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Amatic SC"/>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7if5szj8mkFUfQ9r4DlbVvweM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AmaticSC-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6595aa18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6595aa18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16595aa18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6595aa182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6595aa182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16595aa182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What happens when production stops unexpectedly?</a:t>
            </a:r>
            <a:endParaRPr/>
          </a:p>
          <a:p>
            <a:pPr indent="0" lvl="0" marL="0" rtl="0" algn="l">
              <a:spcBef>
                <a:spcPts val="0"/>
              </a:spcBef>
              <a:spcAft>
                <a:spcPts val="0"/>
              </a:spcAft>
              <a:buClr>
                <a:schemeClr val="dk1"/>
              </a:buClr>
              <a:buSzPts val="1100"/>
              <a:buFont typeface="Arial"/>
              <a:buNone/>
            </a:pPr>
            <a:r>
              <a:rPr lang="en-US"/>
              <a:t>At Swire Coca-Cola, unplanned machinery breakdowns halt production, delaying your ability to meet demand. It disrupts operations and lowers output.</a:t>
            </a:r>
            <a:endParaRPr/>
          </a:p>
          <a:p>
            <a:pPr indent="0" lvl="0" marL="0" rtl="0" algn="l">
              <a:spcBef>
                <a:spcPts val="0"/>
              </a:spcBef>
              <a:spcAft>
                <a:spcPts val="0"/>
              </a:spcAft>
              <a:buClr>
                <a:schemeClr val="dk1"/>
              </a:buClr>
              <a:buSzPts val="1100"/>
              <a:buFont typeface="Arial"/>
              <a:buNone/>
            </a:pPr>
            <a:r>
              <a:rPr lang="en-US"/>
              <a:t>This slide represents the impact of mechanical failures across our facilities. It’s a constant battle to keep everything running smoothly.</a:t>
            </a:r>
            <a:endParaRPr/>
          </a:p>
          <a:p>
            <a:pPr indent="0" lvl="0" marL="0" rtl="0" algn="l">
              <a:spcBef>
                <a:spcPts val="0"/>
              </a:spcBef>
              <a:spcAft>
                <a:spcPts val="0"/>
              </a:spcAft>
              <a:buClr>
                <a:schemeClr val="dk1"/>
              </a:buClr>
              <a:buSzPts val="1100"/>
              <a:buFont typeface="Arial"/>
              <a:buNone/>
            </a:pPr>
            <a:r>
              <a:rPr lang="en-US"/>
              <a:t>We need a solution that allows us to stay ahead of these breakdowns</a:t>
            </a:r>
            <a:endParaRPr/>
          </a:p>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Right now, we’re achieving 94.4% of our target output. That gap may not sound large, but for us, it means we’re leaving potential on the table.</a:t>
            </a:r>
            <a:endParaRPr/>
          </a:p>
          <a:p>
            <a:pPr indent="0" lvl="0" marL="0" rtl="0" algn="l">
              <a:spcBef>
                <a:spcPts val="0"/>
              </a:spcBef>
              <a:spcAft>
                <a:spcPts val="0"/>
              </a:spcAft>
              <a:buClr>
                <a:schemeClr val="dk1"/>
              </a:buClr>
              <a:buSzPts val="1100"/>
              <a:buFont typeface="Arial"/>
              <a:buNone/>
            </a:pPr>
            <a:r>
              <a:rPr lang="en-US"/>
              <a:t>Downtime not only affects production but also strains resources, creates inefficiencies, and puts additional pressure on our teams, and is costing Swire $60M </a:t>
            </a:r>
            <a:endParaRPr/>
          </a:p>
          <a:p>
            <a:pPr indent="0" lvl="0" marL="0" rtl="0" algn="l">
              <a:spcBef>
                <a:spcPts val="0"/>
              </a:spcBef>
              <a:spcAft>
                <a:spcPts val="0"/>
              </a:spcAft>
              <a:buClr>
                <a:schemeClr val="dk1"/>
              </a:buClr>
              <a:buSzPts val="1100"/>
              <a:buFont typeface="Arial"/>
              <a:buNone/>
            </a:pPr>
            <a:r>
              <a:rPr lang="en-US"/>
              <a:t>But, obviously we all know this, the question is, how can we make sure we hit 100%?</a:t>
            </a:r>
            <a:endParaRPr/>
          </a:p>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5f8f27d68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5f8f27d68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15f8f27d68_0_2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5f8f27d68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5f8f27d68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By analyzing data from the machines, we can predict when a breakdown is likely to occur. This allows us to prevent failures through scheduled maintenance and ensures optimal performance. This isn’t just a plan; it’s a proactive step toward transforming our operations.</a:t>
            </a:r>
            <a:endParaRPr/>
          </a:p>
        </p:txBody>
      </p:sp>
      <p:sp>
        <p:nvSpPr>
          <p:cNvPr id="126" name="Google Shape;126;g315f8f27d68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Planned downtimes take less time on average than unplanned downtimes. Also, there are significantly more unplanned work orders than planned.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visualization shows that while most failures are dealt with quickly and do not require substantial time, there are a small number that cause significant delays in production. We can also see that unplanned failures have more </a:t>
            </a:r>
            <a:r>
              <a:rPr lang="en-US"/>
              <a:t>occurrences</a:t>
            </a:r>
            <a:r>
              <a:rPr lang="en-US"/>
              <a:t> that require more in depth solutions and take longer. </a:t>
            </a:r>
            <a:endParaRPr/>
          </a:p>
          <a:p>
            <a:pPr indent="0" lvl="0" marL="0" rtl="0" algn="l">
              <a:spcBef>
                <a:spcPts val="0"/>
              </a:spcBef>
              <a:spcAft>
                <a:spcPts val="0"/>
              </a:spcAft>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6545205f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6545205f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were also curious which Equipment_IDs caused the most downtime. Unfortunately because the majority of the work orders do not have an Equipment ID we could not </a:t>
            </a:r>
            <a:r>
              <a:rPr lang="en-US"/>
              <a:t>pinpoint</a:t>
            </a:r>
            <a:r>
              <a:rPr lang="en-US"/>
              <a:t> exactly which was the most, but if the production facilities focus on proactively planning downtimes for these equipment IDs specifically, there would be a large effect. </a:t>
            </a:r>
            <a:r>
              <a:rPr lang="en-US"/>
              <a:t>If we could shift even 10-20% of downtimes to planned we could reduce the total downtime. This would involve taking greater control over some of the unplanned orders, such as ordering replacement parts preventatively and keeping items stocked. In order to have a more proactive approach, we performed a survival analysis to have a better understanding for the timelines of equipment parts.</a:t>
            </a:r>
            <a:endParaRPr/>
          </a:p>
        </p:txBody>
      </p:sp>
      <p:sp>
        <p:nvSpPr>
          <p:cNvPr id="159" name="Google Shape;159;g316545205f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p:nvPr>
            <p:ph idx="2" type="pic"/>
          </p:nvPr>
        </p:nvSpPr>
        <p:spPr>
          <a:xfrm>
            <a:off x="5183188" y="987425"/>
            <a:ext cx="6172200" cy="4873625"/>
          </a:xfrm>
          <a:prstGeom prst="rect">
            <a:avLst/>
          </a:prstGeom>
          <a:noFill/>
          <a:ln>
            <a:noFill/>
          </a:ln>
        </p:spPr>
      </p:sp>
      <p:sp>
        <p:nvSpPr>
          <p:cNvPr id="72" name="Google Shape;7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1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2" name="Google Shape;22;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3117860" y="4057015"/>
            <a:ext cx="59562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u="none" cap="none" strike="noStrike">
                <a:solidFill>
                  <a:srgbClr val="F3F3F3"/>
                </a:solidFill>
                <a:latin typeface="Arial"/>
                <a:ea typeface="Arial"/>
                <a:cs typeface="Arial"/>
                <a:sym typeface="Arial"/>
              </a:rPr>
              <a:t>Predicting </a:t>
            </a:r>
            <a:r>
              <a:rPr lang="en-US" sz="4400">
                <a:solidFill>
                  <a:srgbClr val="F3F3F3"/>
                </a:solidFill>
              </a:rPr>
              <a:t>Machinery Downtime</a:t>
            </a:r>
            <a:endParaRPr>
              <a:solidFill>
                <a:srgbClr val="F3F3F3"/>
              </a:solidFill>
            </a:endParaRPr>
          </a:p>
        </p:txBody>
      </p:sp>
      <p:sp>
        <p:nvSpPr>
          <p:cNvPr id="93" name="Google Shape;93;p1"/>
          <p:cNvSpPr txBox="1"/>
          <p:nvPr/>
        </p:nvSpPr>
        <p:spPr>
          <a:xfrm>
            <a:off x="82549" y="5782194"/>
            <a:ext cx="1202690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Ahsan Ahm</a:t>
            </a:r>
            <a:r>
              <a:rPr lang="en-US" sz="2800">
                <a:solidFill>
                  <a:schemeClr val="lt1"/>
                </a:solidFill>
              </a:rPr>
              <a:t>a</a:t>
            </a:r>
            <a:r>
              <a:rPr b="0" i="0" lang="en-US" sz="2800" u="none" cap="none" strike="noStrike">
                <a:solidFill>
                  <a:schemeClr val="lt1"/>
                </a:solidFill>
                <a:latin typeface="Arial"/>
                <a:ea typeface="Arial"/>
                <a:cs typeface="Arial"/>
                <a:sym typeface="Arial"/>
              </a:rPr>
              <a:t>d     </a:t>
            </a:r>
            <a:r>
              <a:rPr lang="en-US" sz="2800">
                <a:solidFill>
                  <a:schemeClr val="lt1"/>
                </a:solidFill>
              </a:rPr>
              <a:t>Charlie Vandel</a:t>
            </a:r>
            <a:r>
              <a:rPr b="0" i="0" lang="en-US" sz="2800" u="none" cap="none" strike="noStrike">
                <a:solidFill>
                  <a:schemeClr val="lt1"/>
                </a:solidFill>
                <a:latin typeface="Arial"/>
                <a:ea typeface="Arial"/>
                <a:cs typeface="Arial"/>
                <a:sym typeface="Arial"/>
              </a:rPr>
              <a:t>     Scott Silverstein     Rylan Tribush</a:t>
            </a:r>
            <a:endParaRPr b="0" i="0" sz="2800" u="none" cap="none" strike="noStrike">
              <a:solidFill>
                <a:schemeClr val="lt1"/>
              </a:solidFill>
              <a:latin typeface="Arial"/>
              <a:ea typeface="Arial"/>
              <a:cs typeface="Arial"/>
              <a:sym typeface="Arial"/>
            </a:endParaRPr>
          </a:p>
        </p:txBody>
      </p:sp>
      <p:pic>
        <p:nvPicPr>
          <p:cNvPr id="94" name="Google Shape;94;p1"/>
          <p:cNvPicPr preferRelativeResize="0"/>
          <p:nvPr/>
        </p:nvPicPr>
        <p:blipFill>
          <a:blip r:embed="rId3">
            <a:alphaModFix/>
          </a:blip>
          <a:stretch>
            <a:fillRect/>
          </a:stretch>
        </p:blipFill>
        <p:spPr>
          <a:xfrm>
            <a:off x="2138363" y="813538"/>
            <a:ext cx="7915275" cy="284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nvSpPr>
        <p:spPr>
          <a:xfrm>
            <a:off x="2298000" y="72525"/>
            <a:ext cx="7596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rPr>
              <a:t>Survival Analysis Across Multiple Granularities</a:t>
            </a:r>
            <a:endParaRPr/>
          </a:p>
        </p:txBody>
      </p:sp>
      <p:sp>
        <p:nvSpPr>
          <p:cNvPr id="176" name="Google Shape;176;p5"/>
          <p:cNvSpPr txBox="1"/>
          <p:nvPr/>
        </p:nvSpPr>
        <p:spPr>
          <a:xfrm>
            <a:off x="287675" y="595725"/>
            <a:ext cx="6560100" cy="2678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rPr>
              <a:t>Survival Analysis at Varying Levels of Detail: </a:t>
            </a:r>
            <a:endParaRPr sz="2400">
              <a:solidFill>
                <a:schemeClr val="lt1"/>
              </a:solidFill>
            </a:endParaRPr>
          </a:p>
          <a:p>
            <a:pPr indent="0" lvl="0" marL="457200" marR="0" rtl="0" algn="l">
              <a:spcBef>
                <a:spcPts val="0"/>
              </a:spcBef>
              <a:spcAft>
                <a:spcPts val="0"/>
              </a:spcAft>
              <a:buNone/>
            </a:pPr>
            <a:r>
              <a:rPr lang="en-US" sz="2400">
                <a:solidFill>
                  <a:schemeClr val="lt1"/>
                </a:solidFill>
              </a:rPr>
              <a:t>From Functional Area to Equipment Types to Equipment IDs</a:t>
            </a:r>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rPr>
              <a:t>A total of 2956 Survival Curves were created for each Equipment ID, limited p-value due to the proportion of data available</a:t>
            </a:r>
            <a:endParaRPr sz="2400">
              <a:solidFill>
                <a:schemeClr val="lt1"/>
              </a:solidFill>
              <a:latin typeface="Arial"/>
              <a:ea typeface="Arial"/>
              <a:cs typeface="Arial"/>
              <a:sym typeface="Arial"/>
            </a:endParaRPr>
          </a:p>
        </p:txBody>
      </p:sp>
      <p:pic>
        <p:nvPicPr>
          <p:cNvPr id="177" name="Google Shape;177;p5"/>
          <p:cNvPicPr preferRelativeResize="0"/>
          <p:nvPr/>
        </p:nvPicPr>
        <p:blipFill>
          <a:blip r:embed="rId3">
            <a:alphaModFix/>
          </a:blip>
          <a:stretch>
            <a:fillRect/>
          </a:stretch>
        </p:blipFill>
        <p:spPr>
          <a:xfrm>
            <a:off x="6847775" y="518675"/>
            <a:ext cx="4981817" cy="3089450"/>
          </a:xfrm>
          <a:prstGeom prst="rect">
            <a:avLst/>
          </a:prstGeom>
          <a:noFill/>
          <a:ln>
            <a:noFill/>
          </a:ln>
        </p:spPr>
      </p:pic>
      <p:pic>
        <p:nvPicPr>
          <p:cNvPr id="178" name="Google Shape;178;p5"/>
          <p:cNvPicPr preferRelativeResize="0"/>
          <p:nvPr/>
        </p:nvPicPr>
        <p:blipFill>
          <a:blip r:embed="rId4">
            <a:alphaModFix/>
          </a:blip>
          <a:stretch>
            <a:fillRect/>
          </a:stretch>
        </p:blipFill>
        <p:spPr>
          <a:xfrm>
            <a:off x="6847775" y="3676900"/>
            <a:ext cx="4981824" cy="3111368"/>
          </a:xfrm>
          <a:prstGeom prst="rect">
            <a:avLst/>
          </a:prstGeom>
          <a:noFill/>
          <a:ln>
            <a:noFill/>
          </a:ln>
        </p:spPr>
      </p:pic>
      <p:pic>
        <p:nvPicPr>
          <p:cNvPr id="179" name="Google Shape;179;p5"/>
          <p:cNvPicPr preferRelativeResize="0"/>
          <p:nvPr/>
        </p:nvPicPr>
        <p:blipFill>
          <a:blip r:embed="rId5">
            <a:alphaModFix/>
          </a:blip>
          <a:stretch>
            <a:fillRect/>
          </a:stretch>
        </p:blipFill>
        <p:spPr>
          <a:xfrm>
            <a:off x="614750" y="3273825"/>
            <a:ext cx="5507617" cy="339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316595aa182_1_0"/>
          <p:cNvPicPr preferRelativeResize="0"/>
          <p:nvPr/>
        </p:nvPicPr>
        <p:blipFill>
          <a:blip r:embed="rId3">
            <a:alphaModFix/>
          </a:blip>
          <a:stretch>
            <a:fillRect/>
          </a:stretch>
        </p:blipFill>
        <p:spPr>
          <a:xfrm>
            <a:off x="152400" y="152400"/>
            <a:ext cx="5823645" cy="6553201"/>
          </a:xfrm>
          <a:prstGeom prst="rect">
            <a:avLst/>
          </a:prstGeom>
          <a:noFill/>
          <a:ln>
            <a:noFill/>
          </a:ln>
        </p:spPr>
      </p:pic>
      <p:pic>
        <p:nvPicPr>
          <p:cNvPr id="186" name="Google Shape;186;g316595aa182_1_0"/>
          <p:cNvPicPr preferRelativeResize="0"/>
          <p:nvPr/>
        </p:nvPicPr>
        <p:blipFill>
          <a:blip r:embed="rId4">
            <a:alphaModFix/>
          </a:blip>
          <a:stretch>
            <a:fillRect/>
          </a:stretch>
        </p:blipFill>
        <p:spPr>
          <a:xfrm>
            <a:off x="6128445" y="152400"/>
            <a:ext cx="5823645" cy="6553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316595aa182_1_5"/>
          <p:cNvPicPr preferRelativeResize="0"/>
          <p:nvPr/>
        </p:nvPicPr>
        <p:blipFill>
          <a:blip r:embed="rId3">
            <a:alphaModFix/>
          </a:blip>
          <a:stretch>
            <a:fillRect/>
          </a:stretch>
        </p:blipFill>
        <p:spPr>
          <a:xfrm>
            <a:off x="152400" y="152400"/>
            <a:ext cx="11650135" cy="6553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idx="1" type="body"/>
          </p:nvPr>
        </p:nvSpPr>
        <p:spPr>
          <a:xfrm>
            <a:off x="415600" y="3745566"/>
            <a:ext cx="11360800" cy="849433"/>
          </a:xfrm>
          <a:prstGeom prst="rect">
            <a:avLst/>
          </a:prstGeom>
          <a:noFill/>
          <a:ln>
            <a:noFill/>
          </a:ln>
        </p:spPr>
        <p:txBody>
          <a:bodyPr anchorCtr="0" anchor="t" bIns="91425" lIns="91425" spcFirstLastPara="1" rIns="91425" wrap="square" tIns="91425">
            <a:spAutoFit/>
          </a:bodyPr>
          <a:lstStyle/>
          <a:p>
            <a:pPr indent="0" lvl="0" marL="152396" rtl="0" algn="ctr">
              <a:lnSpc>
                <a:spcPct val="90000"/>
              </a:lnSpc>
              <a:spcBef>
                <a:spcPts val="0"/>
              </a:spcBef>
              <a:spcAft>
                <a:spcPts val="0"/>
              </a:spcAft>
              <a:buClr>
                <a:schemeClr val="lt1"/>
              </a:buClr>
              <a:buSzPts val="1800"/>
              <a:buNone/>
            </a:pPr>
            <a:r>
              <a:rPr lang="en-US" sz="4800">
                <a:solidFill>
                  <a:schemeClr val="lt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
          <p:cNvPicPr preferRelativeResize="0"/>
          <p:nvPr/>
        </p:nvPicPr>
        <p:blipFill>
          <a:blip r:embed="rId3">
            <a:alphaModFix/>
          </a:blip>
          <a:stretch>
            <a:fillRect/>
          </a:stretch>
        </p:blipFill>
        <p:spPr>
          <a:xfrm>
            <a:off x="415476" y="1539575"/>
            <a:ext cx="6096000" cy="4572000"/>
          </a:xfrm>
          <a:prstGeom prst="rect">
            <a:avLst/>
          </a:prstGeom>
          <a:noFill/>
          <a:ln>
            <a:noFill/>
          </a:ln>
        </p:spPr>
      </p:pic>
      <p:sp>
        <p:nvSpPr>
          <p:cNvPr id="101" name="Google Shape;101;p2"/>
          <p:cNvSpPr txBox="1"/>
          <p:nvPr/>
        </p:nvSpPr>
        <p:spPr>
          <a:xfrm>
            <a:off x="696900" y="257334"/>
            <a:ext cx="10798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lt1"/>
                </a:solidFill>
              </a:rPr>
              <a:t>       Business Problem </a:t>
            </a:r>
            <a:endParaRPr/>
          </a:p>
        </p:txBody>
      </p:sp>
      <p:sp>
        <p:nvSpPr>
          <p:cNvPr id="102" name="Google Shape;102;p2"/>
          <p:cNvSpPr txBox="1"/>
          <p:nvPr/>
        </p:nvSpPr>
        <p:spPr>
          <a:xfrm>
            <a:off x="4625625" y="1158275"/>
            <a:ext cx="6201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lt1"/>
                </a:solidFill>
                <a:latin typeface="Calibri"/>
                <a:ea typeface="Calibri"/>
                <a:cs typeface="Calibri"/>
                <a:sym typeface="Calibri"/>
              </a:rPr>
              <a:t>Downtime Costs</a:t>
            </a:r>
            <a:endParaRPr sz="3200">
              <a:solidFill>
                <a:schemeClr val="lt1"/>
              </a:solidFill>
              <a:latin typeface="Calibri"/>
              <a:ea typeface="Calibri"/>
              <a:cs typeface="Calibri"/>
              <a:sym typeface="Calibri"/>
            </a:endParaRPr>
          </a:p>
        </p:txBody>
      </p:sp>
      <p:pic>
        <p:nvPicPr>
          <p:cNvPr descr="File:Red Silhouette - Gear and Tools.svg - Wikimedia Commons" id="103" name="Google Shape;103;p2"/>
          <p:cNvPicPr preferRelativeResize="0"/>
          <p:nvPr/>
        </p:nvPicPr>
        <p:blipFill>
          <a:blip r:embed="rId4">
            <a:alphaModFix/>
          </a:blip>
          <a:stretch>
            <a:fillRect/>
          </a:stretch>
        </p:blipFill>
        <p:spPr>
          <a:xfrm>
            <a:off x="7853925" y="2063563"/>
            <a:ext cx="2973276" cy="2973276"/>
          </a:xfrm>
          <a:prstGeom prst="rect">
            <a:avLst/>
          </a:prstGeom>
          <a:noFill/>
          <a:ln>
            <a:noFill/>
          </a:ln>
        </p:spPr>
      </p:pic>
      <p:sp>
        <p:nvSpPr>
          <p:cNvPr id="104" name="Google Shape;104;p2"/>
          <p:cNvSpPr txBox="1"/>
          <p:nvPr/>
        </p:nvSpPr>
        <p:spPr>
          <a:xfrm>
            <a:off x="7186125" y="5036850"/>
            <a:ext cx="43089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Machines fail unexpectedly. Output drops. Deadlines missed.</a:t>
            </a:r>
            <a:endParaRPr sz="2800">
              <a:solidFill>
                <a:schemeClr val="lt1"/>
              </a:solidFill>
              <a:latin typeface="Calibri"/>
              <a:ea typeface="Calibri"/>
              <a:cs typeface="Calibri"/>
              <a:sym typeface="Calibri"/>
            </a:endParaRPr>
          </a:p>
        </p:txBody>
      </p:sp>
      <p:sp>
        <p:nvSpPr>
          <p:cNvPr id="105" name="Google Shape;105;p2"/>
          <p:cNvSpPr txBox="1"/>
          <p:nvPr/>
        </p:nvSpPr>
        <p:spPr>
          <a:xfrm>
            <a:off x="8695550" y="5627500"/>
            <a:ext cx="3527400" cy="11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415082" y="448688"/>
            <a:ext cx="10222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rPr>
              <a:t>IMPACT </a:t>
            </a:r>
            <a:endParaRPr b="0" i="0" sz="4000" u="none" cap="none" strike="noStrike">
              <a:solidFill>
                <a:schemeClr val="lt1"/>
              </a:solidFill>
              <a:latin typeface="Arial"/>
              <a:ea typeface="Arial"/>
              <a:cs typeface="Arial"/>
              <a:sym typeface="Arial"/>
            </a:endParaRPr>
          </a:p>
        </p:txBody>
      </p:sp>
      <p:sp>
        <p:nvSpPr>
          <p:cNvPr id="111" name="Google Shape;111;p3"/>
          <p:cNvSpPr txBox="1"/>
          <p:nvPr/>
        </p:nvSpPr>
        <p:spPr>
          <a:xfrm>
            <a:off x="4342575" y="1156700"/>
            <a:ext cx="4461300" cy="708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Efficiency Matters.</a:t>
            </a:r>
            <a:endParaRPr sz="2800">
              <a:solidFill>
                <a:schemeClr val="lt1"/>
              </a:solidFill>
              <a:latin typeface="Calibri"/>
              <a:ea typeface="Calibri"/>
              <a:cs typeface="Calibri"/>
              <a:sym typeface="Calibri"/>
            </a:endParaRPr>
          </a:p>
        </p:txBody>
      </p:sp>
      <p:pic>
        <p:nvPicPr>
          <p:cNvPr descr="File:Money Flat Icon.svg - Wikimedia Commons" id="112" name="Google Shape;112;p3"/>
          <p:cNvPicPr preferRelativeResize="0"/>
          <p:nvPr/>
        </p:nvPicPr>
        <p:blipFill>
          <a:blip r:embed="rId3">
            <a:alphaModFix/>
          </a:blip>
          <a:stretch>
            <a:fillRect/>
          </a:stretch>
        </p:blipFill>
        <p:spPr>
          <a:xfrm>
            <a:off x="2038750" y="4174563"/>
            <a:ext cx="3102825" cy="3102825"/>
          </a:xfrm>
          <a:prstGeom prst="rect">
            <a:avLst/>
          </a:prstGeom>
          <a:noFill/>
          <a:ln>
            <a:noFill/>
          </a:ln>
        </p:spPr>
      </p:pic>
      <p:pic>
        <p:nvPicPr>
          <p:cNvPr id="113" name="Google Shape;113;p3"/>
          <p:cNvPicPr preferRelativeResize="0"/>
          <p:nvPr/>
        </p:nvPicPr>
        <p:blipFill>
          <a:blip r:embed="rId4">
            <a:alphaModFix/>
          </a:blip>
          <a:stretch>
            <a:fillRect/>
          </a:stretch>
        </p:blipFill>
        <p:spPr>
          <a:xfrm>
            <a:off x="839563" y="1977500"/>
            <a:ext cx="10512882" cy="2342125"/>
          </a:xfrm>
          <a:prstGeom prst="rect">
            <a:avLst/>
          </a:prstGeom>
          <a:noFill/>
          <a:ln>
            <a:noFill/>
          </a:ln>
        </p:spPr>
      </p:pic>
      <p:sp>
        <p:nvSpPr>
          <p:cNvPr id="114" name="Google Shape;114;p3"/>
          <p:cNvSpPr txBox="1"/>
          <p:nvPr/>
        </p:nvSpPr>
        <p:spPr>
          <a:xfrm>
            <a:off x="7036800" y="4694025"/>
            <a:ext cx="5386800" cy="14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0">
                <a:solidFill>
                  <a:schemeClr val="lt1"/>
                </a:solidFill>
                <a:latin typeface="Amatic SC"/>
                <a:ea typeface="Amatic SC"/>
                <a:cs typeface="Amatic SC"/>
                <a:sym typeface="Amatic SC"/>
              </a:rPr>
              <a:t>-$60M</a:t>
            </a:r>
            <a:endParaRPr sz="11000">
              <a:solidFill>
                <a:schemeClr val="lt1"/>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a close up of three metal gears against a black background (Provided by Tenor)" id="120" name="Google Shape;120;g315f8f27d68_0_243"/>
          <p:cNvPicPr preferRelativeResize="0"/>
          <p:nvPr/>
        </p:nvPicPr>
        <p:blipFill>
          <a:blip r:embed="rId3">
            <a:alphaModFix/>
          </a:blip>
          <a:stretch>
            <a:fillRect/>
          </a:stretch>
        </p:blipFill>
        <p:spPr>
          <a:xfrm>
            <a:off x="1062575" y="3031050"/>
            <a:ext cx="4743450" cy="2667000"/>
          </a:xfrm>
          <a:prstGeom prst="rect">
            <a:avLst/>
          </a:prstGeom>
          <a:noFill/>
          <a:ln>
            <a:noFill/>
          </a:ln>
        </p:spPr>
      </p:pic>
      <p:sp>
        <p:nvSpPr>
          <p:cNvPr id="121" name="Google Shape;121;g315f8f27d68_0_243"/>
          <p:cNvSpPr txBox="1"/>
          <p:nvPr/>
        </p:nvSpPr>
        <p:spPr>
          <a:xfrm>
            <a:off x="1735675" y="1083725"/>
            <a:ext cx="8551200" cy="15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900">
                <a:solidFill>
                  <a:srgbClr val="FFFFFF"/>
                </a:solidFill>
                <a:latin typeface="Calibri"/>
                <a:ea typeface="Calibri"/>
                <a:cs typeface="Calibri"/>
                <a:sym typeface="Calibri"/>
              </a:rPr>
              <a:t>What success looks like </a:t>
            </a:r>
            <a:endParaRPr sz="4900">
              <a:solidFill>
                <a:srgbClr val="FFFFFF"/>
              </a:solidFill>
              <a:latin typeface="Calibri"/>
              <a:ea typeface="Calibri"/>
              <a:cs typeface="Calibri"/>
              <a:sym typeface="Calibri"/>
            </a:endParaRPr>
          </a:p>
        </p:txBody>
      </p:sp>
      <p:sp>
        <p:nvSpPr>
          <p:cNvPr id="122" name="Google Shape;122;g315f8f27d68_0_243"/>
          <p:cNvSpPr txBox="1"/>
          <p:nvPr/>
        </p:nvSpPr>
        <p:spPr>
          <a:xfrm>
            <a:off x="6481225" y="2777075"/>
            <a:ext cx="4743600" cy="2667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Font typeface="Calibri"/>
              <a:buChar char="-"/>
            </a:pPr>
            <a:r>
              <a:rPr lang="en-US" sz="2800">
                <a:solidFill>
                  <a:srgbClr val="FFFFFF"/>
                </a:solidFill>
                <a:latin typeface="Calibri"/>
                <a:ea typeface="Calibri"/>
                <a:cs typeface="Calibri"/>
                <a:sym typeface="Calibri"/>
              </a:rPr>
              <a:t>Reliable: Machines running consistently without unexpected stoppages.</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Char char="-"/>
            </a:pPr>
            <a:r>
              <a:rPr lang="en-US" sz="2800">
                <a:solidFill>
                  <a:srgbClr val="FFFFFF"/>
                </a:solidFill>
                <a:latin typeface="Calibri"/>
                <a:ea typeface="Calibri"/>
                <a:cs typeface="Calibri"/>
                <a:sym typeface="Calibri"/>
              </a:rPr>
              <a:t>Efficient: Maximized output with minimal delays.</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Char char="-"/>
            </a:pPr>
            <a:r>
              <a:rPr lang="en-US" sz="2800">
                <a:solidFill>
                  <a:srgbClr val="FFFFFF"/>
                </a:solidFill>
                <a:latin typeface="Calibri"/>
                <a:ea typeface="Calibri"/>
                <a:cs typeface="Calibri"/>
                <a:sym typeface="Calibri"/>
              </a:rPr>
              <a:t>Scalable: A solution that grows with your production needs.</a:t>
            </a:r>
            <a:endParaRPr sz="2800">
              <a:solidFill>
                <a:srgbClr val="FFFFFF"/>
              </a:solidFill>
              <a:latin typeface="Calibri"/>
              <a:ea typeface="Calibri"/>
              <a:cs typeface="Calibri"/>
              <a:sym typeface="Calibri"/>
            </a:endParaRPr>
          </a:p>
          <a:p>
            <a:pPr indent="0" lvl="0" marL="0" rtl="0" algn="l">
              <a:spcBef>
                <a:spcPts val="0"/>
              </a:spcBef>
              <a:spcAft>
                <a:spcPts val="0"/>
              </a:spcAft>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g315f8f27d68_0_27"/>
          <p:cNvGrpSpPr/>
          <p:nvPr/>
        </p:nvGrpSpPr>
        <p:grpSpPr>
          <a:xfrm>
            <a:off x="3701150" y="2147219"/>
            <a:ext cx="4582766" cy="3868346"/>
            <a:chOff x="2820225" y="891450"/>
            <a:chExt cx="3175200" cy="3175200"/>
          </a:xfrm>
        </p:grpSpPr>
        <p:sp>
          <p:nvSpPr>
            <p:cNvPr id="129" name="Google Shape;129;g315f8f27d68_0_27"/>
            <p:cNvSpPr/>
            <p:nvPr/>
          </p:nvSpPr>
          <p:spPr>
            <a:xfrm rot="10800000">
              <a:off x="2820225" y="891450"/>
              <a:ext cx="3175200" cy="3175200"/>
            </a:xfrm>
            <a:prstGeom prst="blockArc">
              <a:avLst>
                <a:gd fmla="val 5399801" name="adj1"/>
                <a:gd fmla="val 3012680" name="adj2"/>
                <a:gd fmla="val 6939" name="adj3"/>
              </a:avLst>
            </a:prstGeom>
            <a:solidFill>
              <a:srgbClr val="83E3D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315f8f27d68_0_27"/>
            <p:cNvSpPr/>
            <p:nvPr/>
          </p:nvSpPr>
          <p:spPr>
            <a:xfrm rot="10800000">
              <a:off x="3175023" y="1179900"/>
              <a:ext cx="450600" cy="450600"/>
            </a:xfrm>
            <a:prstGeom prst="rtTriangle">
              <a:avLst/>
            </a:prstGeom>
            <a:solidFill>
              <a:srgbClr val="83E3D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1" name="Google Shape;131;g315f8f27d68_0_27"/>
          <p:cNvGrpSpPr/>
          <p:nvPr/>
        </p:nvGrpSpPr>
        <p:grpSpPr>
          <a:xfrm>
            <a:off x="7971150" y="3023690"/>
            <a:ext cx="2696850" cy="1929111"/>
            <a:chOff x="5130371" y="2422675"/>
            <a:chExt cx="1332304" cy="1101908"/>
          </a:xfrm>
        </p:grpSpPr>
        <p:sp>
          <p:nvSpPr>
            <p:cNvPr id="132" name="Google Shape;132;g315f8f27d68_0_27"/>
            <p:cNvSpPr/>
            <p:nvPr/>
          </p:nvSpPr>
          <p:spPr>
            <a:xfrm>
              <a:off x="5130371" y="2707683"/>
              <a:ext cx="1332300" cy="816900"/>
            </a:xfrm>
            <a:prstGeom prst="rect">
              <a:avLst/>
            </a:prstGeom>
            <a:solidFill>
              <a:srgbClr val="1B786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Roboto"/>
                  <a:ea typeface="Roboto"/>
                  <a:cs typeface="Roboto"/>
                  <a:sym typeface="Roboto"/>
                </a:rPr>
                <a:t>Understand the factors that contribute to frequent breakdowns.</a:t>
              </a:r>
              <a:endParaRPr sz="1600">
                <a:solidFill>
                  <a:srgbClr val="FFFFFF"/>
                </a:solidFill>
              </a:endParaRPr>
            </a:p>
          </p:txBody>
        </p:sp>
        <p:sp>
          <p:nvSpPr>
            <p:cNvPr id="133" name="Google Shape;133;g315f8f27d68_0_27"/>
            <p:cNvSpPr/>
            <p:nvPr/>
          </p:nvSpPr>
          <p:spPr>
            <a:xfrm>
              <a:off x="5130375" y="2422675"/>
              <a:ext cx="1332300" cy="285000"/>
            </a:xfrm>
            <a:prstGeom prst="round1Rect">
              <a:avLst>
                <a:gd fmla="val 50000" name="adj"/>
              </a:avLst>
            </a:prstGeom>
            <a:solidFill>
              <a:srgbClr val="155B5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000">
                  <a:solidFill>
                    <a:srgbClr val="FFFFFF"/>
                  </a:solidFill>
                  <a:latin typeface="Roboto"/>
                  <a:ea typeface="Roboto"/>
                  <a:cs typeface="Roboto"/>
                  <a:sym typeface="Roboto"/>
                </a:rPr>
                <a:t>Analyze Patterns</a:t>
              </a:r>
              <a:endParaRPr sz="2000">
                <a:solidFill>
                  <a:srgbClr val="FFFFFF"/>
                </a:solidFill>
              </a:endParaRPr>
            </a:p>
          </p:txBody>
        </p:sp>
      </p:grpSp>
      <p:grpSp>
        <p:nvGrpSpPr>
          <p:cNvPr id="134" name="Google Shape;134;g315f8f27d68_0_27"/>
          <p:cNvGrpSpPr/>
          <p:nvPr/>
        </p:nvGrpSpPr>
        <p:grpSpPr>
          <a:xfrm>
            <a:off x="4513375" y="666317"/>
            <a:ext cx="2784786" cy="2004698"/>
            <a:chOff x="3652108" y="602467"/>
            <a:chExt cx="1332306" cy="949194"/>
          </a:xfrm>
        </p:grpSpPr>
        <p:sp>
          <p:nvSpPr>
            <p:cNvPr id="135" name="Google Shape;135;g315f8f27d68_0_27"/>
            <p:cNvSpPr/>
            <p:nvPr/>
          </p:nvSpPr>
          <p:spPr>
            <a:xfrm>
              <a:off x="3652108" y="887461"/>
              <a:ext cx="1332300" cy="664200"/>
            </a:xfrm>
            <a:prstGeom prst="rect">
              <a:avLst/>
            </a:prstGeom>
            <a:solidFill>
              <a:srgbClr val="1B786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rPr>
                <a:t>Gather real-time and historical data from machinery, sensors, and maintenance logs.</a:t>
              </a:r>
              <a:endParaRPr sz="1600">
                <a:solidFill>
                  <a:srgbClr val="FFFFFF"/>
                </a:solidFill>
              </a:endParaRPr>
            </a:p>
          </p:txBody>
        </p:sp>
        <p:sp>
          <p:nvSpPr>
            <p:cNvPr id="136" name="Google Shape;136;g315f8f27d68_0_27"/>
            <p:cNvSpPr/>
            <p:nvPr/>
          </p:nvSpPr>
          <p:spPr>
            <a:xfrm>
              <a:off x="3652114" y="602467"/>
              <a:ext cx="1332300" cy="285000"/>
            </a:xfrm>
            <a:prstGeom prst="round1Rect">
              <a:avLst>
                <a:gd fmla="val 50000" name="adj"/>
              </a:avLst>
            </a:prstGeom>
            <a:solidFill>
              <a:srgbClr val="155B5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000">
                  <a:solidFill>
                    <a:srgbClr val="FFFFFF"/>
                  </a:solidFill>
                  <a:latin typeface="Roboto"/>
                  <a:ea typeface="Roboto"/>
                  <a:cs typeface="Roboto"/>
                  <a:sym typeface="Roboto"/>
                </a:rPr>
                <a:t>Collect Data </a:t>
              </a:r>
              <a:endParaRPr sz="2000">
                <a:solidFill>
                  <a:srgbClr val="FFFFFF"/>
                </a:solidFill>
              </a:endParaRPr>
            </a:p>
          </p:txBody>
        </p:sp>
      </p:grpSp>
      <p:grpSp>
        <p:nvGrpSpPr>
          <p:cNvPr id="137" name="Google Shape;137;g315f8f27d68_0_27"/>
          <p:cNvGrpSpPr/>
          <p:nvPr/>
        </p:nvGrpSpPr>
        <p:grpSpPr>
          <a:xfrm>
            <a:off x="1317075" y="2917840"/>
            <a:ext cx="2696842" cy="1601365"/>
            <a:chOff x="2465775" y="2422675"/>
            <a:chExt cx="1332300" cy="914700"/>
          </a:xfrm>
        </p:grpSpPr>
        <p:sp>
          <p:nvSpPr>
            <p:cNvPr id="138" name="Google Shape;138;g315f8f27d68_0_27"/>
            <p:cNvSpPr/>
            <p:nvPr/>
          </p:nvSpPr>
          <p:spPr>
            <a:xfrm>
              <a:off x="2465775" y="2707675"/>
              <a:ext cx="1332300" cy="629700"/>
            </a:xfrm>
            <a:prstGeom prst="rect">
              <a:avLst/>
            </a:prstGeom>
            <a:solidFill>
              <a:srgbClr val="1B786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Roboto"/>
                  <a:ea typeface="Roboto"/>
                  <a:cs typeface="Roboto"/>
                  <a:sym typeface="Roboto"/>
                </a:rPr>
                <a:t>Schedule</a:t>
              </a:r>
              <a:r>
                <a:rPr lang="en-US" sz="1600">
                  <a:solidFill>
                    <a:srgbClr val="FFFFFF"/>
                  </a:solidFill>
                  <a:latin typeface="Roboto"/>
                  <a:ea typeface="Roboto"/>
                  <a:cs typeface="Roboto"/>
                  <a:sym typeface="Roboto"/>
                </a:rPr>
                <a:t> proactive repairs. </a:t>
              </a:r>
              <a:endParaRPr sz="1600">
                <a:solidFill>
                  <a:srgbClr val="FFFFFF"/>
                </a:solidFill>
              </a:endParaRPr>
            </a:p>
          </p:txBody>
        </p:sp>
        <p:sp>
          <p:nvSpPr>
            <p:cNvPr id="139" name="Google Shape;139;g315f8f27d68_0_27"/>
            <p:cNvSpPr/>
            <p:nvPr/>
          </p:nvSpPr>
          <p:spPr>
            <a:xfrm>
              <a:off x="2465775" y="2422675"/>
              <a:ext cx="1332300" cy="285000"/>
            </a:xfrm>
            <a:prstGeom prst="round1Rect">
              <a:avLst>
                <a:gd fmla="val 50000" name="adj"/>
              </a:avLst>
            </a:prstGeom>
            <a:solidFill>
              <a:srgbClr val="155B5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000">
                  <a:solidFill>
                    <a:srgbClr val="FFFFFF"/>
                  </a:solidFill>
                  <a:latin typeface="Roboto"/>
                  <a:ea typeface="Roboto"/>
                  <a:cs typeface="Roboto"/>
                  <a:sym typeface="Roboto"/>
                </a:rPr>
                <a:t>Plan Maintenance </a:t>
              </a:r>
              <a:endParaRPr sz="2000">
                <a:solidFill>
                  <a:srgbClr val="FFFFFF"/>
                </a:solidFill>
              </a:endParaRPr>
            </a:p>
          </p:txBody>
        </p:sp>
      </p:grpSp>
      <p:grpSp>
        <p:nvGrpSpPr>
          <p:cNvPr id="140" name="Google Shape;140;g315f8f27d68_0_27"/>
          <p:cNvGrpSpPr/>
          <p:nvPr/>
        </p:nvGrpSpPr>
        <p:grpSpPr>
          <a:xfrm>
            <a:off x="4513370" y="4702572"/>
            <a:ext cx="2784773" cy="1842114"/>
            <a:chOff x="5130375" y="2422675"/>
            <a:chExt cx="1332300" cy="914700"/>
          </a:xfrm>
        </p:grpSpPr>
        <p:sp>
          <p:nvSpPr>
            <p:cNvPr id="141" name="Google Shape;141;g315f8f27d68_0_27"/>
            <p:cNvSpPr/>
            <p:nvPr/>
          </p:nvSpPr>
          <p:spPr>
            <a:xfrm>
              <a:off x="5130375" y="2707675"/>
              <a:ext cx="1332300" cy="629700"/>
            </a:xfrm>
            <a:prstGeom prst="rect">
              <a:avLst/>
            </a:prstGeom>
            <a:solidFill>
              <a:srgbClr val="1B786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rPr>
                <a:t>Leverage machine learning models and survival analysis to forecast potential downtimes</a:t>
              </a:r>
              <a:endParaRPr sz="1600">
                <a:solidFill>
                  <a:srgbClr val="FFFFFF"/>
                </a:solidFill>
              </a:endParaRPr>
            </a:p>
          </p:txBody>
        </p:sp>
        <p:sp>
          <p:nvSpPr>
            <p:cNvPr id="142" name="Google Shape;142;g315f8f27d68_0_27"/>
            <p:cNvSpPr/>
            <p:nvPr/>
          </p:nvSpPr>
          <p:spPr>
            <a:xfrm>
              <a:off x="5130375" y="2422675"/>
              <a:ext cx="1332300" cy="285000"/>
            </a:xfrm>
            <a:prstGeom prst="round1Rect">
              <a:avLst>
                <a:gd fmla="val 50000" name="adj"/>
              </a:avLst>
            </a:prstGeom>
            <a:solidFill>
              <a:srgbClr val="155B5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000">
                  <a:solidFill>
                    <a:srgbClr val="FFFFFF"/>
                  </a:solidFill>
                </a:rPr>
                <a:t>Predict Failures</a:t>
              </a:r>
              <a:endParaRPr sz="2000">
                <a:solidFill>
                  <a:srgbClr val="FFFFFF"/>
                </a:solidFill>
              </a:endParaRPr>
            </a:p>
          </p:txBody>
        </p:sp>
      </p:grpSp>
      <p:sp>
        <p:nvSpPr>
          <p:cNvPr id="143" name="Google Shape;143;g315f8f27d68_0_27"/>
          <p:cNvSpPr txBox="1"/>
          <p:nvPr/>
        </p:nvSpPr>
        <p:spPr>
          <a:xfrm>
            <a:off x="131225" y="300575"/>
            <a:ext cx="3069300" cy="1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700">
                <a:solidFill>
                  <a:srgbClr val="FFFFFF"/>
                </a:solidFill>
                <a:latin typeface="Calibri"/>
                <a:ea typeface="Calibri"/>
                <a:cs typeface="Calibri"/>
                <a:sym typeface="Calibri"/>
              </a:rPr>
              <a:t>Solution</a:t>
            </a:r>
            <a:endParaRPr b="1" sz="57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1536700" y="0"/>
            <a:ext cx="9118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Planned vs Unplanned Failures</a:t>
            </a:r>
            <a:endParaRPr sz="2800">
              <a:solidFill>
                <a:schemeClr val="lt1"/>
              </a:solidFill>
              <a:latin typeface="Arial"/>
              <a:ea typeface="Arial"/>
              <a:cs typeface="Arial"/>
              <a:sym typeface="Arial"/>
            </a:endParaRPr>
          </a:p>
        </p:txBody>
      </p:sp>
      <p:pic>
        <p:nvPicPr>
          <p:cNvPr id="149" name="Google Shape;149;p6"/>
          <p:cNvPicPr preferRelativeResize="0"/>
          <p:nvPr/>
        </p:nvPicPr>
        <p:blipFill rotWithShape="1">
          <a:blip r:embed="rId3">
            <a:alphaModFix/>
          </a:blip>
          <a:srcRect b="1438" l="1007" r="1202" t="1399"/>
          <a:stretch/>
        </p:blipFill>
        <p:spPr>
          <a:xfrm>
            <a:off x="844375" y="607550"/>
            <a:ext cx="10482652" cy="585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nvSpPr>
        <p:spPr>
          <a:xfrm>
            <a:off x="1536700" y="0"/>
            <a:ext cx="9118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Failure Types Cont.</a:t>
            </a:r>
            <a:endParaRPr b="0" i="0" sz="2800" u="none" cap="none" strike="noStrike">
              <a:solidFill>
                <a:schemeClr val="lt1"/>
              </a:solidFill>
              <a:latin typeface="Arial"/>
              <a:ea typeface="Arial"/>
              <a:cs typeface="Arial"/>
              <a:sym typeface="Arial"/>
            </a:endParaRPr>
          </a:p>
        </p:txBody>
      </p:sp>
      <p:pic>
        <p:nvPicPr>
          <p:cNvPr id="155" name="Google Shape;155;p4"/>
          <p:cNvPicPr preferRelativeResize="0"/>
          <p:nvPr/>
        </p:nvPicPr>
        <p:blipFill>
          <a:blip r:embed="rId3">
            <a:alphaModFix/>
          </a:blip>
          <a:stretch>
            <a:fillRect/>
          </a:stretch>
        </p:blipFill>
        <p:spPr>
          <a:xfrm>
            <a:off x="1457939" y="562900"/>
            <a:ext cx="9276126" cy="5732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16545205fc_0_11"/>
          <p:cNvSpPr txBox="1"/>
          <p:nvPr/>
        </p:nvSpPr>
        <p:spPr>
          <a:xfrm>
            <a:off x="1536700" y="0"/>
            <a:ext cx="9118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Equipment_IDs With Highest Downtime</a:t>
            </a:r>
            <a:endParaRPr b="0" i="0" sz="2800" u="none" cap="none" strike="noStrike">
              <a:solidFill>
                <a:schemeClr val="lt1"/>
              </a:solidFill>
              <a:latin typeface="Arial"/>
              <a:ea typeface="Arial"/>
              <a:cs typeface="Arial"/>
              <a:sym typeface="Arial"/>
            </a:endParaRPr>
          </a:p>
        </p:txBody>
      </p:sp>
      <p:pic>
        <p:nvPicPr>
          <p:cNvPr id="162" name="Google Shape;162;g316545205fc_0_11"/>
          <p:cNvPicPr preferRelativeResize="0"/>
          <p:nvPr/>
        </p:nvPicPr>
        <p:blipFill>
          <a:blip r:embed="rId3">
            <a:alphaModFix/>
          </a:blip>
          <a:stretch>
            <a:fillRect/>
          </a:stretch>
        </p:blipFill>
        <p:spPr>
          <a:xfrm>
            <a:off x="1171825" y="523200"/>
            <a:ext cx="9758059" cy="603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nvSpPr>
        <p:spPr>
          <a:xfrm>
            <a:off x="88900" y="0"/>
            <a:ext cx="12014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Our Solution: </a:t>
            </a:r>
            <a:r>
              <a:rPr b="1" lang="en-US" sz="2800">
                <a:solidFill>
                  <a:schemeClr val="lt1"/>
                </a:solidFill>
              </a:rPr>
              <a:t>Survival Analysis</a:t>
            </a:r>
            <a:endParaRPr b="1" sz="2800">
              <a:solidFill>
                <a:schemeClr val="lt1"/>
              </a:solidFill>
            </a:endParaRPr>
          </a:p>
        </p:txBody>
      </p:sp>
      <p:sp>
        <p:nvSpPr>
          <p:cNvPr id="168" name="Google Shape;168;p8"/>
          <p:cNvSpPr txBox="1"/>
          <p:nvPr/>
        </p:nvSpPr>
        <p:spPr>
          <a:xfrm>
            <a:off x="0" y="700425"/>
            <a:ext cx="6950400" cy="4894800"/>
          </a:xfrm>
          <a:prstGeom prst="rect">
            <a:avLst/>
          </a:prstGeom>
          <a:noFill/>
          <a:ln>
            <a:noFill/>
          </a:ln>
        </p:spPr>
        <p:txBody>
          <a:bodyPr anchorCtr="0" anchor="t" bIns="45700" lIns="91425" spcFirstLastPara="1" rIns="91425" wrap="square" tIns="45700">
            <a:spAutoFit/>
          </a:bodyPr>
          <a:lstStyle/>
          <a:p>
            <a:pPr indent="-520700" lvl="0" marL="571500" marR="0" rtl="0" algn="l">
              <a:spcBef>
                <a:spcPts val="0"/>
              </a:spcBef>
              <a:spcAft>
                <a:spcPts val="0"/>
              </a:spcAft>
              <a:buClr>
                <a:schemeClr val="lt1"/>
              </a:buClr>
              <a:buSzPts val="2400"/>
              <a:buChar char="•"/>
            </a:pPr>
            <a:r>
              <a:rPr lang="en-US" sz="2400">
                <a:solidFill>
                  <a:schemeClr val="lt1"/>
                </a:solidFill>
              </a:rPr>
              <a:t>A statistical approach to model the time until an event occurs e.g. machine failure</a:t>
            </a:r>
            <a:endParaRPr sz="2400">
              <a:solidFill>
                <a:schemeClr val="lt1"/>
              </a:solidFill>
            </a:endParaRPr>
          </a:p>
          <a:p>
            <a:pPr indent="0" lvl="0" marL="457200" marR="0" rtl="0" algn="l">
              <a:spcBef>
                <a:spcPts val="0"/>
              </a:spcBef>
              <a:spcAft>
                <a:spcPts val="0"/>
              </a:spcAft>
              <a:buNone/>
            </a:pPr>
            <a:r>
              <a:t/>
            </a:r>
            <a:endParaRPr sz="2400">
              <a:solidFill>
                <a:schemeClr val="lt1"/>
              </a:solidFill>
            </a:endParaRPr>
          </a:p>
          <a:p>
            <a:pPr indent="-520700" lvl="0" marL="571500" marR="0" rtl="0" algn="l">
              <a:spcBef>
                <a:spcPts val="0"/>
              </a:spcBef>
              <a:spcAft>
                <a:spcPts val="0"/>
              </a:spcAft>
              <a:buClr>
                <a:schemeClr val="lt1"/>
              </a:buClr>
              <a:buSzPts val="2400"/>
              <a:buChar char="•"/>
            </a:pPr>
            <a:r>
              <a:rPr lang="en-US" sz="2400">
                <a:solidFill>
                  <a:schemeClr val="lt1"/>
                </a:solidFill>
              </a:rPr>
              <a:t>Improves Maintenance Planning to reduce downtime and cost</a:t>
            </a:r>
            <a:endParaRPr sz="2400">
              <a:solidFill>
                <a:schemeClr val="lt1"/>
              </a:solidFill>
            </a:endParaRPr>
          </a:p>
          <a:p>
            <a:pPr indent="0" lvl="0" marL="457200" marR="0" rtl="0" algn="l">
              <a:spcBef>
                <a:spcPts val="0"/>
              </a:spcBef>
              <a:spcAft>
                <a:spcPts val="0"/>
              </a:spcAft>
              <a:buNone/>
            </a:pPr>
            <a:r>
              <a:t/>
            </a:r>
            <a:endParaRPr sz="2400">
              <a:solidFill>
                <a:schemeClr val="lt1"/>
              </a:solidFill>
            </a:endParaRPr>
          </a:p>
          <a:p>
            <a:pPr indent="-520700" lvl="0" marL="571500" marR="0" rtl="0" algn="l">
              <a:spcBef>
                <a:spcPts val="0"/>
              </a:spcBef>
              <a:spcAft>
                <a:spcPts val="0"/>
              </a:spcAft>
              <a:buClr>
                <a:schemeClr val="lt1"/>
              </a:buClr>
              <a:buSzPts val="2400"/>
              <a:buChar char="•"/>
            </a:pPr>
            <a:r>
              <a:rPr lang="en-US" sz="2400">
                <a:solidFill>
                  <a:schemeClr val="lt1"/>
                </a:solidFill>
              </a:rPr>
              <a:t>Identifies high risk Equipment that contributes to failure</a:t>
            </a:r>
            <a:endParaRPr sz="2400">
              <a:solidFill>
                <a:schemeClr val="lt1"/>
              </a:solidFill>
            </a:endParaRPr>
          </a:p>
          <a:p>
            <a:pPr indent="0" lvl="0" marL="0" marR="0" rtl="0" algn="l">
              <a:spcBef>
                <a:spcPts val="0"/>
              </a:spcBef>
              <a:spcAft>
                <a:spcPts val="0"/>
              </a:spcAft>
              <a:buNone/>
            </a:pPr>
            <a:r>
              <a:t/>
            </a:r>
            <a:endParaRPr sz="2400">
              <a:solidFill>
                <a:schemeClr val="lt1"/>
              </a:solidFill>
            </a:endParaRPr>
          </a:p>
          <a:p>
            <a:pPr indent="-520700" lvl="0" marL="571500" marR="0" rtl="0" algn="l">
              <a:spcBef>
                <a:spcPts val="0"/>
              </a:spcBef>
              <a:spcAft>
                <a:spcPts val="0"/>
              </a:spcAft>
              <a:buClr>
                <a:schemeClr val="lt1"/>
              </a:buClr>
              <a:buSzPts val="2400"/>
              <a:buChar char="•"/>
            </a:pPr>
            <a:r>
              <a:rPr lang="en-US" sz="2400">
                <a:solidFill>
                  <a:schemeClr val="lt1"/>
                </a:solidFill>
              </a:rPr>
              <a:t>Kaplan-Meier Survival Curve to show survival probability across all 7 years</a:t>
            </a:r>
            <a:endParaRPr sz="2400">
              <a:solidFill>
                <a:schemeClr val="lt1"/>
              </a:solidFill>
            </a:endParaRPr>
          </a:p>
          <a:p>
            <a:pPr indent="0" lvl="0" marL="457200" marR="0" rtl="0" algn="l">
              <a:spcBef>
                <a:spcPts val="0"/>
              </a:spcBef>
              <a:spcAft>
                <a:spcPts val="0"/>
              </a:spcAft>
              <a:buNone/>
            </a:pPr>
            <a:r>
              <a:t/>
            </a:r>
            <a:endParaRPr sz="2400">
              <a:solidFill>
                <a:schemeClr val="lt1"/>
              </a:solidFill>
            </a:endParaRPr>
          </a:p>
          <a:p>
            <a:pPr indent="-520700" lvl="0" marL="571500" marR="0" rtl="0" algn="l">
              <a:spcBef>
                <a:spcPts val="0"/>
              </a:spcBef>
              <a:spcAft>
                <a:spcPts val="0"/>
              </a:spcAft>
              <a:buClr>
                <a:schemeClr val="lt1"/>
              </a:buClr>
              <a:buSzPts val="2400"/>
              <a:buChar char="•"/>
            </a:pPr>
            <a:r>
              <a:rPr lang="en-US" sz="2400">
                <a:solidFill>
                  <a:schemeClr val="lt1"/>
                </a:solidFill>
              </a:rPr>
              <a:t>p-value</a:t>
            </a:r>
            <a:r>
              <a:rPr lang="en-US" sz="2400">
                <a:solidFill>
                  <a:schemeClr val="lt1"/>
                </a:solidFill>
              </a:rPr>
              <a:t>: &lt;0.</a:t>
            </a:r>
            <a:r>
              <a:rPr lang="en-US" sz="2400">
                <a:solidFill>
                  <a:schemeClr val="lt1"/>
                </a:solidFill>
              </a:rPr>
              <a:t>0001</a:t>
            </a:r>
            <a:endParaRPr sz="3200">
              <a:solidFill>
                <a:schemeClr val="lt1"/>
              </a:solidFill>
              <a:latin typeface="Arial"/>
              <a:ea typeface="Arial"/>
              <a:cs typeface="Arial"/>
              <a:sym typeface="Arial"/>
            </a:endParaRPr>
          </a:p>
        </p:txBody>
      </p:sp>
      <p:pic>
        <p:nvPicPr>
          <p:cNvPr id="169" name="Google Shape;169;p8"/>
          <p:cNvPicPr preferRelativeResize="0"/>
          <p:nvPr/>
        </p:nvPicPr>
        <p:blipFill>
          <a:blip r:embed="rId3">
            <a:alphaModFix/>
          </a:blip>
          <a:stretch>
            <a:fillRect/>
          </a:stretch>
        </p:blipFill>
        <p:spPr>
          <a:xfrm>
            <a:off x="6950400" y="435071"/>
            <a:ext cx="5152699" cy="2980530"/>
          </a:xfrm>
          <a:prstGeom prst="rect">
            <a:avLst/>
          </a:prstGeom>
          <a:noFill/>
          <a:ln>
            <a:noFill/>
          </a:ln>
        </p:spPr>
      </p:pic>
      <p:pic>
        <p:nvPicPr>
          <p:cNvPr id="170" name="Google Shape;170;p8"/>
          <p:cNvPicPr preferRelativeResize="0"/>
          <p:nvPr/>
        </p:nvPicPr>
        <p:blipFill>
          <a:blip r:embed="rId4">
            <a:alphaModFix/>
          </a:blip>
          <a:stretch>
            <a:fillRect/>
          </a:stretch>
        </p:blipFill>
        <p:spPr>
          <a:xfrm>
            <a:off x="6950400" y="3510721"/>
            <a:ext cx="5152700" cy="31927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2024-04-14T17:40:26Z</dcterms:created>
  <dc:creator>Raunak Sharma</dc:creator>
</cp:coreProperties>
</file>