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56613233543766"/>
          <c:y val="0.13694095513528243"/>
          <c:w val="0.70016947190723466"/>
          <c:h val="0.753772470626295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Jumlah Diagnosis Berdasarkan Kecamatan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Andir</c:v>
                </c:pt>
                <c:pt idx="1">
                  <c:v>Bandung Wetan</c:v>
                </c:pt>
                <c:pt idx="2">
                  <c:v>Ujung Berung</c:v>
                </c:pt>
                <c:pt idx="3">
                  <c:v>Cibeunying Kidul</c:v>
                </c:pt>
                <c:pt idx="4">
                  <c:v>Cidadap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1990</c:v>
                </c:pt>
                <c:pt idx="1">
                  <c:v>2800</c:v>
                </c:pt>
                <c:pt idx="2">
                  <c:v>3109</c:v>
                </c:pt>
                <c:pt idx="3">
                  <c:v>3225</c:v>
                </c:pt>
                <c:pt idx="4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4-40BE-98FA-0B5D192A0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71035551"/>
        <c:axId val="561570815"/>
      </c:barChart>
      <c:catAx>
        <c:axId val="871035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61570815"/>
        <c:crosses val="autoZero"/>
        <c:auto val="1"/>
        <c:lblAlgn val="ctr"/>
        <c:lblOffset val="100"/>
        <c:noMultiLvlLbl val="0"/>
      </c:catAx>
      <c:valAx>
        <c:axId val="561570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71035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Jumlah Diagnosis Berdasarkan Puskesmas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Caringin</c:v>
                </c:pt>
                <c:pt idx="1">
                  <c:v>Sukahaji</c:v>
                </c:pt>
                <c:pt idx="2">
                  <c:v>Cigondewah</c:v>
                </c:pt>
                <c:pt idx="3">
                  <c:v>Cijerah</c:v>
                </c:pt>
                <c:pt idx="4">
                  <c:v>Cibuntu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800</c:v>
                </c:pt>
                <c:pt idx="1">
                  <c:v>800</c:v>
                </c:pt>
                <c:pt idx="2">
                  <c:v>850</c:v>
                </c:pt>
                <c:pt idx="3">
                  <c:v>999</c:v>
                </c:pt>
                <c:pt idx="4">
                  <c:v>1090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2-4174-B735-A3DB217F4F7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77003903"/>
        <c:axId val="566588911"/>
      </c:barChart>
      <c:catAx>
        <c:axId val="87700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66588911"/>
        <c:crosses val="autoZero"/>
        <c:auto val="1"/>
        <c:lblAlgn val="ctr"/>
        <c:lblOffset val="100"/>
        <c:noMultiLvlLbl val="0"/>
      </c:catAx>
      <c:valAx>
        <c:axId val="566588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7700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Jumlah Penyakit pada 6 Bulan Terakhir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mmm\-yy</c:formatCode>
                <c:ptCount val="6"/>
                <c:pt idx="0">
                  <c:v>43770</c:v>
                </c:pt>
                <c:pt idx="1">
                  <c:v>43800</c:v>
                </c:pt>
                <c:pt idx="2">
                  <c:v>43831</c:v>
                </c:pt>
                <c:pt idx="3">
                  <c:v>43862</c:v>
                </c:pt>
                <c:pt idx="4">
                  <c:v>43891</c:v>
                </c:pt>
                <c:pt idx="5">
                  <c:v>43922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3100</c:v>
                </c:pt>
                <c:pt idx="1">
                  <c:v>3500</c:v>
                </c:pt>
                <c:pt idx="2">
                  <c:v>3400</c:v>
                </c:pt>
                <c:pt idx="3">
                  <c:v>2800</c:v>
                </c:pt>
                <c:pt idx="4">
                  <c:v>3000</c:v>
                </c:pt>
                <c:pt idx="5">
                  <c:v>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64-4DC4-B54E-E37362471D18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8940015"/>
        <c:axId val="817988351"/>
      </c:lineChart>
      <c:dateAx>
        <c:axId val="87894001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17988351"/>
        <c:crosses val="autoZero"/>
        <c:auto val="1"/>
        <c:lblOffset val="100"/>
        <c:baseTimeUnit val="months"/>
      </c:dateAx>
      <c:valAx>
        <c:axId val="817988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78940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Jumlah Diagnosis Berdasarkan 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56-4775-97D0-628657AAC2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956-4775-97D0-628657AAC29E}"/>
              </c:ext>
            </c:extLst>
          </c:dPt>
          <c:dLbls>
            <c:dLbl>
              <c:idx val="0"/>
              <c:layout>
                <c:manualLayout>
                  <c:x val="3.1078571428571428E-2"/>
                  <c:y val="1.8073015873015873E-2"/>
                </c:manualLayout>
              </c:layout>
              <c:tx>
                <c:rich>
                  <a:bodyPr/>
                  <a:lstStyle/>
                  <a:p>
                    <a:fld id="{1A5D7F9D-AD13-46EC-A467-E6390FA3C6E2}" type="CATEGORYNAME">
                      <a:rPr lang="en-US"/>
                      <a:pPr/>
                      <a:t>[CATEGORY NAME]</a:t>
                    </a:fld>
                    <a:endParaRPr lang="en-US" baseline="0" dirty="0"/>
                  </a:p>
                  <a:p>
                    <a:r>
                      <a:rPr lang="en-US" dirty="0"/>
                      <a:t>(</a:t>
                    </a:r>
                    <a:fld id="{91D7D9BF-9772-4D5A-BA1C-EB2C88D7883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)</a:t>
                    </a:r>
                    <a:endParaRPr lang="en-US" baseline="0" dirty="0"/>
                  </a:p>
                  <a:p>
                    <a:fld id="{4CB1EADD-F3DF-46F1-8BF5-AA8A012501DD}" type="PERCENTAGE">
                      <a:rPr lang="en-US" sz="1800" b="1"/>
                      <a:pPr/>
                      <a:t>[PERCENTAGE]</a:t>
                    </a:fld>
                    <a:endParaRPr lang="id-ID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956-4775-97D0-628657AAC29E}"/>
                </c:ext>
              </c:extLst>
            </c:dLbl>
            <c:dLbl>
              <c:idx val="1"/>
              <c:layout>
                <c:manualLayout>
                  <c:x val="-2.5744642857142858E-2"/>
                  <c:y val="-2.7803571428571427E-2"/>
                </c:manualLayout>
              </c:layout>
              <c:tx>
                <c:rich>
                  <a:bodyPr/>
                  <a:lstStyle/>
                  <a:p>
                    <a:fld id="{058A2582-E5EE-4E52-94AA-F09320929662}" type="CATEGORYNAME">
                      <a:rPr lang="en-US"/>
                      <a:pPr/>
                      <a:t>[CATEGORY NAME]</a:t>
                    </a:fld>
                    <a:endParaRPr lang="en-US" baseline="0" dirty="0"/>
                  </a:p>
                  <a:p>
                    <a:r>
                      <a:rPr lang="en-US" dirty="0"/>
                      <a:t>(</a:t>
                    </a:r>
                    <a:fld id="{7C80C7C5-9EB9-448E-9D6E-4C1F5AECE9F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)</a:t>
                    </a:r>
                    <a:endParaRPr lang="en-US" sz="1800" baseline="0" dirty="0"/>
                  </a:p>
                  <a:p>
                    <a:fld id="{5F06F7A0-C496-4941-9BCB-6EB3B3C7B014}" type="PERCENTAGE">
                      <a:rPr lang="en-US" sz="1800" b="1"/>
                      <a:pPr/>
                      <a:t>[PERCENTAGE]</a:t>
                    </a:fld>
                    <a:endParaRPr lang="id-ID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956-4775-97D0-628657AAC29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1309</c:v>
                </c:pt>
                <c:pt idx="1">
                  <c:v>1690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56-4775-97D0-628657AAC29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Jumlah Diagnosis Berdasarkan Umur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15-19 tahun</c:v>
                </c:pt>
                <c:pt idx="1">
                  <c:v>10-14 tahun</c:v>
                </c:pt>
                <c:pt idx="2">
                  <c:v>&gt; 70 tahun</c:v>
                </c:pt>
                <c:pt idx="3">
                  <c:v>45-54 tahun</c:v>
                </c:pt>
                <c:pt idx="4">
                  <c:v>20-44 tahun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50</c:v>
                </c:pt>
                <c:pt idx="2">
                  <c:v>50</c:v>
                </c:pt>
                <c:pt idx="3">
                  <c:v>70</c:v>
                </c:pt>
                <c:pt idx="4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7F-494A-A3DB-010A1C8F4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14156991"/>
        <c:axId val="966030863"/>
      </c:barChart>
      <c:catAx>
        <c:axId val="814156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966030863"/>
        <c:crosses val="autoZero"/>
        <c:auto val="1"/>
        <c:lblAlgn val="ctr"/>
        <c:lblOffset val="100"/>
        <c:noMultiLvlLbl val="0"/>
      </c:catAx>
      <c:valAx>
        <c:axId val="966030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14156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Diagnosis dengan Jumlah Terbanyak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Amoebiasis</c:v>
                </c:pt>
                <c:pt idx="1">
                  <c:v>Shigellosis</c:v>
                </c:pt>
                <c:pt idx="2">
                  <c:v>Salmonella</c:v>
                </c:pt>
                <c:pt idx="3">
                  <c:v>Typhoid</c:v>
                </c:pt>
                <c:pt idx="4">
                  <c:v>Cholera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59</c:v>
                </c:pt>
                <c:pt idx="2">
                  <c:v>77</c:v>
                </c:pt>
                <c:pt idx="3">
                  <c:v>96</c:v>
                </c:pt>
                <c:pt idx="4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EC-4B15-AB5C-3D6E35B66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65179407"/>
        <c:axId val="566591407"/>
      </c:barChart>
      <c:catAx>
        <c:axId val="865179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66591407"/>
        <c:crosses val="autoZero"/>
        <c:auto val="1"/>
        <c:lblAlgn val="ctr"/>
        <c:lblOffset val="100"/>
        <c:noMultiLvlLbl val="0"/>
      </c:catAx>
      <c:valAx>
        <c:axId val="566591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65179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90C0-CBC7-4476-94A9-500450B1C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A6875-C45B-446F-AAC8-DE23B10DB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6E94-69FD-49F5-BFAA-B92122BC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E129-1C4D-496F-ABE6-C64FAAB1C73A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AE7F-0DBF-42C4-A278-F49F123A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6839-3BF6-40E1-A705-4F2492BE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E332-3CF3-4C4B-9688-27DB7DA44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924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A74A-2A5B-4727-91AD-B22E5C96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5B58A-91A5-416B-BA98-DC6D177A4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EA77-1F8D-4C85-AB4B-3EBA793A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E129-1C4D-496F-ABE6-C64FAAB1C73A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FFB0-B971-4740-B339-BC1F0231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A0D3-D4C8-4A97-A6D6-0E45A3DE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E332-3CF3-4C4B-9688-27DB7DA44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528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E5BA9-0D37-44D5-95B1-31E04A493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1C0F-E88E-4E9E-B5ED-80942EB1D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9F366-1678-49A1-A62E-95A6D5A9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E129-1C4D-496F-ABE6-C64FAAB1C73A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1DA2-B3F3-4DB3-8A09-1BFCDC20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50C7-97F7-4C63-98A3-B2D27DEF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E332-3CF3-4C4B-9688-27DB7DA44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808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4C1F-B5CA-47BB-ADDA-B3995923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B386-93F1-4F87-BD2F-64C49B2E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D16B-DA44-4D11-871B-FFE45476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E129-1C4D-496F-ABE6-C64FAAB1C73A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10A2-A967-4803-A116-AF3EEEDF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0DB3C-24BC-486C-9681-799457A0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E332-3CF3-4C4B-9688-27DB7DA44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770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DF2B-E18E-4CAE-8542-7666B319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3EC9F-41BA-41A7-9AB2-CE18FB19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CA7F-1166-42CF-9E3A-F002D497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E129-1C4D-496F-ABE6-C64FAAB1C73A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F82BD-F62D-4CBA-855D-921B9C8D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7A12-4DE4-4944-B674-019A7E24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E332-3CF3-4C4B-9688-27DB7DA44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790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3258-46CE-4989-9EE6-355D506B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B820-012B-43E3-9454-37AAD7CCE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6A0FB-4D35-498D-AE5A-0B3F869C1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3E99-5D7B-4CAB-B7A8-64F6DB0D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E129-1C4D-496F-ABE6-C64FAAB1C73A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D8C37-007C-4142-B53E-86FDE159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6CCA9-1FA7-402F-8A93-41552CB4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E332-3CF3-4C4B-9688-27DB7DA44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745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0A4A-0BBA-463E-A8CB-88D78190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7B0E7-6FEA-4170-8E59-6B7307854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AA9C6-5202-4DB0-93F5-D95EE08BE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C6573-F002-4030-910D-D662D9329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E59AD-A02D-4FA4-9C61-2188BE292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442F9-EF98-4D11-BFE3-F2802763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E129-1C4D-496F-ABE6-C64FAAB1C73A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9DE4C-96DD-4F8D-BC72-07415207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E67C9-1CB9-4C82-9C0C-B62A82FD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E332-3CF3-4C4B-9688-27DB7DA44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97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980-2342-41A4-BF7E-F728B6E6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F054F-DC1F-45A2-A1F0-14E047F2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E129-1C4D-496F-ABE6-C64FAAB1C73A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F302C-A5CA-465C-8CAE-784868D4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2154B-CE7A-4970-88C5-33D1404B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E332-3CF3-4C4B-9688-27DB7DA44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811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B0273-C487-4F50-B05F-D08B9262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E129-1C4D-496F-ABE6-C64FAAB1C73A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87E93-9D4C-46F8-831E-078AE2E1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8AC-1CF6-4BA2-B313-564DDCD1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E332-3CF3-4C4B-9688-27DB7DA44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50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CB5E-8C34-4307-ADA9-11011E05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7016-3916-4E10-8B1F-B5B55713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95500-D15C-49CE-9736-A8F35493F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2AC47-2EFC-46FA-874F-C7605AC4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E129-1C4D-496F-ABE6-C64FAAB1C73A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241A-2A13-44B4-89B0-6E78AF4A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F3CDA-AC24-4CDE-9E3D-E96BF3C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E332-3CF3-4C4B-9688-27DB7DA44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36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7607-E425-46EB-BB8D-624047D9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8ADBE-5958-42EF-8C9E-DFE76032B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08AA9-17B1-45B4-BF1C-26A014D7B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C39C3-2CA1-48D1-965F-6F2EAD0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E129-1C4D-496F-ABE6-C64FAAB1C73A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B7F42-800F-49CC-AEC7-4E8B4E70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EFA3F-DDEA-4029-9FBC-84E39DE7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E332-3CF3-4C4B-9688-27DB7DA44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43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6E232-1631-4900-B692-B133AB2E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11860-C6A4-4F42-9807-73AB1346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EF43-9232-4CEA-AD21-3D38AC9FA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E129-1C4D-496F-ABE6-C64FAAB1C73A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AA1EB-2001-4929-86EF-4083BBC56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EA9A-5967-4B00-8DA3-96B8A1CFF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E332-3CF3-4C4B-9688-27DB7DA44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032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21AD-C8F5-4E74-9A3F-4486C0E6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DUMMY CHART TA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40998-6D42-461B-8F3C-C7950581B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93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A8A4D-5FA0-4521-BC65-D0C404B1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 err="1"/>
              <a:t>Segmentasi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6C6C1A-C704-4F98-ADD4-28AE846CF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kecamatan</a:t>
            </a:r>
            <a:endParaRPr lang="id-ID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2ADB054-CDA9-4D95-9219-F6B185B6E9A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1812238"/>
              </p:ext>
            </p:extLst>
          </p:nvPr>
        </p:nvGraphicFramePr>
        <p:xfrm>
          <a:off x="839788" y="337683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BB8844-CB89-42EA-97D7-F3D611455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puskesmas</a:t>
            </a:r>
            <a:endParaRPr lang="id-ID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F775EEBE-DBA7-48CA-9C6E-82B4E70109C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01420681"/>
              </p:ext>
            </p:extLst>
          </p:nvPr>
        </p:nvGraphicFramePr>
        <p:xfrm>
          <a:off x="6096000" y="33711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6">
            <a:extLst>
              <a:ext uri="{FF2B5EF4-FFF2-40B4-BE49-F238E27FC236}">
                <a16:creationId xmlns:a16="http://schemas.microsoft.com/office/drawing/2014/main" id="{06FAC4F2-0960-4621-A7C0-B7F0B4F470C5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Dipanggil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dashboard </a:t>
            </a:r>
            <a:r>
              <a:rPr lang="en-US" sz="2400" dirty="0" err="1"/>
              <a:t>kota</a:t>
            </a:r>
            <a:endParaRPr lang="id-ID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125E3B-7692-495A-94CE-111F6E451DA6}"/>
              </a:ext>
            </a:extLst>
          </p:cNvPr>
          <p:cNvSpPr txBox="1"/>
          <p:nvPr/>
        </p:nvSpPr>
        <p:spPr>
          <a:xfrm>
            <a:off x="1040243" y="3059668"/>
            <a:ext cx="463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Kecamatan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Diagnosis </a:t>
            </a:r>
            <a:r>
              <a:rPr lang="en-US" dirty="0" err="1"/>
              <a:t>Terbanyak</a:t>
            </a:r>
            <a:endParaRPr lang="id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1E3189-1BA7-46A1-8754-7C44D4CB2F65}"/>
              </a:ext>
            </a:extLst>
          </p:cNvPr>
          <p:cNvSpPr txBox="1"/>
          <p:nvPr/>
        </p:nvSpPr>
        <p:spPr>
          <a:xfrm>
            <a:off x="6296455" y="3001855"/>
            <a:ext cx="461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Puskesmas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Diagnosis </a:t>
            </a:r>
            <a:r>
              <a:rPr lang="en-US" dirty="0" err="1"/>
              <a:t>Terbanyak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0370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6CEC-B0D7-4002-AD4E-D84B42C0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Periode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E894-1504-4D1A-88B9-3FCBFD98C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(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E65E5-8D9D-4F6E-ACAF-738141D46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DA44-5B7E-4C50-8121-1D1F5C1C8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Line Chart (</a:t>
            </a:r>
            <a:r>
              <a:rPr lang="en-US" dirty="0" err="1"/>
              <a:t>lainnya</a:t>
            </a:r>
            <a:r>
              <a:rPr lang="en-US" dirty="0"/>
              <a:t>)</a:t>
            </a:r>
            <a:endParaRPr lang="id-ID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02F54FC-4C81-4EB8-8F53-603476523A0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38864337"/>
              </p:ext>
            </p:extLst>
          </p:nvPr>
        </p:nvGraphicFramePr>
        <p:xfrm>
          <a:off x="6194427" y="3175331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650F36D0-6B8B-4FB1-8C78-4AD5A574D935}"/>
              </a:ext>
            </a:extLst>
          </p:cNvPr>
          <p:cNvGrpSpPr/>
          <p:nvPr/>
        </p:nvGrpSpPr>
        <p:grpSpPr>
          <a:xfrm>
            <a:off x="1017424" y="3429000"/>
            <a:ext cx="3385718" cy="646331"/>
            <a:chOff x="1017424" y="3429000"/>
            <a:chExt cx="3385718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7E1340-6097-4262-811C-55F9B1B694FD}"/>
                </a:ext>
              </a:extLst>
            </p:cNvPr>
            <p:cNvSpPr txBox="1"/>
            <p:nvPr/>
          </p:nvSpPr>
          <p:spPr>
            <a:xfrm>
              <a:off x="1017424" y="3429000"/>
              <a:ext cx="2264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Jumlah</a:t>
              </a:r>
              <a:r>
                <a:rPr lang="en-US" dirty="0"/>
                <a:t> diagnosis pada 1 </a:t>
              </a:r>
              <a:r>
                <a:rPr lang="en-US" dirty="0" err="1"/>
                <a:t>bulan</a:t>
              </a:r>
              <a:r>
                <a:rPr lang="en-US" dirty="0"/>
                <a:t> </a:t>
              </a:r>
              <a:r>
                <a:rPr lang="en-US" dirty="0" err="1"/>
                <a:t>terakhir</a:t>
              </a:r>
              <a:endParaRPr lang="id-ID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26FAC3-E24A-4FE9-944F-9ABA3E5D7EFA}"/>
                </a:ext>
              </a:extLst>
            </p:cNvPr>
            <p:cNvSpPr txBox="1"/>
            <p:nvPr/>
          </p:nvSpPr>
          <p:spPr>
            <a:xfrm>
              <a:off x="3282322" y="3429000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2999</a:t>
              </a:r>
              <a:endParaRPr lang="id-ID" sz="3600" b="1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1185808-073E-4F79-9DD9-177B238FAA24}"/>
              </a:ext>
            </a:extLst>
          </p:cNvPr>
          <p:cNvSpPr txBox="1"/>
          <p:nvPr/>
        </p:nvSpPr>
        <p:spPr>
          <a:xfrm>
            <a:off x="6778448" y="2805999"/>
            <a:ext cx="387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Jumlah</a:t>
            </a:r>
            <a:r>
              <a:rPr lang="en-US" dirty="0"/>
              <a:t> Diagnosis pada 6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Terakhir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188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F3A9-E1B4-440B-8FB8-F15944F2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DA7FA-176C-4B93-B1AA-09D5299F9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(</a:t>
            </a:r>
            <a:r>
              <a:rPr lang="en-US" dirty="0" err="1"/>
              <a:t>pilih</a:t>
            </a:r>
            <a:r>
              <a:rPr lang="en-US" dirty="0"/>
              <a:t> 1)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6D076-03E4-4F85-A709-531CABA237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5BA14-C07B-423A-A97D-237A52A07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Pie Chart (</a:t>
            </a:r>
            <a:r>
              <a:rPr lang="en-US" dirty="0" err="1"/>
              <a:t>semua</a:t>
            </a:r>
            <a:r>
              <a:rPr lang="en-US" dirty="0"/>
              <a:t>)</a:t>
            </a:r>
            <a:endParaRPr lang="id-ID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D80DF7D-382F-4737-951C-0DE581C715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304681"/>
              </p:ext>
            </p:extLst>
          </p:nvPr>
        </p:nvGraphicFramePr>
        <p:xfrm>
          <a:off x="6194427" y="3036831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824687D-33AA-4AB0-93B5-AC440EDF9492}"/>
              </a:ext>
            </a:extLst>
          </p:cNvPr>
          <p:cNvGrpSpPr/>
          <p:nvPr/>
        </p:nvGrpSpPr>
        <p:grpSpPr>
          <a:xfrm>
            <a:off x="1012874" y="3429000"/>
            <a:ext cx="3385718" cy="646331"/>
            <a:chOff x="1012874" y="3429000"/>
            <a:chExt cx="3385718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052144-7F22-4731-810B-24A208DDFBF4}"/>
                </a:ext>
              </a:extLst>
            </p:cNvPr>
            <p:cNvSpPr txBox="1"/>
            <p:nvPr/>
          </p:nvSpPr>
          <p:spPr>
            <a:xfrm>
              <a:off x="1012874" y="3429000"/>
              <a:ext cx="2264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Jumlah</a:t>
              </a:r>
              <a:r>
                <a:rPr lang="en-US" dirty="0"/>
                <a:t> diagnosis pada </a:t>
              </a:r>
              <a:r>
                <a:rPr lang="en-US" dirty="0" err="1"/>
                <a:t>perempuan</a:t>
              </a:r>
              <a:endParaRPr lang="id-ID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2D1171-F82A-415F-AE97-6CA733B00594}"/>
                </a:ext>
              </a:extLst>
            </p:cNvPr>
            <p:cNvSpPr txBox="1"/>
            <p:nvPr/>
          </p:nvSpPr>
          <p:spPr>
            <a:xfrm>
              <a:off x="3277772" y="3429000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1690</a:t>
              </a:r>
              <a:endParaRPr lang="id-ID" sz="36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3B88F08-7578-4257-8655-DD60D47EDB3F}"/>
              </a:ext>
            </a:extLst>
          </p:cNvPr>
          <p:cNvSpPr txBox="1"/>
          <p:nvPr/>
        </p:nvSpPr>
        <p:spPr>
          <a:xfrm>
            <a:off x="6882061" y="2667499"/>
            <a:ext cx="376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Jumlah</a:t>
            </a:r>
            <a:r>
              <a:rPr lang="en-US" dirty="0"/>
              <a:t> Diagnosis </a:t>
            </a:r>
            <a:r>
              <a:rPr lang="en-US" dirty="0" err="1"/>
              <a:t>Berdasarkan</a:t>
            </a:r>
            <a:r>
              <a:rPr lang="en-US" dirty="0"/>
              <a:t> Gender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677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B157-5200-49C5-A768-68F06F1B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80013" cy="1325563"/>
          </a:xfrm>
        </p:spPr>
        <p:txBody>
          <a:bodyPr/>
          <a:lstStyle/>
          <a:p>
            <a:r>
              <a:rPr lang="en-US" dirty="0" err="1"/>
              <a:t>Umur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61906-7FDC-42C9-8177-8E5466621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(</a:t>
            </a:r>
            <a:r>
              <a:rPr lang="en-US" dirty="0" err="1"/>
              <a:t>pilih</a:t>
            </a:r>
            <a:r>
              <a:rPr lang="en-US" dirty="0"/>
              <a:t> 1)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46961-3BD4-4D84-9DA2-03D85B3A6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8F3E5-47AF-492B-B19E-B0C53D405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Bar chart (</a:t>
            </a:r>
            <a:r>
              <a:rPr lang="en-US" dirty="0" err="1"/>
              <a:t>semua</a:t>
            </a:r>
            <a:r>
              <a:rPr lang="en-US" dirty="0"/>
              <a:t>)</a:t>
            </a:r>
            <a:endParaRPr lang="id-ID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BF63246-9493-4EA7-9587-032BBE1107C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20122079"/>
              </p:ext>
            </p:extLst>
          </p:nvPr>
        </p:nvGraphicFramePr>
        <p:xfrm>
          <a:off x="6170661" y="3006726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DFBA6B1-4ED4-4671-ACC9-F73DA79597D8}"/>
              </a:ext>
            </a:extLst>
          </p:cNvPr>
          <p:cNvSpPr txBox="1">
            <a:spLocks/>
          </p:cNvSpPr>
          <p:nvPr/>
        </p:nvSpPr>
        <p:spPr>
          <a:xfrm>
            <a:off x="6172199" y="365124"/>
            <a:ext cx="51800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chart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&gt;1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dipilih</a:t>
            </a:r>
            <a:r>
              <a:rPr lang="en-US" sz="2400" dirty="0"/>
              <a:t> default (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dipilih</a:t>
            </a:r>
            <a:r>
              <a:rPr lang="en-US" sz="2400" dirty="0"/>
              <a:t>)</a:t>
            </a:r>
            <a:endParaRPr lang="id-ID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526AC3-CFF2-4E9F-83F9-3880D9398395}"/>
              </a:ext>
            </a:extLst>
          </p:cNvPr>
          <p:cNvGrpSpPr/>
          <p:nvPr/>
        </p:nvGrpSpPr>
        <p:grpSpPr>
          <a:xfrm>
            <a:off x="1012875" y="3429000"/>
            <a:ext cx="3387600" cy="923330"/>
            <a:chOff x="1012874" y="3429000"/>
            <a:chExt cx="3230227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BA65B7-F731-4DA7-AE86-BE8856EBF3FD}"/>
                </a:ext>
              </a:extLst>
            </p:cNvPr>
            <p:cNvSpPr txBox="1"/>
            <p:nvPr/>
          </p:nvSpPr>
          <p:spPr>
            <a:xfrm>
              <a:off x="1012874" y="3429000"/>
              <a:ext cx="22648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Jumlah</a:t>
              </a:r>
              <a:r>
                <a:rPr lang="en-US" dirty="0"/>
                <a:t> diagnosis pada </a:t>
              </a:r>
              <a:r>
                <a:rPr lang="en-US" dirty="0" err="1"/>
                <a:t>kelompok</a:t>
              </a:r>
              <a:r>
                <a:rPr lang="en-US" dirty="0"/>
                <a:t> </a:t>
              </a:r>
              <a:r>
                <a:rPr lang="en-US" dirty="0" err="1"/>
                <a:t>umur</a:t>
              </a:r>
              <a:r>
                <a:rPr lang="en-US" dirty="0"/>
                <a:t> 20-44 </a:t>
              </a:r>
              <a:r>
                <a:rPr lang="en-US" dirty="0" err="1"/>
                <a:t>tahun</a:t>
              </a:r>
              <a:r>
                <a:rPr lang="en-US" dirty="0"/>
                <a:t> </a:t>
              </a:r>
              <a:endParaRPr lang="id-ID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DD349F-6246-4354-9F15-F13BCCD48EA6}"/>
                </a:ext>
              </a:extLst>
            </p:cNvPr>
            <p:cNvSpPr txBox="1"/>
            <p:nvPr/>
          </p:nvSpPr>
          <p:spPr>
            <a:xfrm>
              <a:off x="3277772" y="3567499"/>
              <a:ext cx="96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   95</a:t>
              </a:r>
              <a:endParaRPr lang="id-ID" sz="36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CB7307-D715-4919-AA5F-A945F6E57B5C}"/>
              </a:ext>
            </a:extLst>
          </p:cNvPr>
          <p:cNvSpPr txBox="1"/>
          <p:nvPr/>
        </p:nvSpPr>
        <p:spPr>
          <a:xfrm>
            <a:off x="6127234" y="2637394"/>
            <a:ext cx="512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Diagnosis </a:t>
            </a:r>
            <a:r>
              <a:rPr lang="en-US" dirty="0" err="1"/>
              <a:t>Terbanyak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3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B157-5200-49C5-A768-68F06F1B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80013" cy="1325563"/>
          </a:xfrm>
        </p:spPr>
        <p:txBody>
          <a:bodyPr/>
          <a:lstStyle/>
          <a:p>
            <a:r>
              <a:rPr lang="en-US" dirty="0" err="1"/>
              <a:t>Penyakit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61906-7FDC-42C9-8177-8E5466621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(</a:t>
            </a:r>
            <a:r>
              <a:rPr lang="en-US" dirty="0" err="1"/>
              <a:t>pilih</a:t>
            </a:r>
            <a:r>
              <a:rPr lang="en-US" dirty="0"/>
              <a:t> 1)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46961-3BD4-4D84-9DA2-03D85B3A6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8F3E5-47AF-492B-B19E-B0C53D405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Bar chart (</a:t>
            </a:r>
            <a:r>
              <a:rPr lang="en-US" dirty="0" err="1"/>
              <a:t>semua</a:t>
            </a:r>
            <a:r>
              <a:rPr lang="en-US" dirty="0"/>
              <a:t>)</a:t>
            </a:r>
            <a:endParaRPr lang="id-ID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0A1CA56-BAF0-49C0-B0E1-A265E1D5BD4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46445107"/>
              </p:ext>
            </p:extLst>
          </p:nvPr>
        </p:nvGraphicFramePr>
        <p:xfrm>
          <a:off x="6170661" y="3175331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DFBA6B1-4ED4-4671-ACC9-F73DA79597D8}"/>
              </a:ext>
            </a:extLst>
          </p:cNvPr>
          <p:cNvSpPr txBox="1">
            <a:spLocks/>
          </p:cNvSpPr>
          <p:nvPr/>
        </p:nvSpPr>
        <p:spPr>
          <a:xfrm>
            <a:off x="6172199" y="365124"/>
            <a:ext cx="51800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chart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&gt;1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dipilih</a:t>
            </a:r>
            <a:r>
              <a:rPr lang="en-US" sz="2400" dirty="0"/>
              <a:t> default (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dipilih</a:t>
            </a:r>
            <a:r>
              <a:rPr lang="en-US" sz="2400" dirty="0"/>
              <a:t>)</a:t>
            </a:r>
            <a:endParaRPr lang="id-ID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40D7AD-4BAE-43BA-AF02-1605D9ED3A01}"/>
              </a:ext>
            </a:extLst>
          </p:cNvPr>
          <p:cNvGrpSpPr/>
          <p:nvPr/>
        </p:nvGrpSpPr>
        <p:grpSpPr>
          <a:xfrm>
            <a:off x="1012874" y="3429000"/>
            <a:ext cx="3384000" cy="646331"/>
            <a:chOff x="1012874" y="3429000"/>
            <a:chExt cx="3360070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036E27-577A-4314-AFD7-742997F89E44}"/>
                </a:ext>
              </a:extLst>
            </p:cNvPr>
            <p:cNvSpPr txBox="1"/>
            <p:nvPr/>
          </p:nvSpPr>
          <p:spPr>
            <a:xfrm>
              <a:off x="1012874" y="3429000"/>
              <a:ext cx="2264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Jumlah</a:t>
              </a:r>
              <a:r>
                <a:rPr lang="en-US" dirty="0"/>
                <a:t> diagnosis </a:t>
              </a:r>
              <a:r>
                <a:rPr lang="en-US" dirty="0" err="1"/>
                <a:t>Kolera</a:t>
              </a:r>
              <a:endParaRPr lang="id-ID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BA339D-5DF0-492E-8925-6462940A9D19}"/>
                </a:ext>
              </a:extLst>
            </p:cNvPr>
            <p:cNvSpPr txBox="1"/>
            <p:nvPr/>
          </p:nvSpPr>
          <p:spPr>
            <a:xfrm>
              <a:off x="3277772" y="3429000"/>
              <a:ext cx="1095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  105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4FAB3A-DB13-4707-95DA-4745912114F8}"/>
              </a:ext>
            </a:extLst>
          </p:cNvPr>
          <p:cNvSpPr txBox="1"/>
          <p:nvPr/>
        </p:nvSpPr>
        <p:spPr>
          <a:xfrm>
            <a:off x="6987776" y="2805999"/>
            <a:ext cx="35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Diagnosis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Terbanyak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0001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577"/>
      </a:accent1>
      <a:accent2>
        <a:srgbClr val="E95187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574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DUMMY CHART TA</vt:lpstr>
      <vt:lpstr>Segmentasi</vt:lpstr>
      <vt:lpstr>Periode</vt:lpstr>
      <vt:lpstr>Gender</vt:lpstr>
      <vt:lpstr>Umur</vt:lpstr>
      <vt:lpstr>Penyakit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CHART TA</dc:title>
  <dc:creator>Silvia</dc:creator>
  <cp:lastModifiedBy>Silvia</cp:lastModifiedBy>
  <cp:revision>14</cp:revision>
  <dcterms:created xsi:type="dcterms:W3CDTF">2020-05-20T01:49:59Z</dcterms:created>
  <dcterms:modified xsi:type="dcterms:W3CDTF">2020-05-20T04:14:39Z</dcterms:modified>
</cp:coreProperties>
</file>