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61" r:id="rId2"/>
    <p:sldId id="310" r:id="rId3"/>
    <p:sldId id="375" r:id="rId4"/>
    <p:sldId id="376" r:id="rId5"/>
    <p:sldId id="377" r:id="rId6"/>
    <p:sldId id="378" r:id="rId7"/>
    <p:sldId id="367" r:id="rId8"/>
    <p:sldId id="379" r:id="rId9"/>
    <p:sldId id="380" r:id="rId10"/>
    <p:sldId id="381" r:id="rId11"/>
    <p:sldId id="382" r:id="rId12"/>
    <p:sldId id="3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506"/>
    <a:srgbClr val="081112"/>
    <a:srgbClr val="5B696B"/>
    <a:srgbClr val="E4E8E8"/>
    <a:srgbClr val="7A8C8E"/>
    <a:srgbClr val="E4DEDE"/>
    <a:srgbClr val="AF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556D3-C7D3-4374-913E-186E43BF2E7D}">
  <a:tblStyle styleId="{C6E556D3-C7D3-4374-913E-186E43BF2E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040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082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837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827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121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88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bg>
      <p:bgPr>
        <a:solidFill>
          <a:srgbClr val="E4E8E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;p5"/>
          <p:cNvSpPr/>
          <p:nvPr userDrawn="1"/>
        </p:nvSpPr>
        <p:spPr>
          <a:xfrm rot="5400000">
            <a:off x="7481202" y="-386733"/>
            <a:ext cx="138595" cy="2316062"/>
          </a:xfrm>
          <a:prstGeom prst="rect">
            <a:avLst/>
          </a:prstGeom>
          <a:solidFill>
            <a:srgbClr val="5B69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Google Shape;37;p5"/>
          <p:cNvSpPr/>
          <p:nvPr userDrawn="1"/>
        </p:nvSpPr>
        <p:spPr>
          <a:xfrm rot="5400000">
            <a:off x="4955728" y="-596927"/>
            <a:ext cx="138593" cy="2736448"/>
          </a:xfrm>
          <a:prstGeom prst="rect">
            <a:avLst/>
          </a:prstGeom>
          <a:solidFill>
            <a:srgbClr val="AFB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8;p5"/>
          <p:cNvSpPr/>
          <p:nvPr userDrawn="1"/>
        </p:nvSpPr>
        <p:spPr>
          <a:xfrm rot="5400000">
            <a:off x="3048001" y="230864"/>
            <a:ext cx="138594" cy="1080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;p5"/>
          <p:cNvSpPr/>
          <p:nvPr userDrawn="1"/>
        </p:nvSpPr>
        <p:spPr>
          <a:xfrm rot="5400000">
            <a:off x="1500210" y="-236422"/>
            <a:ext cx="138593" cy="2015437"/>
          </a:xfrm>
          <a:prstGeom prst="rect">
            <a:avLst/>
          </a:prstGeom>
          <a:solidFill>
            <a:srgbClr val="5B69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6000" y="684000"/>
            <a:ext cx="432000" cy="288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4A275FFF-7D97-4651-A849-AB949FD65E6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sz="quarter" idx="10"/>
          </p:nvPr>
        </p:nvSpPr>
        <p:spPr>
          <a:xfrm>
            <a:off x="568325" y="1082675"/>
            <a:ext cx="8134350" cy="2959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6"/>
          <p:cNvSpPr>
            <a:spLocks noGrp="1"/>
          </p:cNvSpPr>
          <p:nvPr userDrawn="1">
            <p:ph type="body" sz="quarter" idx="11"/>
          </p:nvPr>
        </p:nvSpPr>
        <p:spPr>
          <a:xfrm>
            <a:off x="568325" y="188913"/>
            <a:ext cx="8134350" cy="6524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Google Shape;39;p5"/>
          <p:cNvSpPr/>
          <p:nvPr userDrawn="1"/>
        </p:nvSpPr>
        <p:spPr>
          <a:xfrm rot="5400000">
            <a:off x="108000" y="687600"/>
            <a:ext cx="139375" cy="166610"/>
          </a:xfrm>
          <a:prstGeom prst="rect">
            <a:avLst/>
          </a:prstGeom>
          <a:solidFill>
            <a:srgbClr val="5B69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5;p6"/>
          <p:cNvSpPr/>
          <p:nvPr userDrawn="1"/>
        </p:nvSpPr>
        <p:spPr>
          <a:xfrm>
            <a:off x="0" y="0"/>
            <a:ext cx="247200" cy="1082675"/>
          </a:xfrm>
          <a:prstGeom prst="rect">
            <a:avLst/>
          </a:prstGeom>
          <a:solidFill>
            <a:srgbClr val="5B69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" name="Google Shape;47;p6"/>
          <p:cNvSpPr/>
          <p:nvPr userDrawn="1"/>
        </p:nvSpPr>
        <p:spPr>
          <a:xfrm>
            <a:off x="0" y="1082675"/>
            <a:ext cx="247200" cy="2003431"/>
          </a:xfrm>
          <a:prstGeom prst="rect">
            <a:avLst/>
          </a:prstGeom>
          <a:solidFill>
            <a:srgbClr val="7A8C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6"/>
          <p:cNvSpPr/>
          <p:nvPr userDrawn="1"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;p6"/>
          <p:cNvSpPr/>
          <p:nvPr userDrawn="1"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5B69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84000"/>
            <a:ext cx="432000" cy="288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E4E8E8"/>
                </a:solidFill>
              </a:defRPr>
            </a:lvl1pPr>
          </a:lstStyle>
          <a:p>
            <a:fld id="{4A275FFF-7D97-4651-A849-AB949FD65E6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8325" y="1082675"/>
            <a:ext cx="8134350" cy="2959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8325" y="188913"/>
            <a:ext cx="8134350" cy="6524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78905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E4E8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zK8Jj5WVo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mLBnwIgly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4351" y="1375743"/>
            <a:ext cx="8134350" cy="2959025"/>
          </a:xfrm>
        </p:spPr>
        <p:txBody>
          <a:bodyPr/>
          <a:lstStyle/>
          <a:p>
            <a:pPr algn="just"/>
            <a:endParaRPr lang="pt-PT" dirty="0"/>
          </a:p>
          <a:p>
            <a:pPr algn="just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5B696B"/>
                </a:solidFill>
              </a:rPr>
              <a:t>Educação</a:t>
            </a:r>
            <a:r>
              <a:rPr lang="en-US" b="1" dirty="0" smtClean="0">
                <a:solidFill>
                  <a:srgbClr val="5B696B"/>
                </a:solidFill>
              </a:rPr>
              <a:t> multicultural </a:t>
            </a:r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8325" y="1082675"/>
            <a:ext cx="8134350" cy="2959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pt-PT"/>
          </a:p>
          <a:p>
            <a:pPr algn="just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8325" y="1312226"/>
            <a:ext cx="4013201" cy="523220"/>
          </a:xfrm>
          <a:prstGeom prst="rect">
            <a:avLst/>
          </a:prstGeom>
          <a:solidFill>
            <a:srgbClr val="7A8C8E"/>
          </a:solidFill>
        </p:spPr>
        <p:txBody>
          <a:bodyPr wrap="square" rtlCol="0" anchor="t" anchorCtr="1">
            <a:spAutoFit/>
          </a:bodyPr>
          <a:lstStyle/>
          <a:p>
            <a:pPr algn="ctr"/>
            <a:r>
              <a:rPr lang="pt-PT" b="1" dirty="0" smtClean="0"/>
              <a:t>Uma mais social e económica </a:t>
            </a:r>
          </a:p>
          <a:p>
            <a:pPr algn="ctr"/>
            <a:r>
              <a:rPr lang="pt-PT" dirty="0" smtClean="0"/>
              <a:t>(</a:t>
            </a:r>
            <a:r>
              <a:rPr lang="pt-PT" dirty="0" err="1" smtClean="0"/>
              <a:t>Wieviorka</a:t>
            </a:r>
            <a:r>
              <a:rPr lang="pt-PT" dirty="0" smtClean="0"/>
              <a:t>, 1999)</a:t>
            </a:r>
            <a:endParaRPr lang="pt-PT" b="1" dirty="0"/>
          </a:p>
        </p:txBody>
      </p:sp>
      <p:sp>
        <p:nvSpPr>
          <p:cNvPr id="13" name="TextBox 9"/>
          <p:cNvSpPr txBox="1"/>
          <p:nvPr/>
        </p:nvSpPr>
        <p:spPr>
          <a:xfrm>
            <a:off x="4743449" y="1771929"/>
            <a:ext cx="4013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</a:t>
            </a:r>
            <a:r>
              <a:rPr lang="pt-PT" dirty="0" smtClean="0"/>
              <a:t>movimento social </a:t>
            </a:r>
            <a:r>
              <a:rPr lang="pt-PT" dirty="0"/>
              <a:t>vai refletir-se na escola, dando origem a outro movimento, o pedagógico que defende a integração das diferentes culturas no espaço escolar. </a:t>
            </a:r>
            <a:endParaRPr lang="pt-PT" dirty="0" smtClean="0"/>
          </a:p>
          <a:p>
            <a:pPr algn="just"/>
            <a:endParaRPr lang="pt-PT" dirty="0"/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Remete </a:t>
            </a:r>
            <a:r>
              <a:rPr lang="pt-PT" dirty="0"/>
              <a:t>para </a:t>
            </a:r>
            <a:r>
              <a:rPr lang="pt-PT" dirty="0" smtClean="0"/>
              <a:t>o </a:t>
            </a:r>
            <a:r>
              <a:rPr lang="pt-PT" dirty="0"/>
              <a:t>funcionamento do sistema educativo e consequente integração dos conteúdos das diferentes culturas quer nos manuais escolares, quer nos autores estudados, quer na perspetiva histórica </a:t>
            </a:r>
            <a:r>
              <a:rPr lang="pt-PT" dirty="0" smtClean="0"/>
              <a:t>abordada. </a:t>
            </a:r>
            <a:endParaRPr lang="pt-PT" dirty="0"/>
          </a:p>
        </p:txBody>
      </p:sp>
      <p:sp>
        <p:nvSpPr>
          <p:cNvPr id="15" name="TextBox 11"/>
          <p:cNvSpPr txBox="1"/>
          <p:nvPr/>
        </p:nvSpPr>
        <p:spPr>
          <a:xfrm>
            <a:off x="4743448" y="1312226"/>
            <a:ext cx="4013201" cy="523220"/>
          </a:xfrm>
          <a:prstGeom prst="rect">
            <a:avLst/>
          </a:prstGeom>
          <a:solidFill>
            <a:srgbClr val="7A8C8E"/>
          </a:solidFill>
        </p:spPr>
        <p:txBody>
          <a:bodyPr wrap="square" rtlCol="0" anchor="t" anchorCtr="1">
            <a:spAutoFit/>
          </a:bodyPr>
          <a:lstStyle/>
          <a:p>
            <a:pPr algn="ctr"/>
            <a:r>
              <a:rPr lang="pt-PT" b="1" dirty="0" smtClean="0"/>
              <a:t>Outra cultural</a:t>
            </a:r>
          </a:p>
          <a:p>
            <a:pPr algn="ctr"/>
            <a:r>
              <a:rPr lang="pt-PT" b="1" dirty="0" smtClean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Wieviorka</a:t>
            </a:r>
            <a:r>
              <a:rPr lang="pt-PT" dirty="0" smtClean="0"/>
              <a:t>, 1999)</a:t>
            </a:r>
            <a:endParaRPr lang="pt-PT" b="1" dirty="0"/>
          </a:p>
        </p:txBody>
      </p:sp>
      <p:sp>
        <p:nvSpPr>
          <p:cNvPr id="11" name="TextBox 9"/>
          <p:cNvSpPr txBox="1"/>
          <p:nvPr/>
        </p:nvSpPr>
        <p:spPr>
          <a:xfrm>
            <a:off x="568324" y="1771929"/>
            <a:ext cx="401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movimento multicultural emerge historicamente como uma reivindicação de direitos humanos e civis por parte dos grupos discriminados por serem impedidos de participação </a:t>
            </a:r>
            <a:r>
              <a:rPr lang="pt-PT" dirty="0" smtClean="0"/>
              <a:t>democrática.</a:t>
            </a:r>
          </a:p>
          <a:p>
            <a:pPr algn="just"/>
            <a:endParaRPr lang="pt-PT" dirty="0" smtClean="0"/>
          </a:p>
          <a:p>
            <a:pPr algn="just"/>
            <a:r>
              <a:rPr lang="pt-PT" b="1" dirty="0" smtClean="0"/>
              <a:t>Momento histórico: </a:t>
            </a:r>
            <a:r>
              <a:rPr lang="pt-PT" dirty="0"/>
              <a:t>movimento reivindicativo da comunidade negra norte americana, nos anos </a:t>
            </a:r>
            <a:r>
              <a:rPr lang="pt-PT" dirty="0" smtClean="0"/>
              <a:t>60 do séc. XX, </a:t>
            </a:r>
            <a:r>
              <a:rPr lang="pt-PT" dirty="0"/>
              <a:t>na sua luta contra a discriminação social e política. </a:t>
            </a:r>
            <a:endParaRPr lang="pt-PT" dirty="0" smtClean="0"/>
          </a:p>
          <a:p>
            <a:pPr algn="just"/>
            <a:endParaRPr lang="pt-PT" dirty="0"/>
          </a:p>
          <a:p>
            <a:pPr algn="just"/>
            <a:r>
              <a:rPr lang="pt-PT" dirty="0"/>
              <a:t>Este movimento parte dos negros mas alastra-se às mulheres, aos hispânicos e outros grupos, não pelo reconhecimento cultural mas pelas preocupações com a igualdade social. </a:t>
            </a:r>
          </a:p>
          <a:p>
            <a:pPr algn="just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649" y="960206"/>
            <a:ext cx="798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Duas lógicas na emergência da educação multicultural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06646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5" y="1082675"/>
            <a:ext cx="8134350" cy="2959025"/>
          </a:xfrm>
        </p:spPr>
        <p:txBody>
          <a:bodyPr/>
          <a:lstStyle/>
          <a:p>
            <a:pPr algn="just"/>
            <a:endParaRPr lang="pt-PT" dirty="0">
              <a:solidFill>
                <a:srgbClr val="081112"/>
              </a:solidFill>
            </a:endParaRPr>
          </a:p>
          <a:p>
            <a:pPr algn="just"/>
            <a:endParaRPr lang="pt-PT" dirty="0">
              <a:solidFill>
                <a:srgbClr val="08111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</a:t>
            </a:r>
            <a:r>
              <a:rPr lang="en-US" b="1" dirty="0" smtClean="0">
                <a:solidFill>
                  <a:srgbClr val="5B696B"/>
                </a:solidFill>
              </a:rPr>
              <a:t>multicultural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16" y="1092603"/>
            <a:ext cx="81343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1.</a:t>
            </a:r>
            <a:r>
              <a:rPr lang="pt-PT" b="1" dirty="0"/>
              <a:t> </a:t>
            </a:r>
            <a:r>
              <a:rPr lang="pt-PT" b="1" dirty="0"/>
              <a:t>I</a:t>
            </a:r>
            <a:r>
              <a:rPr lang="pt-PT" b="1" dirty="0" smtClean="0"/>
              <a:t>ntegração </a:t>
            </a:r>
            <a:r>
              <a:rPr lang="pt-PT" b="1" dirty="0"/>
              <a:t>de </a:t>
            </a:r>
            <a:r>
              <a:rPr lang="pt-PT" b="1" dirty="0" smtClean="0"/>
              <a:t>conteúdo</a:t>
            </a:r>
            <a:r>
              <a:rPr lang="pt-PT" dirty="0" smtClean="0"/>
              <a:t>: utilização </a:t>
            </a:r>
            <a:r>
              <a:rPr lang="pt-PT" dirty="0"/>
              <a:t>por parte dos professores de exemplos, </a:t>
            </a:r>
            <a:r>
              <a:rPr lang="pt-PT" dirty="0" smtClean="0"/>
              <a:t>dados </a:t>
            </a:r>
            <a:r>
              <a:rPr lang="pt-PT" dirty="0"/>
              <a:t>de uma variedade de culturas e grupos para ilustrar conceitos, </a:t>
            </a:r>
            <a:r>
              <a:rPr lang="pt-PT" dirty="0" smtClean="0"/>
              <a:t>princípios e </a:t>
            </a:r>
            <a:r>
              <a:rPr lang="pt-PT" dirty="0"/>
              <a:t>teorias chave nas suas áreas ou disciplinas. Em muitos </a:t>
            </a:r>
            <a:r>
              <a:rPr lang="pt-PT" dirty="0" smtClean="0"/>
              <a:t>países, </a:t>
            </a:r>
            <a:r>
              <a:rPr lang="pt-PT" dirty="0"/>
              <a:t>o ensino multicultural é </a:t>
            </a:r>
            <a:r>
              <a:rPr lang="pt-PT" dirty="0" smtClean="0"/>
              <a:t>considerado sobretudo como a </a:t>
            </a:r>
            <a:r>
              <a:rPr lang="pt-PT" dirty="0"/>
              <a:t>integração </a:t>
            </a:r>
            <a:r>
              <a:rPr lang="pt-PT" dirty="0" smtClean="0"/>
              <a:t>de conteúdos </a:t>
            </a:r>
            <a:r>
              <a:rPr lang="pt-PT" dirty="0"/>
              <a:t>(</a:t>
            </a:r>
            <a:r>
              <a:rPr lang="pt-PT" dirty="0" err="1"/>
              <a:t>Banks</a:t>
            </a:r>
            <a:r>
              <a:rPr lang="pt-PT" dirty="0"/>
              <a:t>, 1993; 2015).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2. </a:t>
            </a:r>
            <a:r>
              <a:rPr lang="pt-PT" b="1" dirty="0"/>
              <a:t>P</a:t>
            </a:r>
            <a:r>
              <a:rPr lang="pt-PT" b="1" dirty="0" smtClean="0"/>
              <a:t>rocesso </a:t>
            </a:r>
            <a:r>
              <a:rPr lang="pt-PT" b="1" dirty="0"/>
              <a:t>de construção do </a:t>
            </a:r>
            <a:r>
              <a:rPr lang="pt-PT" b="1" dirty="0" smtClean="0"/>
              <a:t>conhecimento</a:t>
            </a:r>
            <a:r>
              <a:rPr lang="pt-PT" dirty="0" smtClean="0"/>
              <a:t>: demonstração por parte dos professores de </a:t>
            </a:r>
            <a:r>
              <a:rPr lang="pt-PT" dirty="0"/>
              <a:t>como o conhecimento é construído e influenciado por determinadas classes sociais ou grupos na sociedade.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3. </a:t>
            </a:r>
            <a:r>
              <a:rPr lang="pt-PT" b="1" dirty="0"/>
              <a:t>P</a:t>
            </a:r>
            <a:r>
              <a:rPr lang="pt-PT" b="1" dirty="0" smtClean="0"/>
              <a:t>edagogia igualitária</a:t>
            </a:r>
            <a:r>
              <a:rPr lang="pt-PT" dirty="0"/>
              <a:t>:</a:t>
            </a:r>
            <a:r>
              <a:rPr lang="pt-PT" dirty="0" smtClean="0"/>
              <a:t> utilização de técnicas e métodos pelos </a:t>
            </a:r>
            <a:r>
              <a:rPr lang="pt-PT" dirty="0"/>
              <a:t>professores </a:t>
            </a:r>
            <a:r>
              <a:rPr lang="pt-PT" dirty="0" smtClean="0"/>
              <a:t>que </a:t>
            </a:r>
            <a:r>
              <a:rPr lang="pt-PT" dirty="0"/>
              <a:t>facilitam a realização académica de estudantes de diversos </a:t>
            </a:r>
            <a:r>
              <a:rPr lang="pt-PT" dirty="0" smtClean="0"/>
              <a:t>grupos </a:t>
            </a:r>
            <a:r>
              <a:rPr lang="pt-PT" dirty="0"/>
              <a:t>étnicos e classes </a:t>
            </a:r>
            <a:r>
              <a:rPr lang="pt-PT" dirty="0" smtClean="0"/>
              <a:t>sociais de baixo rendimento escolar.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4. </a:t>
            </a:r>
            <a:r>
              <a:rPr lang="pt-PT" b="1" dirty="0" smtClean="0"/>
              <a:t>Redução </a:t>
            </a:r>
            <a:r>
              <a:rPr lang="pt-PT" b="1" dirty="0"/>
              <a:t>do </a:t>
            </a:r>
            <a:r>
              <a:rPr lang="pt-PT" b="1" dirty="0" smtClean="0"/>
              <a:t>preconceito:</a:t>
            </a:r>
            <a:r>
              <a:rPr lang="pt-PT" dirty="0" smtClean="0"/>
              <a:t> refere-se às </a:t>
            </a:r>
            <a:r>
              <a:rPr lang="pt-PT" dirty="0"/>
              <a:t>atitudes anti étnicas das crianças e jovens, bem como </a:t>
            </a:r>
            <a:r>
              <a:rPr lang="pt-PT" dirty="0"/>
              <a:t>à</a:t>
            </a:r>
            <a:r>
              <a:rPr lang="pt-PT" dirty="0" smtClean="0"/>
              <a:t>s </a:t>
            </a:r>
            <a:r>
              <a:rPr lang="pt-PT" dirty="0"/>
              <a:t>estratégias que podem ser usadas para </a:t>
            </a:r>
            <a:r>
              <a:rPr lang="pt-PT" dirty="0" smtClean="0"/>
              <a:t>os ajudar </a:t>
            </a:r>
            <a:r>
              <a:rPr lang="pt-PT" dirty="0"/>
              <a:t>a desenvolver atitudes e valores mais </a:t>
            </a:r>
            <a:r>
              <a:rPr lang="pt-PT" dirty="0" smtClean="0"/>
              <a:t>democráticos.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5</a:t>
            </a:r>
            <a:r>
              <a:rPr lang="pt-PT" dirty="0" smtClean="0"/>
              <a:t>. </a:t>
            </a:r>
            <a:r>
              <a:rPr lang="pt-PT" dirty="0"/>
              <a:t>F</a:t>
            </a:r>
            <a:r>
              <a:rPr lang="pt-PT" b="1" dirty="0" smtClean="0"/>
              <a:t>ortalecimento </a:t>
            </a:r>
            <a:r>
              <a:rPr lang="pt-PT" b="1" dirty="0"/>
              <a:t>de cultura educacional e estrutura </a:t>
            </a:r>
            <a:r>
              <a:rPr lang="pt-PT" b="1" dirty="0" smtClean="0"/>
              <a:t>social</a:t>
            </a:r>
            <a:r>
              <a:rPr lang="pt-PT" dirty="0" smtClean="0"/>
              <a:t>:</a:t>
            </a:r>
            <a:r>
              <a:rPr lang="pt-PT" dirty="0"/>
              <a:t> </a:t>
            </a:r>
            <a:r>
              <a:rPr lang="pt-PT" dirty="0" smtClean="0"/>
              <a:t>necessidade da </a:t>
            </a:r>
            <a:r>
              <a:rPr lang="pt-PT" dirty="0"/>
              <a:t>reestruturação da cultura e organização escolar com o objetivo dos alunos de diversos grupos étnicos e classes sociais experimentarem oportunidades de igualdade </a:t>
            </a:r>
            <a:r>
              <a:rPr lang="pt-PT" dirty="0" smtClean="0"/>
              <a:t>educacional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568314" y="851303"/>
            <a:ext cx="813435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/>
          </a:lstStyle>
          <a:p>
            <a:r>
              <a:rPr lang="pt-PT" b="1" dirty="0" smtClean="0"/>
              <a:t>Cinco dimensões da educação multicultural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52274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4351" y="1375743"/>
            <a:ext cx="8134350" cy="2959025"/>
          </a:xfrm>
        </p:spPr>
        <p:txBody>
          <a:bodyPr/>
          <a:lstStyle/>
          <a:p>
            <a:pPr algn="just"/>
            <a:endParaRPr lang="pt-PT" dirty="0"/>
          </a:p>
          <a:p>
            <a:pPr algn="just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5B696B"/>
                </a:solidFill>
              </a:rPr>
              <a:t>Educação</a:t>
            </a:r>
            <a:r>
              <a:rPr lang="en-US" b="1" dirty="0" smtClean="0">
                <a:solidFill>
                  <a:srgbClr val="5B696B"/>
                </a:solidFill>
              </a:rPr>
              <a:t> multicultural </a:t>
            </a:r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8325" y="1082675"/>
            <a:ext cx="8134350" cy="2959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pt-PT"/>
          </a:p>
          <a:p>
            <a:pPr algn="just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8325" y="1312226"/>
            <a:ext cx="4013201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pt-PT" sz="2800" b="1" dirty="0"/>
              <a:t>1</a:t>
            </a:r>
            <a:endParaRPr lang="pt-PT" sz="2800" b="1" dirty="0"/>
          </a:p>
        </p:txBody>
      </p:sp>
      <p:sp>
        <p:nvSpPr>
          <p:cNvPr id="15" name="TextBox 11"/>
          <p:cNvSpPr txBox="1"/>
          <p:nvPr/>
        </p:nvSpPr>
        <p:spPr>
          <a:xfrm>
            <a:off x="4743448" y="1312226"/>
            <a:ext cx="4013201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pt-PT" sz="2800" b="1" dirty="0" smtClean="0"/>
              <a:t>2</a:t>
            </a:r>
            <a:endParaRPr lang="pt-PT" sz="2800" b="1" dirty="0"/>
          </a:p>
        </p:txBody>
      </p:sp>
      <p:sp>
        <p:nvSpPr>
          <p:cNvPr id="11" name="TextBox 9"/>
          <p:cNvSpPr txBox="1"/>
          <p:nvPr/>
        </p:nvSpPr>
        <p:spPr>
          <a:xfrm>
            <a:off x="568324" y="1771929"/>
            <a:ext cx="401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S</a:t>
            </a:r>
            <a:r>
              <a:rPr lang="pt-PT" dirty="0" smtClean="0"/>
              <a:t>urgiu </a:t>
            </a:r>
            <a:r>
              <a:rPr lang="pt-PT" dirty="0"/>
              <a:t>quando os </a:t>
            </a:r>
            <a:r>
              <a:rPr lang="pt-PT" dirty="0" smtClean="0"/>
              <a:t>professores, </a:t>
            </a:r>
            <a:r>
              <a:rPr lang="pt-PT" dirty="0"/>
              <a:t>que tinham interesses e especializações na história e na cultura de grupos étnicos minoritários, iniciaram ações individuais e institucionais para incorporar os estudos étnicos no currículo da escola e nos currículos de formação de professores. </a:t>
            </a:r>
            <a:r>
              <a:rPr lang="pt-PT" dirty="0" smtClean="0"/>
              <a:t>A primeira </a:t>
            </a:r>
            <a:r>
              <a:rPr lang="pt-PT" dirty="0"/>
              <a:t>fase da educação multicultural </a:t>
            </a:r>
            <a:r>
              <a:rPr lang="pt-PT" dirty="0" smtClean="0"/>
              <a:t>foi marcada pelos </a:t>
            </a:r>
            <a:r>
              <a:rPr lang="pt-PT" dirty="0"/>
              <a:t>estudos étnicos (</a:t>
            </a:r>
            <a:r>
              <a:rPr lang="pt-PT" dirty="0" err="1"/>
              <a:t>Banks</a:t>
            </a:r>
            <a:r>
              <a:rPr lang="pt-PT" dirty="0"/>
              <a:t>, 1993).</a:t>
            </a:r>
          </a:p>
          <a:p>
            <a:pPr algn="just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649" y="960206"/>
            <a:ext cx="798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Fases da educação multicultural </a:t>
            </a:r>
            <a:endParaRPr lang="pt-PT" b="1" dirty="0"/>
          </a:p>
        </p:txBody>
      </p:sp>
      <p:sp>
        <p:nvSpPr>
          <p:cNvPr id="14" name="TextBox 9"/>
          <p:cNvSpPr txBox="1"/>
          <p:nvPr/>
        </p:nvSpPr>
        <p:spPr>
          <a:xfrm>
            <a:off x="4581524" y="1771928"/>
            <a:ext cx="401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Essas </a:t>
            </a:r>
            <a:r>
              <a:rPr lang="pt-PT" dirty="0"/>
              <a:t>alterações não eram suficientes para fazer reformas escolares que respondessem às necessidades </a:t>
            </a:r>
            <a:r>
              <a:rPr lang="pt-PT" dirty="0" smtClean="0"/>
              <a:t>de alunos </a:t>
            </a:r>
            <a:r>
              <a:rPr lang="pt-PT" dirty="0"/>
              <a:t>de minorias étnicas e para ajudar todos os alunos a desenvolver atitudes em relação à diversidade étnica e cultural mais democráticas. </a:t>
            </a:r>
            <a:r>
              <a:rPr lang="pt-PT" dirty="0" smtClean="0"/>
              <a:t>O </a:t>
            </a:r>
            <a:r>
              <a:rPr lang="pt-PT" dirty="0"/>
              <a:t>seu objetivo era </a:t>
            </a:r>
            <a:r>
              <a:rPr lang="pt-PT" dirty="0" smtClean="0"/>
              <a:t>agora fazer </a:t>
            </a:r>
            <a:r>
              <a:rPr lang="pt-PT" dirty="0"/>
              <a:t>mudanças estruturais e sistémicas na </a:t>
            </a:r>
            <a:r>
              <a:rPr lang="pt-PT" dirty="0" smtClean="0"/>
              <a:t>escola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Banks</a:t>
            </a:r>
            <a:r>
              <a:rPr lang="pt-PT" dirty="0"/>
              <a:t>, 1993).</a:t>
            </a:r>
          </a:p>
          <a:p>
            <a:pPr algn="just"/>
            <a:endParaRPr lang="pt-PT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4351" y="1375743"/>
            <a:ext cx="8134350" cy="2959025"/>
          </a:xfrm>
        </p:spPr>
        <p:txBody>
          <a:bodyPr/>
          <a:lstStyle/>
          <a:p>
            <a:pPr algn="just"/>
            <a:endParaRPr lang="pt-PT" dirty="0"/>
          </a:p>
          <a:p>
            <a:pPr algn="just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5B696B"/>
                </a:solidFill>
              </a:rPr>
              <a:t>Educação</a:t>
            </a:r>
            <a:r>
              <a:rPr lang="en-US" b="1" dirty="0" smtClean="0">
                <a:solidFill>
                  <a:srgbClr val="5B696B"/>
                </a:solidFill>
              </a:rPr>
              <a:t> multicultural </a:t>
            </a:r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8325" y="1082675"/>
            <a:ext cx="8134350" cy="2959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pt-PT"/>
          </a:p>
          <a:p>
            <a:pPr algn="just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8325" y="1312226"/>
            <a:ext cx="4013201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pt-PT" sz="2800" b="1" dirty="0" smtClean="0"/>
              <a:t>3</a:t>
            </a:r>
            <a:endParaRPr lang="pt-PT" sz="2800" b="1" dirty="0"/>
          </a:p>
        </p:txBody>
      </p:sp>
      <p:sp>
        <p:nvSpPr>
          <p:cNvPr id="15" name="TextBox 11"/>
          <p:cNvSpPr txBox="1"/>
          <p:nvPr/>
        </p:nvSpPr>
        <p:spPr>
          <a:xfrm>
            <a:off x="4743448" y="1312226"/>
            <a:ext cx="4013201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pt-PT" sz="2800" b="1" dirty="0"/>
              <a:t>4</a:t>
            </a:r>
            <a:endParaRPr lang="pt-PT" sz="2800" b="1" dirty="0"/>
          </a:p>
        </p:txBody>
      </p:sp>
      <p:sp>
        <p:nvSpPr>
          <p:cNvPr id="11" name="TextBox 9"/>
          <p:cNvSpPr txBox="1"/>
          <p:nvPr/>
        </p:nvSpPr>
        <p:spPr>
          <a:xfrm>
            <a:off x="568324" y="1771929"/>
            <a:ext cx="4013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Uma terceira fase da educação multicultural surgiu quando outros grupos que se consideravam estigmatizados na sociedade e nas escolas, como por exemplo mulheres e pessoas com deficiência, exigiram a incorporação das suas histórias, culturas e vozes nos currículos e estrutura das escolas, faculdades e </a:t>
            </a:r>
            <a:r>
              <a:rPr lang="pt-PT" dirty="0" smtClean="0"/>
              <a:t>universidades (</a:t>
            </a:r>
            <a:r>
              <a:rPr lang="pt-PT" dirty="0" err="1" smtClean="0"/>
              <a:t>Banks</a:t>
            </a:r>
            <a:r>
              <a:rPr lang="pt-PT" dirty="0" smtClean="0"/>
              <a:t>, 1993).</a:t>
            </a:r>
          </a:p>
          <a:p>
            <a:pPr algn="just"/>
            <a:endParaRPr lang="pt-PT" dirty="0"/>
          </a:p>
          <a:p>
            <a:pPr algn="just"/>
            <a:endParaRPr lang="pt-PT" dirty="0" smtClean="0"/>
          </a:p>
          <a:p>
            <a:pPr algn="just"/>
            <a:endParaRPr lang="pt-PT" dirty="0"/>
          </a:p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youtu.be/wzK8Jj5WVo4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649" y="960206"/>
            <a:ext cx="798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Fases da educação multicultural </a:t>
            </a:r>
            <a:endParaRPr lang="pt-PT" b="1" dirty="0"/>
          </a:p>
        </p:txBody>
      </p:sp>
      <p:sp>
        <p:nvSpPr>
          <p:cNvPr id="14" name="TextBox 9"/>
          <p:cNvSpPr txBox="1"/>
          <p:nvPr/>
        </p:nvSpPr>
        <p:spPr>
          <a:xfrm>
            <a:off x="4581524" y="1771928"/>
            <a:ext cx="401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no desenvolvimento de teoria, pesquisa e prática que inter-relacionam variáveis ligadas à etnia, classe e género. É importante notar que cada uma das fases da educação multicultural existe ainda hoje. No entanto, as fases posteriores tendem a ser mais proeminentes do que as anteriores, pelo menos na literatura teórica, se não na prática (</a:t>
            </a:r>
            <a:r>
              <a:rPr lang="pt-PT" dirty="0" err="1"/>
              <a:t>Banks</a:t>
            </a:r>
            <a:r>
              <a:rPr lang="pt-PT" dirty="0"/>
              <a:t>, 1993).</a:t>
            </a:r>
          </a:p>
        </p:txBody>
      </p:sp>
    </p:spTree>
    <p:extLst>
      <p:ext uri="{BB962C8B-B14F-4D97-AF65-F5344CB8AC3E}">
        <p14:creationId xmlns:p14="http://schemas.microsoft.com/office/powerpoint/2010/main" val="142658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326" y="1286480"/>
            <a:ext cx="1852756" cy="3297675"/>
          </a:xfrm>
          <a:prstGeom prst="rect">
            <a:avLst/>
          </a:prstGeom>
          <a:solidFill>
            <a:srgbClr val="AFBABB"/>
          </a:solidFill>
        </p:spPr>
        <p:txBody>
          <a:bodyPr wrap="square" rtlCol="0" anchor="t" anchorCtr="1">
            <a:noAutofit/>
          </a:bodyPr>
          <a:lstStyle/>
          <a:p>
            <a:r>
              <a:rPr lang="pt-PT" b="1" dirty="0"/>
              <a:t>P</a:t>
            </a:r>
            <a:r>
              <a:rPr lang="pt-PT" b="1" dirty="0" smtClean="0"/>
              <a:t>osicionamentos </a:t>
            </a:r>
            <a:r>
              <a:rPr lang="pt-PT" b="1" dirty="0"/>
              <a:t>para resolver os problemas levantados pela existência de uma multiplicidade de culturas, quer seja de grupos </a:t>
            </a:r>
            <a:r>
              <a:rPr lang="pt-PT" b="1" dirty="0" err="1" smtClean="0"/>
              <a:t>autótonos</a:t>
            </a:r>
            <a:r>
              <a:rPr lang="pt-PT" b="1" dirty="0" smtClean="0"/>
              <a:t> </a:t>
            </a:r>
            <a:r>
              <a:rPr lang="pt-PT" b="1" dirty="0"/>
              <a:t>ou de grupos imigrados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421082" y="4584155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1984830" y="3241374"/>
            <a:ext cx="6124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just"/>
            <a:endParaRPr lang="pt-PT" dirty="0">
              <a:solidFill>
                <a:srgbClr val="06060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57500" y="1556094"/>
            <a:ext cx="6124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Entre a década de 60/70 do séc. XX, cada </a:t>
            </a:r>
            <a:r>
              <a:rPr lang="pt-PT" dirty="0"/>
              <a:t>um dos posicionamentos </a:t>
            </a:r>
            <a:r>
              <a:rPr lang="pt-PT" dirty="0" smtClean="0"/>
              <a:t>foi </a:t>
            </a:r>
            <a:r>
              <a:rPr lang="pt-PT" dirty="0"/>
              <a:t>o reflexo de opções políticas, filosóficas, sociológicas dominantes em cada momento. </a:t>
            </a:r>
          </a:p>
        </p:txBody>
      </p:sp>
      <p:cxnSp>
        <p:nvCxnSpPr>
          <p:cNvPr id="7" name="Conexão reta unidirecional 6"/>
          <p:cNvCxnSpPr/>
          <p:nvPr/>
        </p:nvCxnSpPr>
        <p:spPr>
          <a:xfrm>
            <a:off x="2223331" y="1894760"/>
            <a:ext cx="674902" cy="3066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ção do Texto 13"/>
          <p:cNvSpPr txBox="1">
            <a:spLocks noGrp="1"/>
          </p:cNvSpPr>
          <p:nvPr>
            <p:ph type="body" sz="quarter" idx="10"/>
          </p:nvPr>
        </p:nvSpPr>
        <p:spPr>
          <a:xfrm>
            <a:off x="568325" y="944177"/>
            <a:ext cx="813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B696B"/>
                </a:solidFill>
              </a:rPr>
              <a:t>Paradigmas</a:t>
            </a:r>
            <a:r>
              <a:rPr lang="en-US" b="1" dirty="0">
                <a:solidFill>
                  <a:srgbClr val="5B696B"/>
                </a:solidFill>
              </a:rPr>
              <a:t> </a:t>
            </a:r>
            <a:r>
              <a:rPr lang="en-US" b="1" dirty="0" smtClean="0">
                <a:solidFill>
                  <a:srgbClr val="5B696B"/>
                </a:solidFill>
              </a:rPr>
              <a:t>para </a:t>
            </a:r>
            <a:r>
              <a:rPr lang="en-US" b="1" dirty="0" err="1">
                <a:solidFill>
                  <a:srgbClr val="5B696B"/>
                </a:solidFill>
              </a:rPr>
              <a:t>multiculturalismo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72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326" y="1286480"/>
            <a:ext cx="1852756" cy="3297675"/>
          </a:xfrm>
          <a:prstGeom prst="rect">
            <a:avLst/>
          </a:prstGeom>
          <a:solidFill>
            <a:srgbClr val="AFBABB"/>
          </a:solidFill>
        </p:spPr>
        <p:txBody>
          <a:bodyPr wrap="square" rtlCol="0" anchor="t" anchorCtr="1">
            <a:noAutofit/>
          </a:bodyPr>
          <a:lstStyle/>
          <a:p>
            <a:r>
              <a:rPr lang="pt-PT" b="1" dirty="0" smtClean="0"/>
              <a:t>Paradigma assimilacionista</a:t>
            </a:r>
            <a:endParaRPr lang="pt-PT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75997" y="1286480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1082" y="4584155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1984830" y="3241374"/>
            <a:ext cx="6124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just"/>
            <a:endParaRPr lang="pt-PT" dirty="0">
              <a:solidFill>
                <a:srgbClr val="06060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1082" y="1286479"/>
            <a:ext cx="6124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Nos anos 60 do séc. XX, esteve presente uma atitude assimilacionista, fundamentada na ideia de que a cultura recetora é superior às outras, por isso, </a:t>
            </a:r>
            <a:r>
              <a:rPr lang="pt-PT" dirty="0" smtClean="0"/>
              <a:t>verificava-se </a:t>
            </a:r>
            <a:r>
              <a:rPr lang="pt-PT" dirty="0"/>
              <a:t>a necessidade de adaptar os grupos étnicos minoritários ao modelo cultural dominante. </a:t>
            </a:r>
            <a:endParaRPr lang="pt-PT" dirty="0" smtClean="0"/>
          </a:p>
          <a:p>
            <a:pPr algn="just"/>
            <a:endParaRPr lang="pt-PT" dirty="0"/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Pretendia </a:t>
            </a:r>
            <a:r>
              <a:rPr lang="pt-PT" dirty="0"/>
              <a:t>retirar “os indivíduos do universo dos seus particularismos culturais, minoritários, percecionados portanto como necessariamente estreitos e mais ou menos fechados sobre si mesmos, de maneira a fazê-los aceder aos valores universais da nação e da cidadania” (</a:t>
            </a:r>
            <a:r>
              <a:rPr lang="pt-PT" dirty="0" err="1"/>
              <a:t>Wieviorka</a:t>
            </a:r>
            <a:r>
              <a:rPr lang="pt-PT" dirty="0"/>
              <a:t>, 1999, p. 25). </a:t>
            </a:r>
          </a:p>
        </p:txBody>
      </p:sp>
      <p:sp>
        <p:nvSpPr>
          <p:cNvPr id="10" name="Marcador de Posição do Texto 13"/>
          <p:cNvSpPr txBox="1">
            <a:spLocks noGrp="1"/>
          </p:cNvSpPr>
          <p:nvPr>
            <p:ph type="body" sz="quarter" idx="10"/>
          </p:nvPr>
        </p:nvSpPr>
        <p:spPr>
          <a:xfrm>
            <a:off x="1198069" y="960316"/>
            <a:ext cx="813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B696B"/>
                </a:solidFill>
              </a:rPr>
              <a:t>Paradigmas</a:t>
            </a:r>
            <a:r>
              <a:rPr lang="en-US" b="1" dirty="0">
                <a:solidFill>
                  <a:srgbClr val="5B696B"/>
                </a:solidFill>
              </a:rPr>
              <a:t> </a:t>
            </a:r>
            <a:r>
              <a:rPr lang="en-US" b="1" dirty="0" smtClean="0">
                <a:solidFill>
                  <a:srgbClr val="5B696B"/>
                </a:solidFill>
              </a:rPr>
              <a:t>para </a:t>
            </a:r>
            <a:r>
              <a:rPr lang="en-US" b="1" dirty="0" err="1">
                <a:solidFill>
                  <a:srgbClr val="5B696B"/>
                </a:solidFill>
              </a:rPr>
              <a:t>multiculturalismo</a:t>
            </a:r>
            <a:endParaRPr lang="pt-PT" dirty="0"/>
          </a:p>
        </p:txBody>
      </p:sp>
      <p:cxnSp>
        <p:nvCxnSpPr>
          <p:cNvPr id="12" name="Conexão reta unidirecional 11"/>
          <p:cNvCxnSpPr/>
          <p:nvPr/>
        </p:nvCxnSpPr>
        <p:spPr>
          <a:xfrm>
            <a:off x="2075997" y="2217928"/>
            <a:ext cx="674902" cy="3066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4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 dirty="0">
              <a:solidFill>
                <a:srgbClr val="020506"/>
              </a:solidFill>
            </a:endParaRP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326" y="1286480"/>
            <a:ext cx="1852756" cy="3297675"/>
          </a:xfrm>
          <a:prstGeom prst="rect">
            <a:avLst/>
          </a:prstGeom>
          <a:solidFill>
            <a:srgbClr val="AFBABB"/>
          </a:solidFill>
        </p:spPr>
        <p:txBody>
          <a:bodyPr wrap="square" rtlCol="0" anchor="t" anchorCtr="1">
            <a:noAutofit/>
          </a:bodyPr>
          <a:lstStyle/>
          <a:p>
            <a:r>
              <a:rPr lang="pt-PT" b="1" dirty="0" smtClean="0"/>
              <a:t>Paradigma assimilacionista</a:t>
            </a:r>
            <a:endParaRPr lang="pt-PT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75997" y="1286480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1082" y="4584155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1984830" y="3241374"/>
            <a:ext cx="6124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just"/>
            <a:endParaRPr lang="pt-PT" dirty="0">
              <a:solidFill>
                <a:srgbClr val="06060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1082" y="1286479"/>
            <a:ext cx="6124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Foi a atitude durante a colonização, e na década de 60 nos EUA (e outros países). Dentro desta perspetiva, inserem-se a nível escolar, os programas de educação compensatória, com grande divulgação nos EUA e noutros países, e que têm como base os paradigmas educativos da </a:t>
            </a:r>
            <a:r>
              <a:rPr lang="pt-PT" b="1" dirty="0"/>
              <a:t>privação cultural e genética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pPr algn="just"/>
            <a:r>
              <a:rPr lang="pt-PT" dirty="0"/>
              <a:t>O paradigma da privação cultural defende que as minorias étnicas padecem de uma </a:t>
            </a:r>
            <a:r>
              <a:rPr lang="pt-PT" dirty="0" smtClean="0"/>
              <a:t>socialização primária </a:t>
            </a:r>
            <a:r>
              <a:rPr lang="pt-PT" dirty="0"/>
              <a:t>deficitária, o </a:t>
            </a:r>
            <a:r>
              <a:rPr lang="pt-PT" dirty="0" smtClean="0"/>
              <a:t>que as impossibilita </a:t>
            </a:r>
            <a:r>
              <a:rPr lang="pt-PT" dirty="0"/>
              <a:t>de </a:t>
            </a:r>
            <a:r>
              <a:rPr lang="pt-PT" dirty="0" smtClean="0"/>
              <a:t>adquirirem </a:t>
            </a:r>
            <a:r>
              <a:rPr lang="pt-PT" dirty="0"/>
              <a:t>as capacidades cognitivas necessárias para alcançarem um bom desempenho escolar e </a:t>
            </a:r>
            <a:r>
              <a:rPr lang="pt-PT" dirty="0" smtClean="0"/>
              <a:t>social. 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O </a:t>
            </a:r>
            <a:r>
              <a:rPr lang="pt-PT" dirty="0"/>
              <a:t>paradigma da genético </a:t>
            </a:r>
            <a:r>
              <a:rPr lang="pt-PT" dirty="0" smtClean="0"/>
              <a:t>defende </a:t>
            </a:r>
            <a:r>
              <a:rPr lang="pt-PT" dirty="0"/>
              <a:t>que a aptidões demonstradas na escola pelas minorias têm uma origem </a:t>
            </a:r>
            <a:r>
              <a:rPr lang="pt-PT" dirty="0" smtClean="0"/>
              <a:t>biológica, </a:t>
            </a:r>
            <a:r>
              <a:rPr lang="pt-PT" dirty="0"/>
              <a:t>pelo que a educação não pode fazer mais </a:t>
            </a:r>
            <a:r>
              <a:rPr lang="pt-PT" dirty="0" smtClean="0"/>
              <a:t>do que </a:t>
            </a:r>
            <a:r>
              <a:rPr lang="pt-PT" dirty="0"/>
              <a:t>integrar esses alunos em grupos homogéneos para melhorarem o seu </a:t>
            </a:r>
            <a:r>
              <a:rPr lang="pt-PT" dirty="0" smtClean="0"/>
              <a:t>rendimento.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  <p:cxnSp>
        <p:nvCxnSpPr>
          <p:cNvPr id="10" name="Conexão reta unidirecional 9"/>
          <p:cNvCxnSpPr/>
          <p:nvPr/>
        </p:nvCxnSpPr>
        <p:spPr>
          <a:xfrm flipV="1">
            <a:off x="2075997" y="1925426"/>
            <a:ext cx="822236" cy="37189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Texto 13"/>
          <p:cNvSpPr txBox="1">
            <a:spLocks/>
          </p:cNvSpPr>
          <p:nvPr/>
        </p:nvSpPr>
        <p:spPr>
          <a:xfrm>
            <a:off x="1198069" y="960316"/>
            <a:ext cx="813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5B696B"/>
                </a:solidFill>
              </a:rPr>
              <a:t>Paradigmas</a:t>
            </a:r>
            <a:r>
              <a:rPr lang="en-US" b="1" dirty="0" smtClean="0">
                <a:solidFill>
                  <a:srgbClr val="5B696B"/>
                </a:solidFill>
              </a:rPr>
              <a:t> para </a:t>
            </a:r>
            <a:r>
              <a:rPr lang="en-US" b="1" dirty="0" err="1" smtClean="0">
                <a:solidFill>
                  <a:srgbClr val="5B696B"/>
                </a:solidFill>
              </a:rPr>
              <a:t>multiculturalismo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905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 dirty="0">
              <a:solidFill>
                <a:srgbClr val="020506"/>
              </a:solidFill>
            </a:endParaRP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568326" y="1286480"/>
            <a:ext cx="1852756" cy="3297675"/>
          </a:xfrm>
          <a:prstGeom prst="rect">
            <a:avLst/>
          </a:prstGeom>
          <a:solidFill>
            <a:srgbClr val="AFBABB"/>
          </a:solidFill>
        </p:spPr>
        <p:txBody>
          <a:bodyPr wrap="square" rtlCol="0" anchor="t" anchorCtr="1">
            <a:noAutofit/>
          </a:bodyPr>
          <a:lstStyle/>
          <a:p>
            <a:r>
              <a:rPr lang="pt-PT" b="1" dirty="0" smtClean="0"/>
              <a:t>Paradigma integracionista</a:t>
            </a:r>
            <a:endParaRPr lang="pt-PT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75997" y="1286480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1082" y="4584155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1984830" y="3241374"/>
            <a:ext cx="6124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just"/>
            <a:endParaRPr lang="pt-PT" dirty="0">
              <a:solidFill>
                <a:srgbClr val="06060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1082" y="1286479"/>
            <a:ext cx="61245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Na década de 70, assistimos a uma atitude integracionista, </a:t>
            </a:r>
            <a:r>
              <a:rPr lang="pt-PT" dirty="0" smtClean="0"/>
              <a:t>cuja </a:t>
            </a:r>
            <a:r>
              <a:rPr lang="pt-PT" dirty="0"/>
              <a:t>pretensão é manter a coexistência e o equilíbrio entre </a:t>
            </a:r>
            <a:r>
              <a:rPr lang="pt-PT" dirty="0" smtClean="0"/>
              <a:t>a cultura maioritária e as </a:t>
            </a:r>
            <a:r>
              <a:rPr lang="pt-PT" dirty="0"/>
              <a:t>culturas minoritárias</a:t>
            </a:r>
            <a:r>
              <a:rPr lang="pt-PT" dirty="0" smtClean="0"/>
              <a:t>, promovendo a </a:t>
            </a:r>
            <a:r>
              <a:rPr lang="pt-PT" dirty="0"/>
              <a:t>unidade através da </a:t>
            </a:r>
            <a:r>
              <a:rPr lang="pt-PT" dirty="0" smtClean="0"/>
              <a:t>diversidade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A atitude integracionista baseia-se na validade e na igualdade das culturas, defendendo o seu desenvolvimento no mesmo plano da cultura dominante e permitindo, assim, às culturas minoritárias resistir à </a:t>
            </a:r>
            <a:r>
              <a:rPr lang="pt-PT" dirty="0" smtClean="0"/>
              <a:t>assimilação.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São concebidos, neste contexto, programas e estratégias que atendem às necessidades especiais das crianças de minorias étnicas</a:t>
            </a:r>
            <a:r>
              <a:rPr lang="pt-PT" dirty="0" smtClean="0"/>
              <a:t>, </a:t>
            </a:r>
            <a:r>
              <a:rPr lang="pt-PT" dirty="0"/>
              <a:t>incidindo na melhoria da comunicação entre as diferentes culturas como forma de evitar os estereótipos que a </a:t>
            </a:r>
            <a:r>
              <a:rPr lang="pt-PT" dirty="0" smtClean="0"/>
              <a:t>dificultam</a:t>
            </a:r>
            <a:r>
              <a:rPr lang="pt-PT" dirty="0"/>
              <a:t>.</a:t>
            </a:r>
            <a:endParaRPr lang="pt-PT" dirty="0" smtClean="0"/>
          </a:p>
          <a:p>
            <a:pPr algn="just"/>
            <a:endParaRPr lang="pt-PT" dirty="0"/>
          </a:p>
        </p:txBody>
      </p:sp>
      <p:sp>
        <p:nvSpPr>
          <p:cNvPr id="10" name="Marcador de Posição do Texto 13"/>
          <p:cNvSpPr txBox="1">
            <a:spLocks/>
          </p:cNvSpPr>
          <p:nvPr/>
        </p:nvSpPr>
        <p:spPr>
          <a:xfrm>
            <a:off x="1198069" y="960316"/>
            <a:ext cx="813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5B696B"/>
                </a:solidFill>
              </a:rPr>
              <a:t>Paradigmas</a:t>
            </a:r>
            <a:r>
              <a:rPr lang="en-US" b="1" dirty="0" smtClean="0">
                <a:solidFill>
                  <a:srgbClr val="5B696B"/>
                </a:solidFill>
              </a:rPr>
              <a:t> para </a:t>
            </a:r>
            <a:r>
              <a:rPr lang="en-US" b="1" dirty="0" err="1" smtClean="0">
                <a:solidFill>
                  <a:srgbClr val="5B696B"/>
                </a:solidFill>
              </a:rPr>
              <a:t>multiculturalismo</a:t>
            </a:r>
            <a:endParaRPr lang="pt-PT" dirty="0"/>
          </a:p>
        </p:txBody>
      </p:sp>
      <p:cxnSp>
        <p:nvCxnSpPr>
          <p:cNvPr id="12" name="Conexão reta unidirecional 11"/>
          <p:cNvCxnSpPr/>
          <p:nvPr/>
        </p:nvCxnSpPr>
        <p:spPr>
          <a:xfrm>
            <a:off x="2075997" y="2217928"/>
            <a:ext cx="674902" cy="3066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8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 dirty="0">
              <a:solidFill>
                <a:srgbClr val="020506"/>
              </a:solidFill>
            </a:endParaRP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326" y="1286480"/>
            <a:ext cx="1852756" cy="3297675"/>
          </a:xfrm>
          <a:prstGeom prst="rect">
            <a:avLst/>
          </a:prstGeom>
          <a:solidFill>
            <a:srgbClr val="AFBABB"/>
          </a:solidFill>
        </p:spPr>
        <p:txBody>
          <a:bodyPr wrap="square" rtlCol="0" anchor="t" anchorCtr="1">
            <a:noAutofit/>
          </a:bodyPr>
          <a:lstStyle/>
          <a:p>
            <a:r>
              <a:rPr lang="pt-PT" b="1" dirty="0" smtClean="0"/>
              <a:t>Paradigma pluralista</a:t>
            </a:r>
            <a:endParaRPr lang="pt-PT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75997" y="1286480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1082" y="4584155"/>
            <a:ext cx="6124575" cy="0"/>
          </a:xfrm>
          <a:prstGeom prst="line">
            <a:avLst/>
          </a:prstGeom>
          <a:ln>
            <a:solidFill>
              <a:srgbClr val="899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1984830" y="3241374"/>
            <a:ext cx="6124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just"/>
            <a:endParaRPr lang="pt-PT" dirty="0">
              <a:solidFill>
                <a:srgbClr val="06060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21082" y="1286479"/>
            <a:ext cx="612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A </a:t>
            </a:r>
            <a:r>
              <a:rPr lang="pt-PT" i="1" dirty="0"/>
              <a:t>atitude pluralista e da diferença cultural</a:t>
            </a:r>
            <a:r>
              <a:rPr lang="pt-PT" dirty="0"/>
              <a:t> considera cada grupo étnico como possuidor de uma oportunidade para desenvolver e conservar a sua cultura e as suas tradições diferentes, no interior de uma sociedade mais ampla, desempenhado nela um papel de pleno </a:t>
            </a:r>
            <a:r>
              <a:rPr lang="pt-PT" dirty="0" smtClean="0"/>
              <a:t>direito. </a:t>
            </a:r>
          </a:p>
          <a:p>
            <a:pPr algn="just"/>
            <a:r>
              <a:rPr lang="pt-PT" dirty="0" smtClean="0"/>
              <a:t>Sublinha a valorização das culturas minoritárias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10" name="Marcador de Posição do Texto 13"/>
          <p:cNvSpPr txBox="1">
            <a:spLocks/>
          </p:cNvSpPr>
          <p:nvPr/>
        </p:nvSpPr>
        <p:spPr>
          <a:xfrm>
            <a:off x="1198069" y="960316"/>
            <a:ext cx="813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err="1" smtClean="0">
                <a:solidFill>
                  <a:srgbClr val="5B696B"/>
                </a:solidFill>
              </a:rPr>
              <a:t>Paradigmas</a:t>
            </a:r>
            <a:r>
              <a:rPr lang="en-US" b="1" dirty="0" smtClean="0">
                <a:solidFill>
                  <a:srgbClr val="5B696B"/>
                </a:solidFill>
              </a:rPr>
              <a:t> para </a:t>
            </a:r>
            <a:r>
              <a:rPr lang="en-US" b="1" dirty="0" err="1" smtClean="0">
                <a:solidFill>
                  <a:srgbClr val="5B696B"/>
                </a:solidFill>
              </a:rPr>
              <a:t>multiculturalismo</a:t>
            </a:r>
            <a:endParaRPr lang="pt-PT" dirty="0"/>
          </a:p>
        </p:txBody>
      </p:sp>
      <p:cxnSp>
        <p:nvCxnSpPr>
          <p:cNvPr id="12" name="Conexão reta unidirecional 11"/>
          <p:cNvCxnSpPr/>
          <p:nvPr/>
        </p:nvCxnSpPr>
        <p:spPr>
          <a:xfrm>
            <a:off x="2075997" y="2217928"/>
            <a:ext cx="674902" cy="3066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5" y="1082675"/>
            <a:ext cx="8134350" cy="2959025"/>
          </a:xfrm>
        </p:spPr>
        <p:txBody>
          <a:bodyPr/>
          <a:lstStyle/>
          <a:p>
            <a:pPr algn="just"/>
            <a:endParaRPr lang="pt-PT" dirty="0">
              <a:solidFill>
                <a:srgbClr val="081112"/>
              </a:solidFill>
            </a:endParaRPr>
          </a:p>
          <a:p>
            <a:pPr algn="just"/>
            <a:endParaRPr lang="pt-PT" dirty="0">
              <a:solidFill>
                <a:srgbClr val="08111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</a:p>
          <a:p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27" y="1442503"/>
            <a:ext cx="81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 definição do conceito torna-se ambígua e demasiado ampla com modelos educativos muito heterogéneos. O facto é que </a:t>
            </a:r>
            <a:r>
              <a:rPr lang="pt-PT" dirty="0" smtClean="0"/>
              <a:t>surge (</a:t>
            </a:r>
            <a:r>
              <a:rPr lang="pt-PT" dirty="0" smtClean="0"/>
              <a:t>meados </a:t>
            </a:r>
            <a:r>
              <a:rPr lang="pt-PT" dirty="0" smtClean="0"/>
              <a:t>da década de 70) </a:t>
            </a:r>
            <a:r>
              <a:rPr lang="pt-PT" dirty="0"/>
              <a:t>como oposição ao modelo de educação </a:t>
            </a:r>
            <a:r>
              <a:rPr lang="pt-PT" dirty="0" err="1"/>
              <a:t>monocultural</a:t>
            </a:r>
            <a:r>
              <a:rPr lang="pt-PT" dirty="0"/>
              <a:t> fruto das ideias assimilacionistas, dos anos 60 do Séc. XX</a:t>
            </a:r>
            <a:r>
              <a:rPr lang="pt-PT" dirty="0" smtClean="0"/>
              <a:t>.</a:t>
            </a:r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 educação </a:t>
            </a:r>
            <a:r>
              <a:rPr lang="pt-PT" dirty="0" err="1"/>
              <a:t>monocultural</a:t>
            </a:r>
            <a:r>
              <a:rPr lang="pt-PT" dirty="0"/>
              <a:t> consistia em encorajar “os outros” a serem como “nós”, “ a escola serviu como instituição principal para a aculturação dos filhos dos imigrantes e abertamente </a:t>
            </a:r>
            <a:r>
              <a:rPr lang="pt-PT" dirty="0" smtClean="0"/>
              <a:t>ensinou-os </a:t>
            </a:r>
            <a:r>
              <a:rPr lang="pt-PT" dirty="0"/>
              <a:t>a depreciarem as suas culturas (</a:t>
            </a:r>
            <a:r>
              <a:rPr lang="pt-PT" dirty="0" err="1"/>
              <a:t>Banks</a:t>
            </a:r>
            <a:r>
              <a:rPr lang="pt-PT" dirty="0"/>
              <a:t>, 1981). </a:t>
            </a:r>
            <a:endParaRPr lang="pt-PT" dirty="0" smtClean="0"/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smtClean="0"/>
              <a:t>Parte dos paradigmas</a:t>
            </a:r>
            <a:r>
              <a:rPr lang="pt-PT" dirty="0" smtClean="0"/>
              <a:t> integracionista </a:t>
            </a:r>
            <a:r>
              <a:rPr lang="pt-PT" dirty="0"/>
              <a:t>e </a:t>
            </a:r>
            <a:r>
              <a:rPr lang="pt-PT" dirty="0" smtClean="0"/>
              <a:t>do </a:t>
            </a:r>
            <a:r>
              <a:rPr lang="pt-PT" dirty="0" smtClean="0"/>
              <a:t>pluralismo </a:t>
            </a:r>
            <a:r>
              <a:rPr lang="pt-PT" dirty="0" smtClean="0"/>
              <a:t>cultural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568323" y="1088730"/>
            <a:ext cx="813435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/>
          </a:lstStyle>
          <a:p>
            <a:r>
              <a:rPr lang="pt-PT" b="1" dirty="0" smtClean="0"/>
              <a:t>Conceito muito amplo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96335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5" y="1082675"/>
            <a:ext cx="8134350" cy="2959025"/>
          </a:xfrm>
        </p:spPr>
        <p:txBody>
          <a:bodyPr/>
          <a:lstStyle/>
          <a:p>
            <a:pPr algn="just"/>
            <a:endParaRPr lang="pt-PT" dirty="0">
              <a:solidFill>
                <a:srgbClr val="081112"/>
              </a:solidFill>
            </a:endParaRPr>
          </a:p>
          <a:p>
            <a:pPr algn="just"/>
            <a:endParaRPr lang="pt-PT" dirty="0">
              <a:solidFill>
                <a:srgbClr val="08111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</a:p>
          <a:p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23" y="1396507"/>
            <a:ext cx="81343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Não existe consenso na literatura sobre uma definição, objetivos de educação multicultural.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O maiores objetivos da educação multicultural é reformar a escola de modo a que os alunos de diversos grupos étnicos, classes sociais, culturas e género experimentem uma educação de qualidade e igualdade de oportunidades em termos de percursos escolares (</a:t>
            </a:r>
            <a:r>
              <a:rPr lang="pt-PT" dirty="0" err="1"/>
              <a:t>Banks</a:t>
            </a:r>
            <a:r>
              <a:rPr lang="pt-PT" dirty="0"/>
              <a:t>, 1993, 2015).</a:t>
            </a:r>
          </a:p>
          <a:p>
            <a:pPr algn="just"/>
            <a:r>
              <a:rPr lang="pt-PT" dirty="0"/>
              <a:t> </a:t>
            </a:r>
          </a:p>
          <a:p>
            <a:pPr algn="just"/>
            <a:endParaRPr lang="pt-PT" dirty="0" smtClean="0"/>
          </a:p>
          <a:p>
            <a:pPr algn="just"/>
            <a:endParaRPr lang="pt-PT" dirty="0"/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Existe </a:t>
            </a:r>
            <a:r>
              <a:rPr lang="pt-PT" dirty="0"/>
              <a:t>um consenso na literatura de que a educação multicultural para ser bem </a:t>
            </a:r>
            <a:r>
              <a:rPr lang="pt-PT" dirty="0" smtClean="0"/>
              <a:t>implementada </a:t>
            </a:r>
            <a:r>
              <a:rPr lang="pt-PT" dirty="0"/>
              <a:t>são necessárias mudanças institucionais como alterações no currículo, nos materiais de ensino, no método de ensino, nas atitudes de professores e nas normas e cultura das escolas.  (</a:t>
            </a:r>
            <a:r>
              <a:rPr lang="pt-PT" dirty="0" err="1"/>
              <a:t>Banks</a:t>
            </a:r>
            <a:r>
              <a:rPr lang="pt-PT" dirty="0"/>
              <a:t>, 1993; 2015; Bennett, 1990; </a:t>
            </a:r>
            <a:r>
              <a:rPr lang="pt-PT" dirty="0" err="1"/>
              <a:t>Sleeter</a:t>
            </a:r>
            <a:r>
              <a:rPr lang="pt-PT" dirty="0"/>
              <a:t> &amp; Grant, 1988).</a:t>
            </a:r>
          </a:p>
          <a:p>
            <a:pPr algn="just"/>
            <a:endParaRPr lang="pt-PT" dirty="0" smtClean="0"/>
          </a:p>
          <a:p>
            <a:pPr algn="just"/>
            <a:r>
              <a:rPr lang="pt-PT" u="sng" dirty="0">
                <a:hlinkClick r:id="rId2"/>
              </a:rPr>
              <a:t>https://youtu.be/SmLBnwIglyw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568323" y="1088730"/>
            <a:ext cx="813435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/>
          </a:lstStyle>
          <a:p>
            <a:r>
              <a:rPr lang="pt-PT" b="1" dirty="0" smtClean="0"/>
              <a:t>Conceito muito amplo</a:t>
            </a:r>
            <a:endParaRPr lang="pt-PT" b="1" dirty="0"/>
          </a:p>
        </p:txBody>
      </p:sp>
      <p:sp>
        <p:nvSpPr>
          <p:cNvPr id="3" name="Retângulo arredondado 2"/>
          <p:cNvSpPr/>
          <p:nvPr/>
        </p:nvSpPr>
        <p:spPr>
          <a:xfrm>
            <a:off x="568323" y="1804703"/>
            <a:ext cx="7917755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ta unidirecional 7"/>
          <p:cNvCxnSpPr/>
          <p:nvPr/>
        </p:nvCxnSpPr>
        <p:spPr>
          <a:xfrm>
            <a:off x="4361997" y="2797755"/>
            <a:ext cx="9281" cy="659087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275FFF-7D97-4651-A849-AB949FD65E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5" y="1082675"/>
            <a:ext cx="8134350" cy="2959025"/>
          </a:xfrm>
        </p:spPr>
        <p:txBody>
          <a:bodyPr/>
          <a:lstStyle/>
          <a:p>
            <a:pPr algn="just"/>
            <a:endParaRPr lang="pt-PT" dirty="0">
              <a:solidFill>
                <a:srgbClr val="081112"/>
              </a:solidFill>
            </a:endParaRPr>
          </a:p>
          <a:p>
            <a:pPr algn="just"/>
            <a:endParaRPr lang="pt-PT" dirty="0">
              <a:solidFill>
                <a:srgbClr val="08111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B696B"/>
                </a:solidFill>
              </a:rPr>
              <a:t>Educação</a:t>
            </a:r>
            <a:r>
              <a:rPr lang="en-US" b="1" dirty="0">
                <a:solidFill>
                  <a:srgbClr val="5B696B"/>
                </a:solidFill>
              </a:rPr>
              <a:t> multicultural </a:t>
            </a:r>
            <a:r>
              <a:rPr lang="en-US" b="1" dirty="0" smtClean="0">
                <a:solidFill>
                  <a:srgbClr val="5B696B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(A ENTRAR UM PONTO DE CADA VEZ)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5B696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16" y="1092603"/>
            <a:ext cx="81343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1.</a:t>
            </a:r>
            <a:r>
              <a:rPr lang="pt-PT" b="1" dirty="0"/>
              <a:t> </a:t>
            </a:r>
            <a:r>
              <a:rPr lang="pt-PT" b="1" dirty="0"/>
              <a:t>I</a:t>
            </a:r>
            <a:r>
              <a:rPr lang="pt-PT" b="1" dirty="0" smtClean="0"/>
              <a:t>ntegração </a:t>
            </a:r>
            <a:r>
              <a:rPr lang="pt-PT" b="1" dirty="0"/>
              <a:t>de </a:t>
            </a:r>
            <a:r>
              <a:rPr lang="pt-PT" b="1" dirty="0" smtClean="0"/>
              <a:t>conteúdo</a:t>
            </a:r>
            <a:r>
              <a:rPr lang="pt-PT" dirty="0" smtClean="0"/>
              <a:t>: utilização </a:t>
            </a:r>
            <a:r>
              <a:rPr lang="pt-PT" dirty="0"/>
              <a:t>por parte dos professores de exemplos, </a:t>
            </a:r>
            <a:r>
              <a:rPr lang="pt-PT" dirty="0" smtClean="0"/>
              <a:t>dados </a:t>
            </a:r>
            <a:r>
              <a:rPr lang="pt-PT" dirty="0"/>
              <a:t>de uma variedade de culturas e grupos para ilustrar conceitos, </a:t>
            </a:r>
            <a:r>
              <a:rPr lang="pt-PT" dirty="0" smtClean="0"/>
              <a:t>princípios e </a:t>
            </a:r>
            <a:r>
              <a:rPr lang="pt-PT" dirty="0"/>
              <a:t>teorias chave nas suas áreas ou disciplinas. Em muitos </a:t>
            </a:r>
            <a:r>
              <a:rPr lang="pt-PT" dirty="0" smtClean="0"/>
              <a:t>países, </a:t>
            </a:r>
            <a:r>
              <a:rPr lang="pt-PT" dirty="0"/>
              <a:t>o ensino multicultural é </a:t>
            </a:r>
            <a:r>
              <a:rPr lang="pt-PT" dirty="0" smtClean="0"/>
              <a:t>considerado sobretudo como a </a:t>
            </a:r>
            <a:r>
              <a:rPr lang="pt-PT" dirty="0"/>
              <a:t>integração </a:t>
            </a:r>
            <a:r>
              <a:rPr lang="pt-PT" dirty="0" smtClean="0"/>
              <a:t>de conteúdos </a:t>
            </a:r>
            <a:r>
              <a:rPr lang="pt-PT" dirty="0"/>
              <a:t>(</a:t>
            </a:r>
            <a:r>
              <a:rPr lang="pt-PT" dirty="0" err="1"/>
              <a:t>Banks</a:t>
            </a:r>
            <a:r>
              <a:rPr lang="pt-PT" dirty="0"/>
              <a:t>, 1993; 2015).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2. </a:t>
            </a:r>
            <a:r>
              <a:rPr lang="pt-PT" b="1" dirty="0"/>
              <a:t>P</a:t>
            </a:r>
            <a:r>
              <a:rPr lang="pt-PT" b="1" dirty="0" smtClean="0"/>
              <a:t>rocesso </a:t>
            </a:r>
            <a:r>
              <a:rPr lang="pt-PT" b="1" dirty="0"/>
              <a:t>de construção do </a:t>
            </a:r>
            <a:r>
              <a:rPr lang="pt-PT" b="1" dirty="0" smtClean="0"/>
              <a:t>conhecimento</a:t>
            </a:r>
            <a:r>
              <a:rPr lang="pt-PT" dirty="0" smtClean="0"/>
              <a:t>: demonstração por parte dos professores de </a:t>
            </a:r>
            <a:r>
              <a:rPr lang="pt-PT" dirty="0"/>
              <a:t>como o conhecimento é construído e influenciado por determinadas classes sociais ou grupos na sociedade.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3. </a:t>
            </a:r>
            <a:r>
              <a:rPr lang="pt-PT" b="1" dirty="0"/>
              <a:t>P</a:t>
            </a:r>
            <a:r>
              <a:rPr lang="pt-PT" b="1" dirty="0" smtClean="0"/>
              <a:t>edagogia igualitária</a:t>
            </a:r>
            <a:r>
              <a:rPr lang="pt-PT" dirty="0"/>
              <a:t>:</a:t>
            </a:r>
            <a:r>
              <a:rPr lang="pt-PT" dirty="0" smtClean="0"/>
              <a:t> utilização de técnicas e métodos pelos </a:t>
            </a:r>
            <a:r>
              <a:rPr lang="pt-PT" dirty="0"/>
              <a:t>professores </a:t>
            </a:r>
            <a:r>
              <a:rPr lang="pt-PT" dirty="0" smtClean="0"/>
              <a:t>que </a:t>
            </a:r>
            <a:r>
              <a:rPr lang="pt-PT" dirty="0"/>
              <a:t>facilitam a realização académica de estudantes de diversos </a:t>
            </a:r>
            <a:r>
              <a:rPr lang="pt-PT" dirty="0" smtClean="0"/>
              <a:t>grupos </a:t>
            </a:r>
            <a:r>
              <a:rPr lang="pt-PT" dirty="0"/>
              <a:t>étnicos e classes </a:t>
            </a:r>
            <a:r>
              <a:rPr lang="pt-PT" dirty="0" smtClean="0"/>
              <a:t>sociais de baixo rendimento escolar.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smtClean="0"/>
              <a:t>4. </a:t>
            </a:r>
            <a:r>
              <a:rPr lang="pt-PT" b="1" dirty="0" smtClean="0"/>
              <a:t>Redução </a:t>
            </a:r>
            <a:r>
              <a:rPr lang="pt-PT" b="1" dirty="0"/>
              <a:t>do </a:t>
            </a:r>
            <a:r>
              <a:rPr lang="pt-PT" b="1" dirty="0" smtClean="0"/>
              <a:t>preconceito:</a:t>
            </a:r>
            <a:r>
              <a:rPr lang="pt-PT" dirty="0" smtClean="0"/>
              <a:t> refere-se às </a:t>
            </a:r>
            <a:r>
              <a:rPr lang="pt-PT" dirty="0"/>
              <a:t>atitudes anti étnicas das crianças e jovens, bem como </a:t>
            </a:r>
            <a:r>
              <a:rPr lang="pt-PT" dirty="0"/>
              <a:t>à</a:t>
            </a:r>
            <a:r>
              <a:rPr lang="pt-PT" dirty="0" smtClean="0"/>
              <a:t>s </a:t>
            </a:r>
            <a:r>
              <a:rPr lang="pt-PT" dirty="0"/>
              <a:t>estratégias que podem ser usadas para </a:t>
            </a:r>
            <a:r>
              <a:rPr lang="pt-PT" dirty="0" smtClean="0"/>
              <a:t>os ajudar </a:t>
            </a:r>
            <a:r>
              <a:rPr lang="pt-PT" dirty="0"/>
              <a:t>a desenvolver atitudes e valores mais </a:t>
            </a:r>
            <a:r>
              <a:rPr lang="pt-PT" dirty="0" smtClean="0"/>
              <a:t>democráticos.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smtClean="0"/>
              <a:t>4. </a:t>
            </a:r>
            <a:r>
              <a:rPr lang="pt-PT" dirty="0"/>
              <a:t>F</a:t>
            </a:r>
            <a:r>
              <a:rPr lang="pt-PT" b="1" dirty="0" smtClean="0"/>
              <a:t>ortalecimento </a:t>
            </a:r>
            <a:r>
              <a:rPr lang="pt-PT" b="1" dirty="0"/>
              <a:t>de cultura educacional e estrutura </a:t>
            </a:r>
            <a:r>
              <a:rPr lang="pt-PT" b="1" dirty="0" smtClean="0"/>
              <a:t>social</a:t>
            </a:r>
            <a:r>
              <a:rPr lang="pt-PT" dirty="0" smtClean="0"/>
              <a:t>:</a:t>
            </a:r>
            <a:r>
              <a:rPr lang="pt-PT" dirty="0"/>
              <a:t> </a:t>
            </a:r>
            <a:r>
              <a:rPr lang="pt-PT" dirty="0" smtClean="0"/>
              <a:t>necessidade da </a:t>
            </a:r>
            <a:r>
              <a:rPr lang="pt-PT" dirty="0"/>
              <a:t>reestruturação da cultura e organização escolar com o objetivo dos alunos de diversos grupos étnicos e classes sociais experimentarem oportunidades de igualdade </a:t>
            </a:r>
            <a:r>
              <a:rPr lang="pt-PT" dirty="0" smtClean="0"/>
              <a:t>educacional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568314" y="851303"/>
            <a:ext cx="813435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/>
          </a:lstStyle>
          <a:p>
            <a:r>
              <a:rPr lang="pt-PT" b="1" dirty="0" smtClean="0"/>
              <a:t>Cinco dimensões da educação multicultural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5697807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Almeida-2">
  <a:themeElements>
    <a:clrScheme name="SilviaAlmeida">
      <a:dk1>
        <a:srgbClr val="28555D"/>
      </a:dk1>
      <a:lt1>
        <a:srgbClr val="DDEDF0"/>
      </a:lt1>
      <a:dk2>
        <a:srgbClr val="3D7F8B"/>
      </a:dk2>
      <a:lt2>
        <a:srgbClr val="BBDBE1"/>
      </a:lt2>
      <a:accent1>
        <a:srgbClr val="57A7B5"/>
      </a:accent1>
      <a:accent2>
        <a:srgbClr val="9ACAD2"/>
      </a:accent2>
      <a:accent3>
        <a:srgbClr val="3D7F8B"/>
      </a:accent3>
      <a:accent4>
        <a:srgbClr val="57A7B5"/>
      </a:accent4>
      <a:accent5>
        <a:srgbClr val="3D7F8B"/>
      </a:accent5>
      <a:accent6>
        <a:srgbClr val="3D7F8B"/>
      </a:accent6>
      <a:hlink>
        <a:srgbClr val="1155CC"/>
      </a:hlink>
      <a:folHlink>
        <a:srgbClr val="6611CC"/>
      </a:folHlink>
    </a:clrScheme>
    <a:fontScheme name="SilviaAlmei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1474</Words>
  <Application>Microsoft Office PowerPoint</Application>
  <PresentationFormat>Apresentação no Ecrã (16:9)</PresentationFormat>
  <Paragraphs>121</Paragraphs>
  <Slides>12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4" baseType="lpstr">
      <vt:lpstr>Arial</vt:lpstr>
      <vt:lpstr>SilviaAlmeida-2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de Almeida</dc:creator>
  <cp:lastModifiedBy>pc</cp:lastModifiedBy>
  <cp:revision>162</cp:revision>
  <dcterms:modified xsi:type="dcterms:W3CDTF">2020-12-04T10:10:17Z</dcterms:modified>
</cp:coreProperties>
</file>