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61" r:id="rId4"/>
    <p:sldId id="269" r:id="rId5"/>
    <p:sldId id="270" r:id="rId6"/>
    <p:sldId id="271" r:id="rId7"/>
    <p:sldId id="275" r:id="rId8"/>
    <p:sldId id="272" r:id="rId9"/>
    <p:sldId id="262" r:id="rId10"/>
    <p:sldId id="263" r:id="rId11"/>
    <p:sldId id="264" r:id="rId12"/>
    <p:sldId id="265" r:id="rId13"/>
    <p:sldId id="282" r:id="rId14"/>
    <p:sldId id="266" r:id="rId15"/>
    <p:sldId id="300" r:id="rId16"/>
    <p:sldId id="301" r:id="rId17"/>
    <p:sldId id="284" r:id="rId18"/>
    <p:sldId id="285" r:id="rId19"/>
    <p:sldId id="286" r:id="rId20"/>
    <p:sldId id="287" r:id="rId21"/>
    <p:sldId id="288" r:id="rId22"/>
    <p:sldId id="289" r:id="rId23"/>
    <p:sldId id="277" r:id="rId24"/>
    <p:sldId id="278" r:id="rId25"/>
    <p:sldId id="279" r:id="rId26"/>
    <p:sldId id="280" r:id="rId27"/>
    <p:sldId id="281" r:id="rId28"/>
    <p:sldId id="283" r:id="rId29"/>
    <p:sldId id="290" r:id="rId30"/>
    <p:sldId id="291" r:id="rId31"/>
    <p:sldId id="292" r:id="rId32"/>
    <p:sldId id="293" r:id="rId33"/>
    <p:sldId id="294" r:id="rId34"/>
    <p:sldId id="297" r:id="rId35"/>
    <p:sldId id="296" r:id="rId36"/>
    <p:sldId id="298" r:id="rId37"/>
    <p:sldId id="276" r:id="rId38"/>
    <p:sldId id="260" r:id="rId39"/>
    <p:sldId id="273" r:id="rId40"/>
    <p:sldId id="274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0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4CE4-3766-48E7-A442-DCDD5A2750A6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CBF8-6C72-4CB8-B69B-AAADDC7A09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35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4CE4-3766-48E7-A442-DCDD5A2750A6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CBF8-6C72-4CB8-B69B-AAADDC7A09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1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4CE4-3766-48E7-A442-DCDD5A2750A6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CBF8-6C72-4CB8-B69B-AAADDC7A09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30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4CE4-3766-48E7-A442-DCDD5A2750A6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CBF8-6C72-4CB8-B69B-AAADDC7A09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14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4CE4-3766-48E7-A442-DCDD5A2750A6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CBF8-6C72-4CB8-B69B-AAADDC7A09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86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4CE4-3766-48E7-A442-DCDD5A2750A6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CBF8-6C72-4CB8-B69B-AAADDC7A09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64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4CE4-3766-48E7-A442-DCDD5A2750A6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CBF8-6C72-4CB8-B69B-AAADDC7A09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74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4CE4-3766-48E7-A442-DCDD5A2750A6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CBF8-6C72-4CB8-B69B-AAADDC7A09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88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4CE4-3766-48E7-A442-DCDD5A2750A6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CBF8-6C72-4CB8-B69B-AAADDC7A09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45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4CE4-3766-48E7-A442-DCDD5A2750A6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CBF8-6C72-4CB8-B69B-AAADDC7A09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07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4CE4-3766-48E7-A442-DCDD5A2750A6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CBF8-6C72-4CB8-B69B-AAADDC7A09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60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74CE4-3766-48E7-A442-DCDD5A2750A6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5CBF8-6C72-4CB8-B69B-AAADDC7A09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80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jdk8-downloads-2133151.html?ssSourceSiteId=otnp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.org/downloads/" TargetMode="Externa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</a:t>
            </a:r>
            <a:br>
              <a:rPr lang="pt-BR" dirty="0" smtClean="0"/>
            </a:br>
            <a:r>
              <a:rPr lang="pt-BR" dirty="0" smtClean="0"/>
              <a:t>Fundamentos da Linguagem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Silvia </a:t>
            </a:r>
            <a:r>
              <a:rPr lang="pt-BR" dirty="0" err="1" smtClean="0"/>
              <a:t>Fiacador</a:t>
            </a:r>
            <a:r>
              <a:rPr lang="pt-BR" dirty="0" smtClean="0"/>
              <a:t> </a:t>
            </a:r>
          </a:p>
          <a:p>
            <a:r>
              <a:rPr lang="pt-BR" dirty="0" smtClean="0"/>
              <a:t>Maio/2017</a:t>
            </a:r>
            <a:endParaRPr lang="pt-BR" dirty="0"/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051" y="881864"/>
            <a:ext cx="1247949" cy="1838582"/>
          </a:xfrm>
          <a:prstGeom prst="rect">
            <a:avLst/>
          </a:prstGeom>
        </p:spPr>
      </p:pic>
      <p:pic>
        <p:nvPicPr>
          <p:cNvPr id="1026" name="Picture 2" descr="Resultado de imagem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84472"/>
            <a:ext cx="2902950" cy="193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9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“A Plataforma </a:t>
            </a:r>
            <a:r>
              <a:rPr lang="pt-BR" dirty="0" smtClean="0"/>
              <a:t>Java Standard </a:t>
            </a:r>
            <a:r>
              <a:rPr lang="pt-BR" dirty="0" err="1"/>
              <a:t>Edition</a:t>
            </a:r>
            <a:r>
              <a:rPr lang="pt-BR" dirty="0"/>
              <a:t> (Java SE), permite que você desenvolva aplicativos seguros, portáteis e de alto desempenho para a maior variedade possível de plataformas de computação. Disponibilizando aplicativos em ambientes heterogêneos, as empresas podem agilizar a produtividade do usuário final, a comunicação e a colaboração — além de reduzir drasticamente o custo de propriedade de aplicativos tanto de empresas quanto de clientes. ” </a:t>
            </a:r>
          </a:p>
          <a:p>
            <a:r>
              <a:rPr lang="pt-BR" dirty="0"/>
              <a:t>Fonte</a:t>
            </a:r>
            <a:r>
              <a:rPr lang="pt-BR" dirty="0" smtClean="0"/>
              <a:t>:&lt; </a:t>
            </a:r>
            <a:r>
              <a:rPr lang="pt-BR" dirty="0"/>
              <a:t>http://www.oracle.com/br/java/technologies/all/index.html&gt; 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JAVA e suas edições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1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Java EE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É a edição com todo o suporte para rodar aplicações em servidores web e servidores de aplicação. Oferece um conjunto completo de bibliotecas que implementam as rigorosas necessidades de um ambiente de execução seguro e crítico. 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JAVA e suas edições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7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“O Java </a:t>
            </a:r>
            <a:r>
              <a:rPr lang="pt-BR" dirty="0" smtClean="0"/>
              <a:t>Platform Enterprise </a:t>
            </a:r>
            <a:r>
              <a:rPr lang="pt-BR" dirty="0" err="1"/>
              <a:t>Edition</a:t>
            </a:r>
            <a:r>
              <a:rPr lang="pt-BR" dirty="0"/>
              <a:t> (Java EE), é o padrão do setor para computação Java empresarial. Com novos recursos que melhoram o suporte a HTML5, aumentam a produtividade do desenvolvedor e aprimoram ainda mais a forma de atender às demandas corporativas, o Java EE 7 permite que os desenvolvedores escrevam menos códigos, tenham suporte melhor para os mais recentes aplicativos da Web e estruturas e tenham acesso à mais capacidade de expansão e funcionalidades mais avançadas. ”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>JAVA e suas edições</a:t>
            </a:r>
            <a:br>
              <a:rPr lang="pt-BR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366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por nicho de atuação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Desktop</a:t>
            </a:r>
            <a:endParaRPr lang="pt-BR" dirty="0"/>
          </a:p>
          <a:p>
            <a:pPr lvl="1"/>
            <a:r>
              <a:rPr lang="pt-BR" dirty="0" smtClean="0"/>
              <a:t>C# 		</a:t>
            </a:r>
          </a:p>
          <a:p>
            <a:pPr lvl="1"/>
            <a:r>
              <a:rPr lang="pt-BR" dirty="0" smtClean="0"/>
              <a:t>Java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Web</a:t>
            </a:r>
            <a:endParaRPr lang="pt-BR" dirty="0"/>
          </a:p>
          <a:p>
            <a:pPr lvl="1"/>
            <a:r>
              <a:rPr lang="pt-BR" dirty="0" err="1" smtClean="0"/>
              <a:t>Javascript</a:t>
            </a:r>
            <a:endParaRPr lang="pt-BR" dirty="0"/>
          </a:p>
          <a:p>
            <a:pPr lvl="1"/>
            <a:r>
              <a:rPr lang="pt-BR" dirty="0" err="1" smtClean="0"/>
              <a:t>Php</a:t>
            </a:r>
            <a:endParaRPr lang="pt-BR" dirty="0"/>
          </a:p>
          <a:p>
            <a:pPr lvl="1"/>
            <a:r>
              <a:rPr lang="pt-BR" dirty="0" smtClean="0"/>
              <a:t>Python</a:t>
            </a:r>
          </a:p>
          <a:p>
            <a:pPr lvl="1"/>
            <a:endParaRPr lang="pt-BR" dirty="0"/>
          </a:p>
          <a:p>
            <a:r>
              <a:rPr lang="pt-BR" dirty="0" smtClean="0"/>
              <a:t>Mobile</a:t>
            </a:r>
            <a:endParaRPr lang="pt-BR" dirty="0"/>
          </a:p>
          <a:p>
            <a:pPr lvl="1"/>
            <a:r>
              <a:rPr lang="pt-BR" dirty="0" smtClean="0"/>
              <a:t>Java </a:t>
            </a:r>
            <a:r>
              <a:rPr lang="pt-BR" dirty="0"/>
              <a:t>(nativo-</a:t>
            </a:r>
            <a:r>
              <a:rPr lang="pt-BR" dirty="0" err="1"/>
              <a:t>android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J</a:t>
            </a:r>
            <a:r>
              <a:rPr lang="pt-BR" dirty="0" err="1" smtClean="0"/>
              <a:t>avascript</a:t>
            </a:r>
            <a:endParaRPr lang="pt-BR" dirty="0"/>
          </a:p>
          <a:p>
            <a:pPr lvl="1"/>
            <a:r>
              <a:rPr lang="pt-BR" dirty="0" smtClean="0"/>
              <a:t>Swift </a:t>
            </a:r>
            <a:r>
              <a:rPr lang="pt-BR" dirty="0"/>
              <a:t>(</a:t>
            </a:r>
            <a:r>
              <a:rPr lang="pt-BR" dirty="0" err="1"/>
              <a:t>ios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/>
              <a:t>Embedded</a:t>
            </a:r>
            <a:r>
              <a:rPr lang="pt-BR" dirty="0" smtClean="0"/>
              <a:t> </a:t>
            </a:r>
            <a:r>
              <a:rPr lang="pt-BR" dirty="0"/>
              <a:t>(embarcado)</a:t>
            </a:r>
          </a:p>
          <a:p>
            <a:pPr lvl="1"/>
            <a:r>
              <a:rPr lang="pt-BR" dirty="0" smtClean="0"/>
              <a:t>C</a:t>
            </a:r>
            <a:endParaRPr lang="pt-BR" dirty="0"/>
          </a:p>
          <a:p>
            <a:pPr lvl="1"/>
            <a:r>
              <a:rPr lang="pt-BR" dirty="0" smtClean="0"/>
              <a:t>C++</a:t>
            </a:r>
            <a:endParaRPr lang="pt-BR" dirty="0"/>
          </a:p>
          <a:p>
            <a:pPr lvl="1"/>
            <a:r>
              <a:rPr lang="pt-BR" dirty="0" smtClean="0"/>
              <a:t>Python</a:t>
            </a:r>
            <a:endParaRPr lang="pt-BR" dirty="0"/>
          </a:p>
          <a:p>
            <a:pPr lvl="1"/>
            <a:r>
              <a:rPr lang="pt-BR" dirty="0" smtClean="0"/>
              <a:t>Assembly</a:t>
            </a:r>
            <a:endParaRPr lang="pt-BR" dirty="0"/>
          </a:p>
          <a:p>
            <a:endParaRPr lang="pt-BR" dirty="0"/>
          </a:p>
          <a:p>
            <a:r>
              <a:rPr lang="pt-BR" dirty="0"/>
              <a:t>Bancos de dados</a:t>
            </a:r>
          </a:p>
          <a:p>
            <a:pPr lvl="1"/>
            <a:r>
              <a:rPr lang="pt-BR" dirty="0" err="1" smtClean="0"/>
              <a:t>Sql</a:t>
            </a:r>
            <a:endParaRPr lang="pt-BR" dirty="0"/>
          </a:p>
          <a:p>
            <a:pPr lvl="1"/>
            <a:r>
              <a:rPr lang="pt-BR" dirty="0" err="1" smtClean="0"/>
              <a:t>Mysql</a:t>
            </a:r>
            <a:endParaRPr lang="pt-BR" dirty="0"/>
          </a:p>
          <a:p>
            <a:pPr lvl="1"/>
            <a:r>
              <a:rPr lang="pt-BR" dirty="0" smtClean="0"/>
              <a:t>Oracle </a:t>
            </a:r>
            <a:r>
              <a:rPr lang="pt-BR" dirty="0" err="1" smtClean="0"/>
              <a:t>Database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57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ogrady-media.redmonk.com/sogrady/files/2017/03/lang.rank_.117.wm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613"/>
            <a:ext cx="11906250" cy="717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92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Listando as principais 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600" dirty="0"/>
              <a:t>Gratuita;</a:t>
            </a:r>
          </a:p>
          <a:p>
            <a:r>
              <a:rPr lang="pt-BR" sz="1600" dirty="0"/>
              <a:t>Orientada a objetos;</a:t>
            </a:r>
          </a:p>
          <a:p>
            <a:r>
              <a:rPr lang="pt-BR" sz="1600" dirty="0"/>
              <a:t>Portável - Independência de plataforma - "</a:t>
            </a:r>
            <a:r>
              <a:rPr lang="pt-BR" sz="1600" dirty="0" err="1"/>
              <a:t>write</a:t>
            </a:r>
            <a:r>
              <a:rPr lang="pt-BR" sz="1600" dirty="0"/>
              <a:t> </a:t>
            </a:r>
            <a:r>
              <a:rPr lang="pt-BR" sz="1600" dirty="0" err="1"/>
              <a:t>once</a:t>
            </a:r>
            <a:r>
              <a:rPr lang="pt-BR" sz="1600" dirty="0"/>
              <a:t> </a:t>
            </a:r>
            <a:r>
              <a:rPr lang="pt-BR" sz="1600" dirty="0" err="1"/>
              <a:t>run</a:t>
            </a:r>
            <a:r>
              <a:rPr lang="pt-BR" sz="1600" dirty="0"/>
              <a:t> </a:t>
            </a:r>
            <a:r>
              <a:rPr lang="pt-BR" sz="1600" dirty="0" err="1"/>
              <a:t>anywhere</a:t>
            </a:r>
            <a:r>
              <a:rPr lang="pt-BR" sz="1600" dirty="0"/>
              <a:t>";</a:t>
            </a:r>
          </a:p>
          <a:p>
            <a:r>
              <a:rPr lang="pt-BR" sz="1600" dirty="0"/>
              <a:t>Possui recursos de rede </a:t>
            </a:r>
            <a:r>
              <a:rPr lang="pt-BR" sz="1600" dirty="0" smtClean="0"/>
              <a:t>;</a:t>
            </a:r>
            <a:endParaRPr lang="pt-BR" sz="1600" dirty="0"/>
          </a:p>
          <a:p>
            <a:r>
              <a:rPr lang="pt-BR" sz="1600" dirty="0"/>
              <a:t>Segura - Pode executar programas via rede com restrições de execução;</a:t>
            </a:r>
          </a:p>
          <a:p>
            <a:r>
              <a:rPr lang="pt-BR" sz="1600" dirty="0" smtClean="0"/>
              <a:t>Sintaxe </a:t>
            </a:r>
            <a:r>
              <a:rPr lang="pt-BR" sz="1600" dirty="0"/>
              <a:t>similar a Linguagem C/C++.</a:t>
            </a:r>
          </a:p>
          <a:p>
            <a:r>
              <a:rPr lang="pt-BR" sz="1600" dirty="0"/>
              <a:t>Facilidades de Internacionalização - Suporta nativamente caracteres Unicode;</a:t>
            </a:r>
          </a:p>
          <a:p>
            <a:r>
              <a:rPr lang="pt-BR" sz="1600" dirty="0"/>
              <a:t>Simplicidade na especificação, tanto da linguagem como do "ambiente" de execução (JVM);</a:t>
            </a:r>
          </a:p>
          <a:p>
            <a:r>
              <a:rPr lang="pt-BR" sz="1600" dirty="0"/>
              <a:t>É distribuída com um vasto conjunto de bibliotecas (ou </a:t>
            </a:r>
            <a:r>
              <a:rPr lang="pt-BR" sz="1600" dirty="0" err="1"/>
              <a:t>APIs</a:t>
            </a:r>
            <a:r>
              <a:rPr lang="pt-BR" sz="1600" dirty="0"/>
              <a:t>);</a:t>
            </a:r>
          </a:p>
          <a:p>
            <a:r>
              <a:rPr lang="pt-BR" sz="1600" dirty="0"/>
              <a:t>Possui facilidades para criação de programas distribuídos e multitarefa (múltiplas linhas de execução num mesmo programa);</a:t>
            </a:r>
          </a:p>
          <a:p>
            <a:r>
              <a:rPr lang="pt-BR" sz="1600" dirty="0" err="1"/>
              <a:t>Desalocação</a:t>
            </a:r>
            <a:r>
              <a:rPr lang="pt-BR" sz="1600" dirty="0"/>
              <a:t> de memória automática por processo de coletor de lixo </a:t>
            </a:r>
            <a:r>
              <a:rPr lang="pt-BR" sz="1600" dirty="0" smtClean="0"/>
              <a:t>(</a:t>
            </a:r>
            <a:r>
              <a:rPr lang="pt-BR" sz="1600" dirty="0" err="1" smtClean="0"/>
              <a:t>garbage</a:t>
            </a:r>
            <a:r>
              <a:rPr lang="pt-BR" sz="1600" dirty="0" smtClean="0"/>
              <a:t> </a:t>
            </a:r>
            <a:r>
              <a:rPr lang="pt-BR" sz="1600" dirty="0" err="1"/>
              <a:t>collector</a:t>
            </a:r>
            <a:r>
              <a:rPr lang="pt-BR" sz="1600" dirty="0"/>
              <a:t>);</a:t>
            </a:r>
          </a:p>
          <a:p>
            <a:r>
              <a:rPr lang="pt-BR" sz="1600" dirty="0"/>
              <a:t>Carga Dinâmica de Código - Programas em Java são formados por uma coleção de classes armazenadas independentemente e que podem ser carregadas no momento de utilização.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367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00" y="937091"/>
            <a:ext cx="6479162" cy="5437652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8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JDK</a:t>
            </a:r>
            <a:endParaRPr lang="pt-BR" b="1" dirty="0"/>
          </a:p>
          <a:p>
            <a:r>
              <a:rPr lang="pt-BR" dirty="0"/>
              <a:t>A Oracle disponibiliza um kit de desenvolvimento chamado JDK – Java </a:t>
            </a:r>
            <a:r>
              <a:rPr lang="pt-BR" dirty="0" err="1"/>
              <a:t>Development</a:t>
            </a:r>
            <a:r>
              <a:rPr lang="pt-BR" dirty="0"/>
              <a:t> Kit, que traz as bibliotecas Java, a máquina virtual JVM e outros recursos de desenvolvimento.</a:t>
            </a:r>
          </a:p>
          <a:p>
            <a:pPr marL="0" indent="0">
              <a:buNone/>
            </a:pPr>
            <a:r>
              <a:rPr lang="pt-BR" dirty="0"/>
              <a:t>Baixe o arquivo de instalação em: </a:t>
            </a:r>
          </a:p>
          <a:p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www.oracle.com/technetwork/java/javase/downloads/jdk8-downloads-2133151.html?ssSourceSiteId=otnpt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0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Execute o arquivo do JDK como administrador da máquina, instalando todos os recursos disponíveis: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l="3913" t="4568" r="4077" b="4990"/>
          <a:stretch/>
        </p:blipFill>
        <p:spPr bwMode="auto">
          <a:xfrm>
            <a:off x="3932027" y="2669486"/>
            <a:ext cx="4771298" cy="3863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519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73" y="2555913"/>
            <a:ext cx="8364117" cy="398003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IDE – </a:t>
            </a:r>
            <a:r>
              <a:rPr lang="pt-BR" dirty="0" err="1" smtClean="0"/>
              <a:t>NetBeans</a:t>
            </a:r>
            <a:r>
              <a:rPr lang="pt-BR" dirty="0" smtClean="0"/>
              <a:t> - Baixe </a:t>
            </a:r>
            <a:r>
              <a:rPr lang="pt-BR" dirty="0"/>
              <a:t>o arquivo do site: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://netbeans.org/downloads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3470313" y="3084723"/>
            <a:ext cx="1266940" cy="322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Carga horária: 40 horas (10 sábados)</a:t>
            </a:r>
          </a:p>
          <a:p>
            <a:r>
              <a:rPr lang="pt-BR" dirty="0" smtClean="0"/>
              <a:t>Início: 06/05/17  - término: 15/07/17</a:t>
            </a:r>
          </a:p>
          <a:p>
            <a:r>
              <a:rPr lang="pt-BR" dirty="0" smtClean="0"/>
              <a:t>Horário: 8:30 até 12:30 </a:t>
            </a:r>
            <a:r>
              <a:rPr lang="pt-BR" dirty="0" err="1" smtClean="0"/>
              <a:t>hs</a:t>
            </a:r>
            <a:r>
              <a:rPr lang="pt-BR" dirty="0" smtClean="0"/>
              <a:t>.  - Intervalo: 20 minutos</a:t>
            </a:r>
          </a:p>
          <a:p>
            <a:r>
              <a:rPr lang="pt-BR" dirty="0" smtClean="0"/>
              <a:t>Faltas</a:t>
            </a:r>
          </a:p>
          <a:p>
            <a:r>
              <a:rPr lang="pt-BR" dirty="0" smtClean="0"/>
              <a:t>Certificado</a:t>
            </a:r>
            <a:endParaRPr lang="pt-BR" dirty="0"/>
          </a:p>
          <a:p>
            <a:r>
              <a:rPr lang="pt-BR" dirty="0" smtClean="0"/>
              <a:t>Usuário e </a:t>
            </a:r>
            <a:r>
              <a:rPr lang="pt-BR" dirty="0" smtClean="0"/>
              <a:t>Senha    usuário:     .\</a:t>
            </a:r>
            <a:r>
              <a:rPr lang="pt-BR" dirty="0" err="1" smtClean="0"/>
              <a:t>tit</a:t>
            </a:r>
            <a:r>
              <a:rPr lang="pt-BR" dirty="0" smtClean="0"/>
              <a:t>   senha: SENAC2013</a:t>
            </a:r>
            <a:endParaRPr lang="pt-BR" dirty="0" smtClean="0"/>
          </a:p>
          <a:p>
            <a:r>
              <a:rPr lang="pt-BR" dirty="0" smtClean="0"/>
              <a:t>Biblioteca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5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Variáveis de ambiente - vão </a:t>
            </a:r>
            <a:r>
              <a:rPr lang="pt-BR" dirty="0"/>
              <a:t>indicar o caminho do compilador, entre outras configurações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t="26298" r="72945" b="3555"/>
          <a:stretch/>
        </p:blipFill>
        <p:spPr bwMode="auto">
          <a:xfrm>
            <a:off x="1469317" y="2579053"/>
            <a:ext cx="2860312" cy="41412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7457118" y="2837608"/>
            <a:ext cx="3665327" cy="402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JAVA_HOME, com o valor contendo o caminho da instalação do </a:t>
            </a:r>
            <a:r>
              <a:rPr lang="pt-BR" dirty="0" smtClean="0"/>
              <a:t>JDK.</a:t>
            </a:r>
          </a:p>
          <a:p>
            <a:r>
              <a:rPr lang="pt-BR" dirty="0" smtClean="0"/>
              <a:t>Criar </a:t>
            </a:r>
            <a:r>
              <a:rPr lang="pt-BR" dirty="0"/>
              <a:t>também, caso não exista, a variável de usuário PATH, que deve conter no valor o seguinte (sem as aspas): ‘ %JAVA_HOME%\bin ’. Se esta variável já existir, editar o valor inserindo o sinal de ponto e vírgula ao final dos valores e completando com o novo valor.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73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Criação da variável JAVA_HOME = C:\Program </a:t>
            </a:r>
            <a:r>
              <a:rPr lang="pt-BR" dirty="0" smtClean="0"/>
              <a:t>Files\Java\jdk1.8.0_111</a:t>
            </a:r>
          </a:p>
          <a:p>
            <a:r>
              <a:rPr lang="pt-BR" dirty="0" smtClean="0"/>
              <a:t>Alteração ou criação </a:t>
            </a:r>
            <a:r>
              <a:rPr lang="pt-BR" dirty="0"/>
              <a:t>da variável CLASSPATH = </a:t>
            </a:r>
            <a:r>
              <a:rPr lang="pt-BR" b="1" dirty="0"/>
              <a:t>;%JAVA_HOME%\</a:t>
            </a:r>
            <a:r>
              <a:rPr lang="pt-BR" b="1" dirty="0" err="1"/>
              <a:t>lib</a:t>
            </a:r>
            <a:r>
              <a:rPr lang="pt-BR" b="1" dirty="0"/>
              <a:t>;%JAVA_HOME%\</a:t>
            </a:r>
            <a:r>
              <a:rPr lang="pt-BR" b="1" dirty="0" err="1"/>
              <a:t>lib</a:t>
            </a:r>
            <a:r>
              <a:rPr lang="pt-BR" b="1" dirty="0"/>
              <a:t>\tools.jar;%JAVA_HOME%\</a:t>
            </a:r>
            <a:r>
              <a:rPr lang="pt-BR" b="1" dirty="0" err="1"/>
              <a:t>lib</a:t>
            </a:r>
            <a:r>
              <a:rPr lang="pt-BR" b="1" dirty="0"/>
              <a:t>\dt.jar;%JAVA_HOME%\</a:t>
            </a:r>
            <a:r>
              <a:rPr lang="pt-BR" b="1" dirty="0" err="1"/>
              <a:t>lib</a:t>
            </a:r>
            <a:r>
              <a:rPr lang="pt-BR" b="1" dirty="0"/>
              <a:t>\htmlconverter.jar;%JAVA_HOME%\</a:t>
            </a:r>
            <a:r>
              <a:rPr lang="pt-BR" b="1" dirty="0" err="1"/>
              <a:t>jre</a:t>
            </a:r>
            <a:r>
              <a:rPr lang="pt-BR" b="1" dirty="0"/>
              <a:t>\</a:t>
            </a:r>
            <a:r>
              <a:rPr lang="pt-BR" b="1" dirty="0" err="1"/>
              <a:t>lib</a:t>
            </a:r>
            <a:r>
              <a:rPr lang="pt-BR" b="1" dirty="0"/>
              <a:t>;%JAVA_HOME%\</a:t>
            </a:r>
            <a:r>
              <a:rPr lang="pt-BR" b="1" dirty="0" err="1"/>
              <a:t>jre</a:t>
            </a:r>
            <a:r>
              <a:rPr lang="pt-BR" b="1" dirty="0"/>
              <a:t>\</a:t>
            </a:r>
            <a:r>
              <a:rPr lang="pt-BR" b="1" dirty="0" err="1"/>
              <a:t>lib</a:t>
            </a:r>
            <a:r>
              <a:rPr lang="pt-BR" b="1" dirty="0"/>
              <a:t>\rt.jar</a:t>
            </a:r>
            <a:r>
              <a:rPr lang="pt-BR" b="1" dirty="0" smtClean="0"/>
              <a:t>;</a:t>
            </a:r>
          </a:p>
          <a:p>
            <a:r>
              <a:rPr lang="pt-BR" dirty="0" smtClean="0"/>
              <a:t>Alterar </a:t>
            </a:r>
            <a:r>
              <a:rPr lang="pt-BR" dirty="0"/>
              <a:t>a variável PATH = </a:t>
            </a:r>
            <a:r>
              <a:rPr lang="pt-BR" sz="4800" b="1" dirty="0" smtClean="0">
                <a:solidFill>
                  <a:srgbClr val="FF0000"/>
                </a:solidFill>
              </a:rPr>
              <a:t>;</a:t>
            </a:r>
            <a:r>
              <a:rPr lang="pt-BR" dirty="0" smtClean="0"/>
              <a:t>%</a:t>
            </a:r>
            <a:r>
              <a:rPr lang="pt-BR" dirty="0"/>
              <a:t>JAVA_HOME%\bin   (atenção para o ponto e vírgula antes)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6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664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Comentários:</a:t>
            </a:r>
          </a:p>
          <a:p>
            <a:pPr marL="0" indent="0">
              <a:buNone/>
            </a:pPr>
            <a:r>
              <a:rPr lang="pt-BR" dirty="0" smtClean="0"/>
              <a:t>// linha</a:t>
            </a:r>
          </a:p>
          <a:p>
            <a:pPr marL="0" indent="0">
              <a:buNone/>
            </a:pPr>
            <a:r>
              <a:rPr lang="pt-BR" dirty="0" smtClean="0"/>
              <a:t>/*   bloco  */ 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Nomes de classes – </a:t>
            </a:r>
            <a:r>
              <a:rPr lang="pt-BR" dirty="0" err="1" smtClean="0"/>
              <a:t>CamelCase</a:t>
            </a:r>
            <a:r>
              <a:rPr lang="pt-BR" dirty="0" smtClean="0"/>
              <a:t>  </a:t>
            </a:r>
          </a:p>
          <a:p>
            <a:pPr marL="0" indent="0">
              <a:buNone/>
            </a:pPr>
            <a:r>
              <a:rPr lang="pt-BR" dirty="0" smtClean="0"/>
              <a:t>Java é case </a:t>
            </a:r>
            <a:r>
              <a:rPr lang="pt-BR" dirty="0" err="1" smtClean="0"/>
              <a:t>sensitive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declaração </a:t>
            </a:r>
            <a:r>
              <a:rPr lang="pt-BR" dirty="0"/>
              <a:t>da classe </a:t>
            </a:r>
            <a:r>
              <a:rPr lang="pt-BR" dirty="0" err="1"/>
              <a:t>PrimeiroPrograma</a:t>
            </a:r>
            <a:r>
              <a:rPr lang="pt-BR" dirty="0"/>
              <a:t>. O arquivo deve ser salvo com este mesmo nome, com a extensão .</a:t>
            </a:r>
            <a:r>
              <a:rPr lang="pt-BR" dirty="0" err="1"/>
              <a:t>java</a:t>
            </a:r>
            <a:r>
              <a:rPr lang="pt-BR" dirty="0"/>
              <a:t>. Ex.: </a:t>
            </a:r>
            <a:r>
              <a:rPr lang="pt-BR" dirty="0" smtClean="0"/>
              <a:t>PrimeiroPrograma.java</a:t>
            </a:r>
          </a:p>
          <a:p>
            <a:r>
              <a:rPr lang="pt-BR" dirty="0"/>
              <a:t>Assim como classes, os métodos em </a:t>
            </a:r>
            <a:r>
              <a:rPr lang="pt-BR" dirty="0" err="1"/>
              <a:t>java</a:t>
            </a:r>
            <a:r>
              <a:rPr lang="pt-BR" dirty="0"/>
              <a:t> devem ser escritos acompanhados de um par de chaves “{}” no final. Lembrando que um método sempre inicia com letra </a:t>
            </a:r>
            <a:r>
              <a:rPr lang="pt-BR" b="1" dirty="0"/>
              <a:t>minúscula</a:t>
            </a:r>
          </a:p>
        </p:txBody>
      </p:sp>
      <p:pic>
        <p:nvPicPr>
          <p:cNvPr id="4" name="Imagem 3" descr="camelCas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114" y="1944746"/>
            <a:ext cx="1905000" cy="2101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96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MyClass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lvl="0"/>
            <a:r>
              <a:rPr lang="pt-BR" dirty="0" err="1"/>
              <a:t>public</a:t>
            </a:r>
            <a:r>
              <a:rPr lang="pt-BR" dirty="0"/>
              <a:t> = Refere-se a visibilidade desta classe. Quando dizemos que uma classe é de visibilidade “</a:t>
            </a:r>
            <a:r>
              <a:rPr lang="pt-BR" dirty="0" err="1"/>
              <a:t>public</a:t>
            </a:r>
            <a:r>
              <a:rPr lang="pt-BR" dirty="0" smtClean="0"/>
              <a:t>”, </a:t>
            </a:r>
            <a:r>
              <a:rPr lang="pt-BR" dirty="0"/>
              <a:t>estamos dizendo que esta classe poderá ser acessada por outras classes</a:t>
            </a:r>
            <a:r>
              <a:rPr lang="pt-BR" dirty="0" smtClean="0"/>
              <a:t>.  </a:t>
            </a:r>
            <a:r>
              <a:rPr lang="pt-BR" dirty="0" smtClean="0"/>
              <a:t>(oposto a </a:t>
            </a:r>
            <a:r>
              <a:rPr lang="pt-BR" dirty="0" err="1" smtClean="0"/>
              <a:t>private</a:t>
            </a:r>
            <a:r>
              <a:rPr lang="pt-BR" dirty="0" smtClean="0"/>
              <a:t>)</a:t>
            </a:r>
            <a:endParaRPr lang="pt-BR" dirty="0"/>
          </a:p>
          <a:p>
            <a:pPr lvl="0"/>
            <a:r>
              <a:rPr lang="pt-BR" dirty="0" err="1"/>
              <a:t>class</a:t>
            </a:r>
            <a:r>
              <a:rPr lang="pt-BR" dirty="0"/>
              <a:t> = Mostramos que estamos criando uma classe.</a:t>
            </a:r>
          </a:p>
          <a:p>
            <a:pPr lvl="0"/>
            <a:r>
              <a:rPr lang="pt-BR" dirty="0" err="1"/>
              <a:t>MyClass</a:t>
            </a:r>
            <a:r>
              <a:rPr lang="pt-BR" dirty="0"/>
              <a:t> = Refere-se ao nome da classe que estamos criando. Nesse caso , o nome da minha classe será “</a:t>
            </a:r>
            <a:r>
              <a:rPr lang="pt-BR" dirty="0" err="1"/>
              <a:t>MyClass</a:t>
            </a:r>
            <a:r>
              <a:rPr lang="pt-BR" dirty="0"/>
              <a:t>”.</a:t>
            </a:r>
          </a:p>
          <a:p>
            <a:pPr lvl="0"/>
            <a:r>
              <a:rPr lang="pt-BR" dirty="0"/>
              <a:t>{ } = As chaves indicam até onde certa classe ou método se </a:t>
            </a:r>
            <a:r>
              <a:rPr lang="pt-BR" dirty="0" smtClean="0"/>
              <a:t>estende. </a:t>
            </a:r>
            <a:r>
              <a:rPr lang="pt-BR" dirty="0"/>
              <a:t>O código que queremos inserir nesta classe deverá ser escrito dentro do espaço das chaves.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01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MyClass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meuMetodo</a:t>
            </a:r>
            <a:r>
              <a:rPr lang="pt-BR" dirty="0"/>
              <a:t>(/*argumentos*/){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 }</a:t>
            </a:r>
          </a:p>
          <a:p>
            <a:pPr lvl="0"/>
            <a:r>
              <a:rPr lang="pt-BR" dirty="0" err="1"/>
              <a:t>public</a:t>
            </a:r>
            <a:r>
              <a:rPr lang="pt-BR" dirty="0"/>
              <a:t> = Do mesmo modo que uma classe, refere-se a visibilidade deste método. Quando dizemos que o método é de visibilidade “</a:t>
            </a:r>
            <a:r>
              <a:rPr lang="pt-BR" dirty="0" err="1"/>
              <a:t>public</a:t>
            </a:r>
            <a:r>
              <a:rPr lang="pt-BR" dirty="0" smtClean="0"/>
              <a:t>”, </a:t>
            </a:r>
            <a:r>
              <a:rPr lang="pt-BR" dirty="0"/>
              <a:t>estamos dizendo que este método poderá ser acessado por outras classes.</a:t>
            </a:r>
          </a:p>
          <a:p>
            <a:pPr lvl="0"/>
            <a:r>
              <a:rPr lang="pt-BR" dirty="0" err="1"/>
              <a:t>void</a:t>
            </a:r>
            <a:r>
              <a:rPr lang="pt-BR" dirty="0"/>
              <a:t> = Refere-se ao tipo de retorno que esse método terá. Nesse caso, como o tipo de retorno é “</a:t>
            </a:r>
            <a:r>
              <a:rPr lang="pt-BR" dirty="0" err="1"/>
              <a:t>void</a:t>
            </a:r>
            <a:r>
              <a:rPr lang="pt-BR" dirty="0"/>
              <a:t>”, ou seja , “vazio”, esse método não retornará valor nenhum.</a:t>
            </a:r>
          </a:p>
          <a:p>
            <a:pPr lvl="0"/>
            <a:r>
              <a:rPr lang="pt-BR" dirty="0" err="1"/>
              <a:t>meuMetodo</a:t>
            </a:r>
            <a:r>
              <a:rPr lang="pt-BR" dirty="0"/>
              <a:t> = Assim como numa classe, refere-se ao nome do método que estamos criando. Nesse caso, o nome do meu método será “</a:t>
            </a:r>
            <a:r>
              <a:rPr lang="pt-BR" dirty="0" err="1"/>
              <a:t>meuMetodo</a:t>
            </a:r>
            <a:r>
              <a:rPr lang="pt-BR" dirty="0"/>
              <a:t>”.</a:t>
            </a:r>
          </a:p>
          <a:p>
            <a:pPr lvl="0"/>
            <a:r>
              <a:rPr lang="pt-BR" dirty="0"/>
              <a:t>(/*argumentos*/ ) = Refere-se aos argumentos que serão passados para esse método, sendo opcional. Caso não seja necessário passar argumentos, </a:t>
            </a:r>
            <a:r>
              <a:rPr lang="pt-BR" dirty="0" smtClean="0"/>
              <a:t>simplesmente </a:t>
            </a:r>
            <a:r>
              <a:rPr lang="pt-BR" dirty="0"/>
              <a:t>deixaríamos os parênteses vazios “( ) “. De contrário é necessário escrever o tipo da variável a ser passada e um nome para essa variável “(</a:t>
            </a:r>
            <a:r>
              <a:rPr lang="pt-BR" dirty="0" err="1"/>
              <a:t>int</a:t>
            </a:r>
            <a:r>
              <a:rPr lang="pt-BR" dirty="0"/>
              <a:t> valor)”.</a:t>
            </a:r>
          </a:p>
          <a:p>
            <a:pPr lvl="0"/>
            <a:r>
              <a:rPr lang="pt-BR" dirty="0"/>
              <a:t>{ } = As chaves indicam até onde certa classe ou método se </a:t>
            </a:r>
            <a:r>
              <a:rPr lang="pt-BR" dirty="0" smtClean="0"/>
              <a:t>estende. </a:t>
            </a:r>
            <a:r>
              <a:rPr lang="pt-BR" dirty="0"/>
              <a:t>O código que queremos inserir nesta classe deverá ser escrito dentro do espaço das chaves.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43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 método </a:t>
            </a:r>
            <a:r>
              <a:rPr lang="pt-BR" dirty="0"/>
              <a:t>main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</a:t>
            </a:r>
            <a:r>
              <a:rPr lang="pt-BR" dirty="0"/>
              <a:t>o </a:t>
            </a:r>
            <a:r>
              <a:rPr lang="pt-BR" dirty="0" err="1"/>
              <a:t>java</a:t>
            </a:r>
            <a:r>
              <a:rPr lang="pt-BR" dirty="0"/>
              <a:t> virtual </a:t>
            </a:r>
            <a:r>
              <a:rPr lang="pt-BR" dirty="0" err="1"/>
              <a:t>machine</a:t>
            </a:r>
            <a:r>
              <a:rPr lang="pt-BR" dirty="0"/>
              <a:t>(JVM) inicia, ele procura na sua classe principal por um método muito específico, chamado de método main.</a:t>
            </a:r>
          </a:p>
          <a:p>
            <a:r>
              <a:rPr lang="pt-BR" dirty="0"/>
              <a:t>Uma aplicação </a:t>
            </a:r>
            <a:r>
              <a:rPr lang="pt-BR" dirty="0" err="1"/>
              <a:t>java</a:t>
            </a:r>
            <a:r>
              <a:rPr lang="pt-BR" dirty="0"/>
              <a:t> </a:t>
            </a:r>
            <a:r>
              <a:rPr lang="pt-BR" dirty="0" smtClean="0"/>
              <a:t>obrigatoriamente </a:t>
            </a:r>
            <a:r>
              <a:rPr lang="pt-BR" dirty="0"/>
              <a:t>deverá possuir pelo menos uma classe e um método main, pois é por esse método main que o JVM começará a executar. Como o método main é padrão para qualquer aplicação </a:t>
            </a:r>
            <a:r>
              <a:rPr lang="pt-BR" dirty="0" err="1"/>
              <a:t>java</a:t>
            </a:r>
            <a:r>
              <a:rPr lang="pt-BR" dirty="0"/>
              <a:t>, há algumas regras que devem ser cumpridas para o funcionamento desse método. Por regra , todo método main deverá ser : Público, estático , sem retorno(</a:t>
            </a:r>
            <a:r>
              <a:rPr lang="pt-BR" dirty="0" err="1"/>
              <a:t>void</a:t>
            </a:r>
            <a:r>
              <a:rPr lang="pt-BR" dirty="0"/>
              <a:t>), com nome de “main”, e deverá receber como argumento um </a:t>
            </a:r>
            <a:r>
              <a:rPr lang="pt-BR" dirty="0" err="1"/>
              <a:t>array</a:t>
            </a:r>
            <a:r>
              <a:rPr lang="pt-BR" dirty="0"/>
              <a:t> do tipo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51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906132"/>
            <a:ext cx="1125339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   </a:t>
            </a:r>
            <a:endParaRPr kumimoji="0" lang="pt-BR" alt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kumimoji="0" lang="pt-BR" alt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}</a:t>
            </a:r>
            <a:endParaRPr kumimoji="0" lang="pt-BR" alt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Refere-se a visibilidade deste método. Pode ser acessado por outras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pt-BR" alt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Nos garante que somente haverá uma, e não mais que uma,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referência para nosso método main, ou seja, todas as instâncias da classe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irão compartilhar a mesma cópia do método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 método </a:t>
            </a:r>
            <a:r>
              <a:rPr lang="pt-BR" dirty="0"/>
              <a:t>main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20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26535"/>
            <a:ext cx="105156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pt-BR" altLang="pt-BR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pt-BR" altLang="pt-BR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pt-BR" altLang="pt-BR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pt-BR" altLang="pt-BR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  </a:t>
            </a:r>
            <a:r>
              <a:rPr lang="pt-BR" altLang="pt-BR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pt-BR" altLang="pt-BR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pt-BR" altLang="pt-BR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pt-BR" altLang="pt-BR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pt-BR" altLang="pt-BR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pt-BR" altLang="pt-BR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pt-BR" altLang="pt-BR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pt-BR" altLang="pt-BR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pt-BR" altLang="pt-BR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pt-BR" altLang="pt-BR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pt-BR" altLang="pt-BR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  </a:t>
            </a:r>
            <a:endParaRPr lang="pt-BR" altLang="pt-BR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pt-BR" altLang="pt-BR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  }</a:t>
            </a:r>
            <a:endParaRPr lang="pt-BR" alt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44617" y="2150298"/>
            <a:ext cx="103027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pt-BR" altLang="pt-B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pt-BR" altLang="pt-BR" sz="28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altLang="pt-B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altLang="pt-BR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Refere-se </a:t>
            </a:r>
            <a:r>
              <a:rPr lang="pt-BR" altLang="pt-B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 tipo de retorno que </a:t>
            </a:r>
            <a:r>
              <a:rPr lang="pt-BR" altLang="pt-BR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esse </a:t>
            </a:r>
            <a:r>
              <a:rPr lang="pt-BR" altLang="pt-B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método terá. Nesse caso, como o tipo de retorno deve ser “</a:t>
            </a:r>
            <a:r>
              <a:rPr lang="pt-BR" altLang="pt-BR" sz="28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altLang="pt-B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altLang="pt-BR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altLang="pt-B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seja , “vazio”, esse método não retornará valor nenhum</a:t>
            </a:r>
            <a:r>
              <a:rPr lang="pt-BR" altLang="pt-BR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pt-BR" altLang="pt-B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pt-BR" altLang="pt-B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28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altLang="pt-B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altLang="pt-BR" sz="28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altLang="pt-B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= Refere-se aos argumentos que serão passados para </a:t>
            </a:r>
            <a:r>
              <a:rPr lang="pt-BR" altLang="pt-BR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esse  </a:t>
            </a:r>
            <a:r>
              <a:rPr lang="pt-BR" altLang="pt-B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método, sendo obrigatório no caso do método </a:t>
            </a:r>
            <a:r>
              <a:rPr lang="pt-BR" altLang="pt-BR" sz="28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altLang="pt-BR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pt-BR" altLang="pt-BR" sz="2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pt-BR" altLang="pt-B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 = Assim como um método comum, as chaves indicam até onde certa </a:t>
            </a:r>
            <a:r>
              <a:rPr lang="pt-BR" altLang="pt-BR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altLang="pt-B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 método se estende. O código que queremos inserir neste </a:t>
            </a:r>
            <a:r>
              <a:rPr lang="pt-BR" altLang="pt-BR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método deverá </a:t>
            </a:r>
            <a:r>
              <a:rPr lang="pt-BR" altLang="pt-B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 escrito dentro do espaço das chaves.</a:t>
            </a:r>
            <a:r>
              <a:rPr lang="pt-BR" altLang="pt-BR" sz="2800" dirty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pt-BR" altLang="pt-BR" sz="2800" dirty="0">
              <a:latin typeface="Arial" panose="020B0604020202020204" pitchFamily="34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178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dirty="0" smtClean="0"/>
              <a:t>O método </a:t>
            </a:r>
            <a:r>
              <a:rPr lang="pt-BR" dirty="0"/>
              <a:t>main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7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programa 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//definição da classe principal chamada </a:t>
            </a:r>
            <a:r>
              <a:rPr lang="pt-BR" b="1" dirty="0" err="1" smtClean="0"/>
              <a:t>HelloWorld</a:t>
            </a:r>
            <a:endParaRPr lang="pt-BR" dirty="0" smtClean="0"/>
          </a:p>
          <a:p>
            <a:pPr marL="0" indent="0">
              <a:buNone/>
            </a:pP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 smtClean="0"/>
              <a:t>class</a:t>
            </a:r>
            <a:r>
              <a:rPr lang="pt-BR" b="1" dirty="0" smtClean="0"/>
              <a:t> </a:t>
            </a:r>
            <a:r>
              <a:rPr lang="pt-BR" b="1" dirty="0" err="1" smtClean="0"/>
              <a:t>HelloWorld</a:t>
            </a:r>
            <a:r>
              <a:rPr lang="pt-BR" b="1" dirty="0" smtClean="0"/>
              <a:t> {</a:t>
            </a: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	   //</a:t>
            </a:r>
            <a:r>
              <a:rPr lang="pt-BR" b="1" dirty="0" err="1" smtClean="0"/>
              <a:t>definicao</a:t>
            </a:r>
            <a:r>
              <a:rPr lang="pt-BR" b="1" dirty="0" smtClean="0"/>
              <a:t> do método principal	</a:t>
            </a: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	   </a:t>
            </a: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 smtClean="0"/>
              <a:t>static</a:t>
            </a:r>
            <a:r>
              <a:rPr lang="pt-BR" b="1" dirty="0" smtClean="0"/>
              <a:t> </a:t>
            </a:r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b="1" dirty="0" err="1" smtClean="0"/>
              <a:t>main</a:t>
            </a:r>
            <a:r>
              <a:rPr lang="pt-BR" b="1" dirty="0" smtClean="0"/>
              <a:t>(</a:t>
            </a:r>
            <a:r>
              <a:rPr lang="pt-BR" b="1" dirty="0" err="1" smtClean="0"/>
              <a:t>String</a:t>
            </a:r>
            <a:r>
              <a:rPr lang="pt-BR" b="1" dirty="0" smtClean="0"/>
              <a:t> </a:t>
            </a:r>
            <a:r>
              <a:rPr lang="pt-BR" b="1" dirty="0" err="1" smtClean="0"/>
              <a:t>args</a:t>
            </a:r>
            <a:r>
              <a:rPr lang="pt-BR" b="1" dirty="0" smtClean="0"/>
              <a:t>[] ) {</a:t>
            </a: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		   </a:t>
            </a:r>
            <a:r>
              <a:rPr lang="pt-BR" b="1" dirty="0" err="1" smtClean="0"/>
              <a:t>System.out.println</a:t>
            </a:r>
            <a:r>
              <a:rPr lang="pt-BR" b="1" dirty="0" smtClean="0"/>
              <a:t>("</a:t>
            </a:r>
            <a:r>
              <a:rPr lang="pt-BR" b="1" dirty="0" err="1" smtClean="0"/>
              <a:t>Hello</a:t>
            </a:r>
            <a:r>
              <a:rPr lang="pt-BR" b="1" dirty="0" smtClean="0"/>
              <a:t> World!");</a:t>
            </a: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	   }</a:t>
            </a: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}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7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697" y="4994130"/>
            <a:ext cx="1657581" cy="1047896"/>
          </a:xfrm>
          <a:prstGeom prst="rect">
            <a:avLst/>
          </a:prstGeom>
        </p:spPr>
      </p:pic>
      <p:pic>
        <p:nvPicPr>
          <p:cNvPr id="8" name="Imagem 7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72" y="5022709"/>
            <a:ext cx="1095528" cy="1019317"/>
          </a:xfrm>
          <a:prstGeom prst="rect">
            <a:avLst/>
          </a:prstGeom>
        </p:spPr>
      </p:pic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679678" y="1690688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No início da década de 90, um grupo de engenheiros dava início ao Projeto Green, na empresa </a:t>
            </a:r>
            <a:r>
              <a:rPr lang="pt-BR" b="1" dirty="0"/>
              <a:t>Sun Microsystems</a:t>
            </a:r>
            <a:r>
              <a:rPr lang="pt-BR" dirty="0"/>
              <a:t> (hoje pertencente à Oracle). A ideia era criar novas tecnologias que permitissem a comunicação entre diferentes dispositivos utilizados no dia a dia das pessoas, como televisão, vídeo cassete, aparelhos de TV a cabo, eletrodomésticos e entre outros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1" name="Imagem 10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533" y="365125"/>
            <a:ext cx="1104006" cy="16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Abrir o </a:t>
            </a:r>
            <a:r>
              <a:rPr lang="pt-BR" dirty="0" err="1"/>
              <a:t>prompt</a:t>
            </a:r>
            <a:r>
              <a:rPr lang="pt-BR" dirty="0"/>
              <a:t> de comando do </a:t>
            </a:r>
            <a:r>
              <a:rPr lang="pt-BR" dirty="0" smtClean="0"/>
              <a:t>SO (</a:t>
            </a:r>
            <a:r>
              <a:rPr lang="pt-BR" dirty="0" err="1" smtClean="0"/>
              <a:t>cmd</a:t>
            </a:r>
            <a:r>
              <a:rPr lang="pt-BR" dirty="0" smtClean="0"/>
              <a:t>). </a:t>
            </a:r>
            <a:r>
              <a:rPr lang="pt-BR" dirty="0"/>
              <a:t>Nele, vamos inicialmente verificar se o </a:t>
            </a:r>
            <a:r>
              <a:rPr lang="pt-BR" dirty="0" err="1"/>
              <a:t>java</a:t>
            </a:r>
            <a:r>
              <a:rPr lang="pt-BR" dirty="0"/>
              <a:t> foi instalado e qual a sua versão. Digitar e confirmar:</a:t>
            </a:r>
          </a:p>
          <a:p>
            <a:pPr marL="0" indent="0">
              <a:buNone/>
            </a:pPr>
            <a:r>
              <a:rPr lang="pt-BR" b="1" dirty="0" err="1"/>
              <a:t>java</a:t>
            </a:r>
            <a:r>
              <a:rPr lang="pt-BR" b="1" dirty="0"/>
              <a:t> -</a:t>
            </a:r>
            <a:r>
              <a:rPr lang="pt-BR" b="1" dirty="0" err="1"/>
              <a:t>version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t="3418" b="8751"/>
          <a:stretch/>
        </p:blipFill>
        <p:spPr bwMode="auto">
          <a:xfrm>
            <a:off x="838200" y="3519816"/>
            <a:ext cx="4666615" cy="24163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Primeiro programa em Java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85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Testar também a versão do compilador </a:t>
            </a:r>
            <a:r>
              <a:rPr lang="pt-BR" dirty="0" err="1"/>
              <a:t>javac</a:t>
            </a:r>
            <a:r>
              <a:rPr lang="pt-BR" dirty="0"/>
              <a:t>, digitando e confirmando:</a:t>
            </a:r>
          </a:p>
          <a:p>
            <a:pPr marL="0" indent="0">
              <a:buNone/>
            </a:pPr>
            <a:r>
              <a:rPr lang="pt-BR" b="1" dirty="0" err="1" smtClean="0"/>
              <a:t>javac</a:t>
            </a:r>
            <a:r>
              <a:rPr lang="pt-BR" b="1" dirty="0" smtClean="0"/>
              <a:t> </a:t>
            </a:r>
            <a:r>
              <a:rPr lang="pt-BR" b="1" dirty="0"/>
              <a:t>-</a:t>
            </a:r>
            <a:r>
              <a:rPr lang="pt-BR" b="1" dirty="0" err="1"/>
              <a:t>version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9889" y="3656963"/>
            <a:ext cx="4580255" cy="2520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38200" y="4968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Primeiro programa em Java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6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 seguir, para </a:t>
            </a:r>
            <a:r>
              <a:rPr lang="pt-BR" b="1" dirty="0">
                <a:solidFill>
                  <a:srgbClr val="00B0F0"/>
                </a:solidFill>
              </a:rPr>
              <a:t>compilar</a:t>
            </a:r>
            <a:r>
              <a:rPr lang="pt-BR" dirty="0"/>
              <a:t> o arquivo HelloWorld.java, navegar até a pasta onde salvou o arquivo, digitar e confirmar:</a:t>
            </a:r>
          </a:p>
          <a:p>
            <a:pPr marL="0" indent="0">
              <a:buNone/>
            </a:pPr>
            <a:r>
              <a:rPr lang="pt-BR" b="1" dirty="0" err="1"/>
              <a:t>javac</a:t>
            </a:r>
            <a:r>
              <a:rPr lang="pt-BR" b="1" dirty="0"/>
              <a:t> </a:t>
            </a:r>
            <a:r>
              <a:rPr lang="pt-BR" b="1" dirty="0" smtClean="0"/>
              <a:t>HelloWorld.java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c:</a:t>
            </a:r>
          </a:p>
          <a:p>
            <a:pPr marL="0" indent="0">
              <a:buNone/>
            </a:pPr>
            <a:r>
              <a:rPr lang="pt-BR" dirty="0" err="1"/>
              <a:t>cd</a:t>
            </a:r>
            <a:r>
              <a:rPr lang="pt-BR" dirty="0"/>
              <a:t> \</a:t>
            </a:r>
            <a:r>
              <a:rPr lang="pt-BR" dirty="0" err="1"/>
              <a:t>Program</a:t>
            </a:r>
            <a:r>
              <a:rPr lang="pt-BR" dirty="0"/>
              <a:t> Files\Java\jdk1.8.0_111\bin</a:t>
            </a:r>
          </a:p>
          <a:p>
            <a:pPr marL="0" indent="0">
              <a:buNone/>
            </a:pPr>
            <a:r>
              <a:rPr lang="pt-BR" dirty="0" err="1"/>
              <a:t>javac</a:t>
            </a:r>
            <a:r>
              <a:rPr lang="pt-BR" dirty="0"/>
              <a:t> C:\</a:t>
            </a:r>
            <a:r>
              <a:rPr lang="pt-BR" dirty="0" smtClean="0"/>
              <a:t>Users\silvia.scsfiacador\Desktop\java\</a:t>
            </a:r>
            <a:r>
              <a:rPr lang="pt-BR" dirty="0" smtClean="0">
                <a:solidFill>
                  <a:srgbClr val="FF0000"/>
                </a:solidFill>
              </a:rPr>
              <a:t>Classe.java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(criar arquivos .</a:t>
            </a:r>
            <a:r>
              <a:rPr lang="pt-BR" dirty="0" err="1" smtClean="0"/>
              <a:t>bat</a:t>
            </a:r>
            <a:r>
              <a:rPr lang="pt-BR" dirty="0" smtClean="0"/>
              <a:t> – arquivos de lote)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33897" y="2233634"/>
            <a:ext cx="4481830" cy="2065097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Primeiro programa em Java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79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 por fim, para interpretar o arquivo e ver seu conteúdo, digitar e confirmar:</a:t>
            </a:r>
          </a:p>
          <a:p>
            <a:pPr marL="0" indent="0">
              <a:buNone/>
            </a:pPr>
            <a:r>
              <a:rPr lang="pt-BR" b="1" dirty="0" err="1" smtClean="0"/>
              <a:t>java</a:t>
            </a:r>
            <a:r>
              <a:rPr lang="pt-BR" b="1" dirty="0" smtClean="0"/>
              <a:t> </a:t>
            </a:r>
            <a:r>
              <a:rPr lang="pt-BR" b="1" dirty="0" err="1"/>
              <a:t>HelloWorld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err="1"/>
              <a:t>cd</a:t>
            </a:r>
            <a:r>
              <a:rPr lang="pt-BR" dirty="0"/>
              <a:t> C:\Users\silvia.scsfiacador\Desktop\java</a:t>
            </a:r>
          </a:p>
          <a:p>
            <a:r>
              <a:rPr lang="pt-BR" dirty="0" err="1"/>
              <a:t>java</a:t>
            </a:r>
            <a:r>
              <a:rPr lang="pt-BR" dirty="0"/>
              <a:t> </a:t>
            </a:r>
            <a:r>
              <a:rPr lang="pt-BR" dirty="0" smtClean="0">
                <a:solidFill>
                  <a:srgbClr val="FF0000"/>
                </a:solidFill>
              </a:rPr>
              <a:t>Classe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6969410" y="2316894"/>
            <a:ext cx="4526280" cy="25200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 smtClean="0"/>
              <a:t>Primeiro programa em Java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81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Primitivos: </a:t>
            </a:r>
            <a:r>
              <a:rPr lang="pt-BR" dirty="0"/>
              <a:t>dados mais simples ou </a:t>
            </a:r>
            <a:r>
              <a:rPr lang="pt-BR" dirty="0" smtClean="0"/>
              <a:t>escalares</a:t>
            </a:r>
          </a:p>
          <a:p>
            <a:endParaRPr lang="pt-BR" dirty="0" smtClean="0"/>
          </a:p>
          <a:p>
            <a:r>
              <a:rPr lang="pt-BR" dirty="0" smtClean="0"/>
              <a:t>Referências: </a:t>
            </a:r>
            <a:r>
              <a:rPr lang="pt-BR" dirty="0" err="1"/>
              <a:t>arrays</a:t>
            </a:r>
            <a:r>
              <a:rPr lang="pt-BR" dirty="0"/>
              <a:t>, classes e </a:t>
            </a:r>
            <a:r>
              <a:rPr lang="pt-BR" dirty="0" smtClean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4326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primitivos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39409"/>
              </p:ext>
            </p:extLst>
          </p:nvPr>
        </p:nvGraphicFramePr>
        <p:xfrm>
          <a:off x="838199" y="1825625"/>
          <a:ext cx="104226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629">
                  <a:extLst>
                    <a:ext uri="{9D8B030D-6E8A-4147-A177-3AD203B41FA5}">
                      <a16:colId xmlns:a16="http://schemas.microsoft.com/office/drawing/2014/main" val="2183484602"/>
                    </a:ext>
                  </a:extLst>
                </a:gridCol>
                <a:gridCol w="8086070">
                  <a:extLst>
                    <a:ext uri="{9D8B030D-6E8A-4147-A177-3AD203B41FA5}">
                      <a16:colId xmlns:a16="http://schemas.microsoft.com/office/drawing/2014/main" val="343125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Tipo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Faixa de valores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28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byte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-128 a 127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5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short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-32.768 a 32.767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8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int</a:t>
                      </a:r>
                      <a:r>
                        <a:rPr lang="pt-BR" sz="2400" baseline="0" dirty="0" smtClean="0"/>
                        <a:t> 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-2.147.483.648 a 2.147.483.647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84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long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-9.223.372.036.854.775.808  a  9.223.372.036.854.775.807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5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float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-3,4E-38 a 3,4E_38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29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double</a:t>
                      </a:r>
                      <a:r>
                        <a:rPr lang="pt-BR" sz="2400" baseline="0" dirty="0" smtClean="0"/>
                        <a:t> 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-1.7E-308 a 1.7E+308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11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char 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Caracteres UNICODE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7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boolean</a:t>
                      </a:r>
                      <a:r>
                        <a:rPr lang="pt-BR" sz="2400" dirty="0" smtClean="0"/>
                        <a:t> 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err="1" smtClean="0"/>
                        <a:t>true</a:t>
                      </a:r>
                      <a:r>
                        <a:rPr lang="pt-BR" sz="2400" baseline="0" dirty="0" smtClean="0"/>
                        <a:t> ou false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1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1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Convertendo valores </a:t>
            </a:r>
            <a:endParaRPr lang="pt-BR" dirty="0"/>
          </a:p>
        </p:txBody>
      </p:sp>
      <p:pic>
        <p:nvPicPr>
          <p:cNvPr id="6" name="Espaço Reservado para Conteúdo 5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900160" cy="2927032"/>
          </a:xfrm>
        </p:spPr>
      </p:pic>
      <p:sp>
        <p:nvSpPr>
          <p:cNvPr id="7" name="CaixaDeTexto 6"/>
          <p:cNvSpPr txBox="1"/>
          <p:nvPr/>
        </p:nvSpPr>
        <p:spPr>
          <a:xfrm>
            <a:off x="838200" y="5303520"/>
            <a:ext cx="5874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– não pode realizar a conversão</a:t>
            </a:r>
          </a:p>
          <a:p>
            <a:r>
              <a:rPr lang="pt-BR" dirty="0" smtClean="0"/>
              <a:t>S – conversão  de ampliação</a:t>
            </a:r>
          </a:p>
          <a:p>
            <a:r>
              <a:rPr lang="pt-BR" dirty="0" smtClean="0"/>
              <a:t>C – conversão de estreitamento – obrigatório o uso do </a:t>
            </a:r>
            <a:r>
              <a:rPr lang="pt-BR" dirty="0" err="1" smtClean="0"/>
              <a:t>cast</a:t>
            </a:r>
            <a:endParaRPr lang="pt-BR" dirty="0" smtClean="0"/>
          </a:p>
          <a:p>
            <a:r>
              <a:rPr lang="pt-BR" dirty="0" smtClean="0"/>
              <a:t>S*- conversão de ampliação com possível perda de conteúdo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18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1463" y="1974362"/>
            <a:ext cx="10928106" cy="4351338"/>
          </a:xfrm>
        </p:spPr>
        <p:txBody>
          <a:bodyPr/>
          <a:lstStyle/>
          <a:p>
            <a:r>
              <a:rPr lang="pt-BR" dirty="0" smtClean="0"/>
              <a:t>IDE (</a:t>
            </a:r>
            <a:r>
              <a:rPr lang="pt-BR" i="1" dirty="0" err="1"/>
              <a:t>Integrated</a:t>
            </a:r>
            <a:r>
              <a:rPr lang="pt-BR" i="1" dirty="0"/>
              <a:t> </a:t>
            </a:r>
            <a:r>
              <a:rPr lang="pt-BR" i="1" dirty="0" err="1"/>
              <a:t>Development</a:t>
            </a:r>
            <a:r>
              <a:rPr lang="pt-BR" i="1" dirty="0"/>
              <a:t> </a:t>
            </a:r>
            <a:r>
              <a:rPr lang="pt-BR" i="1" dirty="0" err="1"/>
              <a:t>Environment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168" y="2750528"/>
            <a:ext cx="5939188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308" y="365125"/>
            <a:ext cx="1716065" cy="5634842"/>
          </a:xfrm>
        </p:spPr>
        <p:txBody>
          <a:bodyPr vert="vert270">
            <a:normAutofit/>
          </a:bodyPr>
          <a:lstStyle/>
          <a:p>
            <a:pPr algn="ctr"/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4" name="TextBox 12"/>
          <p:cNvSpPr txBox="1">
            <a:spLocks noGrp="1"/>
          </p:cNvSpPr>
          <p:nvPr>
            <p:ph idx="1"/>
          </p:nvPr>
        </p:nvSpPr>
        <p:spPr>
          <a:xfrm>
            <a:off x="1464501" y="766806"/>
            <a:ext cx="10515600" cy="518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b="1" dirty="0">
                <a:solidFill>
                  <a:srgbClr val="000000"/>
                </a:solidFill>
              </a:rPr>
              <a:t>–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GB" b="1" dirty="0">
                <a:solidFill>
                  <a:srgbClr val="000000"/>
                </a:solidFill>
              </a:rPr>
              <a:t>Java Como </a:t>
            </a:r>
            <a:r>
              <a:rPr lang="en-GB" b="1" dirty="0" err="1">
                <a:solidFill>
                  <a:srgbClr val="000000"/>
                </a:solidFill>
              </a:rPr>
              <a:t>Programar</a:t>
            </a:r>
            <a:r>
              <a:rPr lang="en-GB" b="1" dirty="0">
                <a:solidFill>
                  <a:srgbClr val="000000"/>
                </a:solidFill>
              </a:rPr>
              <a:t> - </a:t>
            </a:r>
            <a:r>
              <a:rPr lang="en-GB" b="1" dirty="0" smtClean="0">
                <a:solidFill>
                  <a:srgbClr val="000000"/>
                </a:solidFill>
              </a:rPr>
              <a:t>6ª </a:t>
            </a:r>
            <a:r>
              <a:rPr lang="en-GB" b="1" dirty="0" err="1">
                <a:solidFill>
                  <a:srgbClr val="000000"/>
                </a:solidFill>
              </a:rPr>
              <a:t>Edição</a:t>
            </a:r>
            <a:endParaRPr lang="en-GB" b="1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000000"/>
                </a:solidFill>
              </a:rPr>
              <a:t>    » H.M. </a:t>
            </a:r>
            <a:r>
              <a:rPr lang="en-GB" dirty="0" err="1">
                <a:solidFill>
                  <a:srgbClr val="000000"/>
                </a:solidFill>
              </a:rPr>
              <a:t>Deitel</a:t>
            </a:r>
            <a:r>
              <a:rPr lang="en-GB" dirty="0">
                <a:solidFill>
                  <a:srgbClr val="000000"/>
                </a:solidFill>
              </a:rPr>
              <a:t>, P.J. </a:t>
            </a:r>
            <a:r>
              <a:rPr lang="en-GB" dirty="0" err="1">
                <a:solidFill>
                  <a:srgbClr val="000000"/>
                </a:solidFill>
              </a:rPr>
              <a:t>Deitel</a:t>
            </a:r>
            <a:r>
              <a:rPr lang="en-GB" dirty="0">
                <a:solidFill>
                  <a:srgbClr val="000000"/>
                </a:solidFill>
              </a:rPr>
              <a:t> - </a:t>
            </a:r>
            <a:r>
              <a:rPr lang="en-GB" dirty="0" err="1">
                <a:solidFill>
                  <a:srgbClr val="000000"/>
                </a:solidFill>
              </a:rPr>
              <a:t>Editora</a:t>
            </a:r>
            <a:r>
              <a:rPr lang="en-GB" dirty="0">
                <a:solidFill>
                  <a:srgbClr val="000000"/>
                </a:solidFill>
              </a:rPr>
              <a:t> Bookman</a:t>
            </a:r>
          </a:p>
          <a:p>
            <a:pPr lvl="1"/>
            <a:r>
              <a:rPr lang="en-GB" b="1" dirty="0" smtClean="0">
                <a:solidFill>
                  <a:srgbClr val="000000"/>
                </a:solidFill>
              </a:rPr>
              <a:t>–</a:t>
            </a:r>
            <a:r>
              <a:rPr lang="en-GB" b="1" dirty="0" smtClean="0"/>
              <a:t> </a:t>
            </a:r>
            <a:r>
              <a:rPr lang="en-GB" b="1" dirty="0">
                <a:solidFill>
                  <a:srgbClr val="000000"/>
                </a:solidFill>
              </a:rPr>
              <a:t>Java 2 </a:t>
            </a:r>
            <a:r>
              <a:rPr lang="en-GB" b="1" dirty="0" err="1">
                <a:solidFill>
                  <a:srgbClr val="000000"/>
                </a:solidFill>
              </a:rPr>
              <a:t>Aprenda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b="1" dirty="0" err="1">
                <a:solidFill>
                  <a:srgbClr val="000000"/>
                </a:solidFill>
              </a:rPr>
              <a:t>em</a:t>
            </a:r>
            <a:r>
              <a:rPr lang="en-GB" b="1" dirty="0">
                <a:solidFill>
                  <a:srgbClr val="000000"/>
                </a:solidFill>
              </a:rPr>
              <a:t> 21 </a:t>
            </a:r>
            <a:r>
              <a:rPr lang="en-GB" b="1" dirty="0" err="1" smtClean="0">
                <a:solidFill>
                  <a:srgbClr val="000000"/>
                </a:solidFill>
              </a:rPr>
              <a:t>dias</a:t>
            </a:r>
            <a:endParaRPr lang="en-GB" b="1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000000"/>
                </a:solidFill>
              </a:rPr>
              <a:t>    » Rogers </a:t>
            </a:r>
            <a:r>
              <a:rPr lang="en-GB" dirty="0" err="1">
                <a:solidFill>
                  <a:srgbClr val="000000"/>
                </a:solidFill>
              </a:rPr>
              <a:t>Cadenhead</a:t>
            </a:r>
            <a:r>
              <a:rPr lang="en-GB" dirty="0">
                <a:solidFill>
                  <a:srgbClr val="000000"/>
                </a:solidFill>
              </a:rPr>
              <a:t>, Laura Lemay - </a:t>
            </a:r>
            <a:r>
              <a:rPr lang="en-GB" dirty="0" err="1">
                <a:solidFill>
                  <a:srgbClr val="000000"/>
                </a:solidFill>
              </a:rPr>
              <a:t>Editora</a:t>
            </a:r>
            <a:r>
              <a:rPr lang="en-GB" dirty="0">
                <a:solidFill>
                  <a:srgbClr val="000000"/>
                </a:solidFill>
              </a:rPr>
              <a:t> Campus</a:t>
            </a:r>
          </a:p>
          <a:p>
            <a:pPr lvl="1"/>
            <a:r>
              <a:rPr lang="en-GB" b="1" dirty="0" smtClean="0">
                <a:solidFill>
                  <a:srgbClr val="000000"/>
                </a:solidFill>
              </a:rPr>
              <a:t>– </a:t>
            </a:r>
            <a:r>
              <a:rPr lang="en-GB" b="1" dirty="0">
                <a:solidFill>
                  <a:srgbClr val="000000"/>
                </a:solidFill>
              </a:rPr>
              <a:t>Java: O </a:t>
            </a:r>
            <a:r>
              <a:rPr lang="en-GB" b="1" dirty="0" err="1">
                <a:solidFill>
                  <a:srgbClr val="000000"/>
                </a:solidFill>
              </a:rPr>
              <a:t>Guia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b="1" dirty="0" err="1">
                <a:solidFill>
                  <a:srgbClr val="000000"/>
                </a:solidFill>
              </a:rPr>
              <a:t>Essencial</a:t>
            </a:r>
            <a:endParaRPr lang="en-GB" b="1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000000"/>
                </a:solidFill>
              </a:rPr>
              <a:t>   » David Flanagan, </a:t>
            </a:r>
            <a:r>
              <a:rPr lang="en-GB" dirty="0" err="1">
                <a:solidFill>
                  <a:srgbClr val="000000"/>
                </a:solidFill>
              </a:rPr>
              <a:t>Editora</a:t>
            </a:r>
            <a:r>
              <a:rPr lang="en-GB" dirty="0">
                <a:solidFill>
                  <a:srgbClr val="000000"/>
                </a:solidFill>
              </a:rPr>
              <a:t> Campus</a:t>
            </a:r>
          </a:p>
          <a:p>
            <a:pPr lvl="1"/>
            <a:r>
              <a:rPr lang="en-GB" b="1" dirty="0" smtClean="0">
                <a:solidFill>
                  <a:srgbClr val="000000"/>
                </a:solidFill>
              </a:rPr>
              <a:t>– </a:t>
            </a:r>
            <a:r>
              <a:rPr lang="en-GB" b="1" dirty="0" err="1">
                <a:solidFill>
                  <a:srgbClr val="000000"/>
                </a:solidFill>
              </a:rPr>
              <a:t>Aprendendo</a:t>
            </a:r>
            <a:r>
              <a:rPr lang="en-GB" b="1" dirty="0">
                <a:solidFill>
                  <a:srgbClr val="000000"/>
                </a:solidFill>
              </a:rPr>
              <a:t> Java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0000"/>
                </a:solidFill>
              </a:rPr>
              <a:t>   » Niemeyer &amp; </a:t>
            </a:r>
            <a:r>
              <a:rPr lang="en-GB" dirty="0" err="1">
                <a:solidFill>
                  <a:srgbClr val="000000"/>
                </a:solidFill>
              </a:rPr>
              <a:t>Kundsen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 err="1">
                <a:solidFill>
                  <a:srgbClr val="000000"/>
                </a:solidFill>
              </a:rPr>
              <a:t>Editora</a:t>
            </a:r>
            <a:r>
              <a:rPr lang="en-GB" dirty="0">
                <a:solidFill>
                  <a:srgbClr val="000000"/>
                </a:solidFill>
              </a:rPr>
              <a:t> Campos</a:t>
            </a:r>
          </a:p>
          <a:p>
            <a:pPr lvl="1"/>
            <a:r>
              <a:rPr lang="en-GB" b="1" dirty="0" smtClean="0">
                <a:solidFill>
                  <a:srgbClr val="000000"/>
                </a:solidFill>
              </a:rPr>
              <a:t>– </a:t>
            </a:r>
            <a:r>
              <a:rPr lang="en-GB" b="1" dirty="0" err="1">
                <a:solidFill>
                  <a:srgbClr val="000000"/>
                </a:solidFill>
              </a:rPr>
              <a:t>Programando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b="1" dirty="0" err="1">
                <a:solidFill>
                  <a:srgbClr val="000000"/>
                </a:solidFill>
              </a:rPr>
              <a:t>em</a:t>
            </a:r>
            <a:r>
              <a:rPr lang="en-GB" b="1" dirty="0">
                <a:solidFill>
                  <a:srgbClr val="000000"/>
                </a:solidFill>
              </a:rPr>
              <a:t> Java - </a:t>
            </a:r>
            <a:r>
              <a:rPr lang="en-GB" b="1" dirty="0" smtClean="0">
                <a:solidFill>
                  <a:srgbClr val="000000"/>
                </a:solidFill>
              </a:rPr>
              <a:t>?º </a:t>
            </a:r>
            <a:r>
              <a:rPr lang="en-GB" b="1" dirty="0" err="1">
                <a:solidFill>
                  <a:srgbClr val="000000"/>
                </a:solidFill>
              </a:rPr>
              <a:t>Edição</a:t>
            </a:r>
            <a:endParaRPr lang="en-GB" b="1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000000"/>
                </a:solidFill>
              </a:rPr>
              <a:t>   » Ken Arnold, James Gosling - </a:t>
            </a:r>
            <a:r>
              <a:rPr lang="en-GB" dirty="0" err="1">
                <a:solidFill>
                  <a:srgbClr val="000000"/>
                </a:solidFill>
              </a:rPr>
              <a:t>Editora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Makron</a:t>
            </a:r>
            <a:r>
              <a:rPr lang="en-GB" dirty="0">
                <a:solidFill>
                  <a:srgbClr val="000000"/>
                </a:solidFill>
              </a:rPr>
              <a:t> Books</a:t>
            </a:r>
          </a:p>
          <a:p>
            <a:pPr lvl="1"/>
            <a:r>
              <a:rPr lang="en-GB" b="1" dirty="0" smtClean="0">
                <a:solidFill>
                  <a:srgbClr val="000000"/>
                </a:solidFill>
              </a:rPr>
              <a:t>– </a:t>
            </a:r>
            <a:r>
              <a:rPr lang="en-GB" b="1" dirty="0">
                <a:solidFill>
                  <a:srgbClr val="000000"/>
                </a:solidFill>
              </a:rPr>
              <a:t>The Java Programming Language - </a:t>
            </a:r>
            <a:r>
              <a:rPr lang="en-GB" b="1" dirty="0" smtClean="0">
                <a:solidFill>
                  <a:srgbClr val="000000"/>
                </a:solidFill>
              </a:rPr>
              <a:t>? </a:t>
            </a:r>
            <a:r>
              <a:rPr lang="en-GB" b="1" dirty="0">
                <a:solidFill>
                  <a:srgbClr val="000000"/>
                </a:solidFill>
              </a:rPr>
              <a:t>Edition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0000"/>
                </a:solidFill>
              </a:rPr>
              <a:t>   » Ken Arnold, James Gosling - </a:t>
            </a:r>
            <a:r>
              <a:rPr lang="en-GB" dirty="0" err="1">
                <a:solidFill>
                  <a:srgbClr val="000000"/>
                </a:solidFill>
              </a:rPr>
              <a:t>Editora</a:t>
            </a:r>
            <a:r>
              <a:rPr lang="en-GB" dirty="0">
                <a:solidFill>
                  <a:srgbClr val="000000"/>
                </a:solidFill>
              </a:rPr>
              <a:t> Addison-Wesley</a:t>
            </a:r>
            <a:endParaRPr lang="pt-BR" dirty="0">
              <a:solidFill>
                <a:srgbClr val="000000"/>
              </a:solidFill>
            </a:endParaRPr>
          </a:p>
          <a:p>
            <a:pPr lvl="1"/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1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308" y="365125"/>
            <a:ext cx="1716065" cy="5634842"/>
          </a:xfrm>
        </p:spPr>
        <p:txBody>
          <a:bodyPr vert="vert270">
            <a:normAutofit/>
          </a:bodyPr>
          <a:lstStyle/>
          <a:p>
            <a:pPr algn="ctr"/>
            <a:r>
              <a:rPr lang="pt-BR" dirty="0" smtClean="0"/>
              <a:t>Referências em sites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104373" y="1080368"/>
            <a:ext cx="6889315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    » </a:t>
            </a:r>
            <a:r>
              <a:rPr lang="en-GB" dirty="0">
                <a:solidFill>
                  <a:srgbClr val="000000"/>
                </a:solidFill>
              </a:rPr>
              <a:t>java.sun.com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0000"/>
                </a:solidFill>
              </a:rPr>
              <a:t>     » www.java.com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0000"/>
                </a:solidFill>
              </a:rPr>
              <a:t>     »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</a:rPr>
              <a:t>www.java.net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0000"/>
                </a:solidFill>
              </a:rPr>
              <a:t>     »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</a:rPr>
              <a:t>www.theserverside.com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0000"/>
                </a:solidFill>
              </a:rPr>
              <a:t>     »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</a:rPr>
              <a:t>www.javaworld.com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0000"/>
                </a:solidFill>
              </a:rPr>
              <a:t>     »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</a:rPr>
              <a:t>www.javaranch.com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0000"/>
                </a:solidFill>
              </a:rPr>
              <a:t>     »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</a:rPr>
              <a:t>www.guj.com.br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0000"/>
                </a:solidFill>
              </a:rPr>
              <a:t>     »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</a:rPr>
              <a:t>www.portaljava.com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0000"/>
                </a:solidFill>
              </a:rPr>
              <a:t>     »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</a:rPr>
              <a:t>www.soujava.org.br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0000"/>
                </a:solidFill>
              </a:rPr>
              <a:t>     »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</a:rPr>
              <a:t>www.javafree.com.br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03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533" y="365125"/>
            <a:ext cx="1104006" cy="16265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53072" cy="1325563"/>
          </a:xfrm>
        </p:spPr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679678" y="1690688"/>
            <a:ext cx="10515600" cy="450969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A ideia </a:t>
            </a:r>
            <a:r>
              <a:rPr lang="pt-BR" dirty="0"/>
              <a:t>era promissora para a época, mas não deu certo,  o mercado ainda não possuía espaço para a tecnologia. Mas nem tudo foi em vão, afinal, esse projeto deu origem à </a:t>
            </a:r>
            <a:r>
              <a:rPr lang="pt-BR" b="1" dirty="0"/>
              <a:t>linguagem de programação Java. </a:t>
            </a:r>
            <a:r>
              <a:rPr lang="pt-BR" dirty="0"/>
              <a:t>Com a expansão da internet, a linguagem foi conquistando espaço e sendo utilizada para executar aplicações nos browsers. Desta forma, transcendendo a simples interpretação de códigos HTML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22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308" y="365125"/>
            <a:ext cx="1716065" cy="5634842"/>
          </a:xfrm>
        </p:spPr>
        <p:txBody>
          <a:bodyPr vert="vert270">
            <a:normAutofit/>
          </a:bodyPr>
          <a:lstStyle/>
          <a:p>
            <a:pPr algn="ctr"/>
            <a:r>
              <a:rPr lang="pt-BR" dirty="0" smtClean="0"/>
              <a:t>Referências em revistas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546959" y="1702207"/>
            <a:ext cx="6096000" cy="12958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000000"/>
                </a:solidFill>
              </a:rPr>
              <a:t> »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</a:rPr>
              <a:t>www.javamagazine.com.br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0000"/>
                </a:solidFill>
              </a:rPr>
              <a:t> » www.mundojava.com.br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0000"/>
                </a:solidFill>
              </a:rPr>
              <a:t> » www.easyjava.com.br</a:t>
            </a:r>
          </a:p>
        </p:txBody>
      </p:sp>
    </p:spTree>
    <p:extLst>
      <p:ext uri="{BB962C8B-B14F-4D97-AF65-F5344CB8AC3E}">
        <p14:creationId xmlns:p14="http://schemas.microsoft.com/office/powerpoint/2010/main" val="41486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533" y="365125"/>
            <a:ext cx="1104006" cy="16265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53072" cy="1325563"/>
          </a:xfrm>
        </p:spPr>
        <p:txBody>
          <a:bodyPr/>
          <a:lstStyle/>
          <a:p>
            <a:r>
              <a:rPr lang="pt-BR" dirty="0" smtClean="0"/>
              <a:t>Como explicar o sucesso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679678" y="1690688"/>
            <a:ext cx="10515600" cy="450969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Linguagem </a:t>
            </a:r>
            <a:r>
              <a:rPr lang="pt-BR" dirty="0"/>
              <a:t>base para o desenvolvimento de aplicações mobile para </a:t>
            </a:r>
            <a:r>
              <a:rPr lang="pt-BR" dirty="0" err="1" smtClean="0"/>
              <a:t>Android</a:t>
            </a:r>
            <a:r>
              <a:rPr lang="pt-BR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A</a:t>
            </a:r>
            <a:r>
              <a:rPr lang="pt-BR" dirty="0"/>
              <a:t> sintaxe similar a outras linguagens mais antigas, como C e C++. Isso proporciona fácil entendimento para programadores dessas linguagens.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Suporte à Orientação a Objetos – Java é uma das principais representantes das linguagens orientadas a objetos.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Portabilidade – </a:t>
            </a:r>
            <a:r>
              <a:rPr lang="pt-BR" dirty="0" smtClean="0"/>
              <a:t>a aplicação pode ser executada em diferentes plataformas.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41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533" y="365125"/>
            <a:ext cx="1104006" cy="16265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53072" cy="1325563"/>
          </a:xfrm>
        </p:spPr>
        <p:txBody>
          <a:bodyPr/>
          <a:lstStyle/>
          <a:p>
            <a:r>
              <a:rPr lang="pt-BR" dirty="0" smtClean="0"/>
              <a:t>Como explicar o sucesso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679678" y="1690688"/>
            <a:ext cx="10515600" cy="45096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pt-BR" b="1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b="1" dirty="0" smtClean="0"/>
              <a:t>Filosofia WORA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/>
              <a:t> </a:t>
            </a:r>
            <a:r>
              <a:rPr lang="pt-BR" dirty="0" smtClean="0"/>
              <a:t>”Write </a:t>
            </a:r>
            <a:r>
              <a:rPr lang="pt-BR" dirty="0" err="1"/>
              <a:t>once</a:t>
            </a:r>
            <a:r>
              <a:rPr lang="pt-BR" dirty="0"/>
              <a:t>,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 smtClean="0"/>
              <a:t>anywhere</a:t>
            </a:r>
            <a:r>
              <a:rPr lang="pt-BR" i="1" dirty="0" smtClean="0"/>
              <a:t>”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 </a:t>
            </a:r>
            <a:r>
              <a:rPr lang="pt-BR" dirty="0"/>
              <a:t>“Escreva uma vez, execute em qualquer lugar</a:t>
            </a:r>
            <a:r>
              <a:rPr lang="pt-BR" dirty="0" smtClean="0"/>
              <a:t>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8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Versões do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Java 1.0 e 1.1 são as versões </a:t>
            </a:r>
            <a:r>
              <a:rPr lang="pt-BR" dirty="0" smtClean="0"/>
              <a:t>mais </a:t>
            </a:r>
            <a:r>
              <a:rPr lang="pt-BR" dirty="0"/>
              <a:t>antigas do Java, </a:t>
            </a:r>
            <a:r>
              <a:rPr lang="pt-BR" dirty="0" smtClean="0"/>
              <a:t>que já </a:t>
            </a:r>
            <a:r>
              <a:rPr lang="pt-BR" dirty="0"/>
              <a:t>traziam bibliotecas importantes como o JDBC e o java.io.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Com o Java 1.2 houve um aumento grande no tamanho da API, e foi nesse momento em que trocaram a nomenclatura de Java para Java2, com o objetivo de diminuir a confusão que havia entre Java e </a:t>
            </a:r>
            <a:r>
              <a:rPr lang="pt-BR" dirty="0" err="1"/>
              <a:t>Javascript</a:t>
            </a:r>
            <a:r>
              <a:rPr lang="pt-BR" dirty="0"/>
              <a:t>. Mas lembre-se, não há versão "Java 2.0", o 2 foi incorporado ao nome, tornando-se Java2 1.2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22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Versões do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Depois </a:t>
            </a:r>
            <a:r>
              <a:rPr lang="pt-BR" dirty="0"/>
              <a:t>vieram o Java2 1.3 e 1.4, e o Java 1.5 passou a se chamar Java 5, tanto por uma questão de marketing e porque mudanças significativas na linguagem foram incluídas. É nesse momento que o "2" do nome Java desaparece. Repare que para fins de desenvolvimento, o Java 5 ainda é referido como Java 1.5.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Hoje a última versão disponível do Java é a 8.</a:t>
            </a:r>
          </a:p>
        </p:txBody>
      </p:sp>
    </p:spTree>
    <p:extLst>
      <p:ext uri="{BB962C8B-B14F-4D97-AF65-F5344CB8AC3E}">
        <p14:creationId xmlns:p14="http://schemas.microsoft.com/office/powerpoint/2010/main" val="41602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JAVA e suas edições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600" dirty="0" smtClean="0"/>
              <a:t>Java </a:t>
            </a:r>
            <a:r>
              <a:rPr lang="pt-BR" sz="3600" dirty="0"/>
              <a:t>SE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Java Platform Standard </a:t>
            </a:r>
            <a:r>
              <a:rPr lang="pt-BR" dirty="0" err="1"/>
              <a:t>Edition</a:t>
            </a:r>
            <a:r>
              <a:rPr lang="pt-BR" dirty="0"/>
              <a:t> (Java SE) é o conjunto de recursos para desenvolver e implementar programas em desktops, servidores ou ambientes incorporados. Inclui o kit de desenvolvimento (JDK) e outros recursos importantes, como o ambiente de execução Java chamado JRE (Java </a:t>
            </a:r>
            <a:r>
              <a:rPr lang="pt-BR" dirty="0" err="1"/>
              <a:t>Runtime</a:t>
            </a:r>
            <a:r>
              <a:rPr lang="pt-BR" dirty="0"/>
              <a:t> </a:t>
            </a:r>
            <a:r>
              <a:rPr lang="pt-BR" dirty="0" err="1"/>
              <a:t>Environment</a:t>
            </a:r>
            <a:r>
              <a:rPr lang="pt-BR" dirty="0"/>
              <a:t>, que já inclui as bibliotecas e a JVM) e outras ferramentas. </a:t>
            </a:r>
          </a:p>
        </p:txBody>
      </p:sp>
    </p:spTree>
    <p:extLst>
      <p:ext uri="{BB962C8B-B14F-4D97-AF65-F5344CB8AC3E}">
        <p14:creationId xmlns:p14="http://schemas.microsoft.com/office/powerpoint/2010/main" val="1061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1986</Words>
  <Application>Microsoft Office PowerPoint</Application>
  <PresentationFormat>Widescreen</PresentationFormat>
  <Paragraphs>242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Times New Roman</vt:lpstr>
      <vt:lpstr>Tema do Office</vt:lpstr>
      <vt:lpstr>Java  Fundamentos da Linguagem</vt:lpstr>
      <vt:lpstr>Informações</vt:lpstr>
      <vt:lpstr>Java</vt:lpstr>
      <vt:lpstr>Java</vt:lpstr>
      <vt:lpstr>Como explicar o sucesso</vt:lpstr>
      <vt:lpstr>Como explicar o sucesso</vt:lpstr>
      <vt:lpstr>Versões do Java</vt:lpstr>
      <vt:lpstr>Versões do Java</vt:lpstr>
      <vt:lpstr> JAVA e suas edições </vt:lpstr>
      <vt:lpstr> JAVA e suas edições </vt:lpstr>
      <vt:lpstr> JAVA e suas edições </vt:lpstr>
      <vt:lpstr>Apresentação do PowerPoint</vt:lpstr>
      <vt:lpstr>Linguagens por nicho de atuação</vt:lpstr>
      <vt:lpstr>Apresentação do PowerPoint</vt:lpstr>
      <vt:lpstr>Listando as principais características</vt:lpstr>
      <vt:lpstr>Como funciona</vt:lpstr>
      <vt:lpstr>Ambiente de desenvolvimento</vt:lpstr>
      <vt:lpstr>Ambiente de desenvolvimento</vt:lpstr>
      <vt:lpstr>Ambiente de desenvolvimento</vt:lpstr>
      <vt:lpstr>Ambiente de desenvolvimento</vt:lpstr>
      <vt:lpstr>Ambiente de desenvolvimento</vt:lpstr>
      <vt:lpstr>Ambiente de desenvolvimento</vt:lpstr>
      <vt:lpstr>Regras</vt:lpstr>
      <vt:lpstr>Classe</vt:lpstr>
      <vt:lpstr>Método</vt:lpstr>
      <vt:lpstr> O método main </vt:lpstr>
      <vt:lpstr> O método main </vt:lpstr>
      <vt:lpstr> O método main </vt:lpstr>
      <vt:lpstr>Primeiro programa em Java</vt:lpstr>
      <vt:lpstr>  </vt:lpstr>
      <vt:lpstr>Apresentação do PowerPoint</vt:lpstr>
      <vt:lpstr>Apresentação do PowerPoint</vt:lpstr>
      <vt:lpstr>Primeiro programa em Java</vt:lpstr>
      <vt:lpstr>Tipos de dados</vt:lpstr>
      <vt:lpstr>Tipos primitivos  </vt:lpstr>
      <vt:lpstr>Convertendo valores </vt:lpstr>
      <vt:lpstr>Trabalhando com IDE</vt:lpstr>
      <vt:lpstr>Referências bibliográficas</vt:lpstr>
      <vt:lpstr>Referências em sites</vt:lpstr>
      <vt:lpstr>Referências em revistas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SILVIA DA SILVA CAMILLO DE SOUZA FIACADOR</dc:creator>
  <cp:lastModifiedBy>SILVIA DA SILVA CAMILLO DE SOUZA FIACADOR</cp:lastModifiedBy>
  <cp:revision>56</cp:revision>
  <dcterms:created xsi:type="dcterms:W3CDTF">2017-04-24T18:22:49Z</dcterms:created>
  <dcterms:modified xsi:type="dcterms:W3CDTF">2017-05-06T14:57:22Z</dcterms:modified>
</cp:coreProperties>
</file>