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263" r:id="rId5"/>
    <p:sldId id="264" r:id="rId6"/>
    <p:sldId id="265" r:id="rId7"/>
    <p:sldId id="267" r:id="rId8"/>
    <p:sldId id="269" r:id="rId9"/>
    <p:sldId id="270" r:id="rId10"/>
    <p:sldId id="271" r:id="rId11"/>
    <p:sldId id="272" r:id="rId12"/>
    <p:sldId id="274" r:id="rId13"/>
    <p:sldId id="273" r:id="rId14"/>
    <p:sldId id="261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6EA"/>
    <a:srgbClr val="042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93" autoAdjust="0"/>
  </p:normalViewPr>
  <p:slideViewPr>
    <p:cSldViewPr snapToGrid="0">
      <p:cViewPr varScale="1">
        <p:scale>
          <a:sx n="126" d="100"/>
          <a:sy n="126" d="100"/>
        </p:scale>
        <p:origin x="20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7EE2C-326C-46EE-A39B-38520B37FF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98941A9-F368-4CB2-B27D-EE1FFECF2A2B}">
      <dgm:prSet custT="1"/>
      <dgm:spPr>
        <a:solidFill>
          <a:srgbClr val="C7D6EA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1800" b="0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General-purpose tools for model and data reporting</a:t>
          </a:r>
          <a:endParaRPr lang="es-ES" sz="1800" i="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570BB91-1D00-452D-8749-5A2FB6341406}" type="parTrans" cxnId="{61A843A7-F589-4D7A-B7AA-45120B050A54}">
      <dgm:prSet/>
      <dgm:spPr/>
      <dgm:t>
        <a:bodyPr/>
        <a:lstStyle/>
        <a:p>
          <a:endParaRPr lang="es-ES"/>
        </a:p>
      </dgm:t>
    </dgm:pt>
    <dgm:pt modelId="{583FECDF-D4A5-436F-969A-A9053692BE9E}" type="sibTrans" cxnId="{61A843A7-F589-4D7A-B7AA-45120B050A54}">
      <dgm:prSet/>
      <dgm:spPr/>
      <dgm:t>
        <a:bodyPr/>
        <a:lstStyle/>
        <a:p>
          <a:endParaRPr lang="es-ES"/>
        </a:p>
      </dgm:t>
    </dgm:pt>
    <dgm:pt modelId="{79507E01-E83B-46D2-8DD3-3FBFEADC280D}" type="pres">
      <dgm:prSet presAssocID="{9F77EE2C-326C-46EE-A39B-38520B37FF39}" presName="linear" presStyleCnt="0">
        <dgm:presLayoutVars>
          <dgm:animLvl val="lvl"/>
          <dgm:resizeHandles val="exact"/>
        </dgm:presLayoutVars>
      </dgm:prSet>
      <dgm:spPr/>
    </dgm:pt>
    <dgm:pt modelId="{6FF855B6-623A-46F9-BF5F-D0E5BE08BCD7}" type="pres">
      <dgm:prSet presAssocID="{098941A9-F368-4CB2-B27D-EE1FFECF2A2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FCE8B9C-04FE-497A-84F5-971A1666ABBB}" type="presOf" srcId="{098941A9-F368-4CB2-B27D-EE1FFECF2A2B}" destId="{6FF855B6-623A-46F9-BF5F-D0E5BE08BCD7}" srcOrd="0" destOrd="0" presId="urn:microsoft.com/office/officeart/2005/8/layout/vList2"/>
    <dgm:cxn modelId="{61A843A7-F589-4D7A-B7AA-45120B050A54}" srcId="{9F77EE2C-326C-46EE-A39B-38520B37FF39}" destId="{098941A9-F368-4CB2-B27D-EE1FFECF2A2B}" srcOrd="0" destOrd="0" parTransId="{6570BB91-1D00-452D-8749-5A2FB6341406}" sibTransId="{583FECDF-D4A5-436F-969A-A9053692BE9E}"/>
    <dgm:cxn modelId="{475BEAFC-0DF9-461C-BCFC-C720123E9C0F}" type="presOf" srcId="{9F77EE2C-326C-46EE-A39B-38520B37FF39}" destId="{79507E01-E83B-46D2-8DD3-3FBFEADC280D}" srcOrd="0" destOrd="0" presId="urn:microsoft.com/office/officeart/2005/8/layout/vList2"/>
    <dgm:cxn modelId="{3D5F7679-2506-4856-8D47-A1082559431C}" type="presParOf" srcId="{79507E01-E83B-46D2-8DD3-3FBFEADC280D}" destId="{6FF855B6-623A-46F9-BF5F-D0E5BE08BC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F7BB10-7333-4010-9A2E-098B8905D9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2306A42-8302-49F7-86CE-80594283E079}">
      <dgm:prSet custT="1"/>
      <dgm:spPr>
        <a:solidFill>
          <a:srgbClr val="C7D6EA"/>
        </a:solidFill>
        <a:ln>
          <a:solidFill>
            <a:schemeClr val="accent1"/>
          </a:solidFill>
        </a:ln>
      </dgm:spPr>
      <dgm:t>
        <a:bodyPr/>
        <a:lstStyle/>
        <a:p>
          <a:r>
            <a:rPr lang="es-ES" sz="1800" b="0" i="0" dirty="0" err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Health</a:t>
          </a:r>
          <a:r>
            <a:rPr lang="es-ES" sz="1800" b="0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-care </a:t>
          </a:r>
          <a:r>
            <a:rPr lang="es-ES" sz="1800" b="0" i="0" dirty="0" err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specific</a:t>
          </a:r>
          <a:r>
            <a:rPr lang="es-ES" sz="1800" b="0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800" b="0" i="0" dirty="0" err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reporting</a:t>
          </a:r>
          <a:r>
            <a:rPr lang="es-ES" sz="1800" b="0" i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800" b="0" i="0" dirty="0" err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guidelines</a:t>
          </a:r>
          <a:endParaRPr lang="es-ES" sz="1800" i="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E8F960D-3C7E-45D0-8C79-B0452BA6E28F}" type="parTrans" cxnId="{F86DCC4D-4E5B-4D72-8A2D-DD8BADE31A2E}">
      <dgm:prSet/>
      <dgm:spPr/>
      <dgm:t>
        <a:bodyPr/>
        <a:lstStyle/>
        <a:p>
          <a:endParaRPr lang="es-ES"/>
        </a:p>
      </dgm:t>
    </dgm:pt>
    <dgm:pt modelId="{33429E0E-055B-4E5E-9FD8-C7E529AA98C4}" type="sibTrans" cxnId="{F86DCC4D-4E5B-4D72-8A2D-DD8BADE31A2E}">
      <dgm:prSet/>
      <dgm:spPr/>
      <dgm:t>
        <a:bodyPr/>
        <a:lstStyle/>
        <a:p>
          <a:endParaRPr lang="es-ES"/>
        </a:p>
      </dgm:t>
    </dgm:pt>
    <dgm:pt modelId="{D412FBAE-9112-4A00-B908-F62E844119AF}" type="pres">
      <dgm:prSet presAssocID="{63F7BB10-7333-4010-9A2E-098B8905D985}" presName="linear" presStyleCnt="0">
        <dgm:presLayoutVars>
          <dgm:animLvl val="lvl"/>
          <dgm:resizeHandles val="exact"/>
        </dgm:presLayoutVars>
      </dgm:prSet>
      <dgm:spPr/>
    </dgm:pt>
    <dgm:pt modelId="{CE48CF04-9BDF-4B63-8FF3-E8C9AF06C22F}" type="pres">
      <dgm:prSet presAssocID="{A2306A42-8302-49F7-86CE-80594283E079}" presName="parentText" presStyleLbl="node1" presStyleIdx="0" presStyleCnt="1" custLinFactY="-100000" custLinFactNeighborY="-137570">
        <dgm:presLayoutVars>
          <dgm:chMax val="0"/>
          <dgm:bulletEnabled val="1"/>
        </dgm:presLayoutVars>
      </dgm:prSet>
      <dgm:spPr/>
    </dgm:pt>
  </dgm:ptLst>
  <dgm:cxnLst>
    <dgm:cxn modelId="{F86DCC4D-4E5B-4D72-8A2D-DD8BADE31A2E}" srcId="{63F7BB10-7333-4010-9A2E-098B8905D985}" destId="{A2306A42-8302-49F7-86CE-80594283E079}" srcOrd="0" destOrd="0" parTransId="{1E8F960D-3C7E-45D0-8C79-B0452BA6E28F}" sibTransId="{33429E0E-055B-4E5E-9FD8-C7E529AA98C4}"/>
    <dgm:cxn modelId="{B4A02656-8851-4CA0-B8E4-B10E6341AA01}" type="presOf" srcId="{A2306A42-8302-49F7-86CE-80594283E079}" destId="{CE48CF04-9BDF-4B63-8FF3-E8C9AF06C22F}" srcOrd="0" destOrd="0" presId="urn:microsoft.com/office/officeart/2005/8/layout/vList2"/>
    <dgm:cxn modelId="{BBA8D8F2-E132-4D13-91D3-314494915A90}" type="presOf" srcId="{63F7BB10-7333-4010-9A2E-098B8905D985}" destId="{D412FBAE-9112-4A00-B908-F62E844119AF}" srcOrd="0" destOrd="0" presId="urn:microsoft.com/office/officeart/2005/8/layout/vList2"/>
    <dgm:cxn modelId="{CC4265E9-3C27-46C3-87A1-CAFD5E043902}" type="presParOf" srcId="{D412FBAE-9112-4A00-B908-F62E844119AF}" destId="{CE48CF04-9BDF-4B63-8FF3-E8C9AF06C22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90EED-DD38-466C-87C8-7732F262285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E026C7B-039C-47DB-8796-445585630E42}">
      <dgm:prSet phldrT="[Texto]" custT="1"/>
      <dgm:spPr/>
      <dgm:t>
        <a:bodyPr/>
        <a:lstStyle/>
        <a:p>
          <a:r>
            <a:rPr lang="es-ES" sz="2800" dirty="0"/>
            <a:t>Word </a:t>
          </a:r>
          <a:r>
            <a:rPr lang="es-ES" sz="2800" dirty="0" err="1"/>
            <a:t>Format</a:t>
          </a:r>
          <a:endParaRPr lang="es-ES" sz="2800" dirty="0"/>
        </a:p>
      </dgm:t>
    </dgm:pt>
    <dgm:pt modelId="{1997B80D-32F0-44D1-BAB8-E19487A4C0D3}" type="parTrans" cxnId="{4B1439F1-319E-4C22-AA68-5402784BBC22}">
      <dgm:prSet/>
      <dgm:spPr/>
      <dgm:t>
        <a:bodyPr/>
        <a:lstStyle/>
        <a:p>
          <a:endParaRPr lang="es-ES"/>
        </a:p>
      </dgm:t>
    </dgm:pt>
    <dgm:pt modelId="{1D931D63-1255-435A-A5E4-5AED5321C348}" type="sibTrans" cxnId="{4B1439F1-319E-4C22-AA68-5402784BBC22}">
      <dgm:prSet/>
      <dgm:spPr/>
      <dgm:t>
        <a:bodyPr/>
        <a:lstStyle/>
        <a:p>
          <a:endParaRPr lang="es-ES"/>
        </a:p>
      </dgm:t>
    </dgm:pt>
    <dgm:pt modelId="{100A06C3-1434-4A9D-8041-EF54067A40E9}">
      <dgm:prSet phldrT="[Texto]"/>
      <dgm:spPr/>
      <dgm:t>
        <a:bodyPr/>
        <a:lstStyle/>
        <a:p>
          <a:r>
            <a:rPr lang="es-ES" dirty="0"/>
            <a:t>JSON</a:t>
          </a:r>
        </a:p>
      </dgm:t>
    </dgm:pt>
    <dgm:pt modelId="{9AC5AE2B-1534-4C5B-AE4C-6D752FCBE7DC}" type="parTrans" cxnId="{127421FC-0658-48CC-BA20-4F428B318BD3}">
      <dgm:prSet/>
      <dgm:spPr/>
      <dgm:t>
        <a:bodyPr/>
        <a:lstStyle/>
        <a:p>
          <a:endParaRPr lang="es-ES"/>
        </a:p>
      </dgm:t>
    </dgm:pt>
    <dgm:pt modelId="{6A12AC6A-D057-4CFA-9345-59A3EA47EC8D}" type="sibTrans" cxnId="{127421FC-0658-48CC-BA20-4F428B318BD3}">
      <dgm:prSet/>
      <dgm:spPr/>
      <dgm:t>
        <a:bodyPr/>
        <a:lstStyle/>
        <a:p>
          <a:endParaRPr lang="es-ES"/>
        </a:p>
      </dgm:t>
    </dgm:pt>
    <dgm:pt modelId="{971B0CA9-A9D1-402C-A137-7D43DAE5B467}">
      <dgm:prSet phldrT="[Texto]"/>
      <dgm:spPr/>
      <dgm:t>
        <a:bodyPr/>
        <a:lstStyle/>
        <a:p>
          <a:r>
            <a:rPr lang="es-ES" dirty="0" err="1"/>
            <a:t>Hugging</a:t>
          </a:r>
          <a:r>
            <a:rPr lang="es-ES" dirty="0"/>
            <a:t> </a:t>
          </a:r>
          <a:r>
            <a:rPr lang="es-ES" dirty="0" err="1"/>
            <a:t>Face</a:t>
          </a:r>
          <a:r>
            <a:rPr lang="es-ES" dirty="0"/>
            <a:t> page</a:t>
          </a:r>
        </a:p>
      </dgm:t>
    </dgm:pt>
    <dgm:pt modelId="{3FAD833B-514B-4299-AEBF-4DE59517C416}" type="parTrans" cxnId="{7050E326-CB78-4A09-9273-0C6504D631BA}">
      <dgm:prSet/>
      <dgm:spPr/>
      <dgm:t>
        <a:bodyPr/>
        <a:lstStyle/>
        <a:p>
          <a:endParaRPr lang="es-ES"/>
        </a:p>
      </dgm:t>
    </dgm:pt>
    <dgm:pt modelId="{01E716A9-3D47-47D8-878D-E21A29E00D84}" type="sibTrans" cxnId="{7050E326-CB78-4A09-9273-0C6504D631BA}">
      <dgm:prSet/>
      <dgm:spPr/>
      <dgm:t>
        <a:bodyPr/>
        <a:lstStyle/>
        <a:p>
          <a:endParaRPr lang="es-ES"/>
        </a:p>
      </dgm:t>
    </dgm:pt>
    <dgm:pt modelId="{8E60BB0D-46B8-45FC-A9EA-095FA4C00379}" type="pres">
      <dgm:prSet presAssocID="{EEB90EED-DD38-466C-87C8-7732F2622858}" presName="CompostProcess" presStyleCnt="0">
        <dgm:presLayoutVars>
          <dgm:dir/>
          <dgm:resizeHandles val="exact"/>
        </dgm:presLayoutVars>
      </dgm:prSet>
      <dgm:spPr/>
    </dgm:pt>
    <dgm:pt modelId="{BA7E96F2-8C50-4AD3-A46A-17CCC882993D}" type="pres">
      <dgm:prSet presAssocID="{EEB90EED-DD38-466C-87C8-7732F2622858}" presName="arrow" presStyleLbl="bgShp" presStyleIdx="0" presStyleCnt="1" custLinFactNeighborX="-16763" custLinFactNeighborY="-9369"/>
      <dgm:spPr>
        <a:solidFill>
          <a:srgbClr val="C7D6EA"/>
        </a:solidFill>
      </dgm:spPr>
    </dgm:pt>
    <dgm:pt modelId="{6E37368D-5F46-4527-BF52-5082A49DE072}" type="pres">
      <dgm:prSet presAssocID="{EEB90EED-DD38-466C-87C8-7732F2622858}" presName="linearProcess" presStyleCnt="0"/>
      <dgm:spPr/>
    </dgm:pt>
    <dgm:pt modelId="{EEB77BB6-9F9B-4001-B30A-31719D53E053}" type="pres">
      <dgm:prSet presAssocID="{4E026C7B-039C-47DB-8796-445585630E42}" presName="textNode" presStyleLbl="node1" presStyleIdx="0" presStyleCnt="3">
        <dgm:presLayoutVars>
          <dgm:bulletEnabled val="1"/>
        </dgm:presLayoutVars>
      </dgm:prSet>
      <dgm:spPr/>
    </dgm:pt>
    <dgm:pt modelId="{257C17A3-42E1-4355-8D65-69213973F37F}" type="pres">
      <dgm:prSet presAssocID="{1D931D63-1255-435A-A5E4-5AED5321C348}" presName="sibTrans" presStyleCnt="0"/>
      <dgm:spPr/>
    </dgm:pt>
    <dgm:pt modelId="{808A1390-6AC6-4849-82A1-29D9D64E4D57}" type="pres">
      <dgm:prSet presAssocID="{100A06C3-1434-4A9D-8041-EF54067A40E9}" presName="textNode" presStyleLbl="node1" presStyleIdx="1" presStyleCnt="3">
        <dgm:presLayoutVars>
          <dgm:bulletEnabled val="1"/>
        </dgm:presLayoutVars>
      </dgm:prSet>
      <dgm:spPr/>
    </dgm:pt>
    <dgm:pt modelId="{5C722487-D555-4928-BB9E-57ABF5B98F0D}" type="pres">
      <dgm:prSet presAssocID="{6A12AC6A-D057-4CFA-9345-59A3EA47EC8D}" presName="sibTrans" presStyleCnt="0"/>
      <dgm:spPr/>
    </dgm:pt>
    <dgm:pt modelId="{B185D292-3B52-44B5-9856-2793F4DC91E9}" type="pres">
      <dgm:prSet presAssocID="{971B0CA9-A9D1-402C-A137-7D43DAE5B46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6DCBC1E-28CE-415A-B944-8F8E082125C5}" type="presOf" srcId="{4E026C7B-039C-47DB-8796-445585630E42}" destId="{EEB77BB6-9F9B-4001-B30A-31719D53E053}" srcOrd="0" destOrd="0" presId="urn:microsoft.com/office/officeart/2005/8/layout/hProcess9"/>
    <dgm:cxn modelId="{7050E326-CB78-4A09-9273-0C6504D631BA}" srcId="{EEB90EED-DD38-466C-87C8-7732F2622858}" destId="{971B0CA9-A9D1-402C-A137-7D43DAE5B467}" srcOrd="2" destOrd="0" parTransId="{3FAD833B-514B-4299-AEBF-4DE59517C416}" sibTransId="{01E716A9-3D47-47D8-878D-E21A29E00D84}"/>
    <dgm:cxn modelId="{01689C59-6CBE-41D3-9215-A66E9896B135}" type="presOf" srcId="{EEB90EED-DD38-466C-87C8-7732F2622858}" destId="{8E60BB0D-46B8-45FC-A9EA-095FA4C00379}" srcOrd="0" destOrd="0" presId="urn:microsoft.com/office/officeart/2005/8/layout/hProcess9"/>
    <dgm:cxn modelId="{F2C81C94-4B91-4BEC-A79E-785A6A224AB0}" type="presOf" srcId="{100A06C3-1434-4A9D-8041-EF54067A40E9}" destId="{808A1390-6AC6-4849-82A1-29D9D64E4D57}" srcOrd="0" destOrd="0" presId="urn:microsoft.com/office/officeart/2005/8/layout/hProcess9"/>
    <dgm:cxn modelId="{AFC916D5-D347-44DE-A30A-19D049AB7101}" type="presOf" srcId="{971B0CA9-A9D1-402C-A137-7D43DAE5B467}" destId="{B185D292-3B52-44B5-9856-2793F4DC91E9}" srcOrd="0" destOrd="0" presId="urn:microsoft.com/office/officeart/2005/8/layout/hProcess9"/>
    <dgm:cxn modelId="{4B1439F1-319E-4C22-AA68-5402784BBC22}" srcId="{EEB90EED-DD38-466C-87C8-7732F2622858}" destId="{4E026C7B-039C-47DB-8796-445585630E42}" srcOrd="0" destOrd="0" parTransId="{1997B80D-32F0-44D1-BAB8-E19487A4C0D3}" sibTransId="{1D931D63-1255-435A-A5E4-5AED5321C348}"/>
    <dgm:cxn modelId="{127421FC-0658-48CC-BA20-4F428B318BD3}" srcId="{EEB90EED-DD38-466C-87C8-7732F2622858}" destId="{100A06C3-1434-4A9D-8041-EF54067A40E9}" srcOrd="1" destOrd="0" parTransId="{9AC5AE2B-1534-4C5B-AE4C-6D752FCBE7DC}" sibTransId="{6A12AC6A-D057-4CFA-9345-59A3EA47EC8D}"/>
    <dgm:cxn modelId="{C08D02DD-0E12-4817-88FF-0F267F6CC6D0}" type="presParOf" srcId="{8E60BB0D-46B8-45FC-A9EA-095FA4C00379}" destId="{BA7E96F2-8C50-4AD3-A46A-17CCC882993D}" srcOrd="0" destOrd="0" presId="urn:microsoft.com/office/officeart/2005/8/layout/hProcess9"/>
    <dgm:cxn modelId="{0CBC5D6C-8B01-4029-A5B6-81F53730B48E}" type="presParOf" srcId="{8E60BB0D-46B8-45FC-A9EA-095FA4C00379}" destId="{6E37368D-5F46-4527-BF52-5082A49DE072}" srcOrd="1" destOrd="0" presId="urn:microsoft.com/office/officeart/2005/8/layout/hProcess9"/>
    <dgm:cxn modelId="{E8BF75CD-6B82-4029-9688-FEB153803110}" type="presParOf" srcId="{6E37368D-5F46-4527-BF52-5082A49DE072}" destId="{EEB77BB6-9F9B-4001-B30A-31719D53E053}" srcOrd="0" destOrd="0" presId="urn:microsoft.com/office/officeart/2005/8/layout/hProcess9"/>
    <dgm:cxn modelId="{E0EE70CC-B723-4820-82A9-A6B6F7F19840}" type="presParOf" srcId="{6E37368D-5F46-4527-BF52-5082A49DE072}" destId="{257C17A3-42E1-4355-8D65-69213973F37F}" srcOrd="1" destOrd="0" presId="urn:microsoft.com/office/officeart/2005/8/layout/hProcess9"/>
    <dgm:cxn modelId="{F3B85839-B57D-47CB-A65B-6C3B4BDACC77}" type="presParOf" srcId="{6E37368D-5F46-4527-BF52-5082A49DE072}" destId="{808A1390-6AC6-4849-82A1-29D9D64E4D57}" srcOrd="2" destOrd="0" presId="urn:microsoft.com/office/officeart/2005/8/layout/hProcess9"/>
    <dgm:cxn modelId="{614883D8-CEAB-4118-A5E4-255163E8CA9D}" type="presParOf" srcId="{6E37368D-5F46-4527-BF52-5082A49DE072}" destId="{5C722487-D555-4928-BB9E-57ABF5B98F0D}" srcOrd="3" destOrd="0" presId="urn:microsoft.com/office/officeart/2005/8/layout/hProcess9"/>
    <dgm:cxn modelId="{8F8EE59B-72A5-4866-ABFE-737244BBD7D2}" type="presParOf" srcId="{6E37368D-5F46-4527-BF52-5082A49DE072}" destId="{B185D292-3B52-44B5-9856-2793F4DC91E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855B6-623A-46F9-BF5F-D0E5BE08BCD7}">
      <dsp:nvSpPr>
        <dsp:cNvPr id="0" name=""/>
        <dsp:cNvSpPr/>
      </dsp:nvSpPr>
      <dsp:spPr>
        <a:xfrm>
          <a:off x="0" y="5909"/>
          <a:ext cx="5384657" cy="449280"/>
        </a:xfrm>
        <a:prstGeom prst="roundRect">
          <a:avLst/>
        </a:prstGeom>
        <a:solidFill>
          <a:srgbClr val="C7D6EA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General-purpose tools for model and data reporting</a:t>
          </a:r>
          <a:endParaRPr lang="es-ES" sz="1800" i="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1932" y="27841"/>
        <a:ext cx="5340793" cy="405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8CF04-9BDF-4B63-8FF3-E8C9AF06C22F}">
      <dsp:nvSpPr>
        <dsp:cNvPr id="0" name=""/>
        <dsp:cNvSpPr/>
      </dsp:nvSpPr>
      <dsp:spPr>
        <a:xfrm>
          <a:off x="0" y="0"/>
          <a:ext cx="5384657" cy="449280"/>
        </a:xfrm>
        <a:prstGeom prst="roundRect">
          <a:avLst/>
        </a:prstGeom>
        <a:solidFill>
          <a:srgbClr val="C7D6EA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 err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Health</a:t>
          </a:r>
          <a:r>
            <a:rPr lang="es-ES" sz="1800" b="0" i="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-care </a:t>
          </a:r>
          <a:r>
            <a:rPr lang="es-ES" sz="1800" b="0" i="0" kern="1200" dirty="0" err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specific</a:t>
          </a:r>
          <a:r>
            <a:rPr lang="es-ES" sz="1800" b="0" i="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800" b="0" i="0" kern="1200" dirty="0" err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reporting</a:t>
          </a:r>
          <a:r>
            <a:rPr lang="es-ES" sz="1800" b="0" i="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800" b="0" i="0" kern="1200" dirty="0" err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guidelines</a:t>
          </a:r>
          <a:endParaRPr lang="es-ES" sz="1800" i="0" kern="1200" dirty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1932" y="21932"/>
        <a:ext cx="5340793" cy="405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E96F2-8C50-4AD3-A46A-17CCC882993D}">
      <dsp:nvSpPr>
        <dsp:cNvPr id="0" name=""/>
        <dsp:cNvSpPr/>
      </dsp:nvSpPr>
      <dsp:spPr>
        <a:xfrm>
          <a:off x="0" y="0"/>
          <a:ext cx="4363878" cy="3422650"/>
        </a:xfrm>
        <a:prstGeom prst="rightArrow">
          <a:avLst/>
        </a:prstGeom>
        <a:solidFill>
          <a:srgbClr val="C7D6E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77BB6-9F9B-4001-B30A-31719D53E053}">
      <dsp:nvSpPr>
        <dsp:cNvPr id="0" name=""/>
        <dsp:cNvSpPr/>
      </dsp:nvSpPr>
      <dsp:spPr>
        <a:xfrm>
          <a:off x="5515" y="1026795"/>
          <a:ext cx="1652498" cy="136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Word </a:t>
          </a:r>
          <a:r>
            <a:rPr lang="es-ES" sz="2800" kern="1200" dirty="0" err="1"/>
            <a:t>Format</a:t>
          </a:r>
          <a:endParaRPr lang="es-ES" sz="2800" kern="1200" dirty="0"/>
        </a:p>
      </dsp:txBody>
      <dsp:txXfrm>
        <a:off x="72347" y="1093627"/>
        <a:ext cx="1518834" cy="1235396"/>
      </dsp:txXfrm>
    </dsp:sp>
    <dsp:sp modelId="{808A1390-6AC6-4849-82A1-29D9D64E4D57}">
      <dsp:nvSpPr>
        <dsp:cNvPr id="0" name=""/>
        <dsp:cNvSpPr/>
      </dsp:nvSpPr>
      <dsp:spPr>
        <a:xfrm>
          <a:off x="1740738" y="1026795"/>
          <a:ext cx="1652498" cy="136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JSON</a:t>
          </a:r>
        </a:p>
      </dsp:txBody>
      <dsp:txXfrm>
        <a:off x="1807570" y="1093627"/>
        <a:ext cx="1518834" cy="1235396"/>
      </dsp:txXfrm>
    </dsp:sp>
    <dsp:sp modelId="{B185D292-3B52-44B5-9856-2793F4DC91E9}">
      <dsp:nvSpPr>
        <dsp:cNvPr id="0" name=""/>
        <dsp:cNvSpPr/>
      </dsp:nvSpPr>
      <dsp:spPr>
        <a:xfrm>
          <a:off x="3475961" y="1026795"/>
          <a:ext cx="1652498" cy="136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 err="1"/>
            <a:t>Hugging</a:t>
          </a:r>
          <a:r>
            <a:rPr lang="es-ES" sz="2600" kern="1200" dirty="0"/>
            <a:t> </a:t>
          </a:r>
          <a:r>
            <a:rPr lang="es-ES" sz="2600" kern="1200" dirty="0" err="1"/>
            <a:t>Face</a:t>
          </a:r>
          <a:r>
            <a:rPr lang="es-ES" sz="2600" kern="1200" dirty="0"/>
            <a:t> page</a:t>
          </a:r>
        </a:p>
      </dsp:txBody>
      <dsp:txXfrm>
        <a:off x="3542793" y="1093627"/>
        <a:ext cx="1518834" cy="1235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5da2bb3d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05da2bb3d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A4A90B8A-1BB2-821D-8BD8-7C91E4B9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1fd2dac_0_97:notes">
            <a:extLst>
              <a:ext uri="{FF2B5EF4-FFF2-40B4-BE49-F238E27FC236}">
                <a16:creationId xmlns:a16="http://schemas.microsoft.com/office/drawing/2014/main" id="{97B8A268-E160-DA30-F3FB-6749CDA03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1fd2dac_0_97:notes">
            <a:extLst>
              <a:ext uri="{FF2B5EF4-FFF2-40B4-BE49-F238E27FC236}">
                <a16:creationId xmlns:a16="http://schemas.microsoft.com/office/drawing/2014/main" id="{6C499254-1AD8-0644-15E7-724A539837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1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1D212E12-8BE6-DD23-F11D-CC5B297D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1fd2dac_0_97:notes">
            <a:extLst>
              <a:ext uri="{FF2B5EF4-FFF2-40B4-BE49-F238E27FC236}">
                <a16:creationId xmlns:a16="http://schemas.microsoft.com/office/drawing/2014/main" id="{7FB3E79B-5411-7667-5CFA-D3121778C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1fd2dac_0_97:notes">
            <a:extLst>
              <a:ext uri="{FF2B5EF4-FFF2-40B4-BE49-F238E27FC236}">
                <a16:creationId xmlns:a16="http://schemas.microsoft.com/office/drawing/2014/main" id="{2604F927-18BD-501A-4E2F-745EADC8F5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323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C623DB63-AF13-EA7D-0718-A5EF3DA67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1fd2dac_0_97:notes">
            <a:extLst>
              <a:ext uri="{FF2B5EF4-FFF2-40B4-BE49-F238E27FC236}">
                <a16:creationId xmlns:a16="http://schemas.microsoft.com/office/drawing/2014/main" id="{00C93D12-11D0-0FF5-ACA9-3A0E3D4AB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1fd2dac_0_97:notes">
            <a:extLst>
              <a:ext uri="{FF2B5EF4-FFF2-40B4-BE49-F238E27FC236}">
                <a16:creationId xmlns:a16="http://schemas.microsoft.com/office/drawing/2014/main" id="{BBBD87E1-366F-97ED-24D5-51DAECF116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214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2F7501FB-C9A4-37BB-91E0-059F00AE1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1fd2dac_0_97:notes">
            <a:extLst>
              <a:ext uri="{FF2B5EF4-FFF2-40B4-BE49-F238E27FC236}">
                <a16:creationId xmlns:a16="http://schemas.microsoft.com/office/drawing/2014/main" id="{1E22306D-FEF5-114E-2C67-7A42A2FE85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1fd2dac_0_97:notes">
            <a:extLst>
              <a:ext uri="{FF2B5EF4-FFF2-40B4-BE49-F238E27FC236}">
                <a16:creationId xmlns:a16="http://schemas.microsoft.com/office/drawing/2014/main" id="{EEDB6CD8-36E3-FCDA-D8AE-5AEFB67C83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573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0E918E5B-A52F-7675-270B-A40C73C77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1fd2dac_0_97:notes">
            <a:extLst>
              <a:ext uri="{FF2B5EF4-FFF2-40B4-BE49-F238E27FC236}">
                <a16:creationId xmlns:a16="http://schemas.microsoft.com/office/drawing/2014/main" id="{0EFF185B-4CA0-E1DE-A0DD-5D2B4C0312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1fd2dac_0_97:notes">
            <a:extLst>
              <a:ext uri="{FF2B5EF4-FFF2-40B4-BE49-F238E27FC236}">
                <a16:creationId xmlns:a16="http://schemas.microsoft.com/office/drawing/2014/main" id="{A6159FA3-51BC-AA63-02EF-A1B921801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81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1fd2da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1fd2da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CDD44604-D00F-54AC-AF71-771063FCE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1fd2dac_0_97:notes">
            <a:extLst>
              <a:ext uri="{FF2B5EF4-FFF2-40B4-BE49-F238E27FC236}">
                <a16:creationId xmlns:a16="http://schemas.microsoft.com/office/drawing/2014/main" id="{4299D3F2-57F7-0258-BB00-78434CA057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1fd2dac_0_97:notes">
            <a:extLst>
              <a:ext uri="{FF2B5EF4-FFF2-40B4-BE49-F238E27FC236}">
                <a16:creationId xmlns:a16="http://schemas.microsoft.com/office/drawing/2014/main" id="{FF457617-CB04-BD91-0B1D-A9318571F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084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6DC125CC-E203-CD79-14E8-360752F20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1fd2dac_0_97:notes">
            <a:extLst>
              <a:ext uri="{FF2B5EF4-FFF2-40B4-BE49-F238E27FC236}">
                <a16:creationId xmlns:a16="http://schemas.microsoft.com/office/drawing/2014/main" id="{4375F0AE-E038-9E6F-77B4-A981CAAFA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1fd2dac_0_97:notes">
            <a:extLst>
              <a:ext uri="{FF2B5EF4-FFF2-40B4-BE49-F238E27FC236}">
                <a16:creationId xmlns:a16="http://schemas.microsoft.com/office/drawing/2014/main" id="{BEC6C926-F414-50D3-B50E-54BF42A02A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34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30C32D7B-912A-DFD0-589C-DBBE665D4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1fd2dac_0_97:notes">
            <a:extLst>
              <a:ext uri="{FF2B5EF4-FFF2-40B4-BE49-F238E27FC236}">
                <a16:creationId xmlns:a16="http://schemas.microsoft.com/office/drawing/2014/main" id="{46385879-194C-1AC5-3C4B-38EAA50A90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1fd2dac_0_97:notes">
            <a:extLst>
              <a:ext uri="{FF2B5EF4-FFF2-40B4-BE49-F238E27FC236}">
                <a16:creationId xmlns:a16="http://schemas.microsoft.com/office/drawing/2014/main" id="{7D9ECB9C-391D-D9E9-4324-67454F316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21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07B3937D-8A7D-D0F8-37F9-A70B73EF5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1fd2dac_0_97:notes">
            <a:extLst>
              <a:ext uri="{FF2B5EF4-FFF2-40B4-BE49-F238E27FC236}">
                <a16:creationId xmlns:a16="http://schemas.microsoft.com/office/drawing/2014/main" id="{402572F8-96F0-1A48-8DF0-96DBCF4E5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1fd2dac_0_97:notes">
            <a:extLst>
              <a:ext uri="{FF2B5EF4-FFF2-40B4-BE49-F238E27FC236}">
                <a16:creationId xmlns:a16="http://schemas.microsoft.com/office/drawing/2014/main" id="{D3F0F82A-CC08-D554-EE60-FFC8DD663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969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FE722F81-CD04-C112-8555-EA69E7C83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1fd2dac_0_97:notes">
            <a:extLst>
              <a:ext uri="{FF2B5EF4-FFF2-40B4-BE49-F238E27FC236}">
                <a16:creationId xmlns:a16="http://schemas.microsoft.com/office/drawing/2014/main" id="{826C5AE9-9AEB-88E7-5084-C4664DCA2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1fd2dac_0_97:notes">
            <a:extLst>
              <a:ext uri="{FF2B5EF4-FFF2-40B4-BE49-F238E27FC236}">
                <a16:creationId xmlns:a16="http://schemas.microsoft.com/office/drawing/2014/main" id="{522F540C-4F62-6CAA-FB16-211DA1C9B6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09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1FF0AF14-18B7-F7BA-4581-E24DEA8E0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1fd2dac_0_97:notes">
            <a:extLst>
              <a:ext uri="{FF2B5EF4-FFF2-40B4-BE49-F238E27FC236}">
                <a16:creationId xmlns:a16="http://schemas.microsoft.com/office/drawing/2014/main" id="{9C94B987-DE74-C814-6196-24A0C2F2CD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1fd2dac_0_97:notes">
            <a:extLst>
              <a:ext uri="{FF2B5EF4-FFF2-40B4-BE49-F238E27FC236}">
                <a16:creationId xmlns:a16="http://schemas.microsoft.com/office/drawing/2014/main" id="{D1255D4D-CF4C-1500-B743-0D443C0B7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854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AC71FF22-4056-7A90-938D-36A4019D2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0441fd2dac_0_97:notes">
            <a:extLst>
              <a:ext uri="{FF2B5EF4-FFF2-40B4-BE49-F238E27FC236}">
                <a16:creationId xmlns:a16="http://schemas.microsoft.com/office/drawing/2014/main" id="{0F894DDB-43FE-A241-1A67-F14F6E3CAA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0441fd2dac_0_97:notes">
            <a:extLst>
              <a:ext uri="{FF2B5EF4-FFF2-40B4-BE49-F238E27FC236}">
                <a16:creationId xmlns:a16="http://schemas.microsoft.com/office/drawing/2014/main" id="{769E2C8E-E554-4844-1F89-4FADD56824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801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4"/>
          <p:cNvSpPr/>
          <p:nvPr/>
        </p:nvSpPr>
        <p:spPr>
          <a:xfrm rot="-5400000">
            <a:off x="1959425" y="2648300"/>
            <a:ext cx="309600" cy="4249800"/>
          </a:xfrm>
          <a:prstGeom prst="rect">
            <a:avLst/>
          </a:prstGeom>
          <a:solidFill>
            <a:srgbClr val="C7D6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20153"/>
          <a:stretch/>
        </p:blipFill>
        <p:spPr>
          <a:xfrm>
            <a:off x="4820075" y="4594325"/>
            <a:ext cx="1775600" cy="4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700" y="4541513"/>
            <a:ext cx="2259113" cy="5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-10675" y="4753050"/>
            <a:ext cx="4249800" cy="390600"/>
          </a:xfrm>
          <a:prstGeom prst="rect">
            <a:avLst/>
          </a:prstGeom>
          <a:solidFill>
            <a:srgbClr val="042C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0" y="3714750"/>
            <a:ext cx="9141600" cy="14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12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>
            <a:spLocks noGrp="1"/>
          </p:cNvSpPr>
          <p:nvPr>
            <p:ph type="pic" idx="2"/>
          </p:nvPr>
        </p:nvSpPr>
        <p:spPr>
          <a:xfrm>
            <a:off x="12" y="0"/>
            <a:ext cx="9144000" cy="36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342900" tIns="342900" rIns="0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822960" y="293331"/>
            <a:ext cx="75438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 rot="5400000">
            <a:off x="2937660" y="-1066405"/>
            <a:ext cx="3314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vertical et texte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 rot="5400000">
            <a:off x="5370449" y="1484384"/>
            <a:ext cx="43182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 rot="5400000">
            <a:off x="1369875" y="-430217"/>
            <a:ext cx="4318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 1">
  <p:cSld name="TITLE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822946" y="569225"/>
            <a:ext cx="74895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5"/>
          <p:cNvSpPr/>
          <p:nvPr/>
        </p:nvSpPr>
        <p:spPr>
          <a:xfrm>
            <a:off x="8834400" y="-16650"/>
            <a:ext cx="309600" cy="5176800"/>
          </a:xfrm>
          <a:prstGeom prst="rect">
            <a:avLst/>
          </a:prstGeom>
          <a:solidFill>
            <a:srgbClr val="C7D6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 b="20153"/>
          <a:stretch/>
        </p:blipFill>
        <p:spPr>
          <a:xfrm>
            <a:off x="6620450" y="4594325"/>
            <a:ext cx="1775600" cy="4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325" y="4541513"/>
            <a:ext cx="2259113" cy="5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 rot="5400000">
            <a:off x="6225650" y="2376450"/>
            <a:ext cx="5176800" cy="390600"/>
          </a:xfrm>
          <a:prstGeom prst="rect">
            <a:avLst/>
          </a:prstGeom>
          <a:solidFill>
            <a:srgbClr val="042C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22960" y="293331"/>
            <a:ext cx="75438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25" y="0"/>
            <a:ext cx="3600300" cy="5143500"/>
          </a:xfrm>
          <a:prstGeom prst="rect">
            <a:avLst/>
          </a:prstGeom>
          <a:solidFill>
            <a:srgbClr val="042C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300" cy="3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2375" y="4731575"/>
            <a:ext cx="9141600" cy="41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822960" y="293331"/>
            <a:ext cx="75438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822960" y="1048295"/>
            <a:ext cx="7543800" cy="3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2382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12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cxnSp>
        <p:nvCxnSpPr>
          <p:cNvPr id="106" name="Google Shape;106;p20"/>
          <p:cNvCxnSpPr/>
          <p:nvPr/>
        </p:nvCxnSpPr>
        <p:spPr>
          <a:xfrm>
            <a:off x="905744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755525"/>
            <a:ext cx="9144000" cy="387900"/>
          </a:xfrm>
          <a:prstGeom prst="rect">
            <a:avLst/>
          </a:prstGeom>
          <a:solidFill>
            <a:srgbClr val="042C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822960" y="293331"/>
            <a:ext cx="75438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822960" y="1048295"/>
            <a:ext cx="7543800" cy="3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895149" y="80372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ctrTitle"/>
          </p:nvPr>
        </p:nvSpPr>
        <p:spPr>
          <a:xfrm>
            <a:off x="822950" y="277525"/>
            <a:ext cx="7489500" cy="2787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dirty="0"/>
              <a:t>Digitalising and Automating Domain-Specific AI Model Cards for Radiotherapy</a:t>
            </a:r>
            <a:endParaRPr sz="4500" dirty="0"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/>
              <a:t>Silvia María, Herranz Hernández</a:t>
            </a:r>
            <a:endParaRPr/>
          </a:p>
          <a:p>
            <a:pPr marL="0" lvl="0" indent="0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GB" sz="1500" i="1"/>
              <a:t>BrainRain - 25th July 2025</a:t>
            </a:r>
            <a:endParaRPr sz="15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98774F71-54C5-8F65-8557-2A8AE8EEA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>
            <a:extLst>
              <a:ext uri="{FF2B5EF4-FFF2-40B4-BE49-F238E27FC236}">
                <a16:creationId xmlns:a16="http://schemas.microsoft.com/office/drawing/2014/main" id="{771690FC-BE33-C865-98BE-A85481620E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293331"/>
            <a:ext cx="7543800" cy="461100"/>
          </a:xfrm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Interactive Tool for Creating Digital Model Cards</a:t>
            </a:r>
            <a:endParaRPr lang="en-US" sz="2900" dirty="0">
              <a:solidFill>
                <a:schemeClr val="tx1"/>
              </a:solidFill>
            </a:endParaRPr>
          </a:p>
        </p:txBody>
      </p:sp>
      <p:pic>
        <p:nvPicPr>
          <p:cNvPr id="12" name="Google Shape;167;p28">
            <a:extLst>
              <a:ext uri="{FF2B5EF4-FFF2-40B4-BE49-F238E27FC236}">
                <a16:creationId xmlns:a16="http://schemas.microsoft.com/office/drawing/2014/main" id="{587B0ECD-34D0-31E8-96BB-D70647689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0" y="4270681"/>
            <a:ext cx="1562606" cy="4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3549e97ea54_0_206">
            <a:extLst>
              <a:ext uri="{FF2B5EF4-FFF2-40B4-BE49-F238E27FC236}">
                <a16:creationId xmlns:a16="http://schemas.microsoft.com/office/drawing/2014/main" id="{B1B3C0C0-C9F7-7D37-65BD-E7AD17A03F9C}"/>
              </a:ext>
            </a:extLst>
          </p:cNvPr>
          <p:cNvSpPr txBox="1"/>
          <p:nvPr/>
        </p:nvSpPr>
        <p:spPr>
          <a:xfrm>
            <a:off x="7701563" y="99176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320;g3549e97ea54_0_206">
            <a:extLst>
              <a:ext uri="{FF2B5EF4-FFF2-40B4-BE49-F238E27FC236}">
                <a16:creationId xmlns:a16="http://schemas.microsoft.com/office/drawing/2014/main" id="{6E75A6A6-AE8E-FF7E-8B00-88428CC158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" name="Google Shape;337;g3549e97ea54_0_232">
            <a:extLst>
              <a:ext uri="{FF2B5EF4-FFF2-40B4-BE49-F238E27FC236}">
                <a16:creationId xmlns:a16="http://schemas.microsoft.com/office/drawing/2014/main" id="{C93E2B8C-8E9D-6CE7-FD80-2AF5AC739304}"/>
              </a:ext>
            </a:extLst>
          </p:cNvPr>
          <p:cNvSpPr txBox="1"/>
          <p:nvPr/>
        </p:nvSpPr>
        <p:spPr>
          <a:xfrm>
            <a:off x="7701563" y="99176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338;g3549e97ea54_0_232">
            <a:extLst>
              <a:ext uri="{FF2B5EF4-FFF2-40B4-BE49-F238E27FC236}">
                <a16:creationId xmlns:a16="http://schemas.microsoft.com/office/drawing/2014/main" id="{ADB67549-AB65-A9DE-78E2-DEE2822F422E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ts val="1300"/>
            </a:pPr>
            <a:fld id="{00000000-1234-1234-1234-123412341234}" type="slidenum">
              <a:rPr lang="en" smtClean="0"/>
              <a:pPr>
                <a:buSzPts val="1300"/>
              </a:pPr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764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CF477859-56ED-139A-A1E4-8098062DB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>
            <a:extLst>
              <a:ext uri="{FF2B5EF4-FFF2-40B4-BE49-F238E27FC236}">
                <a16:creationId xmlns:a16="http://schemas.microsoft.com/office/drawing/2014/main" id="{20B9CB8B-DD05-89C0-F125-9A1965D3F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293331"/>
            <a:ext cx="7543800" cy="461100"/>
          </a:xfrm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Next steps, Challenges</a:t>
            </a:r>
            <a:endParaRPr lang="en-US" sz="2900" dirty="0">
              <a:solidFill>
                <a:schemeClr val="tx1"/>
              </a:solidFill>
            </a:endParaRPr>
          </a:p>
        </p:txBody>
      </p:sp>
      <p:pic>
        <p:nvPicPr>
          <p:cNvPr id="12" name="Google Shape;167;p28">
            <a:extLst>
              <a:ext uri="{FF2B5EF4-FFF2-40B4-BE49-F238E27FC236}">
                <a16:creationId xmlns:a16="http://schemas.microsoft.com/office/drawing/2014/main" id="{FCC6B9D6-9A8F-1C52-A3D8-49EBF6B857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0" y="4270681"/>
            <a:ext cx="1562606" cy="4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3549e97ea54_0_206">
            <a:extLst>
              <a:ext uri="{FF2B5EF4-FFF2-40B4-BE49-F238E27FC236}">
                <a16:creationId xmlns:a16="http://schemas.microsoft.com/office/drawing/2014/main" id="{ADA2692A-9A24-8488-AC10-76454A40F9C0}"/>
              </a:ext>
            </a:extLst>
          </p:cNvPr>
          <p:cNvSpPr txBox="1"/>
          <p:nvPr/>
        </p:nvSpPr>
        <p:spPr>
          <a:xfrm>
            <a:off x="7701563" y="99176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320;g3549e97ea54_0_206">
            <a:extLst>
              <a:ext uri="{FF2B5EF4-FFF2-40B4-BE49-F238E27FC236}">
                <a16:creationId xmlns:a16="http://schemas.microsoft.com/office/drawing/2014/main" id="{2F85F74C-AE9F-6B85-3F64-E694E74E2D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" name="Google Shape;337;g3549e97ea54_0_232">
            <a:extLst>
              <a:ext uri="{FF2B5EF4-FFF2-40B4-BE49-F238E27FC236}">
                <a16:creationId xmlns:a16="http://schemas.microsoft.com/office/drawing/2014/main" id="{803ABCC0-D304-0923-1E0C-ED661672E6C7}"/>
              </a:ext>
            </a:extLst>
          </p:cNvPr>
          <p:cNvSpPr txBox="1"/>
          <p:nvPr/>
        </p:nvSpPr>
        <p:spPr>
          <a:xfrm>
            <a:off x="7701563" y="99176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338;g3549e97ea54_0_232">
            <a:extLst>
              <a:ext uri="{FF2B5EF4-FFF2-40B4-BE49-F238E27FC236}">
                <a16:creationId xmlns:a16="http://schemas.microsoft.com/office/drawing/2014/main" id="{8EBAD8E1-67F7-B2F3-4273-62214C1D9480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ts val="1300"/>
            </a:pPr>
            <a:fld id="{00000000-1234-1234-1234-123412341234}" type="slidenum">
              <a:rPr lang="en" smtClean="0"/>
              <a:pPr>
                <a:buSzPts val="1300"/>
              </a:pPr>
              <a:t>11</a:t>
            </a:fld>
            <a:endParaRPr lang="e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11A8C98-272D-B7BF-4445-50A810D56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2960" y="1036470"/>
            <a:ext cx="4404360" cy="3314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 defTabSz="91440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</a:pPr>
            <a:r>
              <a:rPr kumimoji="0" lang="en-US" altLang="es-ES" b="0" i="0" u="none" strike="noStrike" cap="none" normalizeH="0" baseline="0" dirty="0">
                <a:ln>
                  <a:noFill/>
                </a:ln>
                <a:effectLst/>
              </a:rPr>
              <a:t>Next steps: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kumimoji="0" lang="en-US" altLang="es-ES" sz="1500" b="0" i="0" u="none" strike="noStrike" cap="none" normalizeH="0" baseline="0" dirty="0">
                <a:ln>
                  <a:noFill/>
                </a:ln>
                <a:effectLst/>
              </a:rPr>
              <a:t>  Error-control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kumimoji="0" lang="en-US" altLang="es-ES" sz="1500" b="0" i="0" u="none" strike="noStrike" cap="none" normalizeH="0" baseline="0" dirty="0">
                <a:ln>
                  <a:noFill/>
                </a:ln>
                <a:effectLst/>
              </a:rPr>
              <a:t>  Human readable JSON export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kumimoji="0" lang="en-US" altLang="es-ES" sz="1500" b="0" i="0" u="none" strike="noStrike" cap="none" normalizeH="0" baseline="0" dirty="0">
                <a:ln>
                  <a:noFill/>
                </a:ln>
                <a:effectLst/>
              </a:rPr>
              <a:t>  PDF generation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kumimoji="0" lang="en-US" altLang="es-ES" sz="1500" b="0" i="0" u="none" strike="noStrike" cap="none" normalizeH="0" baseline="0" dirty="0">
                <a:ln>
                  <a:noFill/>
                </a:ln>
                <a:effectLst/>
              </a:rPr>
              <a:t>  </a:t>
            </a:r>
            <a:r>
              <a:rPr lang="en-US" altLang="es-ES" sz="1500" dirty="0"/>
              <a:t>New task-specific section: “Other”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lang="en-US" altLang="es-ES" sz="1500" dirty="0"/>
              <a:t>  Summary visualization</a:t>
            </a:r>
            <a:endParaRPr kumimoji="0" lang="en-US" altLang="es-E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</a:pPr>
            <a:endParaRPr kumimoji="0" lang="en-US" altLang="es-E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lvl="0" indent="0" defTabSz="91440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</a:pPr>
            <a:r>
              <a:rPr kumimoji="0" lang="en-US" altLang="es-ES" b="0" i="0" u="none" strike="noStrike" cap="none" normalizeH="0" baseline="0" dirty="0">
                <a:ln>
                  <a:noFill/>
                </a:ln>
                <a:effectLst/>
              </a:rPr>
              <a:t>Challenges: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kumimoji="0" lang="en-US" altLang="es-ES" sz="1500" b="0" i="0" u="none" strike="noStrike" cap="none" normalizeH="0" baseline="0" dirty="0">
                <a:ln>
                  <a:noFill/>
                </a:ln>
                <a:effectLst/>
              </a:rPr>
              <a:t>  Ensuring accuracy of user </a:t>
            </a:r>
            <a:r>
              <a:rPr lang="en-US" altLang="es-ES" sz="1500" dirty="0"/>
              <a:t>input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kumimoji="0" lang="en-US" altLang="es-ES" sz="1500" b="0" i="0" u="none" strike="noStrike" cap="none" normalizeH="0" baseline="0" dirty="0">
                <a:ln>
                  <a:noFill/>
                </a:ln>
                <a:effectLst/>
              </a:rPr>
              <a:t>  Balancing flexibility with standardization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lang="en-US" altLang="es-ES" sz="1500" dirty="0"/>
              <a:t>  It might be too long to fill in</a:t>
            </a:r>
            <a:endParaRPr kumimoji="0" lang="en-US" altLang="es-ES" sz="15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9" name="AutoShape 5" descr="758,800+ Code Stock Photos, Pictures &amp; Royalty-Free Images - iStock |  Programmer, Computer code, Html code">
            <a:extLst>
              <a:ext uri="{FF2B5EF4-FFF2-40B4-BE49-F238E27FC236}">
                <a16:creationId xmlns:a16="http://schemas.microsoft.com/office/drawing/2014/main" id="{C33135EF-B7D9-FA96-4C2B-A5190AB94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67CE08-0364-F326-8D96-E7887EE13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" y="264223"/>
            <a:ext cx="8546592" cy="431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6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8D804F3C-472E-6131-D032-3468DB040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758,800+ Code Stock Photos, Pictures &amp; Royalty-Free Images - iStock |  Programmer, Computer code, Html code">
            <a:extLst>
              <a:ext uri="{FF2B5EF4-FFF2-40B4-BE49-F238E27FC236}">
                <a16:creationId xmlns:a16="http://schemas.microsoft.com/office/drawing/2014/main" id="{5FA9ED9A-0A33-E38F-3E22-83F15213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10" y="2847479"/>
            <a:ext cx="1916430" cy="127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Google Shape;156;p27">
            <a:extLst>
              <a:ext uri="{FF2B5EF4-FFF2-40B4-BE49-F238E27FC236}">
                <a16:creationId xmlns:a16="http://schemas.microsoft.com/office/drawing/2014/main" id="{9881958A-5AC7-FC4A-91DF-17D7110731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293331"/>
            <a:ext cx="7543800" cy="461100"/>
          </a:xfrm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Future Ideas</a:t>
            </a:r>
            <a:endParaRPr lang="en-US" sz="2900" dirty="0">
              <a:solidFill>
                <a:schemeClr val="tx1"/>
              </a:solidFill>
            </a:endParaRPr>
          </a:p>
        </p:txBody>
      </p:sp>
      <p:pic>
        <p:nvPicPr>
          <p:cNvPr id="12" name="Google Shape;167;p28">
            <a:extLst>
              <a:ext uri="{FF2B5EF4-FFF2-40B4-BE49-F238E27FC236}">
                <a16:creationId xmlns:a16="http://schemas.microsoft.com/office/drawing/2014/main" id="{FAC1E015-B96A-0D0F-DEA1-7E3609BED49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4950" y="4270681"/>
            <a:ext cx="1562606" cy="4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3549e97ea54_0_206">
            <a:extLst>
              <a:ext uri="{FF2B5EF4-FFF2-40B4-BE49-F238E27FC236}">
                <a16:creationId xmlns:a16="http://schemas.microsoft.com/office/drawing/2014/main" id="{E33A821E-3CF9-9945-A174-B32FF1CD7170}"/>
              </a:ext>
            </a:extLst>
          </p:cNvPr>
          <p:cNvSpPr txBox="1"/>
          <p:nvPr/>
        </p:nvSpPr>
        <p:spPr>
          <a:xfrm>
            <a:off x="7701563" y="99176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320;g3549e97ea54_0_206">
            <a:extLst>
              <a:ext uri="{FF2B5EF4-FFF2-40B4-BE49-F238E27FC236}">
                <a16:creationId xmlns:a16="http://schemas.microsoft.com/office/drawing/2014/main" id="{0C19F0FC-4186-6DAB-E9FC-3ACFADF578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" name="Google Shape;337;g3549e97ea54_0_232">
            <a:extLst>
              <a:ext uri="{FF2B5EF4-FFF2-40B4-BE49-F238E27FC236}">
                <a16:creationId xmlns:a16="http://schemas.microsoft.com/office/drawing/2014/main" id="{6444CD09-CE5D-3B19-3320-4F234913E754}"/>
              </a:ext>
            </a:extLst>
          </p:cNvPr>
          <p:cNvSpPr txBox="1"/>
          <p:nvPr/>
        </p:nvSpPr>
        <p:spPr>
          <a:xfrm>
            <a:off x="7701563" y="99176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338;g3549e97ea54_0_232">
            <a:extLst>
              <a:ext uri="{FF2B5EF4-FFF2-40B4-BE49-F238E27FC236}">
                <a16:creationId xmlns:a16="http://schemas.microsoft.com/office/drawing/2014/main" id="{219ACCDD-AD30-BE78-E082-8F0F26371C61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ts val="1300"/>
            </a:pPr>
            <a:fld id="{00000000-1234-1234-1234-123412341234}" type="slidenum">
              <a:rPr lang="en" smtClean="0"/>
              <a:pPr>
                <a:buSzPts val="1300"/>
              </a:pPr>
              <a:t>12</a:t>
            </a:fld>
            <a:endParaRPr lang="en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630F0B4-8FF6-DFC5-32E5-37A4C2C8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" y="1145663"/>
            <a:ext cx="3855720" cy="33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</a:pPr>
            <a:r>
              <a:rPr lang="en-US" altLang="es-ES" dirty="0"/>
              <a:t>Future Ideas:</a:t>
            </a:r>
          </a:p>
          <a:p>
            <a:pPr marL="457200" lvl="1" indent="0" algn="just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lang="en-US" altLang="es-ES" sz="1500" dirty="0"/>
              <a:t>  </a:t>
            </a:r>
            <a:r>
              <a:rPr lang="en-US" sz="1500" dirty="0"/>
              <a:t>Using the Model Card Before the Model Exists</a:t>
            </a:r>
          </a:p>
          <a:p>
            <a:pPr marL="457200" lvl="1" indent="0" algn="just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lang="en-US" sz="1600" dirty="0"/>
              <a:t>  </a:t>
            </a:r>
            <a:r>
              <a:rPr lang="en-US" sz="1500" dirty="0"/>
              <a:t>Applying the Tool to a Real Model</a:t>
            </a:r>
          </a:p>
          <a:p>
            <a:pPr marL="457200" lvl="1" indent="0" algn="just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lang="en-US" altLang="es-ES" sz="1500" dirty="0"/>
              <a:t>  Automatic Model Comparison and performance indicators based on Model Cards</a:t>
            </a:r>
          </a:p>
        </p:txBody>
      </p:sp>
      <p:pic>
        <p:nvPicPr>
          <p:cNvPr id="1027" name="Picture 3" descr="What Is a Blueprint? Blueprint Makers and Digital Floor Plans — Live Home 3D">
            <a:extLst>
              <a:ext uri="{FF2B5EF4-FFF2-40B4-BE49-F238E27FC236}">
                <a16:creationId xmlns:a16="http://schemas.microsoft.com/office/drawing/2014/main" id="{06BA95DC-8E2E-3333-7F06-93D2C9DB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20" y="2199677"/>
            <a:ext cx="1888300" cy="109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5" descr="758,800+ Code Stock Photos, Pictures &amp; Royalty-Free Images - iStock |  Programmer, Computer code, Html code">
            <a:extLst>
              <a:ext uri="{FF2B5EF4-FFF2-40B4-BE49-F238E27FC236}">
                <a16:creationId xmlns:a16="http://schemas.microsoft.com/office/drawing/2014/main" id="{C394E7CB-6C2E-377E-DEBA-F2639E8D17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A0E64E3-7254-4515-A6E2-C85930ED73E0}"/>
              </a:ext>
            </a:extLst>
          </p:cNvPr>
          <p:cNvCxnSpPr>
            <a:cxnSpLocks/>
          </p:cNvCxnSpPr>
          <p:nvPr/>
        </p:nvCxnSpPr>
        <p:spPr>
          <a:xfrm>
            <a:off x="6819900" y="2847479"/>
            <a:ext cx="571500" cy="55104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utri-Score: voedselkeuze-label voor levensmiddelen">
            <a:extLst>
              <a:ext uri="{FF2B5EF4-FFF2-40B4-BE49-F238E27FC236}">
                <a16:creationId xmlns:a16="http://schemas.microsoft.com/office/drawing/2014/main" id="{F825F696-5EA6-ECD6-8027-A552B746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03" y="2847479"/>
            <a:ext cx="2099437" cy="148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81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5D03F-41DB-70F2-5082-E83F3383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900" dirty="0" err="1">
                <a:solidFill>
                  <a:schemeClr val="tx1"/>
                </a:solidFill>
              </a:rPr>
              <a:t>Discussion</a:t>
            </a:r>
            <a:r>
              <a:rPr lang="es-ES" sz="2900" dirty="0">
                <a:solidFill>
                  <a:schemeClr val="tx1"/>
                </a:solidFill>
              </a:rPr>
              <a:t>, </a:t>
            </a:r>
            <a:r>
              <a:rPr lang="es-ES" sz="2900" dirty="0" err="1">
                <a:solidFill>
                  <a:schemeClr val="tx1"/>
                </a:solidFill>
              </a:rPr>
              <a:t>questions</a:t>
            </a:r>
            <a:r>
              <a:rPr lang="es-ES" sz="2900" dirty="0">
                <a:solidFill>
                  <a:schemeClr val="tx1"/>
                </a:solidFill>
              </a:rPr>
              <a:t>, </a:t>
            </a:r>
            <a:r>
              <a:rPr lang="es-ES" sz="2900" dirty="0" err="1">
                <a:solidFill>
                  <a:schemeClr val="tx1"/>
                </a:solidFill>
              </a:rPr>
              <a:t>suggestions</a:t>
            </a:r>
            <a:r>
              <a:rPr lang="es-ES" sz="29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B94D79-856C-11EB-2F49-52C59219CD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pic>
        <p:nvPicPr>
          <p:cNvPr id="2050" name="Picture 2" descr="Designing Effective Discussion Questions | Coulter Faculty Commons">
            <a:extLst>
              <a:ext uri="{FF2B5EF4-FFF2-40B4-BE49-F238E27FC236}">
                <a16:creationId xmlns:a16="http://schemas.microsoft.com/office/drawing/2014/main" id="{457A2E78-7D75-103D-44DD-1DC94148D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3" y="859631"/>
            <a:ext cx="8492833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167;p28">
            <a:extLst>
              <a:ext uri="{FF2B5EF4-FFF2-40B4-BE49-F238E27FC236}">
                <a16:creationId xmlns:a16="http://schemas.microsoft.com/office/drawing/2014/main" id="{BF314BB4-E3FC-C86F-A45A-50DE073AE6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0" y="4270681"/>
            <a:ext cx="1562606" cy="46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541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D8BD1F58-A1E3-69A4-7256-44B1A81CA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>
            <a:extLst>
              <a:ext uri="{FF2B5EF4-FFF2-40B4-BE49-F238E27FC236}">
                <a16:creationId xmlns:a16="http://schemas.microsoft.com/office/drawing/2014/main" id="{CB984292-B28F-91B9-28F4-F76ADA9152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0100" y="328922"/>
            <a:ext cx="7543800" cy="48022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>
                <a:solidFill>
                  <a:schemeClr val="dk1"/>
                </a:solidFill>
              </a:rPr>
              <a:t>Bibliography (I)</a:t>
            </a:r>
            <a:endParaRPr sz="2900" dirty="0"/>
          </a:p>
        </p:txBody>
      </p:sp>
      <p:sp>
        <p:nvSpPr>
          <p:cNvPr id="157" name="Google Shape;157;p27">
            <a:extLst>
              <a:ext uri="{FF2B5EF4-FFF2-40B4-BE49-F238E27FC236}">
                <a16:creationId xmlns:a16="http://schemas.microsoft.com/office/drawing/2014/main" id="{B41858B4-319B-FFCE-3E9E-45735A780545}"/>
              </a:ext>
            </a:extLst>
          </p:cNvPr>
          <p:cNvSpPr txBox="1"/>
          <p:nvPr/>
        </p:nvSpPr>
        <p:spPr>
          <a:xfrm>
            <a:off x="274575" y="1440438"/>
            <a:ext cx="482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167;p28">
            <a:extLst>
              <a:ext uri="{FF2B5EF4-FFF2-40B4-BE49-F238E27FC236}">
                <a16:creationId xmlns:a16="http://schemas.microsoft.com/office/drawing/2014/main" id="{99BEEAC5-03FC-BE3A-0F67-3E674B8CA0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0" y="4270681"/>
            <a:ext cx="1562606" cy="4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534F7C1-1346-88A5-03EA-9181EDE933E5}"/>
              </a:ext>
            </a:extLst>
          </p:cNvPr>
          <p:cNvSpPr txBox="1"/>
          <p:nvPr/>
        </p:nvSpPr>
        <p:spPr>
          <a:xfrm>
            <a:off x="800100" y="987351"/>
            <a:ext cx="7543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Mitchell, M., Wu, S., Zaldivar, A., Barnes, P., Vasserman, L., Hutchinson, B., ... &amp; Gebru, T. (2019, January).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cards for model reporting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 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Proceedings of the conference on fairness, accountability, and transparency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(pp. 220-229).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De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Kerf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G., Barragán-Montero, A., Brouwer, C. L.,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Pisciotta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P.,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Biston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 C.,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Fusella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M., ... &amp; Janssen, T. M. (2025).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Multicentre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prospective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radiotherapy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workflow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Physics</a:t>
            </a:r>
            <a:r>
              <a:rPr lang="es-E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s-ES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Imaging</a:t>
            </a:r>
            <a:r>
              <a:rPr lang="es-E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s-ES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Radiation</a:t>
            </a:r>
            <a:r>
              <a:rPr lang="es-E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Oncology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s-E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34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100765.</a:t>
            </a:r>
          </a:p>
          <a:p>
            <a:pPr algn="just"/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Hurkmans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C.,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Bibault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 E.,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Clementel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E.,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Dhont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J., van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Elmpt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W.,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Kantidakis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G., &amp;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Andratschke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N. (2024).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Assessment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bias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scoring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AI-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radiotherapy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segmentation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planning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studies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modified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TRIPOD and PROBAST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guidelines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s-ES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Radiotherapy</a:t>
            </a:r>
            <a:r>
              <a:rPr lang="es-E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s-ES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Oncology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s-E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194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110196.</a:t>
            </a:r>
          </a:p>
          <a:p>
            <a:pPr algn="just"/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Mongan, J., Moy, L., &amp; Kahn Jr, C. E. (2020).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Checklist for artificial intelligence in medical imaging (CLAIM): a guide for authors and reviewers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Radiology: Artificial Intelligence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(2), e200029.</a:t>
            </a:r>
          </a:p>
          <a:p>
            <a:pPr algn="just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Lekadir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K.,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Frangi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 F., Porras, A. R.,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Glocker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B., Cintas, C.,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Langlotz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C. P., ... &amp;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Starmans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 P. (2025). 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FUTURE-AI: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guideline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trustworthy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deployable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artificial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intelligence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s-ES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bmj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s-E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388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93A2A5-EE82-8F45-11FF-461E1A0B54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7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355E2EDD-F7C9-6B51-0FE8-26EB9AFA4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>
            <a:extLst>
              <a:ext uri="{FF2B5EF4-FFF2-40B4-BE49-F238E27FC236}">
                <a16:creationId xmlns:a16="http://schemas.microsoft.com/office/drawing/2014/main" id="{A7C5A57C-26BE-9FF5-FEDE-E79D0195C1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0100" y="328922"/>
            <a:ext cx="7543800" cy="48022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>
                <a:solidFill>
                  <a:schemeClr val="dk1"/>
                </a:solidFill>
              </a:rPr>
              <a:t>Bibliography (II)</a:t>
            </a:r>
            <a:endParaRPr sz="2900" dirty="0"/>
          </a:p>
        </p:txBody>
      </p:sp>
      <p:sp>
        <p:nvSpPr>
          <p:cNvPr id="157" name="Google Shape;157;p27">
            <a:extLst>
              <a:ext uri="{FF2B5EF4-FFF2-40B4-BE49-F238E27FC236}">
                <a16:creationId xmlns:a16="http://schemas.microsoft.com/office/drawing/2014/main" id="{9C103226-815B-3554-C085-65A0F78C81D8}"/>
              </a:ext>
            </a:extLst>
          </p:cNvPr>
          <p:cNvSpPr txBox="1"/>
          <p:nvPr/>
        </p:nvSpPr>
        <p:spPr>
          <a:xfrm>
            <a:off x="274575" y="1440438"/>
            <a:ext cx="482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167;p28">
            <a:extLst>
              <a:ext uri="{FF2B5EF4-FFF2-40B4-BE49-F238E27FC236}">
                <a16:creationId xmlns:a16="http://schemas.microsoft.com/office/drawing/2014/main" id="{19E41160-A9D1-71EE-BD7E-DF4BD7BFC60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0" y="4270681"/>
            <a:ext cx="1562606" cy="4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A6FCF95-FE9D-6BE3-3858-95DFD83878F0}"/>
              </a:ext>
            </a:extLst>
          </p:cNvPr>
          <p:cNvSpPr txBox="1"/>
          <p:nvPr/>
        </p:nvSpPr>
        <p:spPr>
          <a:xfrm>
            <a:off x="800100" y="987351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[6] de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Biase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A.,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Sourlos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N., &amp; van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Ooijen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P. M. (2022,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October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Standardization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artificial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intelligence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s-E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radiotherapy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In </a:t>
            </a:r>
            <a:r>
              <a:rPr lang="es-ES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Seminars</a:t>
            </a:r>
            <a:r>
              <a:rPr lang="es-E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s-ES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radiation</a:t>
            </a:r>
            <a:r>
              <a:rPr lang="es-ES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oncology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(Vol. 32, No. 4, pp. 415-420). WB Saunders.</a:t>
            </a:r>
          </a:p>
          <a:p>
            <a:pPr algn="just"/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C50896-7CAB-ED59-BB2E-096F188EFB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21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800100" y="339890"/>
            <a:ext cx="7543800" cy="461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>
                <a:solidFill>
                  <a:schemeClr val="dk1"/>
                </a:solidFill>
              </a:rPr>
              <a:t>What is a Model Card?</a:t>
            </a:r>
            <a:endParaRPr sz="2900" dirty="0"/>
          </a:p>
        </p:txBody>
      </p:sp>
      <p:sp>
        <p:nvSpPr>
          <p:cNvPr id="157" name="Google Shape;157;p27"/>
          <p:cNvSpPr txBox="1"/>
          <p:nvPr/>
        </p:nvSpPr>
        <p:spPr>
          <a:xfrm>
            <a:off x="274575" y="1440438"/>
            <a:ext cx="482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167;p28">
            <a:extLst>
              <a:ext uri="{FF2B5EF4-FFF2-40B4-BE49-F238E27FC236}">
                <a16:creationId xmlns:a16="http://schemas.microsoft.com/office/drawing/2014/main" id="{7D164F11-EA06-55A1-424D-A9B624807E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0" y="4270681"/>
            <a:ext cx="1562606" cy="4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4593462-D46E-A56A-D897-25CD4F6AD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74" y="1006367"/>
            <a:ext cx="2780227" cy="353994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E229203-75DE-353A-7643-48DE34EB3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226" y="1006367"/>
            <a:ext cx="2899201" cy="2027219"/>
          </a:xfrm>
          <a:prstGeom prst="rect">
            <a:avLst/>
          </a:prstGeom>
        </p:spPr>
      </p:pic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49D5FD0-DA11-00F7-74C3-A41A0CCE83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1C60D4-D196-6492-9E56-E72DF3C35279}"/>
              </a:ext>
            </a:extLst>
          </p:cNvPr>
          <p:cNvSpPr txBox="1"/>
          <p:nvPr/>
        </p:nvSpPr>
        <p:spPr>
          <a:xfrm>
            <a:off x="3923226" y="3033586"/>
            <a:ext cx="2095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75D7C5C6-5790-1B64-1EB3-F7DA33645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C1B4333F-EF49-782F-486B-45E7A8CF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40" y="1036470"/>
            <a:ext cx="4488286" cy="2754630"/>
          </a:xfrm>
          <a:prstGeom prst="rect">
            <a:avLst/>
          </a:prstGeom>
        </p:spPr>
      </p:pic>
      <p:sp>
        <p:nvSpPr>
          <p:cNvPr id="156" name="Google Shape;156;p27">
            <a:extLst>
              <a:ext uri="{FF2B5EF4-FFF2-40B4-BE49-F238E27FC236}">
                <a16:creationId xmlns:a16="http://schemas.microsoft.com/office/drawing/2014/main" id="{6E2EC731-734A-D776-2314-D071FDA14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293331"/>
            <a:ext cx="7543800" cy="461100"/>
          </a:xfr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lvl="0"/>
            <a:r>
              <a:rPr lang="en-US" sz="2900" dirty="0">
                <a:solidFill>
                  <a:schemeClr val="tx1"/>
                </a:solidFill>
              </a:rPr>
              <a:t>Why Transparency is Critical for Safe AI in RT?</a:t>
            </a:r>
          </a:p>
        </p:txBody>
      </p:sp>
      <p:sp>
        <p:nvSpPr>
          <p:cNvPr id="160" name="Rectangle 1">
            <a:extLst>
              <a:ext uri="{FF2B5EF4-FFF2-40B4-BE49-F238E27FC236}">
                <a16:creationId xmlns:a16="http://schemas.microsoft.com/office/drawing/2014/main" id="{CC6E1663-F397-8680-D2CA-633066631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2960" y="1036470"/>
            <a:ext cx="3497580" cy="3314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 defTabSz="91440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</a:pPr>
            <a:r>
              <a:rPr kumimoji="0" lang="en-US" altLang="es-ES" b="0" i="0" u="none" strike="noStrike" cap="none" normalizeH="0" baseline="0" dirty="0">
                <a:ln>
                  <a:noFill/>
                </a:ln>
                <a:effectLst/>
              </a:rPr>
              <a:t>Top Causes of Risk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kumimoji="0" lang="en-US" altLang="es-ES" sz="1500" b="0" i="0" u="none" strike="noStrike" cap="none" normalizeH="0" baseline="0" dirty="0">
                <a:ln>
                  <a:noFill/>
                </a:ln>
                <a:effectLst/>
              </a:rPr>
              <a:t>  Lack of model generalizability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kumimoji="0" lang="en-US" altLang="es-ES" sz="1500" b="0" i="0" u="none" strike="noStrike" cap="none" normalizeH="0" baseline="0" dirty="0">
                <a:ln>
                  <a:noFill/>
                </a:ln>
                <a:effectLst/>
              </a:rPr>
              <a:t>  Human error in use or oversight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kumimoji="0" lang="en-US" altLang="es-ES" sz="1500" b="0" i="0" u="none" strike="noStrike" cap="none" normalizeH="0" baseline="0" dirty="0">
                <a:ln>
                  <a:noFill/>
                </a:ln>
                <a:effectLst/>
              </a:rPr>
              <a:t>  Scan and patient-specific factors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</a:pPr>
            <a:endParaRPr kumimoji="0" lang="en-US" altLang="es-E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lvl="0" indent="0" defTabSz="91440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</a:pPr>
            <a:r>
              <a:rPr kumimoji="0" lang="en-US" altLang="es-ES" b="0" i="0" u="none" strike="noStrike" cap="none" normalizeH="0" baseline="0" dirty="0">
                <a:ln>
                  <a:noFill/>
                </a:ln>
                <a:effectLst/>
              </a:rPr>
              <a:t>Top Effects Observed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kumimoji="0" lang="en-US" altLang="es-ES" sz="1500" b="0" i="0" u="none" strike="noStrike" cap="none" normalizeH="0" baseline="0" dirty="0">
                <a:ln>
                  <a:noFill/>
                </a:ln>
                <a:effectLst/>
              </a:rPr>
              <a:t>  Poor segmentation or planning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kumimoji="0" lang="en-US" altLang="es-ES" sz="1500" b="0" i="0" u="none" strike="noStrike" cap="none" normalizeH="0" baseline="0" dirty="0">
                <a:ln>
                  <a:noFill/>
                </a:ln>
                <a:effectLst/>
              </a:rPr>
              <a:t>  Incorrect treatment setup</a:t>
            </a:r>
          </a:p>
          <a:p>
            <a:pPr marL="457200" lvl="1" indent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</a:pPr>
            <a:r>
              <a:rPr lang="en-US" altLang="es-ES" sz="1500" b="0" i="0" u="none" strike="noStrike" cap="none" dirty="0"/>
              <a:t>  Treatment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effectLst/>
              </a:rPr>
              <a:t> delays or safety risks</a:t>
            </a:r>
          </a:p>
        </p:txBody>
      </p:sp>
      <p:pic>
        <p:nvPicPr>
          <p:cNvPr id="12" name="Google Shape;167;p28">
            <a:extLst>
              <a:ext uri="{FF2B5EF4-FFF2-40B4-BE49-F238E27FC236}">
                <a16:creationId xmlns:a16="http://schemas.microsoft.com/office/drawing/2014/main" id="{A151C3AE-9379-BB1E-63BA-1C5AE28356A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4950" y="4270681"/>
            <a:ext cx="1562606" cy="4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62E7569E-0E93-1936-11D9-76BF52524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9565DA0-81E9-42A5-662E-CA68ABF30785}"/>
              </a:ext>
            </a:extLst>
          </p:cNvPr>
          <p:cNvSpPr txBox="1"/>
          <p:nvPr/>
        </p:nvSpPr>
        <p:spPr>
          <a:xfrm>
            <a:off x="4855235" y="3826918"/>
            <a:ext cx="2095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6662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19BD15B1-C556-71A8-2F89-BDEE5C8E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A97E00E-283A-817F-DE6C-95BDA0A9F20E}"/>
              </a:ext>
            </a:extLst>
          </p:cNvPr>
          <p:cNvCxnSpPr>
            <a:cxnSpLocks/>
          </p:cNvCxnSpPr>
          <p:nvPr/>
        </p:nvCxnSpPr>
        <p:spPr>
          <a:xfrm>
            <a:off x="2027133" y="2872377"/>
            <a:ext cx="1" cy="601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6BEF342-FCD7-8999-FA6C-64C1BC9E0157}"/>
              </a:ext>
            </a:extLst>
          </p:cNvPr>
          <p:cNvCxnSpPr>
            <a:cxnSpLocks/>
          </p:cNvCxnSpPr>
          <p:nvPr/>
        </p:nvCxnSpPr>
        <p:spPr>
          <a:xfrm>
            <a:off x="7534997" y="2872377"/>
            <a:ext cx="1" cy="601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Google Shape;156;p27">
            <a:extLst>
              <a:ext uri="{FF2B5EF4-FFF2-40B4-BE49-F238E27FC236}">
                <a16:creationId xmlns:a16="http://schemas.microsoft.com/office/drawing/2014/main" id="{DD9D0E19-D69D-9CFC-7449-5D2A32A537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293331"/>
            <a:ext cx="7543800" cy="461100"/>
          </a:xfrm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lvl="0"/>
            <a:r>
              <a:rPr lang="en-US" sz="3200" dirty="0">
                <a:solidFill>
                  <a:schemeClr val="tx1"/>
                </a:solidFill>
              </a:rPr>
              <a:t>How to improve Transparency?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82F40AC-BCF7-E6C1-5AE2-3063005F4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814063"/>
              </p:ext>
            </p:extLst>
          </p:nvPr>
        </p:nvGraphicFramePr>
        <p:xfrm>
          <a:off x="822960" y="1048295"/>
          <a:ext cx="5384657" cy="46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FE7129B-C31F-A199-5B41-EBF0E947E9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75370"/>
              </p:ext>
            </p:extLst>
          </p:nvPr>
        </p:nvGraphicFramePr>
        <p:xfrm>
          <a:off x="822960" y="2110650"/>
          <a:ext cx="5384657" cy="46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822D3EB-1986-E15B-E575-1A4694D1658C}"/>
              </a:ext>
            </a:extLst>
          </p:cNvPr>
          <p:cNvSpPr/>
          <p:nvPr/>
        </p:nvSpPr>
        <p:spPr>
          <a:xfrm>
            <a:off x="822960" y="3173005"/>
            <a:ext cx="2408349" cy="850006"/>
          </a:xfrm>
          <a:prstGeom prst="roundRect">
            <a:avLst/>
          </a:prstGeom>
          <a:ln>
            <a:solidFill>
              <a:srgbClr val="C7D6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buSzPts val="1500"/>
            </a:pPr>
            <a:r>
              <a:rPr lang="en-US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Guidelines (checklist) for </a:t>
            </a:r>
            <a:r>
              <a:rPr lang="en-US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model &amp; data reporting </a:t>
            </a:r>
            <a:r>
              <a:rPr lang="en-US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research </a:t>
            </a:r>
            <a:br>
              <a:rPr lang="en-US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2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journal articles, clinical trials…</a:t>
            </a:r>
            <a:r>
              <a:rPr lang="en-US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A612A97-521F-240D-94CA-7451C4CA2E87}"/>
              </a:ext>
            </a:extLst>
          </p:cNvPr>
          <p:cNvSpPr/>
          <p:nvPr/>
        </p:nvSpPr>
        <p:spPr>
          <a:xfrm>
            <a:off x="3576892" y="3173005"/>
            <a:ext cx="2408349" cy="850006"/>
          </a:xfrm>
          <a:prstGeom prst="roundRect">
            <a:avLst/>
          </a:prstGeom>
          <a:ln>
            <a:solidFill>
              <a:srgbClr val="C7D6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buSzPts val="1500"/>
            </a:pPr>
            <a:r>
              <a:rPr lang="es-ES" sz="12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r>
              <a:rPr lang="es-ES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ES" sz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s-ES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r>
              <a:rPr lang="es-ES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2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r>
              <a:rPr lang="es-ES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s-ES" sz="12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clinical</a:t>
            </a:r>
            <a:r>
              <a:rPr lang="es-ES" sz="1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lang="es-ES" sz="12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FB4C77E-123B-76A0-190A-64C16C9BB36A}"/>
              </a:ext>
            </a:extLst>
          </p:cNvPr>
          <p:cNvSpPr/>
          <p:nvPr/>
        </p:nvSpPr>
        <p:spPr>
          <a:xfrm>
            <a:off x="6330824" y="3173005"/>
            <a:ext cx="2408349" cy="850006"/>
          </a:xfrm>
          <a:prstGeom prst="roundRect">
            <a:avLst/>
          </a:prstGeom>
          <a:ln>
            <a:solidFill>
              <a:srgbClr val="C7D6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buSzPts val="1500"/>
            </a:pPr>
            <a:r>
              <a:rPr lang="fr-FR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Regulations</a:t>
            </a:r>
            <a:r>
              <a:rPr lang="fr-FR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fr-FR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MDR, EU AI </a:t>
            </a:r>
            <a:r>
              <a:rPr lang="fr-FR" i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r>
              <a:rPr lang="fr-FR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CE / FDA mark, …</a:t>
            </a:r>
            <a:r>
              <a:rPr lang="fr-FR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0CDC9E7-BCBA-56C0-7838-289676DC0D2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781066" y="2571750"/>
            <a:ext cx="1" cy="601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9FEB160-B4BE-DE59-8FEC-AEC7F3C6412B}"/>
              </a:ext>
            </a:extLst>
          </p:cNvPr>
          <p:cNvCxnSpPr>
            <a:cxnSpLocks/>
          </p:cNvCxnSpPr>
          <p:nvPr/>
        </p:nvCxnSpPr>
        <p:spPr>
          <a:xfrm flipH="1">
            <a:off x="2027133" y="2872377"/>
            <a:ext cx="55078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1E82F9C2-0015-E6F1-4DAD-8373636B97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18000" y="96354"/>
            <a:ext cx="3626617" cy="495079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1BA26BA-D45B-B63C-E898-F105B640E4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9392" y="1586754"/>
            <a:ext cx="6645216" cy="150889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96C2638-1378-931C-CC87-80F947BEE3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7529" y="678016"/>
            <a:ext cx="6447079" cy="3787468"/>
          </a:xfrm>
          <a:prstGeom prst="rect">
            <a:avLst/>
          </a:prstGeom>
        </p:spPr>
      </p:pic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83638B4F-9BFF-2FAE-60B9-B9C311013B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pic>
        <p:nvPicPr>
          <p:cNvPr id="2" name="Google Shape;167;p28">
            <a:extLst>
              <a:ext uri="{FF2B5EF4-FFF2-40B4-BE49-F238E27FC236}">
                <a16:creationId xmlns:a16="http://schemas.microsoft.com/office/drawing/2014/main" id="{76F917D6-1714-B269-A9B4-BA2C1FBE4755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454950" y="4270681"/>
            <a:ext cx="1562606" cy="4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FE49B18-EF60-BF71-D649-9D206C1F0F5B}"/>
              </a:ext>
            </a:extLst>
          </p:cNvPr>
          <p:cNvSpPr txBox="1"/>
          <p:nvPr/>
        </p:nvSpPr>
        <p:spPr>
          <a:xfrm>
            <a:off x="5630500" y="4485561"/>
            <a:ext cx="2095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[3], [4], [5]</a:t>
            </a:r>
          </a:p>
        </p:txBody>
      </p:sp>
    </p:spTree>
    <p:extLst>
      <p:ext uri="{BB962C8B-B14F-4D97-AF65-F5344CB8AC3E}">
        <p14:creationId xmlns:p14="http://schemas.microsoft.com/office/powerpoint/2010/main" val="19108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00BB891C-0154-62DF-1002-82034D1F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>
            <a:extLst>
              <a:ext uri="{FF2B5EF4-FFF2-40B4-BE49-F238E27FC236}">
                <a16:creationId xmlns:a16="http://schemas.microsoft.com/office/drawing/2014/main" id="{9F03728E-2DF8-25FD-8111-750601226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293331"/>
            <a:ext cx="7543800" cy="461100"/>
          </a:xfr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lvl="0"/>
            <a:r>
              <a:rPr lang="en-US" sz="2900" dirty="0">
                <a:solidFill>
                  <a:schemeClr val="tx1"/>
                </a:solidFill>
              </a:rPr>
              <a:t>Why Standardization matters in Radiotherapy AI?</a:t>
            </a:r>
          </a:p>
        </p:txBody>
      </p:sp>
      <p:pic>
        <p:nvPicPr>
          <p:cNvPr id="12" name="Google Shape;167;p28">
            <a:extLst>
              <a:ext uri="{FF2B5EF4-FFF2-40B4-BE49-F238E27FC236}">
                <a16:creationId xmlns:a16="http://schemas.microsoft.com/office/drawing/2014/main" id="{8015401D-FBE6-0497-962E-B7BCEDB08A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0" y="4270681"/>
            <a:ext cx="1562606" cy="4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BF7FF64-43FE-034C-20EA-35BBC4997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049179"/>
            <a:ext cx="7543800" cy="2565447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12845E-C681-631C-60ED-B6064F41E6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0DC6D7-CD2F-DE28-EBB3-9D83B4E48735}"/>
              </a:ext>
            </a:extLst>
          </p:cNvPr>
          <p:cNvSpPr txBox="1"/>
          <p:nvPr/>
        </p:nvSpPr>
        <p:spPr>
          <a:xfrm>
            <a:off x="8096250" y="3727683"/>
            <a:ext cx="2095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101213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14AE00E0-6588-BE03-7FDD-90BE71E99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>
            <a:extLst>
              <a:ext uri="{FF2B5EF4-FFF2-40B4-BE49-F238E27FC236}">
                <a16:creationId xmlns:a16="http://schemas.microsoft.com/office/drawing/2014/main" id="{9BCC5F19-2EB5-D588-1B32-EB9A9D7AE1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293331"/>
            <a:ext cx="7543800" cy="461100"/>
          </a:xfr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lvl="0"/>
            <a:r>
              <a:rPr lang="en-US" sz="2900" dirty="0">
                <a:solidFill>
                  <a:schemeClr val="tx1"/>
                </a:solidFill>
              </a:rPr>
              <a:t>ESTRO AI focus group approach (I)</a:t>
            </a:r>
          </a:p>
        </p:txBody>
      </p:sp>
      <p:pic>
        <p:nvPicPr>
          <p:cNvPr id="12" name="Google Shape;167;p28">
            <a:extLst>
              <a:ext uri="{FF2B5EF4-FFF2-40B4-BE49-F238E27FC236}">
                <a16:creationId xmlns:a16="http://schemas.microsoft.com/office/drawing/2014/main" id="{43ACB91A-3D5E-C197-EC59-A7A1D18B4B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0" y="4270681"/>
            <a:ext cx="1562606" cy="4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3549e97ea54_0_206">
            <a:extLst>
              <a:ext uri="{FF2B5EF4-FFF2-40B4-BE49-F238E27FC236}">
                <a16:creationId xmlns:a16="http://schemas.microsoft.com/office/drawing/2014/main" id="{55E12F83-0EBF-A9EC-4596-17C3AAA09748}"/>
              </a:ext>
            </a:extLst>
          </p:cNvPr>
          <p:cNvSpPr txBox="1"/>
          <p:nvPr/>
        </p:nvSpPr>
        <p:spPr>
          <a:xfrm>
            <a:off x="7701563" y="99176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320;g3549e97ea54_0_206">
            <a:extLst>
              <a:ext uri="{FF2B5EF4-FFF2-40B4-BE49-F238E27FC236}">
                <a16:creationId xmlns:a16="http://schemas.microsoft.com/office/drawing/2014/main" id="{9A2E0054-1548-4C23-4332-556C9424B4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6" name="Google Shape;322;g3549e97ea54_0_206">
            <a:extLst>
              <a:ext uri="{FF2B5EF4-FFF2-40B4-BE49-F238E27FC236}">
                <a16:creationId xmlns:a16="http://schemas.microsoft.com/office/drawing/2014/main" id="{243FAFD3-D03A-E05C-E077-683729628D18}"/>
              </a:ext>
            </a:extLst>
          </p:cNvPr>
          <p:cNvCxnSpPr>
            <a:stCxn id="5" idx="1"/>
            <a:endCxn id="7" idx="1"/>
          </p:cNvCxnSpPr>
          <p:nvPr/>
        </p:nvCxnSpPr>
        <p:spPr>
          <a:xfrm rot="10800000">
            <a:off x="929325" y="1459900"/>
            <a:ext cx="0" cy="1017300"/>
          </a:xfrm>
          <a:prstGeom prst="straightConnector1">
            <a:avLst/>
          </a:prstGeom>
          <a:noFill/>
          <a:ln w="9525" cap="flat" cmpd="sng">
            <a:solidFill>
              <a:srgbClr val="042C5B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7" name="Google Shape;323;g3549e97ea54_0_206">
            <a:extLst>
              <a:ext uri="{FF2B5EF4-FFF2-40B4-BE49-F238E27FC236}">
                <a16:creationId xmlns:a16="http://schemas.microsoft.com/office/drawing/2014/main" id="{697EB577-739D-1F55-5F36-46C6FCD04A6D}"/>
              </a:ext>
            </a:extLst>
          </p:cNvPr>
          <p:cNvSpPr txBox="1"/>
          <p:nvPr/>
        </p:nvSpPr>
        <p:spPr>
          <a:xfrm>
            <a:off x="929325" y="905825"/>
            <a:ext cx="2219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03/2024</a:t>
            </a:r>
            <a:b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Review </a:t>
            </a:r>
            <a:r>
              <a:rPr lang="en" sz="15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existing tools + examples</a:t>
            </a:r>
            <a: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from the group </a:t>
            </a:r>
            <a:b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(e.g. commission reports)</a:t>
            </a:r>
            <a:endParaRPr sz="15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324;g3549e97ea54_0_206">
            <a:extLst>
              <a:ext uri="{FF2B5EF4-FFF2-40B4-BE49-F238E27FC236}">
                <a16:creationId xmlns:a16="http://schemas.microsoft.com/office/drawing/2014/main" id="{D8433D6A-355C-D556-5768-1D712CE14F6C}"/>
              </a:ext>
            </a:extLst>
          </p:cNvPr>
          <p:cNvCxnSpPr/>
          <p:nvPr/>
        </p:nvCxnSpPr>
        <p:spPr>
          <a:xfrm flipH="1">
            <a:off x="1379125" y="2426100"/>
            <a:ext cx="4800" cy="711300"/>
          </a:xfrm>
          <a:prstGeom prst="straightConnector1">
            <a:avLst/>
          </a:prstGeom>
          <a:noFill/>
          <a:ln w="9525" cap="flat" cmpd="sng">
            <a:solidFill>
              <a:srgbClr val="042C5B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" name="Google Shape;325;g3549e97ea54_0_206">
            <a:extLst>
              <a:ext uri="{FF2B5EF4-FFF2-40B4-BE49-F238E27FC236}">
                <a16:creationId xmlns:a16="http://schemas.microsoft.com/office/drawing/2014/main" id="{D45C5686-E83D-9DF5-A8D2-428D1AFE63DD}"/>
              </a:ext>
            </a:extLst>
          </p:cNvPr>
          <p:cNvSpPr txBox="1"/>
          <p:nvPr/>
        </p:nvSpPr>
        <p:spPr>
          <a:xfrm>
            <a:off x="3389400" y="873150"/>
            <a:ext cx="2026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07/2024</a:t>
            </a:r>
            <a:br>
              <a:rPr lang="en"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First proposal of information fields by the groups </a:t>
            </a:r>
            <a:endParaRPr sz="15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26;g3549e97ea54_0_206">
            <a:extLst>
              <a:ext uri="{FF2B5EF4-FFF2-40B4-BE49-F238E27FC236}">
                <a16:creationId xmlns:a16="http://schemas.microsoft.com/office/drawing/2014/main" id="{53CACEE9-4476-7F27-CF1C-BCA78124239E}"/>
              </a:ext>
            </a:extLst>
          </p:cNvPr>
          <p:cNvSpPr txBox="1"/>
          <p:nvPr/>
        </p:nvSpPr>
        <p:spPr>
          <a:xfrm>
            <a:off x="1461775" y="2928950"/>
            <a:ext cx="3374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04/2024</a:t>
            </a:r>
            <a:b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RT </a:t>
            </a:r>
            <a:r>
              <a:rPr lang="en" sz="15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domain-specific groups</a:t>
            </a:r>
            <a: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4999" marR="0" lvl="0" indent="-190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AutoNum type="arabicPeriod"/>
            </a:pPr>
            <a:r>
              <a:rPr lang="en" sz="15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Image conversion (synthetic CT)</a:t>
            </a:r>
            <a:endParaRPr sz="1500" b="0" i="1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4999" marR="0" lvl="0" indent="-190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AutoNum type="arabicPeriod"/>
            </a:pPr>
            <a:r>
              <a:rPr lang="en" sz="15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 - segmentation</a:t>
            </a:r>
            <a:endParaRPr sz="1500" b="0" i="1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4999" marR="0" lvl="0" indent="-1904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AutoNum type="arabicPeriod"/>
            </a:pPr>
            <a:r>
              <a:rPr lang="en" sz="15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Dose prediction / auto-planning</a:t>
            </a:r>
            <a:b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27;g3549e97ea54_0_206">
            <a:extLst>
              <a:ext uri="{FF2B5EF4-FFF2-40B4-BE49-F238E27FC236}">
                <a16:creationId xmlns:a16="http://schemas.microsoft.com/office/drawing/2014/main" id="{E7419F83-46F6-5CB9-8FE8-CDC9B883BF86}"/>
              </a:ext>
            </a:extLst>
          </p:cNvPr>
          <p:cNvCxnSpPr/>
          <p:nvPr/>
        </p:nvCxnSpPr>
        <p:spPr>
          <a:xfrm rot="10800000" flipH="1">
            <a:off x="3305975" y="1203988"/>
            <a:ext cx="8700" cy="1348500"/>
          </a:xfrm>
          <a:prstGeom prst="straightConnector1">
            <a:avLst/>
          </a:prstGeom>
          <a:noFill/>
          <a:ln w="9525" cap="flat" cmpd="sng">
            <a:solidFill>
              <a:srgbClr val="042C5B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3" name="Google Shape;328;g3549e97ea54_0_206">
            <a:extLst>
              <a:ext uri="{FF2B5EF4-FFF2-40B4-BE49-F238E27FC236}">
                <a16:creationId xmlns:a16="http://schemas.microsoft.com/office/drawing/2014/main" id="{012820A4-4D61-7EF0-6E6D-9F1302CA85E9}"/>
              </a:ext>
            </a:extLst>
          </p:cNvPr>
          <p:cNvSpPr txBox="1"/>
          <p:nvPr/>
        </p:nvSpPr>
        <p:spPr>
          <a:xfrm>
            <a:off x="4254875" y="2631100"/>
            <a:ext cx="2357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09/2024</a:t>
            </a:r>
            <a:b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r>
              <a:rPr lang="en" sz="15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review rounds</a:t>
            </a:r>
            <a: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for reaching </a:t>
            </a:r>
            <a:r>
              <a:rPr lang="en" sz="15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consensus</a:t>
            </a:r>
            <a:endParaRPr sz="15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329;g3549e97ea54_0_206">
            <a:extLst>
              <a:ext uri="{FF2B5EF4-FFF2-40B4-BE49-F238E27FC236}">
                <a16:creationId xmlns:a16="http://schemas.microsoft.com/office/drawing/2014/main" id="{60082842-2E9E-74C8-5460-FB06644AD11B}"/>
              </a:ext>
            </a:extLst>
          </p:cNvPr>
          <p:cNvCxnSpPr/>
          <p:nvPr/>
        </p:nvCxnSpPr>
        <p:spPr>
          <a:xfrm flipH="1">
            <a:off x="4169925" y="2426100"/>
            <a:ext cx="4800" cy="711300"/>
          </a:xfrm>
          <a:prstGeom prst="straightConnector1">
            <a:avLst/>
          </a:prstGeom>
          <a:noFill/>
          <a:ln w="9525" cap="flat" cmpd="sng">
            <a:solidFill>
              <a:srgbClr val="042C5B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5" name="Google Shape;330;g3549e97ea54_0_206">
            <a:extLst>
              <a:ext uri="{FF2B5EF4-FFF2-40B4-BE49-F238E27FC236}">
                <a16:creationId xmlns:a16="http://schemas.microsoft.com/office/drawing/2014/main" id="{1769553D-A674-FC5B-2783-3C57720CBE60}"/>
              </a:ext>
            </a:extLst>
          </p:cNvPr>
          <p:cNvCxnSpPr/>
          <p:nvPr/>
        </p:nvCxnSpPr>
        <p:spPr>
          <a:xfrm rot="10800000" flipH="1">
            <a:off x="6409925" y="1203988"/>
            <a:ext cx="8700" cy="1348500"/>
          </a:xfrm>
          <a:prstGeom prst="straightConnector1">
            <a:avLst/>
          </a:prstGeom>
          <a:noFill/>
          <a:ln w="9525" cap="flat" cmpd="sng">
            <a:solidFill>
              <a:srgbClr val="042C5B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16" name="Google Shape;331;g3549e97ea54_0_206">
            <a:extLst>
              <a:ext uri="{FF2B5EF4-FFF2-40B4-BE49-F238E27FC236}">
                <a16:creationId xmlns:a16="http://schemas.microsoft.com/office/drawing/2014/main" id="{66D156C7-8328-377A-A95A-3DB0BCBD9810}"/>
              </a:ext>
            </a:extLst>
          </p:cNvPr>
          <p:cNvSpPr txBox="1"/>
          <p:nvPr/>
        </p:nvSpPr>
        <p:spPr>
          <a:xfrm>
            <a:off x="6481000" y="903875"/>
            <a:ext cx="2357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01/2025</a:t>
            </a:r>
            <a:br>
              <a:rPr lang="en"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Final model card (v6) sent to </a:t>
            </a:r>
            <a:r>
              <a:rPr lang="en" sz="15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external reviewers from clinics and industry</a:t>
            </a:r>
            <a:endParaRPr sz="15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21;g3549e97ea54_0_206">
            <a:extLst>
              <a:ext uri="{FF2B5EF4-FFF2-40B4-BE49-F238E27FC236}">
                <a16:creationId xmlns:a16="http://schemas.microsoft.com/office/drawing/2014/main" id="{4AA8A1DB-BEB3-18E0-2216-05920616871A}"/>
              </a:ext>
            </a:extLst>
          </p:cNvPr>
          <p:cNvSpPr/>
          <p:nvPr/>
        </p:nvSpPr>
        <p:spPr>
          <a:xfrm>
            <a:off x="929325" y="2323300"/>
            <a:ext cx="7733100" cy="30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7D6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98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B0743FDE-7073-DBAA-14A2-CA04EA5AA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>
            <a:extLst>
              <a:ext uri="{FF2B5EF4-FFF2-40B4-BE49-F238E27FC236}">
                <a16:creationId xmlns:a16="http://schemas.microsoft.com/office/drawing/2014/main" id="{FB7AB529-0495-7687-7916-BC2E64AE10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293331"/>
            <a:ext cx="7543800" cy="461100"/>
          </a:xfr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lvl="0"/>
            <a:r>
              <a:rPr lang="en-US" sz="2900" dirty="0">
                <a:solidFill>
                  <a:schemeClr val="tx1"/>
                </a:solidFill>
              </a:rPr>
              <a:t>ESTRO AI focus group approach (II)</a:t>
            </a:r>
          </a:p>
        </p:txBody>
      </p:sp>
      <p:pic>
        <p:nvPicPr>
          <p:cNvPr id="12" name="Google Shape;167;p28">
            <a:extLst>
              <a:ext uri="{FF2B5EF4-FFF2-40B4-BE49-F238E27FC236}">
                <a16:creationId xmlns:a16="http://schemas.microsoft.com/office/drawing/2014/main" id="{DACA46AF-0CC6-D6FE-DA81-02C2022EE8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0" y="4270681"/>
            <a:ext cx="1562606" cy="4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3549e97ea54_0_206">
            <a:extLst>
              <a:ext uri="{FF2B5EF4-FFF2-40B4-BE49-F238E27FC236}">
                <a16:creationId xmlns:a16="http://schemas.microsoft.com/office/drawing/2014/main" id="{0A0CEBCE-92BC-2C85-5143-74241DA76EB7}"/>
              </a:ext>
            </a:extLst>
          </p:cNvPr>
          <p:cNvSpPr txBox="1"/>
          <p:nvPr/>
        </p:nvSpPr>
        <p:spPr>
          <a:xfrm>
            <a:off x="7701563" y="99176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320;g3549e97ea54_0_206">
            <a:extLst>
              <a:ext uri="{FF2B5EF4-FFF2-40B4-BE49-F238E27FC236}">
                <a16:creationId xmlns:a16="http://schemas.microsoft.com/office/drawing/2014/main" id="{308BFAD1-06EE-3B8B-668D-A0493E6428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" name="Google Shape;337;g3549e97ea54_0_232">
            <a:extLst>
              <a:ext uri="{FF2B5EF4-FFF2-40B4-BE49-F238E27FC236}">
                <a16:creationId xmlns:a16="http://schemas.microsoft.com/office/drawing/2014/main" id="{D1833904-B66D-A285-3BBE-2B55915E2842}"/>
              </a:ext>
            </a:extLst>
          </p:cNvPr>
          <p:cNvSpPr txBox="1"/>
          <p:nvPr/>
        </p:nvSpPr>
        <p:spPr>
          <a:xfrm>
            <a:off x="7701563" y="99176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338;g3549e97ea54_0_232">
            <a:extLst>
              <a:ext uri="{FF2B5EF4-FFF2-40B4-BE49-F238E27FC236}">
                <a16:creationId xmlns:a16="http://schemas.microsoft.com/office/drawing/2014/main" id="{AEB7F581-D3EB-42C3-CA2F-819EFCA0E70C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ts val="1300"/>
            </a:pPr>
            <a:fld id="{00000000-1234-1234-1234-123412341234}" type="slidenum">
              <a:rPr lang="en" smtClean="0"/>
              <a:pPr>
                <a:buSzPts val="1300"/>
              </a:pPr>
              <a:t>7</a:t>
            </a:fld>
            <a:endParaRPr lang="en"/>
          </a:p>
        </p:txBody>
      </p:sp>
      <p:sp>
        <p:nvSpPr>
          <p:cNvPr id="19" name="Google Shape;339;g3549e97ea54_0_232">
            <a:extLst>
              <a:ext uri="{FF2B5EF4-FFF2-40B4-BE49-F238E27FC236}">
                <a16:creationId xmlns:a16="http://schemas.microsoft.com/office/drawing/2014/main" id="{9E03331C-3BF2-BA19-6719-7F116BFDC97D}"/>
              </a:ext>
            </a:extLst>
          </p:cNvPr>
          <p:cNvSpPr txBox="1"/>
          <p:nvPr/>
        </p:nvSpPr>
        <p:spPr>
          <a:xfrm>
            <a:off x="730250" y="868700"/>
            <a:ext cx="81291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●"/>
            </a:pPr>
            <a:r>
              <a:rPr lang="en" sz="15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Unified card for research and commercial </a:t>
            </a:r>
            <a: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models, using </a:t>
            </a:r>
            <a:r>
              <a:rPr lang="en" sz="15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REQUIRED(*) and OPTIONAL fields</a:t>
            </a:r>
            <a:b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●"/>
            </a:pPr>
            <a: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6-level structure</a:t>
            </a:r>
            <a:b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0000" marR="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0) </a:t>
            </a:r>
            <a:r>
              <a:rPr lang="en" sz="1200" b="1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Card metadata</a:t>
            </a:r>
            <a:r>
              <a:rPr lang="en" sz="1200" b="0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information </a:t>
            </a:r>
            <a:r>
              <a:rPr lang="en" sz="12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about the card</a:t>
            </a: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(e.g. versioning)</a:t>
            </a:r>
            <a:endParaRPr sz="12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0000" marR="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en" sz="1200" b="1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basic information</a:t>
            </a: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main </a:t>
            </a:r>
            <a:r>
              <a:rPr lang="en" sz="12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information to use the model</a:t>
            </a: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(e.g. model scope, limitations,...)</a:t>
            </a:r>
            <a:endParaRPr sz="12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0000" marR="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" sz="1200" b="1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Technical specifications</a:t>
            </a: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(i.e. model pipeline, learning architecture, software and hardware), </a:t>
            </a:r>
            <a:endParaRPr sz="12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0000" marR="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lang="en" sz="1200" b="1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Training data, methodology, and information</a:t>
            </a: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info about training and validation data, </a:t>
            </a:r>
            <a:endParaRPr sz="12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0000" marR="0" lvl="0" indent="-85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lang="en" sz="1200" b="1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Evaluation data, methodology, and results / commissioning</a:t>
            </a: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with possibility of adding different evaluations</a:t>
            </a:r>
            <a:endParaRPr sz="12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40000" marR="0" lvl="0" indent="-85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lang="en" sz="1200" b="1" i="1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Other considerations</a:t>
            </a: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including fields about </a:t>
            </a:r>
            <a:r>
              <a:rPr lang="en" sz="12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ethical use, risk analysis, and monitoring</a:t>
            </a:r>
            <a: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2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●"/>
            </a:pPr>
            <a:r>
              <a:rPr lang="en" sz="15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Color code for application-specific fields</a:t>
            </a:r>
            <a:endParaRPr sz="15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" name="Google Shape;340;g3549e97ea54_0_232">
            <a:extLst>
              <a:ext uri="{FF2B5EF4-FFF2-40B4-BE49-F238E27FC236}">
                <a16:creationId xmlns:a16="http://schemas.microsoft.com/office/drawing/2014/main" id="{422C9866-876C-EFBC-96F5-323F690F366F}"/>
              </a:ext>
            </a:extLst>
          </p:cNvPr>
          <p:cNvGraphicFramePr/>
          <p:nvPr/>
        </p:nvGraphicFramePr>
        <p:xfrm>
          <a:off x="1296975" y="3284375"/>
          <a:ext cx="5189225" cy="1124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Task 1</a:t>
                      </a:r>
                      <a:endParaRPr sz="1000" u="none" strike="noStrike" cap="none"/>
                    </a:p>
                  </a:txBody>
                  <a:tcPr marL="27350" marR="27350" marT="27350" marB="273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Image-to-image translation</a:t>
                      </a:r>
                      <a:endParaRPr sz="1000" u="none" strike="noStrike" cap="none"/>
                    </a:p>
                  </a:txBody>
                  <a:tcPr marL="27350" marR="27350" marT="27350" marB="273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63500" marR="63500" marT="63500" marB="63500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Task 2</a:t>
                      </a:r>
                      <a:endParaRPr sz="1000" u="none" strike="noStrike" cap="none"/>
                    </a:p>
                  </a:txBody>
                  <a:tcPr marL="27350" marR="27350" marT="27350" marB="273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Segmentation</a:t>
                      </a:r>
                      <a:endParaRPr sz="1000" u="none" strike="noStrike" cap="none"/>
                    </a:p>
                  </a:txBody>
                  <a:tcPr marL="27350" marR="27350" marT="27350" marB="273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3500" marR="63500" marT="63500" marB="635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Task 3</a:t>
                      </a:r>
                      <a:endParaRPr sz="1000" u="none" strike="noStrike" cap="none"/>
                    </a:p>
                  </a:txBody>
                  <a:tcPr marL="27350" marR="27350" marT="27350" marB="273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Auto-planning / Dose prediction</a:t>
                      </a:r>
                      <a:endParaRPr sz="1000" u="none" strike="noStrike" cap="none"/>
                    </a:p>
                  </a:txBody>
                  <a:tcPr marL="27350" marR="27350" marT="27350" marB="273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3500" marR="63500" marT="63500" marB="63500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Generic</a:t>
                      </a:r>
                      <a:endParaRPr sz="1000" u="none" strike="noStrike" cap="none"/>
                    </a:p>
                  </a:txBody>
                  <a:tcPr marL="27350" marR="27350" marT="27350" marB="273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Fields generic to any task</a:t>
                      </a:r>
                      <a:endParaRPr sz="1000" u="none" strike="noStrike" cap="none"/>
                    </a:p>
                  </a:txBody>
                  <a:tcPr marL="27350" marR="27350" marT="27350" marB="2735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00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EA384C4E-7989-021B-41FC-C562C89F6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>
            <a:extLst>
              <a:ext uri="{FF2B5EF4-FFF2-40B4-BE49-F238E27FC236}">
                <a16:creationId xmlns:a16="http://schemas.microsoft.com/office/drawing/2014/main" id="{086AFA68-F24F-F7CE-4B1B-883D79C3F8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293331"/>
            <a:ext cx="7543800" cy="461100"/>
          </a:xfr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lvl="0"/>
            <a:r>
              <a:rPr lang="en-US" sz="2900" dirty="0">
                <a:solidFill>
                  <a:schemeClr val="tx1"/>
                </a:solidFill>
              </a:rPr>
              <a:t>ESTRO AI focus group approach (III)</a:t>
            </a:r>
          </a:p>
        </p:txBody>
      </p:sp>
      <p:pic>
        <p:nvPicPr>
          <p:cNvPr id="12" name="Google Shape;167;p28">
            <a:extLst>
              <a:ext uri="{FF2B5EF4-FFF2-40B4-BE49-F238E27FC236}">
                <a16:creationId xmlns:a16="http://schemas.microsoft.com/office/drawing/2014/main" id="{0DB0DDEC-3BBA-8555-3A14-9DEBE0312B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0" y="4270681"/>
            <a:ext cx="1562606" cy="4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3549e97ea54_0_206">
            <a:extLst>
              <a:ext uri="{FF2B5EF4-FFF2-40B4-BE49-F238E27FC236}">
                <a16:creationId xmlns:a16="http://schemas.microsoft.com/office/drawing/2014/main" id="{C71C7023-4C71-EA18-7F7A-C27665E15C8F}"/>
              </a:ext>
            </a:extLst>
          </p:cNvPr>
          <p:cNvSpPr txBox="1"/>
          <p:nvPr/>
        </p:nvSpPr>
        <p:spPr>
          <a:xfrm>
            <a:off x="7701563" y="99176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320;g3549e97ea54_0_206">
            <a:extLst>
              <a:ext uri="{FF2B5EF4-FFF2-40B4-BE49-F238E27FC236}">
                <a16:creationId xmlns:a16="http://schemas.microsoft.com/office/drawing/2014/main" id="{980E7028-967E-1080-F1EB-E3077DCCF99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" name="Google Shape;337;g3549e97ea54_0_232">
            <a:extLst>
              <a:ext uri="{FF2B5EF4-FFF2-40B4-BE49-F238E27FC236}">
                <a16:creationId xmlns:a16="http://schemas.microsoft.com/office/drawing/2014/main" id="{EB2811F7-1534-87D2-404F-F0268A256DB5}"/>
              </a:ext>
            </a:extLst>
          </p:cNvPr>
          <p:cNvSpPr txBox="1"/>
          <p:nvPr/>
        </p:nvSpPr>
        <p:spPr>
          <a:xfrm>
            <a:off x="7701563" y="99176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338;g3549e97ea54_0_232">
            <a:extLst>
              <a:ext uri="{FF2B5EF4-FFF2-40B4-BE49-F238E27FC236}">
                <a16:creationId xmlns:a16="http://schemas.microsoft.com/office/drawing/2014/main" id="{4A5C45CD-FDBF-EC15-EEBC-58FA3A094E54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ts val="1300"/>
            </a:pPr>
            <a:fld id="{00000000-1234-1234-1234-123412341234}" type="slidenum">
              <a:rPr lang="en" smtClean="0"/>
              <a:pPr>
                <a:buSzPts val="1300"/>
              </a:pPr>
              <a:t>8</a:t>
            </a:fld>
            <a:endParaRPr lang="en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CCA574A-9E7B-A24D-C875-60F429FDA088}"/>
              </a:ext>
            </a:extLst>
          </p:cNvPr>
          <p:cNvSpPr txBox="1"/>
          <p:nvPr/>
        </p:nvSpPr>
        <p:spPr>
          <a:xfrm>
            <a:off x="822960" y="1133086"/>
            <a:ext cx="3953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Card Template (.docx) – Current Version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493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2443E964-F055-A84E-9B0D-D4B40B14D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>
            <a:extLst>
              <a:ext uri="{FF2B5EF4-FFF2-40B4-BE49-F238E27FC236}">
                <a16:creationId xmlns:a16="http://schemas.microsoft.com/office/drawing/2014/main" id="{9986821F-2FBB-52AC-D094-1F65C42D5C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293331"/>
            <a:ext cx="7543800" cy="461100"/>
          </a:xfr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lvl="0"/>
            <a:r>
              <a:rPr lang="en-US" sz="2900" dirty="0">
                <a:solidFill>
                  <a:schemeClr val="tx1"/>
                </a:solidFill>
              </a:rPr>
              <a:t>Motivation – why digitalize the Model Card?  </a:t>
            </a:r>
          </a:p>
        </p:txBody>
      </p:sp>
      <p:pic>
        <p:nvPicPr>
          <p:cNvPr id="12" name="Google Shape;167;p28">
            <a:extLst>
              <a:ext uri="{FF2B5EF4-FFF2-40B4-BE49-F238E27FC236}">
                <a16:creationId xmlns:a16="http://schemas.microsoft.com/office/drawing/2014/main" id="{07415607-9D9A-105B-DFBE-FECB3E37B9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950" y="4270681"/>
            <a:ext cx="1562606" cy="4611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9;g3549e97ea54_0_206">
            <a:extLst>
              <a:ext uri="{FF2B5EF4-FFF2-40B4-BE49-F238E27FC236}">
                <a16:creationId xmlns:a16="http://schemas.microsoft.com/office/drawing/2014/main" id="{3DDEAE09-87A3-61EB-BCF3-67A2DAEBFF25}"/>
              </a:ext>
            </a:extLst>
          </p:cNvPr>
          <p:cNvSpPr txBox="1"/>
          <p:nvPr/>
        </p:nvSpPr>
        <p:spPr>
          <a:xfrm>
            <a:off x="7701563" y="99176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" name="Google Shape;320;g3549e97ea54_0_206">
            <a:extLst>
              <a:ext uri="{FF2B5EF4-FFF2-40B4-BE49-F238E27FC236}">
                <a16:creationId xmlns:a16="http://schemas.microsoft.com/office/drawing/2014/main" id="{0ACFADAA-1101-DF80-FD8C-C93A7B348F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7" name="Google Shape;337;g3549e97ea54_0_232">
            <a:extLst>
              <a:ext uri="{FF2B5EF4-FFF2-40B4-BE49-F238E27FC236}">
                <a16:creationId xmlns:a16="http://schemas.microsoft.com/office/drawing/2014/main" id="{ACE54E71-30DC-F88A-2913-74CAE4F2D123}"/>
              </a:ext>
            </a:extLst>
          </p:cNvPr>
          <p:cNvSpPr txBox="1"/>
          <p:nvPr/>
        </p:nvSpPr>
        <p:spPr>
          <a:xfrm>
            <a:off x="7701563" y="991763"/>
            <a:ext cx="1456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" name="Google Shape;338;g3549e97ea54_0_232">
            <a:extLst>
              <a:ext uri="{FF2B5EF4-FFF2-40B4-BE49-F238E27FC236}">
                <a16:creationId xmlns:a16="http://schemas.microsoft.com/office/drawing/2014/main" id="{1CBFED6D-9FC6-665B-5281-966CCC3A5858}"/>
              </a:ext>
            </a:extLst>
          </p:cNvPr>
          <p:cNvSpPr txBox="1">
            <a:spLocks/>
          </p:cNvSpPr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ts val="1300"/>
            </a:pPr>
            <a:fld id="{00000000-1234-1234-1234-123412341234}" type="slidenum">
              <a:rPr lang="en" smtClean="0"/>
              <a:pPr>
                <a:buSzPts val="1300"/>
              </a:pPr>
              <a:t>9</a:t>
            </a:fld>
            <a:endParaRPr lang="en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8CFBB83-5868-7700-659E-383C9B354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535102"/>
              </p:ext>
            </p:extLst>
          </p:nvPr>
        </p:nvGraphicFramePr>
        <p:xfrm>
          <a:off x="2027872" y="860425"/>
          <a:ext cx="5133975" cy="342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1670412"/>
      </p:ext>
    </p:extLst>
  </p:cSld>
  <p:clrMapOvr>
    <a:masterClrMapping/>
  </p:clrMapOvr>
</p:sld>
</file>

<file path=ppt/theme/theme1.xml><?xml version="1.0" encoding="utf-8"?>
<a:theme xmlns:a="http://schemas.openxmlformats.org/drawingml/2006/main" name="MIRO_01022023">
  <a:themeElements>
    <a:clrScheme name="Personnalisé 6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002060"/>
      </a:accent1>
      <a:accent2>
        <a:srgbClr val="002060"/>
      </a:accent2>
      <a:accent3>
        <a:srgbClr val="2683C6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913</Words>
  <Application>Microsoft Office PowerPoint</Application>
  <PresentationFormat>Presentación en pantalla (16:9)</PresentationFormat>
  <Paragraphs>109</Paragraphs>
  <Slides>15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Tahoma</vt:lpstr>
      <vt:lpstr>MIRO_01022023</vt:lpstr>
      <vt:lpstr>Digitalising and Automating Domain-Specific AI Model Cards for Radiotherapy</vt:lpstr>
      <vt:lpstr>What is a Model Card?</vt:lpstr>
      <vt:lpstr>Why Transparency is Critical for Safe AI in RT?</vt:lpstr>
      <vt:lpstr>How to improve Transparency?</vt:lpstr>
      <vt:lpstr>Why Standardization matters in Radiotherapy AI?</vt:lpstr>
      <vt:lpstr>ESTRO AI focus group approach (I)</vt:lpstr>
      <vt:lpstr>ESTRO AI focus group approach (II)</vt:lpstr>
      <vt:lpstr>ESTRO AI focus group approach (III)</vt:lpstr>
      <vt:lpstr>Motivation – why digitalize the Model Card?  </vt:lpstr>
      <vt:lpstr>Interactive Tool for Creating Digital Model Cards</vt:lpstr>
      <vt:lpstr>Next steps, Challenges</vt:lpstr>
      <vt:lpstr>Future Ideas</vt:lpstr>
      <vt:lpstr>Discussion, questions, suggestions…</vt:lpstr>
      <vt:lpstr>Bibliography (I)</vt:lpstr>
      <vt:lpstr>Bibliography 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Silvia María Herranz</cp:lastModifiedBy>
  <cp:revision>12</cp:revision>
  <dcterms:modified xsi:type="dcterms:W3CDTF">2025-07-24T20:56:10Z</dcterms:modified>
</cp:coreProperties>
</file>