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7"/>
  </p:notesMasterIdLst>
  <p:sldIdLst>
    <p:sldId id="256" r:id="rId2"/>
    <p:sldId id="270" r:id="rId3"/>
    <p:sldId id="271" r:id="rId4"/>
    <p:sldId id="265" r:id="rId5"/>
    <p:sldId id="264" r:id="rId6"/>
    <p:sldId id="260" r:id="rId7"/>
    <p:sldId id="261" r:id="rId8"/>
    <p:sldId id="262" r:id="rId9"/>
    <p:sldId id="263" r:id="rId10"/>
    <p:sldId id="267" r:id="rId11"/>
    <p:sldId id="268" r:id="rId12"/>
    <p:sldId id="266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F94D3E-5003-06A2-8519-82616AD8DF99}" name="MONTALDO ALESSANDRO" initials="MA" userId="MONTALDO ALESSANDRO" providerId="None"/>
  <p188:author id="{375E4BA2-CCB4-6A83-80B5-42550B8C4EFD}" name="LAERA SILVIA" initials="LS" userId="S::s288011@studenti.polito.it::70e2a751-91bf-46fd-a2b0-dd9f58ae7f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39C55-17D9-3232-C968-73399F8D5E66}" v="951" dt="2022-07-10T21:07:38.269"/>
    <p1510:client id="{5ACA85F3-8A63-405C-BC4C-8C8252E9B76D}" v="1975" dt="2022-07-10T14:19:09.545"/>
    <p1510:client id="{7B21E61E-092E-E1EF-50B3-5D92B3F9311C}" v="23" dt="2022-07-11T10:07:48.735"/>
    <p1510:client id="{B6ABDD02-899C-7744-9FF5-7EE9A8D2E6C0}" v="4653" dt="2022-07-11T15:34:10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lvia\Library\Containers\com.microsoft.Excel\Data\Library\Application%20Support\Microsoft\risultati_BAU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lvia\Library\Containers\com.microsoft.Excel\Data\Library\Application%20Support\Microsoft\risultati_BAU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s288009_studenti_polito_it/Documents/Models%20and%20scenarios/Results%20analysis/risultati_SCENARIO(Ripristinat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s288009_studenti_polito_it/Documents/Models%20and%20scenarios/Results%20analysis/risultati_SCENARIO(Ripristinato%20automaticamente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Installed capacity of RES in electricity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BAU scenario</c:v>
          </c:tx>
          <c:spPr>
            <a:ln w="28575" cap="rnd">
              <a:solidFill>
                <a:srgbClr val="00C2A3"/>
              </a:solidFill>
              <a:round/>
            </a:ln>
            <a:effectLst/>
          </c:spPr>
          <c:marker>
            <c:symbol val="none"/>
          </c:marker>
          <c:cat>
            <c:numRef>
              <c:f>Capacity_ELC!$C$1:$O$1</c:f>
              <c:numCache>
                <c:formatCode>General</c:formatCode>
                <c:ptCount val="13"/>
                <c:pt idx="0">
                  <c:v>2007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  <c:pt idx="6">
                  <c:v>2018</c:v>
                </c:pt>
                <c:pt idx="7">
                  <c:v>2020</c:v>
                </c:pt>
                <c:pt idx="8">
                  <c:v>2022</c:v>
                </c:pt>
                <c:pt idx="9">
                  <c:v>2025</c:v>
                </c:pt>
                <c:pt idx="10">
                  <c:v>2030</c:v>
                </c:pt>
                <c:pt idx="11">
                  <c:v>2040</c:v>
                </c:pt>
                <c:pt idx="12">
                  <c:v>2050</c:v>
                </c:pt>
              </c:numCache>
            </c:numRef>
          </c:cat>
          <c:val>
            <c:numRef>
              <c:f>Capacity_ELC!$C$127:$O$127</c:f>
              <c:numCache>
                <c:formatCode>0</c:formatCode>
                <c:ptCount val="13"/>
                <c:pt idx="0">
                  <c:v>26.076734673708696</c:v>
                </c:pt>
                <c:pt idx="1">
                  <c:v>28.197738630444483</c:v>
                </c:pt>
                <c:pt idx="2">
                  <c:v>31.760030430564612</c:v>
                </c:pt>
                <c:pt idx="3">
                  <c:v>39.236849499315127</c:v>
                </c:pt>
                <c:pt idx="4">
                  <c:v>41.066337401302164</c:v>
                </c:pt>
                <c:pt idx="5">
                  <c:v>41.858590505953636</c:v>
                </c:pt>
                <c:pt idx="6">
                  <c:v>43.797837845035154</c:v>
                </c:pt>
                <c:pt idx="7">
                  <c:v>44.873698875961573</c:v>
                </c:pt>
                <c:pt idx="8">
                  <c:v>49.710256714477644</c:v>
                </c:pt>
                <c:pt idx="9">
                  <c:v>58.738048165519132</c:v>
                </c:pt>
                <c:pt idx="10">
                  <c:v>67.994227363597773</c:v>
                </c:pt>
                <c:pt idx="11">
                  <c:v>86.304855944380435</c:v>
                </c:pt>
                <c:pt idx="12">
                  <c:v>110.71345688141895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89-7542-A41C-286064410E8A}"/>
            </c:ext>
          </c:extLst>
        </c:ser>
        <c:ser>
          <c:idx val="1"/>
          <c:order val="1"/>
          <c:tx>
            <c:v>Our scenario</c:v>
          </c:tx>
          <c:spPr>
            <a:ln w="28575" cap="rnd">
              <a:solidFill>
                <a:srgbClr val="EE7565"/>
              </a:solidFill>
              <a:round/>
            </a:ln>
            <a:effectLst/>
          </c:spPr>
          <c:marker>
            <c:symbol val="none"/>
          </c:marker>
          <c:cat>
            <c:numRef>
              <c:f>Capacity_ELC!$C$1:$O$1</c:f>
              <c:numCache>
                <c:formatCode>General</c:formatCode>
                <c:ptCount val="13"/>
                <c:pt idx="0">
                  <c:v>2007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  <c:pt idx="6">
                  <c:v>2018</c:v>
                </c:pt>
                <c:pt idx="7">
                  <c:v>2020</c:v>
                </c:pt>
                <c:pt idx="8">
                  <c:v>2022</c:v>
                </c:pt>
                <c:pt idx="9">
                  <c:v>2025</c:v>
                </c:pt>
                <c:pt idx="10">
                  <c:v>2030</c:v>
                </c:pt>
                <c:pt idx="11">
                  <c:v>2040</c:v>
                </c:pt>
                <c:pt idx="12">
                  <c:v>2050</c:v>
                </c:pt>
              </c:numCache>
            </c:numRef>
          </c:cat>
          <c:val>
            <c:numRef>
              <c:f>Capacity_ELC!$C$128:$O$128</c:f>
              <c:numCache>
                <c:formatCode>0</c:formatCode>
                <c:ptCount val="13"/>
                <c:pt idx="0">
                  <c:v>26.078429496299041</c:v>
                </c:pt>
                <c:pt idx="1">
                  <c:v>28.206627858762033</c:v>
                </c:pt>
                <c:pt idx="2">
                  <c:v>32.41761783265995</c:v>
                </c:pt>
                <c:pt idx="3">
                  <c:v>39.667897420488046</c:v>
                </c:pt>
                <c:pt idx="4">
                  <c:v>40.953699464292939</c:v>
                </c:pt>
                <c:pt idx="5">
                  <c:v>41.745952569127361</c:v>
                </c:pt>
                <c:pt idx="6">
                  <c:v>43.683038549897134</c:v>
                </c:pt>
                <c:pt idx="7">
                  <c:v>44.758900041498393</c:v>
                </c:pt>
                <c:pt idx="8">
                  <c:v>49.516584899586547</c:v>
                </c:pt>
                <c:pt idx="9">
                  <c:v>59.909261410860317</c:v>
                </c:pt>
                <c:pt idx="10">
                  <c:v>104.33289363820526</c:v>
                </c:pt>
                <c:pt idx="11">
                  <c:v>126.16916948217566</c:v>
                </c:pt>
                <c:pt idx="12">
                  <c:v>145.21358636334833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89-7542-A41C-286064410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8442367"/>
        <c:axId val="1188444751"/>
      </c:lineChart>
      <c:catAx>
        <c:axId val="118844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88444751"/>
        <c:crosses val="autoZero"/>
        <c:auto val="1"/>
        <c:lblAlgn val="ctr"/>
        <c:lblOffset val="100"/>
        <c:noMultiLvlLbl val="0"/>
      </c:catAx>
      <c:valAx>
        <c:axId val="118844475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Capacity [GW]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88442367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CO2 emissions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BAU</c:v>
          </c:tx>
          <c:spPr>
            <a:ln w="28575" cap="rnd">
              <a:solidFill>
                <a:srgbClr val="00C2A3"/>
              </a:solidFill>
              <a:round/>
            </a:ln>
            <a:effectLst/>
          </c:spPr>
          <c:marker>
            <c:symbol val="none"/>
          </c:marker>
          <c:cat>
            <c:numRef>
              <c:f>Emissions!$E$1:$Q$1</c:f>
              <c:numCache>
                <c:formatCode>General</c:formatCode>
                <c:ptCount val="13"/>
                <c:pt idx="0">
                  <c:v>2007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  <c:pt idx="6">
                  <c:v>2018</c:v>
                </c:pt>
                <c:pt idx="7">
                  <c:v>2020</c:v>
                </c:pt>
                <c:pt idx="8">
                  <c:v>2022</c:v>
                </c:pt>
                <c:pt idx="9">
                  <c:v>2025</c:v>
                </c:pt>
                <c:pt idx="10">
                  <c:v>2030</c:v>
                </c:pt>
                <c:pt idx="11">
                  <c:v>2040</c:v>
                </c:pt>
                <c:pt idx="12">
                  <c:v>2050</c:v>
                </c:pt>
              </c:numCache>
            </c:numRef>
          </c:cat>
          <c:val>
            <c:numRef>
              <c:f>Emissions!$E$1501:$Q$1501</c:f>
              <c:numCache>
                <c:formatCode>0</c:formatCode>
                <c:ptCount val="13"/>
                <c:pt idx="0">
                  <c:v>473.77554587392621</c:v>
                </c:pt>
                <c:pt idx="1">
                  <c:v>461.10654193026045</c:v>
                </c:pt>
                <c:pt idx="2">
                  <c:v>438.20002822804651</c:v>
                </c:pt>
                <c:pt idx="3">
                  <c:v>415.18561137923444</c:v>
                </c:pt>
                <c:pt idx="4">
                  <c:v>391.4691756800629</c:v>
                </c:pt>
                <c:pt idx="5">
                  <c:v>378.45663945078712</c:v>
                </c:pt>
                <c:pt idx="6">
                  <c:v>363.10275052481052</c:v>
                </c:pt>
                <c:pt idx="7">
                  <c:v>352.2610208429158</c:v>
                </c:pt>
                <c:pt idx="8">
                  <c:v>343.36570426608216</c:v>
                </c:pt>
                <c:pt idx="9">
                  <c:v>326.54679324903998</c:v>
                </c:pt>
                <c:pt idx="10">
                  <c:v>307.77862680601919</c:v>
                </c:pt>
                <c:pt idx="11">
                  <c:v>363.18088492306975</c:v>
                </c:pt>
                <c:pt idx="12">
                  <c:v>378.92415744481622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27-9A4D-B24F-E91B49FA7AA0}"/>
            </c:ext>
          </c:extLst>
        </c:ser>
        <c:ser>
          <c:idx val="1"/>
          <c:order val="1"/>
          <c:tx>
            <c:v>Our scenario</c:v>
          </c:tx>
          <c:spPr>
            <a:ln w="28575" cap="rnd">
              <a:solidFill>
                <a:srgbClr val="EE7565"/>
              </a:solidFill>
              <a:round/>
            </a:ln>
            <a:effectLst/>
          </c:spPr>
          <c:marker>
            <c:symbol val="none"/>
          </c:marker>
          <c:val>
            <c:numRef>
              <c:f>Emissions!$E$1500:$Q$1500</c:f>
              <c:numCache>
                <c:formatCode>0</c:formatCode>
                <c:ptCount val="13"/>
                <c:pt idx="0">
                  <c:v>473.58761805265669</c:v>
                </c:pt>
                <c:pt idx="1">
                  <c:v>460.95468425334838</c:v>
                </c:pt>
                <c:pt idx="2">
                  <c:v>438.21080519500345</c:v>
                </c:pt>
                <c:pt idx="3">
                  <c:v>415.41687330428852</c:v>
                </c:pt>
                <c:pt idx="4">
                  <c:v>391.78734150502731</c:v>
                </c:pt>
                <c:pt idx="5">
                  <c:v>379.59414950647408</c:v>
                </c:pt>
                <c:pt idx="6">
                  <c:v>362.81320191299636</c:v>
                </c:pt>
                <c:pt idx="7">
                  <c:v>351.50688505415008</c:v>
                </c:pt>
                <c:pt idx="8">
                  <c:v>343.54873746508179</c:v>
                </c:pt>
                <c:pt idx="9">
                  <c:v>324.64228755586265</c:v>
                </c:pt>
                <c:pt idx="10">
                  <c:v>294.79999999999961</c:v>
                </c:pt>
                <c:pt idx="11" formatCode="General">
                  <c:v>246.99999999999983</c:v>
                </c:pt>
                <c:pt idx="12" formatCode="General">
                  <c:v>199.9999999999998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27-9A4D-B24F-E91B49FA7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7438527"/>
        <c:axId val="927294703"/>
      </c:lineChart>
      <c:catAx>
        <c:axId val="92743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27294703"/>
        <c:crosses val="autoZero"/>
        <c:auto val="1"/>
        <c:lblAlgn val="ctr"/>
        <c:lblOffset val="100"/>
        <c:noMultiLvlLbl val="0"/>
      </c:catAx>
      <c:valAx>
        <c:axId val="92729470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Emissions of CO2 [Mt]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27438527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H2 blending in natural gas grid evolution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Transport</c:v>
          </c:tx>
          <c:spPr>
            <a:solidFill>
              <a:srgbClr val="F764C0"/>
            </a:solidFill>
            <a:ln>
              <a:noFill/>
            </a:ln>
            <a:effectLst/>
          </c:spPr>
          <c:invertIfNegative val="0"/>
          <c:cat>
            <c:numRef>
              <c:f>Emissions!$M$1:$Q$1</c:f>
              <c:numCache>
                <c:formatCode>General</c:formatCode>
                <c:ptCount val="5"/>
                <c:pt idx="0">
                  <c:v>2022</c:v>
                </c:pt>
                <c:pt idx="1">
                  <c:v>2025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</c:numCache>
            </c:numRef>
          </c:cat>
          <c:val>
            <c:numRef>
              <c:f>Emissions!$M$1504:$Q$1504</c:f>
              <c:numCache>
                <c:formatCode>General</c:formatCode>
                <c:ptCount val="5"/>
                <c:pt idx="0">
                  <c:v>0.1232530345471517</c:v>
                </c:pt>
                <c:pt idx="1">
                  <c:v>0.31255648926237151</c:v>
                </c:pt>
                <c:pt idx="2">
                  <c:v>1.593015873015873</c:v>
                </c:pt>
                <c:pt idx="3">
                  <c:v>1.593015873015873</c:v>
                </c:pt>
                <c:pt idx="4">
                  <c:v>1.593015873015873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DF-644D-BEAC-B2908F97123A}"/>
            </c:ext>
          </c:extLst>
        </c:ser>
        <c:ser>
          <c:idx val="1"/>
          <c:order val="1"/>
          <c:tx>
            <c:v>Residential</c:v>
          </c:tx>
          <c:spPr>
            <a:solidFill>
              <a:srgbClr val="A7EA52"/>
            </a:solidFill>
            <a:ln>
              <a:noFill/>
            </a:ln>
            <a:effectLst/>
          </c:spPr>
          <c:invertIfNegative val="0"/>
          <c:cat>
            <c:numRef>
              <c:f>Emissions!$M$1:$Q$1</c:f>
              <c:numCache>
                <c:formatCode>General</c:formatCode>
                <c:ptCount val="5"/>
                <c:pt idx="0">
                  <c:v>2022</c:v>
                </c:pt>
                <c:pt idx="1">
                  <c:v>2025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</c:numCache>
            </c:numRef>
          </c:cat>
          <c:val>
            <c:numRef>
              <c:f>Emissions!$M$1505:$Q$1505</c:f>
              <c:numCache>
                <c:formatCode>General</c:formatCode>
                <c:ptCount val="5"/>
                <c:pt idx="0">
                  <c:v>2.3177215538292839</c:v>
                </c:pt>
                <c:pt idx="1">
                  <c:v>5.2790901849573748</c:v>
                </c:pt>
                <c:pt idx="2">
                  <c:v>6.7245553546481416</c:v>
                </c:pt>
                <c:pt idx="3">
                  <c:v>5.570618691060421</c:v>
                </c:pt>
                <c:pt idx="4">
                  <c:v>0.61225057570840757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DF-644D-BEAC-B2908F97123A}"/>
            </c:ext>
          </c:extLst>
        </c:ser>
        <c:ser>
          <c:idx val="2"/>
          <c:order val="2"/>
          <c:tx>
            <c:v>Industrial</c:v>
          </c:tx>
          <c:spPr>
            <a:solidFill>
              <a:srgbClr val="5ECCF3"/>
            </a:solidFill>
            <a:ln>
              <a:noFill/>
            </a:ln>
            <a:effectLst/>
          </c:spPr>
          <c:invertIfNegative val="0"/>
          <c:cat>
            <c:numRef>
              <c:f>Emissions!$M$1:$Q$1</c:f>
              <c:numCache>
                <c:formatCode>General</c:formatCode>
                <c:ptCount val="5"/>
                <c:pt idx="0">
                  <c:v>2022</c:v>
                </c:pt>
                <c:pt idx="1">
                  <c:v>2025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</c:numCache>
            </c:numRef>
          </c:cat>
          <c:val>
            <c:numRef>
              <c:f>Emissions!$M$1506:$Q$1506</c:f>
              <c:numCache>
                <c:formatCode>General</c:formatCode>
                <c:ptCount val="5"/>
                <c:pt idx="0">
                  <c:v>0.25502541162356451</c:v>
                </c:pt>
                <c:pt idx="1">
                  <c:v>1.193099622754658</c:v>
                </c:pt>
                <c:pt idx="2">
                  <c:v>12.963179812692321</c:v>
                </c:pt>
                <c:pt idx="3">
                  <c:v>12.95527254531752</c:v>
                </c:pt>
                <c:pt idx="4">
                  <c:v>5.6335580949020274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DF-644D-BEAC-B2908F97123A}"/>
            </c:ext>
          </c:extLst>
        </c:ser>
        <c:ser>
          <c:idx val="3"/>
          <c:order val="3"/>
          <c:tx>
            <c:v>Commercial</c:v>
          </c:tx>
          <c:spPr>
            <a:solidFill>
              <a:srgbClr val="283A7F"/>
            </a:solidFill>
            <a:ln>
              <a:noFill/>
            </a:ln>
            <a:effectLst/>
          </c:spPr>
          <c:invertIfNegative val="0"/>
          <c:val>
            <c:numRef>
              <c:f>Emissions!$M$1507:$Q$1507</c:f>
              <c:numCache>
                <c:formatCode>General</c:formatCode>
                <c:ptCount val="5"/>
                <c:pt idx="0">
                  <c:v>0.40400000000000058</c:v>
                </c:pt>
                <c:pt idx="1">
                  <c:v>1.009999999999994</c:v>
                </c:pt>
                <c:pt idx="2">
                  <c:v>3.707092084976066</c:v>
                </c:pt>
                <c:pt idx="3">
                  <c:v>1.5511284542886881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DF-644D-BEAC-B2908F971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40806079"/>
        <c:axId val="340807727"/>
      </c:barChart>
      <c:catAx>
        <c:axId val="34080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0807727"/>
        <c:crosses val="autoZero"/>
        <c:auto val="1"/>
        <c:lblAlgn val="ctr"/>
        <c:lblOffset val="100"/>
        <c:noMultiLvlLbl val="0"/>
      </c:catAx>
      <c:valAx>
        <c:axId val="34080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H2 energy content in the grid [PJ]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080607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Natural gas consumption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NG grid consumption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Emissions!$E$1:$Q$1</c:f>
              <c:numCache>
                <c:formatCode>General</c:formatCode>
                <c:ptCount val="13"/>
                <c:pt idx="0">
                  <c:v>2007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  <c:pt idx="6">
                  <c:v>2018</c:v>
                </c:pt>
                <c:pt idx="7">
                  <c:v>2020</c:v>
                </c:pt>
                <c:pt idx="8">
                  <c:v>2022</c:v>
                </c:pt>
                <c:pt idx="9">
                  <c:v>2025</c:v>
                </c:pt>
                <c:pt idx="10">
                  <c:v>2030</c:v>
                </c:pt>
                <c:pt idx="11">
                  <c:v>2040</c:v>
                </c:pt>
                <c:pt idx="12">
                  <c:v>2050</c:v>
                </c:pt>
              </c:numCache>
            </c:numRef>
          </c:cat>
          <c:val>
            <c:numRef>
              <c:f>Emissions!$E$1542:$Q$1542</c:f>
              <c:numCache>
                <c:formatCode>General</c:formatCode>
                <c:ptCount val="13"/>
                <c:pt idx="0">
                  <c:v>1703.9407457310192</c:v>
                </c:pt>
                <c:pt idx="1">
                  <c:v>1615.1748253190349</c:v>
                </c:pt>
                <c:pt idx="2">
                  <c:v>1586.7956837129395</c:v>
                </c:pt>
                <c:pt idx="3">
                  <c:v>1493.702832707427</c:v>
                </c:pt>
                <c:pt idx="4">
                  <c:v>1400.175028365167</c:v>
                </c:pt>
                <c:pt idx="5">
                  <c:v>1390.3472010989283</c:v>
                </c:pt>
                <c:pt idx="6">
                  <c:v>1341.2108864027341</c:v>
                </c:pt>
                <c:pt idx="7">
                  <c:v>1245.2780002073325</c:v>
                </c:pt>
                <c:pt idx="8">
                  <c:v>1191.605858327865</c:v>
                </c:pt>
                <c:pt idx="9">
                  <c:v>1027.0287284585363</c:v>
                </c:pt>
                <c:pt idx="10">
                  <c:v>993.72887267051851</c:v>
                </c:pt>
                <c:pt idx="11">
                  <c:v>686.08106235835203</c:v>
                </c:pt>
                <c:pt idx="12">
                  <c:v>175.14400814377842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07-384C-89EA-11CC30C4CA26}"/>
            </c:ext>
          </c:extLst>
        </c:ser>
        <c:ser>
          <c:idx val="1"/>
          <c:order val="1"/>
          <c:tx>
            <c:v>NG power sector consumption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Emissions!$D$1572:$P$1572</c:f>
              <c:numCache>
                <c:formatCode>0</c:formatCode>
                <c:ptCount val="13"/>
                <c:pt idx="0">
                  <c:v>1152.7724225573538</c:v>
                </c:pt>
                <c:pt idx="1">
                  <c:v>1070</c:v>
                </c:pt>
                <c:pt idx="2">
                  <c:v>1030.0000000000002</c:v>
                </c:pt>
                <c:pt idx="3">
                  <c:v>955</c:v>
                </c:pt>
                <c:pt idx="4">
                  <c:v>879.00000000000011</c:v>
                </c:pt>
                <c:pt idx="5">
                  <c:v>804.00000000000023</c:v>
                </c:pt>
                <c:pt idx="6">
                  <c:v>756.99999999999989</c:v>
                </c:pt>
                <c:pt idx="7">
                  <c:v>741.78652261726961</c:v>
                </c:pt>
                <c:pt idx="8">
                  <c:v>809.40754770461103</c:v>
                </c:pt>
                <c:pt idx="9">
                  <c:v>823.86279624202882</c:v>
                </c:pt>
                <c:pt idx="10">
                  <c:v>706.14047997698776</c:v>
                </c:pt>
                <c:pt idx="11">
                  <c:v>511.43604399675212</c:v>
                </c:pt>
                <c:pt idx="12">
                  <c:v>640.73717548236573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07-384C-89EA-11CC30C4C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5024000"/>
        <c:axId val="454928464"/>
      </c:lineChart>
      <c:catAx>
        <c:axId val="45502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4928464"/>
        <c:crosses val="autoZero"/>
        <c:auto val="1"/>
        <c:lblAlgn val="ctr"/>
        <c:lblOffset val="100"/>
        <c:noMultiLvlLbl val="0"/>
      </c:catAx>
      <c:valAx>
        <c:axId val="4549284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Natural gas energy content [PJ]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50240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E6920-2D33-F24D-8B1C-F1350BB23F94}" type="doc">
      <dgm:prSet loTypeId="urn:microsoft.com/office/officeart/2005/8/layout/vList6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83B814D1-D1B2-C445-8844-F906E1121616}">
      <dgm:prSet phldrT="[Testo]" custT="1"/>
      <dgm:spPr/>
      <dgm:t>
        <a:bodyPr/>
        <a:lstStyle/>
        <a:p>
          <a:r>
            <a:rPr lang="it-IT" sz="2500"/>
            <a:t>Business </a:t>
          </a:r>
          <a:r>
            <a:rPr lang="it-IT" sz="2500" err="1"/>
            <a:t>as</a:t>
          </a:r>
          <a:r>
            <a:rPr lang="it-IT" sz="2500"/>
            <a:t> </a:t>
          </a:r>
          <a:r>
            <a:rPr lang="it-IT" sz="2500" err="1"/>
            <a:t>Usual</a:t>
          </a:r>
          <a:r>
            <a:rPr lang="it-IT" sz="2500"/>
            <a:t> (BAU) Scenario</a:t>
          </a:r>
        </a:p>
      </dgm:t>
    </dgm:pt>
    <dgm:pt modelId="{972B1881-8468-D646-B8F6-8CBDC47E7964}" type="parTrans" cxnId="{178B01CF-B260-5C46-94FE-CE34EC691413}">
      <dgm:prSet/>
      <dgm:spPr/>
      <dgm:t>
        <a:bodyPr/>
        <a:lstStyle/>
        <a:p>
          <a:endParaRPr lang="it-IT"/>
        </a:p>
      </dgm:t>
    </dgm:pt>
    <dgm:pt modelId="{07BD7AA9-551E-AC45-9467-214AC7B54A05}" type="sibTrans" cxnId="{178B01CF-B260-5C46-94FE-CE34EC691413}">
      <dgm:prSet/>
      <dgm:spPr/>
      <dgm:t>
        <a:bodyPr/>
        <a:lstStyle/>
        <a:p>
          <a:endParaRPr lang="it-IT"/>
        </a:p>
      </dgm:t>
    </dgm:pt>
    <dgm:pt modelId="{2304748D-BFFA-0442-889C-08F72EF8E512}">
      <dgm:prSet phldrT="[Testo]" custT="1"/>
      <dgm:spPr/>
      <dgm:t>
        <a:bodyPr/>
        <a:lstStyle/>
        <a:p>
          <a:r>
            <a:rPr lang="it-IT" sz="2500" err="1"/>
            <a:t>Our</a:t>
          </a:r>
          <a:r>
            <a:rPr lang="it-IT" sz="2500"/>
            <a:t> Scenario</a:t>
          </a:r>
        </a:p>
      </dgm:t>
    </dgm:pt>
    <dgm:pt modelId="{00CFA458-FDB7-BE49-A866-3CBC3C797232}" type="sibTrans" cxnId="{D3013034-F57E-8540-9300-E4E3BCCBFA40}">
      <dgm:prSet/>
      <dgm:spPr/>
      <dgm:t>
        <a:bodyPr/>
        <a:lstStyle/>
        <a:p>
          <a:endParaRPr lang="it-IT"/>
        </a:p>
      </dgm:t>
    </dgm:pt>
    <dgm:pt modelId="{688E6A10-C1CB-D64F-87C6-F73A03EA65DA}" type="parTrans" cxnId="{D3013034-F57E-8540-9300-E4E3BCCBFA40}">
      <dgm:prSet/>
      <dgm:spPr/>
      <dgm:t>
        <a:bodyPr/>
        <a:lstStyle/>
        <a:p>
          <a:endParaRPr lang="it-IT"/>
        </a:p>
      </dgm:t>
    </dgm:pt>
    <dgm:pt modelId="{98BE4F06-50BD-1341-B60D-B74E02A36C03}">
      <dgm:prSet phldrT="[Testo]" custT="1"/>
      <dgm:spPr/>
      <dgm:t>
        <a:bodyPr anchor="ctr"/>
        <a:lstStyle/>
        <a:p>
          <a:pPr algn="ctr"/>
          <a:r>
            <a:rPr lang="it-IT" sz="1800"/>
            <a:t>No </a:t>
          </a:r>
          <a:r>
            <a:rPr lang="it-IT" sz="1800" err="1"/>
            <a:t>GHGs</a:t>
          </a:r>
          <a:r>
            <a:rPr lang="it-IT" sz="1800"/>
            <a:t> </a:t>
          </a:r>
          <a:r>
            <a:rPr lang="it-IT" sz="1800" err="1"/>
            <a:t>emission</a:t>
          </a:r>
          <a:r>
            <a:rPr lang="it-IT" sz="1800"/>
            <a:t> </a:t>
          </a:r>
          <a:r>
            <a:rPr lang="it-IT" sz="1800" err="1"/>
            <a:t>limits</a:t>
          </a:r>
          <a:r>
            <a:rPr lang="it-IT" sz="1800"/>
            <a:t> </a:t>
          </a:r>
        </a:p>
      </dgm:t>
    </dgm:pt>
    <dgm:pt modelId="{6202906C-D62D-7B43-B2EE-DBB3C5A6D284}" type="parTrans" cxnId="{D2770412-6227-004C-BE6E-9706568338C3}">
      <dgm:prSet/>
      <dgm:spPr/>
      <dgm:t>
        <a:bodyPr/>
        <a:lstStyle/>
        <a:p>
          <a:endParaRPr lang="it-IT"/>
        </a:p>
      </dgm:t>
    </dgm:pt>
    <dgm:pt modelId="{22330D6A-58F0-944B-89FA-898503179A3F}" type="sibTrans" cxnId="{D2770412-6227-004C-BE6E-9706568338C3}">
      <dgm:prSet/>
      <dgm:spPr/>
      <dgm:t>
        <a:bodyPr/>
        <a:lstStyle/>
        <a:p>
          <a:endParaRPr lang="it-IT"/>
        </a:p>
      </dgm:t>
    </dgm:pt>
    <dgm:pt modelId="{DE9F58B1-E976-C042-BC44-1A795D0F1E5E}">
      <dgm:prSet phldrT="[Testo]" custT="1"/>
      <dgm:spPr/>
      <dgm:t>
        <a:bodyPr anchor="ctr"/>
        <a:lstStyle/>
        <a:p>
          <a:pPr algn="ctr"/>
          <a:r>
            <a:rPr lang="it-IT" sz="1800"/>
            <a:t>No </a:t>
          </a:r>
          <a:r>
            <a:rPr lang="it-IT" sz="1800" err="1"/>
            <a:t>expectations</a:t>
          </a:r>
          <a:r>
            <a:rPr lang="it-IT" sz="1800"/>
            <a:t> to </a:t>
          </a:r>
          <a:r>
            <a:rPr lang="it-IT" sz="1800" err="1"/>
            <a:t>reach</a:t>
          </a:r>
          <a:r>
            <a:rPr lang="it-IT" sz="1800"/>
            <a:t> NECP targets by 2030 </a:t>
          </a:r>
          <a:br>
            <a:rPr lang="it-IT" sz="1800"/>
          </a:br>
          <a:r>
            <a:rPr lang="it-IT" sz="1800">
              <a:sym typeface="Wingdings" pitchFamily="2" charset="2"/>
            </a:rPr>
            <a:t> </a:t>
          </a:r>
          <a:r>
            <a:rPr lang="it-IT" sz="1800" err="1">
              <a:sym typeface="Wingdings" pitchFamily="2" charset="2"/>
            </a:rPr>
            <a:t>see</a:t>
          </a:r>
          <a:r>
            <a:rPr lang="it-IT" sz="1800">
              <a:sym typeface="Wingdings" pitchFamily="2" charset="2"/>
            </a:rPr>
            <a:t> </a:t>
          </a:r>
          <a:r>
            <a:rPr lang="it-IT" sz="1800" i="1" err="1">
              <a:sym typeface="Wingdings" pitchFamily="2" charset="2"/>
            </a:rPr>
            <a:t>MaxCapacity</a:t>
          </a:r>
          <a:r>
            <a:rPr lang="it-IT" sz="1800">
              <a:sym typeface="Wingdings" pitchFamily="2" charset="2"/>
            </a:rPr>
            <a:t> or </a:t>
          </a:r>
          <a:r>
            <a:rPr lang="it-IT" sz="1800" i="1" err="1">
              <a:sym typeface="Wingdings" pitchFamily="2" charset="2"/>
            </a:rPr>
            <a:t>MaxGenGroupLimit</a:t>
          </a:r>
          <a:endParaRPr lang="it-IT" sz="1800" i="1"/>
        </a:p>
      </dgm:t>
    </dgm:pt>
    <dgm:pt modelId="{CB1877C9-39E5-A547-A74A-8A19DF1D73D9}" type="parTrans" cxnId="{A78CD1C3-9BC9-2D4A-841B-54A6F93B55D4}">
      <dgm:prSet/>
      <dgm:spPr/>
      <dgm:t>
        <a:bodyPr/>
        <a:lstStyle/>
        <a:p>
          <a:endParaRPr lang="it-IT"/>
        </a:p>
      </dgm:t>
    </dgm:pt>
    <dgm:pt modelId="{2C8664C9-F335-B941-B7AF-A36D7E4D7766}" type="sibTrans" cxnId="{A78CD1C3-9BC9-2D4A-841B-54A6F93B55D4}">
      <dgm:prSet/>
      <dgm:spPr/>
      <dgm:t>
        <a:bodyPr/>
        <a:lstStyle/>
        <a:p>
          <a:endParaRPr lang="it-IT"/>
        </a:p>
      </dgm:t>
    </dgm:pt>
    <dgm:pt modelId="{673B7DE2-3760-7B43-B6A1-6033639F4F09}">
      <dgm:prSet custT="1"/>
      <dgm:spPr/>
      <dgm:t>
        <a:bodyPr anchor="ctr"/>
        <a:lstStyle/>
        <a:p>
          <a:pPr algn="ctr"/>
          <a:r>
            <a:rPr lang="it-IT" sz="1800"/>
            <a:t>NECP targets </a:t>
          </a:r>
          <a:r>
            <a:rPr lang="it-IT" sz="1800" err="1"/>
            <a:t>reached</a:t>
          </a:r>
          <a:r>
            <a:rPr lang="it-IT" sz="1800"/>
            <a:t> by 2030 and </a:t>
          </a:r>
          <a:r>
            <a:rPr lang="it-IT" sz="1800" err="1"/>
            <a:t>further</a:t>
          </a:r>
          <a:r>
            <a:rPr lang="it-IT" sz="1800"/>
            <a:t> </a:t>
          </a:r>
          <a:r>
            <a:rPr lang="it-IT" sz="1800" err="1"/>
            <a:t>increased</a:t>
          </a:r>
          <a:r>
            <a:rPr lang="it-IT" sz="1800"/>
            <a:t> (solar and wind)</a:t>
          </a:r>
        </a:p>
      </dgm:t>
    </dgm:pt>
    <dgm:pt modelId="{AC97E475-32C7-4F47-A415-5F6BA9314C94}" type="parTrans" cxnId="{065FD0AA-3378-9943-A0DC-B27AE69796F8}">
      <dgm:prSet/>
      <dgm:spPr/>
      <dgm:t>
        <a:bodyPr/>
        <a:lstStyle/>
        <a:p>
          <a:endParaRPr lang="it-IT"/>
        </a:p>
      </dgm:t>
    </dgm:pt>
    <dgm:pt modelId="{18B2E134-71AB-DD4A-9A14-A76CB078D0BB}" type="sibTrans" cxnId="{065FD0AA-3378-9943-A0DC-B27AE69796F8}">
      <dgm:prSet/>
      <dgm:spPr/>
      <dgm:t>
        <a:bodyPr/>
        <a:lstStyle/>
        <a:p>
          <a:endParaRPr lang="it-IT"/>
        </a:p>
      </dgm:t>
    </dgm:pt>
    <dgm:pt modelId="{851A3901-F686-C649-9E31-843478252064}">
      <dgm:prSet custT="1"/>
      <dgm:spPr/>
      <dgm:t>
        <a:bodyPr anchor="ctr"/>
        <a:lstStyle/>
        <a:p>
          <a:pPr algn="ctr"/>
          <a:r>
            <a:rPr lang="it-IT" sz="1800" err="1"/>
            <a:t>Introduction</a:t>
          </a:r>
          <a:r>
            <a:rPr lang="it-IT" sz="1800"/>
            <a:t> of H</a:t>
          </a:r>
          <a:r>
            <a:rPr lang="it-IT" sz="1800" baseline="-25000"/>
            <a:t>2 </a:t>
          </a:r>
          <a:r>
            <a:rPr lang="it-IT" sz="1800" baseline="0" err="1"/>
            <a:t>technologies</a:t>
          </a:r>
          <a:endParaRPr lang="it-IT" sz="1800"/>
        </a:p>
      </dgm:t>
    </dgm:pt>
    <dgm:pt modelId="{7EADAEE5-29A5-FE4A-B115-1BD47A56406A}" type="parTrans" cxnId="{0C51483B-91AA-8F4B-93CC-CE7F7EDA91F9}">
      <dgm:prSet/>
      <dgm:spPr/>
      <dgm:t>
        <a:bodyPr/>
        <a:lstStyle/>
        <a:p>
          <a:endParaRPr lang="it-IT"/>
        </a:p>
      </dgm:t>
    </dgm:pt>
    <dgm:pt modelId="{3D8C9E89-363D-9547-86BB-25766FC597BD}" type="sibTrans" cxnId="{0C51483B-91AA-8F4B-93CC-CE7F7EDA91F9}">
      <dgm:prSet/>
      <dgm:spPr/>
      <dgm:t>
        <a:bodyPr/>
        <a:lstStyle/>
        <a:p>
          <a:endParaRPr lang="it-IT"/>
        </a:p>
      </dgm:t>
    </dgm:pt>
    <dgm:pt modelId="{3F7EBED7-E671-814D-B5C3-374F8860DCF7}">
      <dgm:prSet custT="1"/>
      <dgm:spPr/>
      <dgm:t>
        <a:bodyPr anchor="ctr"/>
        <a:lstStyle/>
        <a:p>
          <a:pPr algn="ctr"/>
          <a:r>
            <a:rPr lang="it-IT" sz="1800" err="1"/>
            <a:t>Emission</a:t>
          </a:r>
          <a:r>
            <a:rPr lang="it-IT" sz="1800"/>
            <a:t> </a:t>
          </a:r>
          <a:r>
            <a:rPr lang="it-IT" sz="1800" err="1"/>
            <a:t>limits</a:t>
          </a:r>
          <a:r>
            <a:rPr lang="it-IT" sz="1800"/>
            <a:t> on CO</a:t>
          </a:r>
          <a:r>
            <a:rPr lang="it-IT" sz="1800" baseline="-25000"/>
            <a:t>2</a:t>
          </a:r>
          <a:endParaRPr lang="it-IT" sz="1800"/>
        </a:p>
      </dgm:t>
    </dgm:pt>
    <dgm:pt modelId="{FBD415AF-28F8-0E42-987C-5FE692598C94}" type="parTrans" cxnId="{298693C8-CFA3-C049-862D-86C8B248D0B8}">
      <dgm:prSet/>
      <dgm:spPr/>
      <dgm:t>
        <a:bodyPr/>
        <a:lstStyle/>
        <a:p>
          <a:endParaRPr lang="it-IT"/>
        </a:p>
      </dgm:t>
    </dgm:pt>
    <dgm:pt modelId="{15C386B6-4982-D44E-8167-9225242E1D66}" type="sibTrans" cxnId="{298693C8-CFA3-C049-862D-86C8B248D0B8}">
      <dgm:prSet/>
      <dgm:spPr/>
      <dgm:t>
        <a:bodyPr/>
        <a:lstStyle/>
        <a:p>
          <a:endParaRPr lang="it-IT"/>
        </a:p>
      </dgm:t>
    </dgm:pt>
    <dgm:pt modelId="{19FFF64F-54BD-A843-82C4-AC1508BBF16E}">
      <dgm:prSet custT="1"/>
      <dgm:spPr/>
      <dgm:t>
        <a:bodyPr anchor="ctr"/>
        <a:lstStyle/>
        <a:p>
          <a:pPr algn="ctr"/>
          <a:r>
            <a:rPr lang="it-IT" sz="1800"/>
            <a:t>H</a:t>
          </a:r>
          <a:r>
            <a:rPr lang="it-IT" sz="1800" baseline="-25000"/>
            <a:t>2</a:t>
          </a:r>
          <a:r>
            <a:rPr lang="it-IT" sz="1800" baseline="0"/>
            <a:t> </a:t>
          </a:r>
          <a:r>
            <a:rPr lang="it-IT" sz="1800" baseline="0" err="1"/>
            <a:t>blending</a:t>
          </a:r>
          <a:r>
            <a:rPr lang="it-IT" sz="1800" baseline="0"/>
            <a:t> in the </a:t>
          </a:r>
          <a:r>
            <a:rPr lang="it-IT" sz="1800" baseline="0" err="1"/>
            <a:t>natural</a:t>
          </a:r>
          <a:r>
            <a:rPr lang="it-IT" sz="1800" baseline="0"/>
            <a:t> gas </a:t>
          </a:r>
          <a:r>
            <a:rPr lang="it-IT" sz="1800" baseline="0" err="1"/>
            <a:t>grid</a:t>
          </a:r>
          <a:r>
            <a:rPr lang="it-IT" sz="1800" baseline="0"/>
            <a:t> with a maximum of 5% by 2030</a:t>
          </a:r>
          <a:endParaRPr lang="it-IT" sz="1800"/>
        </a:p>
      </dgm:t>
    </dgm:pt>
    <dgm:pt modelId="{F8795DF5-6A39-2745-A39A-3D35E70CDF13}" type="parTrans" cxnId="{05DE5A90-B450-2A4D-B484-869D733CD343}">
      <dgm:prSet/>
      <dgm:spPr/>
      <dgm:t>
        <a:bodyPr/>
        <a:lstStyle/>
        <a:p>
          <a:endParaRPr lang="it-IT"/>
        </a:p>
      </dgm:t>
    </dgm:pt>
    <dgm:pt modelId="{9EB5B8EF-6244-8A44-AC56-48D34DCB78BC}" type="sibTrans" cxnId="{05DE5A90-B450-2A4D-B484-869D733CD343}">
      <dgm:prSet/>
      <dgm:spPr/>
      <dgm:t>
        <a:bodyPr/>
        <a:lstStyle/>
        <a:p>
          <a:endParaRPr lang="it-IT"/>
        </a:p>
      </dgm:t>
    </dgm:pt>
    <dgm:pt modelId="{EB2A254F-FC51-3546-B745-4D0E2E4546C5}" type="pres">
      <dgm:prSet presAssocID="{D8FE6920-2D33-F24D-8B1C-F1350BB23F94}" presName="Name0" presStyleCnt="0">
        <dgm:presLayoutVars>
          <dgm:dir/>
          <dgm:animLvl val="lvl"/>
          <dgm:resizeHandles/>
        </dgm:presLayoutVars>
      </dgm:prSet>
      <dgm:spPr/>
    </dgm:pt>
    <dgm:pt modelId="{E6200A65-1870-AA40-9249-9A5F77AA869C}" type="pres">
      <dgm:prSet presAssocID="{83B814D1-D1B2-C445-8844-F906E1121616}" presName="linNode" presStyleCnt="0"/>
      <dgm:spPr/>
    </dgm:pt>
    <dgm:pt modelId="{C2F25DF9-AD85-8949-98ED-F3FF3933FE6E}" type="pres">
      <dgm:prSet presAssocID="{83B814D1-D1B2-C445-8844-F906E1121616}" presName="parentShp" presStyleLbl="node1" presStyleIdx="0" presStyleCnt="2" custScaleX="71999" custScaleY="84248">
        <dgm:presLayoutVars>
          <dgm:bulletEnabled val="1"/>
        </dgm:presLayoutVars>
      </dgm:prSet>
      <dgm:spPr/>
    </dgm:pt>
    <dgm:pt modelId="{C0140288-D06F-A848-B252-31C19DEB91DD}" type="pres">
      <dgm:prSet presAssocID="{83B814D1-D1B2-C445-8844-F906E1121616}" presName="childShp" presStyleLbl="bgAccFollowNode1" presStyleIdx="0" presStyleCnt="2" custScaleX="182573" custScaleY="90816">
        <dgm:presLayoutVars>
          <dgm:bulletEnabled val="1"/>
        </dgm:presLayoutVars>
      </dgm:prSet>
      <dgm:spPr/>
    </dgm:pt>
    <dgm:pt modelId="{29047F8D-B75F-5343-8E2E-19FEAD3863C8}" type="pres">
      <dgm:prSet presAssocID="{07BD7AA9-551E-AC45-9467-214AC7B54A05}" presName="spacing" presStyleCnt="0"/>
      <dgm:spPr/>
    </dgm:pt>
    <dgm:pt modelId="{31BEAF43-0E33-5142-B8CF-65486A21C555}" type="pres">
      <dgm:prSet presAssocID="{2304748D-BFFA-0442-889C-08F72EF8E512}" presName="linNode" presStyleCnt="0"/>
      <dgm:spPr/>
    </dgm:pt>
    <dgm:pt modelId="{AA60C34E-9EDD-534F-BD2D-ECA8BB386EB8}" type="pres">
      <dgm:prSet presAssocID="{2304748D-BFFA-0442-889C-08F72EF8E512}" presName="parentShp" presStyleLbl="node1" presStyleIdx="1" presStyleCnt="2" custScaleX="58333" custScaleY="118712" custLinFactNeighborX="-11347" custLinFactNeighborY="-479">
        <dgm:presLayoutVars>
          <dgm:bulletEnabled val="1"/>
        </dgm:presLayoutVars>
      </dgm:prSet>
      <dgm:spPr/>
    </dgm:pt>
    <dgm:pt modelId="{2AB4F381-FFC6-BA4B-911B-209FB2C3EC67}" type="pres">
      <dgm:prSet presAssocID="{2304748D-BFFA-0442-889C-08F72EF8E512}" presName="childShp" presStyleLbl="bgAccFollowNode1" presStyleIdx="1" presStyleCnt="2" custScaleX="136801" custScaleY="117718" custLinFactNeighborX="-515" custLinFactNeighborY="559">
        <dgm:presLayoutVars>
          <dgm:bulletEnabled val="1"/>
        </dgm:presLayoutVars>
      </dgm:prSet>
      <dgm:spPr/>
    </dgm:pt>
  </dgm:ptLst>
  <dgm:cxnLst>
    <dgm:cxn modelId="{D2770412-6227-004C-BE6E-9706568338C3}" srcId="{83B814D1-D1B2-C445-8844-F906E1121616}" destId="{98BE4F06-50BD-1341-B60D-B74E02A36C03}" srcOrd="1" destOrd="0" parTransId="{6202906C-D62D-7B43-B2EE-DBB3C5A6D284}" sibTransId="{22330D6A-58F0-944B-89FA-898503179A3F}"/>
    <dgm:cxn modelId="{2648062B-2138-F64B-A79D-5112C490EA15}" type="presOf" srcId="{19FFF64F-54BD-A843-82C4-AC1508BBF16E}" destId="{2AB4F381-FFC6-BA4B-911B-209FB2C3EC67}" srcOrd="0" destOrd="2" presId="urn:microsoft.com/office/officeart/2005/8/layout/vList6"/>
    <dgm:cxn modelId="{D3013034-F57E-8540-9300-E4E3BCCBFA40}" srcId="{D8FE6920-2D33-F24D-8B1C-F1350BB23F94}" destId="{2304748D-BFFA-0442-889C-08F72EF8E512}" srcOrd="1" destOrd="0" parTransId="{688E6A10-C1CB-D64F-87C6-F73A03EA65DA}" sibTransId="{00CFA458-FDB7-BE49-A866-3CBC3C797232}"/>
    <dgm:cxn modelId="{0C51483B-91AA-8F4B-93CC-CE7F7EDA91F9}" srcId="{2304748D-BFFA-0442-889C-08F72EF8E512}" destId="{851A3901-F686-C649-9E31-843478252064}" srcOrd="1" destOrd="0" parTransId="{7EADAEE5-29A5-FE4A-B115-1BD47A56406A}" sibTransId="{3D8C9E89-363D-9547-86BB-25766FC597BD}"/>
    <dgm:cxn modelId="{604AB045-757E-ED43-BAE8-1F8C0C7A2864}" type="presOf" srcId="{83B814D1-D1B2-C445-8844-F906E1121616}" destId="{C2F25DF9-AD85-8949-98ED-F3FF3933FE6E}" srcOrd="0" destOrd="0" presId="urn:microsoft.com/office/officeart/2005/8/layout/vList6"/>
    <dgm:cxn modelId="{FA3A5F8A-117E-DB48-B20E-2E7DE45BE395}" type="presOf" srcId="{D8FE6920-2D33-F24D-8B1C-F1350BB23F94}" destId="{EB2A254F-FC51-3546-B745-4D0E2E4546C5}" srcOrd="0" destOrd="0" presId="urn:microsoft.com/office/officeart/2005/8/layout/vList6"/>
    <dgm:cxn modelId="{05DE5A90-B450-2A4D-B484-869D733CD343}" srcId="{2304748D-BFFA-0442-889C-08F72EF8E512}" destId="{19FFF64F-54BD-A843-82C4-AC1508BBF16E}" srcOrd="2" destOrd="0" parTransId="{F8795DF5-6A39-2745-A39A-3D35E70CDF13}" sibTransId="{9EB5B8EF-6244-8A44-AC56-48D34DCB78BC}"/>
    <dgm:cxn modelId="{ADD316A4-2CC4-B74A-AFAE-6E7FCB09E0F9}" type="presOf" srcId="{851A3901-F686-C649-9E31-843478252064}" destId="{2AB4F381-FFC6-BA4B-911B-209FB2C3EC67}" srcOrd="0" destOrd="1" presId="urn:microsoft.com/office/officeart/2005/8/layout/vList6"/>
    <dgm:cxn modelId="{065FD0AA-3378-9943-A0DC-B27AE69796F8}" srcId="{2304748D-BFFA-0442-889C-08F72EF8E512}" destId="{673B7DE2-3760-7B43-B6A1-6033639F4F09}" srcOrd="0" destOrd="0" parTransId="{AC97E475-32C7-4F47-A415-5F6BA9314C94}" sibTransId="{18B2E134-71AB-DD4A-9A14-A76CB078D0BB}"/>
    <dgm:cxn modelId="{DA681CBF-980A-E146-8A7E-E71A952C4B33}" type="presOf" srcId="{673B7DE2-3760-7B43-B6A1-6033639F4F09}" destId="{2AB4F381-FFC6-BA4B-911B-209FB2C3EC67}" srcOrd="0" destOrd="0" presId="urn:microsoft.com/office/officeart/2005/8/layout/vList6"/>
    <dgm:cxn modelId="{A78CD1C3-9BC9-2D4A-841B-54A6F93B55D4}" srcId="{83B814D1-D1B2-C445-8844-F906E1121616}" destId="{DE9F58B1-E976-C042-BC44-1A795D0F1E5E}" srcOrd="0" destOrd="0" parTransId="{CB1877C9-39E5-A547-A74A-8A19DF1D73D9}" sibTransId="{2C8664C9-F335-B941-B7AF-A36D7E4D7766}"/>
    <dgm:cxn modelId="{298693C8-CFA3-C049-862D-86C8B248D0B8}" srcId="{2304748D-BFFA-0442-889C-08F72EF8E512}" destId="{3F7EBED7-E671-814D-B5C3-374F8860DCF7}" srcOrd="3" destOrd="0" parTransId="{FBD415AF-28F8-0E42-987C-5FE692598C94}" sibTransId="{15C386B6-4982-D44E-8167-9225242E1D66}"/>
    <dgm:cxn modelId="{178B01CF-B260-5C46-94FE-CE34EC691413}" srcId="{D8FE6920-2D33-F24D-8B1C-F1350BB23F94}" destId="{83B814D1-D1B2-C445-8844-F906E1121616}" srcOrd="0" destOrd="0" parTransId="{972B1881-8468-D646-B8F6-8CBDC47E7964}" sibTransId="{07BD7AA9-551E-AC45-9467-214AC7B54A05}"/>
    <dgm:cxn modelId="{94F593D5-4F5F-3441-8CD3-0D104F10AF55}" type="presOf" srcId="{3F7EBED7-E671-814D-B5C3-374F8860DCF7}" destId="{2AB4F381-FFC6-BA4B-911B-209FB2C3EC67}" srcOrd="0" destOrd="3" presId="urn:microsoft.com/office/officeart/2005/8/layout/vList6"/>
    <dgm:cxn modelId="{EAF3CDF5-0FBF-D240-956C-EC249F31141A}" type="presOf" srcId="{98BE4F06-50BD-1341-B60D-B74E02A36C03}" destId="{C0140288-D06F-A848-B252-31C19DEB91DD}" srcOrd="0" destOrd="1" presId="urn:microsoft.com/office/officeart/2005/8/layout/vList6"/>
    <dgm:cxn modelId="{0BC1CFF7-4FEB-8A42-89E1-040A7209F0F6}" type="presOf" srcId="{DE9F58B1-E976-C042-BC44-1A795D0F1E5E}" destId="{C0140288-D06F-A848-B252-31C19DEB91DD}" srcOrd="0" destOrd="0" presId="urn:microsoft.com/office/officeart/2005/8/layout/vList6"/>
    <dgm:cxn modelId="{040DDAFC-70A1-CE4F-A72E-F3D33E468C80}" type="presOf" srcId="{2304748D-BFFA-0442-889C-08F72EF8E512}" destId="{AA60C34E-9EDD-534F-BD2D-ECA8BB386EB8}" srcOrd="0" destOrd="0" presId="urn:microsoft.com/office/officeart/2005/8/layout/vList6"/>
    <dgm:cxn modelId="{B8C2D1D7-9986-D443-A03F-C5C4DA9A1DAE}" type="presParOf" srcId="{EB2A254F-FC51-3546-B745-4D0E2E4546C5}" destId="{E6200A65-1870-AA40-9249-9A5F77AA869C}" srcOrd="0" destOrd="0" presId="urn:microsoft.com/office/officeart/2005/8/layout/vList6"/>
    <dgm:cxn modelId="{F4E27E90-357D-9B45-8EF8-3328855B82AC}" type="presParOf" srcId="{E6200A65-1870-AA40-9249-9A5F77AA869C}" destId="{C2F25DF9-AD85-8949-98ED-F3FF3933FE6E}" srcOrd="0" destOrd="0" presId="urn:microsoft.com/office/officeart/2005/8/layout/vList6"/>
    <dgm:cxn modelId="{07E244C2-A690-DB44-A824-894D53A18EE8}" type="presParOf" srcId="{E6200A65-1870-AA40-9249-9A5F77AA869C}" destId="{C0140288-D06F-A848-B252-31C19DEB91DD}" srcOrd="1" destOrd="0" presId="urn:microsoft.com/office/officeart/2005/8/layout/vList6"/>
    <dgm:cxn modelId="{45F383F6-7166-5249-B397-6A7B8B1D8850}" type="presParOf" srcId="{EB2A254F-FC51-3546-B745-4D0E2E4546C5}" destId="{29047F8D-B75F-5343-8E2E-19FEAD3863C8}" srcOrd="1" destOrd="0" presId="urn:microsoft.com/office/officeart/2005/8/layout/vList6"/>
    <dgm:cxn modelId="{4085AA17-CCAF-2744-AE45-6CB82A3C1B05}" type="presParOf" srcId="{EB2A254F-FC51-3546-B745-4D0E2E4546C5}" destId="{31BEAF43-0E33-5142-B8CF-65486A21C555}" srcOrd="2" destOrd="0" presId="urn:microsoft.com/office/officeart/2005/8/layout/vList6"/>
    <dgm:cxn modelId="{8F577412-5ECF-3241-A6A0-311FF95D9E87}" type="presParOf" srcId="{31BEAF43-0E33-5142-B8CF-65486A21C555}" destId="{AA60C34E-9EDD-534F-BD2D-ECA8BB386EB8}" srcOrd="0" destOrd="0" presId="urn:microsoft.com/office/officeart/2005/8/layout/vList6"/>
    <dgm:cxn modelId="{5B762D07-6496-5843-81F0-2F693BC8B010}" type="presParOf" srcId="{31BEAF43-0E33-5142-B8CF-65486A21C555}" destId="{2AB4F381-FFC6-BA4B-911B-209FB2C3EC6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8A132-6DFB-224A-BC8B-77FD37DE1725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9C01D27-8CE6-DE43-A417-14CED3FC2BED}">
      <dgm:prSet phldrT="[Testo]" custT="1"/>
      <dgm:spPr/>
      <dgm:t>
        <a:bodyPr/>
        <a:lstStyle/>
        <a:p>
          <a:pPr algn="ctr"/>
          <a:r>
            <a:rPr lang="it-IT" sz="1800">
              <a:solidFill>
                <a:schemeClr val="bg1"/>
              </a:solidFill>
            </a:rPr>
            <a:t>2022</a:t>
          </a:r>
        </a:p>
        <a:p>
          <a:pPr algn="ctr"/>
          <a:endParaRPr lang="it-IT" sz="1800">
            <a:solidFill>
              <a:schemeClr val="bg1"/>
            </a:solidFill>
          </a:endParaRPr>
        </a:p>
        <a:p>
          <a:pPr algn="ctr"/>
          <a:r>
            <a:rPr lang="it-IT" sz="1800">
              <a:solidFill>
                <a:schemeClr val="accent1"/>
              </a:solidFill>
            </a:rPr>
            <a:t>100 MW</a:t>
          </a:r>
        </a:p>
      </dgm:t>
    </dgm:pt>
    <dgm:pt modelId="{8712A198-C22B-9A46-9679-2A258F9DC997}" type="parTrans" cxnId="{AC3A712F-3713-5F4E-8F39-04EF218CD50A}">
      <dgm:prSet/>
      <dgm:spPr/>
      <dgm:t>
        <a:bodyPr/>
        <a:lstStyle/>
        <a:p>
          <a:endParaRPr lang="it-IT"/>
        </a:p>
      </dgm:t>
    </dgm:pt>
    <dgm:pt modelId="{91F46ADA-7457-FD43-A3AA-D407B130B038}" type="sibTrans" cxnId="{AC3A712F-3713-5F4E-8F39-04EF218CD50A}">
      <dgm:prSet/>
      <dgm:spPr/>
      <dgm:t>
        <a:bodyPr/>
        <a:lstStyle/>
        <a:p>
          <a:endParaRPr lang="it-IT"/>
        </a:p>
      </dgm:t>
    </dgm:pt>
    <dgm:pt modelId="{01BD3D59-1DFA-5246-A48D-B922C3B34C2C}">
      <dgm:prSet phldrT="[Testo]" custT="1"/>
      <dgm:spPr/>
      <dgm:t>
        <a:bodyPr/>
        <a:lstStyle/>
        <a:p>
          <a:pPr algn="ctr"/>
          <a:r>
            <a:rPr lang="it-IT" sz="1800">
              <a:solidFill>
                <a:schemeClr val="bg1"/>
              </a:solidFill>
            </a:rPr>
            <a:t>2025</a:t>
          </a:r>
        </a:p>
        <a:p>
          <a:pPr algn="ctr"/>
          <a:endParaRPr lang="it-IT" sz="1800">
            <a:solidFill>
              <a:schemeClr val="bg1"/>
            </a:solidFill>
          </a:endParaRPr>
        </a:p>
        <a:p>
          <a:pPr algn="ctr"/>
          <a:r>
            <a:rPr lang="it-IT" sz="1800">
              <a:solidFill>
                <a:schemeClr val="accent1"/>
              </a:solidFill>
            </a:rPr>
            <a:t>1 GW</a:t>
          </a:r>
        </a:p>
        <a:p>
          <a:pPr algn="ctr"/>
          <a:endParaRPr lang="it-IT" sz="1800">
            <a:solidFill>
              <a:schemeClr val="bg1"/>
            </a:solidFill>
          </a:endParaRPr>
        </a:p>
      </dgm:t>
    </dgm:pt>
    <dgm:pt modelId="{BEECA1CC-C1DA-2E4C-9711-395C978F04DB}" type="parTrans" cxnId="{06C5A3EE-2D51-6F46-B86B-6BBFF05540C2}">
      <dgm:prSet/>
      <dgm:spPr/>
      <dgm:t>
        <a:bodyPr/>
        <a:lstStyle/>
        <a:p>
          <a:endParaRPr lang="it-IT"/>
        </a:p>
      </dgm:t>
    </dgm:pt>
    <dgm:pt modelId="{87E98EA6-B078-2647-AE76-45810E30382E}" type="sibTrans" cxnId="{06C5A3EE-2D51-6F46-B86B-6BBFF05540C2}">
      <dgm:prSet/>
      <dgm:spPr/>
      <dgm:t>
        <a:bodyPr/>
        <a:lstStyle/>
        <a:p>
          <a:endParaRPr lang="it-IT"/>
        </a:p>
      </dgm:t>
    </dgm:pt>
    <dgm:pt modelId="{2A0DA298-E306-6843-B88C-0F0D824A0264}">
      <dgm:prSet phldrT="[Testo]" custT="1"/>
      <dgm:spPr/>
      <dgm:t>
        <a:bodyPr/>
        <a:lstStyle/>
        <a:p>
          <a:pPr algn="ctr"/>
          <a:r>
            <a:rPr lang="it-IT" sz="1800">
              <a:solidFill>
                <a:schemeClr val="bg1"/>
              </a:solidFill>
            </a:rPr>
            <a:t>2030</a:t>
          </a:r>
          <a:br>
            <a:rPr lang="it-IT" sz="1800">
              <a:solidFill>
                <a:schemeClr val="bg1"/>
              </a:solidFill>
            </a:rPr>
          </a:br>
          <a:br>
            <a:rPr lang="it-IT" sz="1800">
              <a:solidFill>
                <a:schemeClr val="bg1"/>
              </a:solidFill>
            </a:rPr>
          </a:br>
          <a:br>
            <a:rPr lang="it-IT" sz="1800">
              <a:solidFill>
                <a:schemeClr val="bg1"/>
              </a:solidFill>
            </a:rPr>
          </a:br>
          <a:r>
            <a:rPr lang="it-IT" sz="1800">
              <a:solidFill>
                <a:schemeClr val="accent1"/>
              </a:solidFill>
            </a:rPr>
            <a:t>5 GW</a:t>
          </a:r>
        </a:p>
      </dgm:t>
    </dgm:pt>
    <dgm:pt modelId="{CF21880D-F3EF-BB49-B4B3-3ACA96ECE19D}" type="parTrans" cxnId="{63C44754-E6E8-2544-8DF7-CD00BE706304}">
      <dgm:prSet/>
      <dgm:spPr/>
      <dgm:t>
        <a:bodyPr/>
        <a:lstStyle/>
        <a:p>
          <a:endParaRPr lang="it-IT"/>
        </a:p>
      </dgm:t>
    </dgm:pt>
    <dgm:pt modelId="{60B1C24D-1A37-7B4F-9369-EC6C1EA498F2}" type="sibTrans" cxnId="{63C44754-E6E8-2544-8DF7-CD00BE706304}">
      <dgm:prSet/>
      <dgm:spPr/>
      <dgm:t>
        <a:bodyPr/>
        <a:lstStyle/>
        <a:p>
          <a:endParaRPr lang="it-IT"/>
        </a:p>
      </dgm:t>
    </dgm:pt>
    <dgm:pt modelId="{FBD198B0-3ABD-D243-A833-8A2B26D35B61}" type="pres">
      <dgm:prSet presAssocID="{1EC8A132-6DFB-224A-BC8B-77FD37DE1725}" presName="rootnode" presStyleCnt="0">
        <dgm:presLayoutVars>
          <dgm:chMax/>
          <dgm:chPref/>
          <dgm:dir/>
          <dgm:animLvl val="lvl"/>
        </dgm:presLayoutVars>
      </dgm:prSet>
      <dgm:spPr/>
    </dgm:pt>
    <dgm:pt modelId="{2FFE06BD-C297-0A42-B991-A420903753A4}" type="pres">
      <dgm:prSet presAssocID="{F9C01D27-8CE6-DE43-A417-14CED3FC2BED}" presName="composite" presStyleCnt="0"/>
      <dgm:spPr/>
    </dgm:pt>
    <dgm:pt modelId="{D60DF9F3-DC08-AE42-970F-13FE18D4BBBA}" type="pres">
      <dgm:prSet presAssocID="{F9C01D27-8CE6-DE43-A417-14CED3FC2BED}" presName="LShape" presStyleLbl="alignNode1" presStyleIdx="0" presStyleCnt="5"/>
      <dgm:spPr/>
    </dgm:pt>
    <dgm:pt modelId="{736C3848-708B-BF43-B9E1-AD901771AA02}" type="pres">
      <dgm:prSet presAssocID="{F9C01D27-8CE6-DE43-A417-14CED3FC2BED}" presName="ParentText" presStyleLbl="revTx" presStyleIdx="0" presStyleCnt="3" custLinFactNeighborX="-11106" custLinFactNeighborY="-42267">
        <dgm:presLayoutVars>
          <dgm:chMax val="0"/>
          <dgm:chPref val="0"/>
          <dgm:bulletEnabled val="1"/>
        </dgm:presLayoutVars>
      </dgm:prSet>
      <dgm:spPr/>
    </dgm:pt>
    <dgm:pt modelId="{43F85D6F-CD87-804C-BE9C-34105C9ECA4F}" type="pres">
      <dgm:prSet presAssocID="{F9C01D27-8CE6-DE43-A417-14CED3FC2BED}" presName="Triangle" presStyleLbl="alignNode1" presStyleIdx="1" presStyleCnt="5"/>
      <dgm:spPr/>
    </dgm:pt>
    <dgm:pt modelId="{57D4E117-810E-9D48-BDC4-EABAB22B4F62}" type="pres">
      <dgm:prSet presAssocID="{91F46ADA-7457-FD43-A3AA-D407B130B038}" presName="sibTrans" presStyleCnt="0"/>
      <dgm:spPr/>
    </dgm:pt>
    <dgm:pt modelId="{E9E227E4-83CD-8246-8178-E79FDED8AB26}" type="pres">
      <dgm:prSet presAssocID="{91F46ADA-7457-FD43-A3AA-D407B130B038}" presName="space" presStyleCnt="0"/>
      <dgm:spPr/>
    </dgm:pt>
    <dgm:pt modelId="{4474E25D-6280-1440-B56A-B60AE714C3A6}" type="pres">
      <dgm:prSet presAssocID="{01BD3D59-1DFA-5246-A48D-B922C3B34C2C}" presName="composite" presStyleCnt="0"/>
      <dgm:spPr/>
    </dgm:pt>
    <dgm:pt modelId="{7D20C480-C4E4-264A-8371-A14D2E6D66D2}" type="pres">
      <dgm:prSet presAssocID="{01BD3D59-1DFA-5246-A48D-B922C3B34C2C}" presName="LShape" presStyleLbl="alignNode1" presStyleIdx="2" presStyleCnt="5"/>
      <dgm:spPr/>
    </dgm:pt>
    <dgm:pt modelId="{4327B64F-C449-D74B-8DF3-45B8466D8586}" type="pres">
      <dgm:prSet presAssocID="{01BD3D59-1DFA-5246-A48D-B922C3B34C2C}" presName="ParentText" presStyleLbl="revTx" presStyleIdx="1" presStyleCnt="3" custLinFactNeighborX="-8321" custLinFactNeighborY="-43354">
        <dgm:presLayoutVars>
          <dgm:chMax val="0"/>
          <dgm:chPref val="0"/>
          <dgm:bulletEnabled val="1"/>
        </dgm:presLayoutVars>
      </dgm:prSet>
      <dgm:spPr/>
    </dgm:pt>
    <dgm:pt modelId="{490C4027-A2A5-FC4E-9F0F-0F916651D0B1}" type="pres">
      <dgm:prSet presAssocID="{01BD3D59-1DFA-5246-A48D-B922C3B34C2C}" presName="Triangle" presStyleLbl="alignNode1" presStyleIdx="3" presStyleCnt="5"/>
      <dgm:spPr/>
    </dgm:pt>
    <dgm:pt modelId="{97A4BC77-FECF-5D42-900A-EAA835FBF8DF}" type="pres">
      <dgm:prSet presAssocID="{87E98EA6-B078-2647-AE76-45810E30382E}" presName="sibTrans" presStyleCnt="0"/>
      <dgm:spPr/>
    </dgm:pt>
    <dgm:pt modelId="{05D4B8F3-A3CA-3B4D-A03F-99D8965DC04F}" type="pres">
      <dgm:prSet presAssocID="{87E98EA6-B078-2647-AE76-45810E30382E}" presName="space" presStyleCnt="0"/>
      <dgm:spPr/>
    </dgm:pt>
    <dgm:pt modelId="{20FFC098-9B92-B44D-9F92-874A64DFA0EE}" type="pres">
      <dgm:prSet presAssocID="{2A0DA298-E306-6843-B88C-0F0D824A0264}" presName="composite" presStyleCnt="0"/>
      <dgm:spPr/>
    </dgm:pt>
    <dgm:pt modelId="{721EE5E3-3D25-9249-BDD1-D9514BA508A7}" type="pres">
      <dgm:prSet presAssocID="{2A0DA298-E306-6843-B88C-0F0D824A0264}" presName="LShape" presStyleLbl="alignNode1" presStyleIdx="4" presStyleCnt="5"/>
      <dgm:spPr/>
    </dgm:pt>
    <dgm:pt modelId="{E8EFEF12-9A63-E94B-AAAA-5C954E1D32B0}" type="pres">
      <dgm:prSet presAssocID="{2A0DA298-E306-6843-B88C-0F0D824A0264}" presName="ParentText" presStyleLbl="revTx" presStyleIdx="2" presStyleCnt="3" custLinFactNeighborX="-1764" custLinFactNeighborY="-41260">
        <dgm:presLayoutVars>
          <dgm:chMax val="0"/>
          <dgm:chPref val="0"/>
          <dgm:bulletEnabled val="1"/>
        </dgm:presLayoutVars>
      </dgm:prSet>
      <dgm:spPr/>
    </dgm:pt>
  </dgm:ptLst>
  <dgm:cxnLst>
    <dgm:cxn modelId="{AC3A712F-3713-5F4E-8F39-04EF218CD50A}" srcId="{1EC8A132-6DFB-224A-BC8B-77FD37DE1725}" destId="{F9C01D27-8CE6-DE43-A417-14CED3FC2BED}" srcOrd="0" destOrd="0" parTransId="{8712A198-C22B-9A46-9679-2A258F9DC997}" sibTransId="{91F46ADA-7457-FD43-A3AA-D407B130B038}"/>
    <dgm:cxn modelId="{6C73F936-0A70-0A43-A772-E20F0B8DB5D6}" type="presOf" srcId="{01BD3D59-1DFA-5246-A48D-B922C3B34C2C}" destId="{4327B64F-C449-D74B-8DF3-45B8466D8586}" srcOrd="0" destOrd="0" presId="urn:microsoft.com/office/officeart/2009/3/layout/StepUpProcess"/>
    <dgm:cxn modelId="{861CA643-A7BF-1D4D-BBF2-F975BAA21671}" type="presOf" srcId="{F9C01D27-8CE6-DE43-A417-14CED3FC2BED}" destId="{736C3848-708B-BF43-B9E1-AD901771AA02}" srcOrd="0" destOrd="0" presId="urn:microsoft.com/office/officeart/2009/3/layout/StepUpProcess"/>
    <dgm:cxn modelId="{63C44754-E6E8-2544-8DF7-CD00BE706304}" srcId="{1EC8A132-6DFB-224A-BC8B-77FD37DE1725}" destId="{2A0DA298-E306-6843-B88C-0F0D824A0264}" srcOrd="2" destOrd="0" parTransId="{CF21880D-F3EF-BB49-B4B3-3ACA96ECE19D}" sibTransId="{60B1C24D-1A37-7B4F-9369-EC6C1EA498F2}"/>
    <dgm:cxn modelId="{669751A4-7F8B-1143-94F8-C005B4FBBDD1}" type="presOf" srcId="{1EC8A132-6DFB-224A-BC8B-77FD37DE1725}" destId="{FBD198B0-3ABD-D243-A833-8A2B26D35B61}" srcOrd="0" destOrd="0" presId="urn:microsoft.com/office/officeart/2009/3/layout/StepUpProcess"/>
    <dgm:cxn modelId="{C26BEDE9-C022-9342-B46D-0C9F4C193A09}" type="presOf" srcId="{2A0DA298-E306-6843-B88C-0F0D824A0264}" destId="{E8EFEF12-9A63-E94B-AAAA-5C954E1D32B0}" srcOrd="0" destOrd="0" presId="urn:microsoft.com/office/officeart/2009/3/layout/StepUpProcess"/>
    <dgm:cxn modelId="{06C5A3EE-2D51-6F46-B86B-6BBFF05540C2}" srcId="{1EC8A132-6DFB-224A-BC8B-77FD37DE1725}" destId="{01BD3D59-1DFA-5246-A48D-B922C3B34C2C}" srcOrd="1" destOrd="0" parTransId="{BEECA1CC-C1DA-2E4C-9711-395C978F04DB}" sibTransId="{87E98EA6-B078-2647-AE76-45810E30382E}"/>
    <dgm:cxn modelId="{D41FD7CB-0FB7-7142-A44B-0916B4944BB9}" type="presParOf" srcId="{FBD198B0-3ABD-D243-A833-8A2B26D35B61}" destId="{2FFE06BD-C297-0A42-B991-A420903753A4}" srcOrd="0" destOrd="0" presId="urn:microsoft.com/office/officeart/2009/3/layout/StepUpProcess"/>
    <dgm:cxn modelId="{23173E2F-DD19-2E46-97C6-4A868725D85D}" type="presParOf" srcId="{2FFE06BD-C297-0A42-B991-A420903753A4}" destId="{D60DF9F3-DC08-AE42-970F-13FE18D4BBBA}" srcOrd="0" destOrd="0" presId="urn:microsoft.com/office/officeart/2009/3/layout/StepUpProcess"/>
    <dgm:cxn modelId="{BCAE47E4-9C1B-0F4C-B912-5B02DCB43FF9}" type="presParOf" srcId="{2FFE06BD-C297-0A42-B991-A420903753A4}" destId="{736C3848-708B-BF43-B9E1-AD901771AA02}" srcOrd="1" destOrd="0" presId="urn:microsoft.com/office/officeart/2009/3/layout/StepUpProcess"/>
    <dgm:cxn modelId="{45572113-FBF9-7545-9B66-B46651AED6EF}" type="presParOf" srcId="{2FFE06BD-C297-0A42-B991-A420903753A4}" destId="{43F85D6F-CD87-804C-BE9C-34105C9ECA4F}" srcOrd="2" destOrd="0" presId="urn:microsoft.com/office/officeart/2009/3/layout/StepUpProcess"/>
    <dgm:cxn modelId="{242687D4-7210-A645-8433-01367CC0B493}" type="presParOf" srcId="{FBD198B0-3ABD-D243-A833-8A2B26D35B61}" destId="{57D4E117-810E-9D48-BDC4-EABAB22B4F62}" srcOrd="1" destOrd="0" presId="urn:microsoft.com/office/officeart/2009/3/layout/StepUpProcess"/>
    <dgm:cxn modelId="{389BAD5F-E9D4-A94A-834A-83D168CAA7C1}" type="presParOf" srcId="{57D4E117-810E-9D48-BDC4-EABAB22B4F62}" destId="{E9E227E4-83CD-8246-8178-E79FDED8AB26}" srcOrd="0" destOrd="0" presId="urn:microsoft.com/office/officeart/2009/3/layout/StepUpProcess"/>
    <dgm:cxn modelId="{106F3881-9161-8B49-B5FC-C6110FE72838}" type="presParOf" srcId="{FBD198B0-3ABD-D243-A833-8A2B26D35B61}" destId="{4474E25D-6280-1440-B56A-B60AE714C3A6}" srcOrd="2" destOrd="0" presId="urn:microsoft.com/office/officeart/2009/3/layout/StepUpProcess"/>
    <dgm:cxn modelId="{BDD24B37-C2E9-224C-9703-B1DB7EF24491}" type="presParOf" srcId="{4474E25D-6280-1440-B56A-B60AE714C3A6}" destId="{7D20C480-C4E4-264A-8371-A14D2E6D66D2}" srcOrd="0" destOrd="0" presId="urn:microsoft.com/office/officeart/2009/3/layout/StepUpProcess"/>
    <dgm:cxn modelId="{0303C9A4-EAE1-524A-A7D0-88838DF6379C}" type="presParOf" srcId="{4474E25D-6280-1440-B56A-B60AE714C3A6}" destId="{4327B64F-C449-D74B-8DF3-45B8466D8586}" srcOrd="1" destOrd="0" presId="urn:microsoft.com/office/officeart/2009/3/layout/StepUpProcess"/>
    <dgm:cxn modelId="{5623EDBC-D905-0648-9C47-89A9D28E3220}" type="presParOf" srcId="{4474E25D-6280-1440-B56A-B60AE714C3A6}" destId="{490C4027-A2A5-FC4E-9F0F-0F916651D0B1}" srcOrd="2" destOrd="0" presId="urn:microsoft.com/office/officeart/2009/3/layout/StepUpProcess"/>
    <dgm:cxn modelId="{4CC2D26E-54B9-4340-AA6B-015699AB846F}" type="presParOf" srcId="{FBD198B0-3ABD-D243-A833-8A2B26D35B61}" destId="{97A4BC77-FECF-5D42-900A-EAA835FBF8DF}" srcOrd="3" destOrd="0" presId="urn:microsoft.com/office/officeart/2009/3/layout/StepUpProcess"/>
    <dgm:cxn modelId="{DAC1CEAC-7B45-A046-9FF9-B2FD714124DF}" type="presParOf" srcId="{97A4BC77-FECF-5D42-900A-EAA835FBF8DF}" destId="{05D4B8F3-A3CA-3B4D-A03F-99D8965DC04F}" srcOrd="0" destOrd="0" presId="urn:microsoft.com/office/officeart/2009/3/layout/StepUpProcess"/>
    <dgm:cxn modelId="{9A44D9F3-6619-D640-9750-6F03807B87DC}" type="presParOf" srcId="{FBD198B0-3ABD-D243-A833-8A2B26D35B61}" destId="{20FFC098-9B92-B44D-9F92-874A64DFA0EE}" srcOrd="4" destOrd="0" presId="urn:microsoft.com/office/officeart/2009/3/layout/StepUpProcess"/>
    <dgm:cxn modelId="{BFB3308C-81CF-A944-AD4C-068791CB07DE}" type="presParOf" srcId="{20FFC098-9B92-B44D-9F92-874A64DFA0EE}" destId="{721EE5E3-3D25-9249-BDD1-D9514BA508A7}" srcOrd="0" destOrd="0" presId="urn:microsoft.com/office/officeart/2009/3/layout/StepUpProcess"/>
    <dgm:cxn modelId="{50889587-34B5-C447-B464-3C2A61CFF261}" type="presParOf" srcId="{20FFC098-9B92-B44D-9F92-874A64DFA0EE}" destId="{E8EFEF12-9A63-E94B-AAAA-5C954E1D32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E2DDE-BBD3-4198-B83E-53F4D1FF55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CC157C-6038-4FB0-A3BB-9615918DE2EC}">
      <dgm:prSet phldrT="[Testo]"/>
      <dgm:spPr/>
      <dgm:t>
        <a:bodyPr/>
        <a:lstStyle/>
        <a:p>
          <a:r>
            <a:rPr lang="it-IT" err="1"/>
            <a:t>Try</a:t>
          </a:r>
          <a:r>
            <a:rPr lang="it-IT"/>
            <a:t> on a </a:t>
          </a:r>
          <a:r>
            <a:rPr lang="it-IT" err="1"/>
            <a:t>smaller</a:t>
          </a:r>
          <a:r>
            <a:rPr lang="it-IT"/>
            <a:t> database (</a:t>
          </a:r>
          <a:r>
            <a:rPr lang="it-IT" err="1"/>
            <a:t>Transport</a:t>
          </a:r>
          <a:r>
            <a:rPr lang="it-IT"/>
            <a:t>) </a:t>
          </a:r>
        </a:p>
      </dgm:t>
    </dgm:pt>
    <dgm:pt modelId="{4933AD82-9C00-4820-9ECF-D08274746868}" type="parTrans" cxnId="{3CC67D00-71E3-4BC4-8513-114D24DE4156}">
      <dgm:prSet/>
      <dgm:spPr/>
      <dgm:t>
        <a:bodyPr/>
        <a:lstStyle/>
        <a:p>
          <a:endParaRPr lang="it-IT"/>
        </a:p>
      </dgm:t>
    </dgm:pt>
    <dgm:pt modelId="{9FFB6A7B-51C6-4652-A0D1-98E1A6145D3A}" type="sibTrans" cxnId="{3CC67D00-71E3-4BC4-8513-114D24DE4156}">
      <dgm:prSet/>
      <dgm:spPr/>
      <dgm:t>
        <a:bodyPr/>
        <a:lstStyle/>
        <a:p>
          <a:endParaRPr lang="it-IT"/>
        </a:p>
      </dgm:t>
    </dgm:pt>
    <dgm:pt modelId="{4E063E74-4688-4253-B046-E6660906A6F7}">
      <dgm:prSet phldrT="[Testo]"/>
      <dgm:spPr/>
      <dgm:t>
        <a:bodyPr/>
        <a:lstStyle/>
        <a:p>
          <a:r>
            <a:rPr lang="it-IT"/>
            <a:t>Test forcing the code</a:t>
          </a:r>
        </a:p>
      </dgm:t>
    </dgm:pt>
    <dgm:pt modelId="{8C00BF21-0AFB-4C11-B3AD-3150405076E7}" type="parTrans" cxnId="{02C0AA7C-7E77-4D29-8921-AE823EA43A31}">
      <dgm:prSet/>
      <dgm:spPr/>
      <dgm:t>
        <a:bodyPr/>
        <a:lstStyle/>
        <a:p>
          <a:endParaRPr lang="it-IT"/>
        </a:p>
      </dgm:t>
    </dgm:pt>
    <dgm:pt modelId="{85CD0440-943F-4FB3-B64F-983EB26BE338}" type="sibTrans" cxnId="{02C0AA7C-7E77-4D29-8921-AE823EA43A31}">
      <dgm:prSet/>
      <dgm:spPr/>
      <dgm:t>
        <a:bodyPr/>
        <a:lstStyle/>
        <a:p>
          <a:endParaRPr lang="it-IT"/>
        </a:p>
      </dgm:t>
    </dgm:pt>
    <dgm:pt modelId="{FEA666D9-2219-4FA2-90FC-25961DE49B2B}">
      <dgm:prSet phldrT="[Testo]"/>
      <dgm:spPr/>
      <dgm:t>
        <a:bodyPr/>
        <a:lstStyle/>
        <a:p>
          <a:r>
            <a:rPr lang="it-IT" err="1"/>
            <a:t>Implementation</a:t>
          </a:r>
          <a:r>
            <a:rPr lang="it-IT"/>
            <a:t> in the </a:t>
          </a:r>
          <a:r>
            <a:rPr lang="it-IT" err="1"/>
            <a:t>TEMOA.Italy</a:t>
          </a:r>
          <a:r>
            <a:rPr lang="it-IT"/>
            <a:t> database</a:t>
          </a:r>
        </a:p>
      </dgm:t>
    </dgm:pt>
    <dgm:pt modelId="{922BD081-83ED-4CCF-8DF9-D402075239EA}" type="parTrans" cxnId="{F512C3F9-D383-421E-93C6-BA12E183FA45}">
      <dgm:prSet/>
      <dgm:spPr/>
      <dgm:t>
        <a:bodyPr/>
        <a:lstStyle/>
        <a:p>
          <a:endParaRPr lang="it-IT"/>
        </a:p>
      </dgm:t>
    </dgm:pt>
    <dgm:pt modelId="{781DC533-68E9-4433-98B4-BCB204941285}" type="sibTrans" cxnId="{F512C3F9-D383-421E-93C6-BA12E183FA45}">
      <dgm:prSet/>
      <dgm:spPr/>
      <dgm:t>
        <a:bodyPr/>
        <a:lstStyle/>
        <a:p>
          <a:endParaRPr lang="it-IT"/>
        </a:p>
      </dgm:t>
    </dgm:pt>
    <dgm:pt modelId="{7A3A7DE1-E827-4B45-8749-FD4F2F961E4E}">
      <dgm:prSet phldrT="[Testo]"/>
      <dgm:spPr/>
      <dgm:t>
        <a:bodyPr/>
        <a:lstStyle/>
        <a:p>
          <a:r>
            <a:rPr lang="it-IT" err="1"/>
            <a:t>Never</a:t>
          </a:r>
          <a:r>
            <a:rPr lang="it-IT"/>
            <a:t> </a:t>
          </a:r>
          <a:r>
            <a:rPr lang="it-IT" err="1"/>
            <a:t>installed</a:t>
          </a:r>
          <a:endParaRPr lang="it-IT"/>
        </a:p>
      </dgm:t>
    </dgm:pt>
    <dgm:pt modelId="{0DA4C61A-66DE-49FA-8713-5A89AED59C9F}" type="parTrans" cxnId="{F707FAD9-729C-476A-8203-F73538C645C2}">
      <dgm:prSet/>
      <dgm:spPr/>
      <dgm:t>
        <a:bodyPr/>
        <a:lstStyle/>
        <a:p>
          <a:endParaRPr lang="it-IT"/>
        </a:p>
      </dgm:t>
    </dgm:pt>
    <dgm:pt modelId="{F35E1FA1-347F-42A5-8228-00F80C7C3C63}" type="sibTrans" cxnId="{F707FAD9-729C-476A-8203-F73538C645C2}">
      <dgm:prSet/>
      <dgm:spPr/>
      <dgm:t>
        <a:bodyPr/>
        <a:lstStyle/>
        <a:p>
          <a:endParaRPr lang="it-IT"/>
        </a:p>
      </dgm:t>
    </dgm:pt>
    <dgm:pt modelId="{BA2B89AD-8A23-4C6F-9108-F3ADDB4A3BC7}" type="pres">
      <dgm:prSet presAssocID="{78BE2DDE-BBD3-4198-B83E-53F4D1FF5577}" presName="Name0" presStyleCnt="0">
        <dgm:presLayoutVars>
          <dgm:dir/>
          <dgm:resizeHandles val="exact"/>
        </dgm:presLayoutVars>
      </dgm:prSet>
      <dgm:spPr/>
    </dgm:pt>
    <dgm:pt modelId="{99C64EF0-4907-4EA0-8136-A759437B9DE5}" type="pres">
      <dgm:prSet presAssocID="{37CC157C-6038-4FB0-A3BB-9615918DE2EC}" presName="node" presStyleLbl="node1" presStyleIdx="0" presStyleCnt="4">
        <dgm:presLayoutVars>
          <dgm:bulletEnabled val="1"/>
        </dgm:presLayoutVars>
      </dgm:prSet>
      <dgm:spPr/>
    </dgm:pt>
    <dgm:pt modelId="{832843A6-4427-42A1-8D2D-3364E67907C3}" type="pres">
      <dgm:prSet presAssocID="{9FFB6A7B-51C6-4652-A0D1-98E1A6145D3A}" presName="sibTrans" presStyleLbl="sibTrans2D1" presStyleIdx="0" presStyleCnt="3"/>
      <dgm:spPr/>
    </dgm:pt>
    <dgm:pt modelId="{2890CA34-2E46-4652-ABF0-B511340F6164}" type="pres">
      <dgm:prSet presAssocID="{9FFB6A7B-51C6-4652-A0D1-98E1A6145D3A}" presName="connectorText" presStyleLbl="sibTrans2D1" presStyleIdx="0" presStyleCnt="3"/>
      <dgm:spPr/>
    </dgm:pt>
    <dgm:pt modelId="{11F9CC1A-45B5-4A00-BEBB-51B38E14E8B9}" type="pres">
      <dgm:prSet presAssocID="{4E063E74-4688-4253-B046-E6660906A6F7}" presName="node" presStyleLbl="node1" presStyleIdx="1" presStyleCnt="4">
        <dgm:presLayoutVars>
          <dgm:bulletEnabled val="1"/>
        </dgm:presLayoutVars>
      </dgm:prSet>
      <dgm:spPr/>
    </dgm:pt>
    <dgm:pt modelId="{2EF102F7-6E36-4C24-BBAF-9379587CBCC5}" type="pres">
      <dgm:prSet presAssocID="{85CD0440-943F-4FB3-B64F-983EB26BE338}" presName="sibTrans" presStyleLbl="sibTrans2D1" presStyleIdx="1" presStyleCnt="3"/>
      <dgm:spPr/>
    </dgm:pt>
    <dgm:pt modelId="{D7E244AF-AE8F-4A93-8824-F1F1C7F58FA7}" type="pres">
      <dgm:prSet presAssocID="{85CD0440-943F-4FB3-B64F-983EB26BE338}" presName="connectorText" presStyleLbl="sibTrans2D1" presStyleIdx="1" presStyleCnt="3"/>
      <dgm:spPr/>
    </dgm:pt>
    <dgm:pt modelId="{5B2BA371-EEA7-460A-96D8-39CE1E2895EB}" type="pres">
      <dgm:prSet presAssocID="{FEA666D9-2219-4FA2-90FC-25961DE49B2B}" presName="node" presStyleLbl="node1" presStyleIdx="2" presStyleCnt="4">
        <dgm:presLayoutVars>
          <dgm:bulletEnabled val="1"/>
        </dgm:presLayoutVars>
      </dgm:prSet>
      <dgm:spPr/>
    </dgm:pt>
    <dgm:pt modelId="{05146CF1-CF17-4FD4-A1F2-45698A527338}" type="pres">
      <dgm:prSet presAssocID="{781DC533-68E9-4433-98B4-BCB204941285}" presName="sibTrans" presStyleLbl="sibTrans2D1" presStyleIdx="2" presStyleCnt="3"/>
      <dgm:spPr/>
    </dgm:pt>
    <dgm:pt modelId="{87596BE0-6623-451D-87C5-5E51D52B0C77}" type="pres">
      <dgm:prSet presAssocID="{781DC533-68E9-4433-98B4-BCB204941285}" presName="connectorText" presStyleLbl="sibTrans2D1" presStyleIdx="2" presStyleCnt="3"/>
      <dgm:spPr/>
    </dgm:pt>
    <dgm:pt modelId="{00F88855-5C48-42B9-8E07-0789D67E76D9}" type="pres">
      <dgm:prSet presAssocID="{7A3A7DE1-E827-4B45-8749-FD4F2F961E4E}" presName="node" presStyleLbl="node1" presStyleIdx="3" presStyleCnt="4">
        <dgm:presLayoutVars>
          <dgm:bulletEnabled val="1"/>
        </dgm:presLayoutVars>
      </dgm:prSet>
      <dgm:spPr/>
    </dgm:pt>
  </dgm:ptLst>
  <dgm:cxnLst>
    <dgm:cxn modelId="{3CC67D00-71E3-4BC4-8513-114D24DE4156}" srcId="{78BE2DDE-BBD3-4198-B83E-53F4D1FF5577}" destId="{37CC157C-6038-4FB0-A3BB-9615918DE2EC}" srcOrd="0" destOrd="0" parTransId="{4933AD82-9C00-4820-9ECF-D08274746868}" sibTransId="{9FFB6A7B-51C6-4652-A0D1-98E1A6145D3A}"/>
    <dgm:cxn modelId="{BF85E830-A128-4041-8F60-DA921F6882C8}" type="presOf" srcId="{7A3A7DE1-E827-4B45-8749-FD4F2F961E4E}" destId="{00F88855-5C48-42B9-8E07-0789D67E76D9}" srcOrd="0" destOrd="0" presId="urn:microsoft.com/office/officeart/2005/8/layout/process1"/>
    <dgm:cxn modelId="{1EFEDB31-1CAA-4607-8FDF-21F7184119A5}" type="presOf" srcId="{9FFB6A7B-51C6-4652-A0D1-98E1A6145D3A}" destId="{2890CA34-2E46-4652-ABF0-B511340F6164}" srcOrd="1" destOrd="0" presId="urn:microsoft.com/office/officeart/2005/8/layout/process1"/>
    <dgm:cxn modelId="{356CA96A-8E4A-4616-8A15-F53BD046F353}" type="presOf" srcId="{FEA666D9-2219-4FA2-90FC-25961DE49B2B}" destId="{5B2BA371-EEA7-460A-96D8-39CE1E2895EB}" srcOrd="0" destOrd="0" presId="urn:microsoft.com/office/officeart/2005/8/layout/process1"/>
    <dgm:cxn modelId="{193B0377-DA71-450B-8923-957FE29813E9}" type="presOf" srcId="{85CD0440-943F-4FB3-B64F-983EB26BE338}" destId="{2EF102F7-6E36-4C24-BBAF-9379587CBCC5}" srcOrd="0" destOrd="0" presId="urn:microsoft.com/office/officeart/2005/8/layout/process1"/>
    <dgm:cxn modelId="{F456C677-1E78-44A0-9EC9-8936A7539630}" type="presOf" srcId="{78BE2DDE-BBD3-4198-B83E-53F4D1FF5577}" destId="{BA2B89AD-8A23-4C6F-9108-F3ADDB4A3BC7}" srcOrd="0" destOrd="0" presId="urn:microsoft.com/office/officeart/2005/8/layout/process1"/>
    <dgm:cxn modelId="{02C0AA7C-7E77-4D29-8921-AE823EA43A31}" srcId="{78BE2DDE-BBD3-4198-B83E-53F4D1FF5577}" destId="{4E063E74-4688-4253-B046-E6660906A6F7}" srcOrd="1" destOrd="0" parTransId="{8C00BF21-0AFB-4C11-B3AD-3150405076E7}" sibTransId="{85CD0440-943F-4FB3-B64F-983EB26BE338}"/>
    <dgm:cxn modelId="{FC7F617E-70DC-4F3E-ADCA-AC7662E79695}" type="presOf" srcId="{85CD0440-943F-4FB3-B64F-983EB26BE338}" destId="{D7E244AF-AE8F-4A93-8824-F1F1C7F58FA7}" srcOrd="1" destOrd="0" presId="urn:microsoft.com/office/officeart/2005/8/layout/process1"/>
    <dgm:cxn modelId="{D4F9D084-0A41-44F0-8CDE-A65E28959E92}" type="presOf" srcId="{9FFB6A7B-51C6-4652-A0D1-98E1A6145D3A}" destId="{832843A6-4427-42A1-8D2D-3364E67907C3}" srcOrd="0" destOrd="0" presId="urn:microsoft.com/office/officeart/2005/8/layout/process1"/>
    <dgm:cxn modelId="{777B899D-DF5D-4637-952A-E548A10770B0}" type="presOf" srcId="{37CC157C-6038-4FB0-A3BB-9615918DE2EC}" destId="{99C64EF0-4907-4EA0-8136-A759437B9DE5}" srcOrd="0" destOrd="0" presId="urn:microsoft.com/office/officeart/2005/8/layout/process1"/>
    <dgm:cxn modelId="{0D36E6A9-98F6-439F-9E49-40B44A873D01}" type="presOf" srcId="{781DC533-68E9-4433-98B4-BCB204941285}" destId="{87596BE0-6623-451D-87C5-5E51D52B0C77}" srcOrd="1" destOrd="0" presId="urn:microsoft.com/office/officeart/2005/8/layout/process1"/>
    <dgm:cxn modelId="{005923D1-0AD6-44A2-9E9A-5D60CC0AB300}" type="presOf" srcId="{781DC533-68E9-4433-98B4-BCB204941285}" destId="{05146CF1-CF17-4FD4-A1F2-45698A527338}" srcOrd="0" destOrd="0" presId="urn:microsoft.com/office/officeart/2005/8/layout/process1"/>
    <dgm:cxn modelId="{F707FAD9-729C-476A-8203-F73538C645C2}" srcId="{78BE2DDE-BBD3-4198-B83E-53F4D1FF5577}" destId="{7A3A7DE1-E827-4B45-8749-FD4F2F961E4E}" srcOrd="3" destOrd="0" parTransId="{0DA4C61A-66DE-49FA-8713-5A89AED59C9F}" sibTransId="{F35E1FA1-347F-42A5-8228-00F80C7C3C63}"/>
    <dgm:cxn modelId="{106D65DA-D932-4463-9501-EECA509E9E5B}" type="presOf" srcId="{4E063E74-4688-4253-B046-E6660906A6F7}" destId="{11F9CC1A-45B5-4A00-BEBB-51B38E14E8B9}" srcOrd="0" destOrd="0" presId="urn:microsoft.com/office/officeart/2005/8/layout/process1"/>
    <dgm:cxn modelId="{F512C3F9-D383-421E-93C6-BA12E183FA45}" srcId="{78BE2DDE-BBD3-4198-B83E-53F4D1FF5577}" destId="{FEA666D9-2219-4FA2-90FC-25961DE49B2B}" srcOrd="2" destOrd="0" parTransId="{922BD081-83ED-4CCF-8DF9-D402075239EA}" sibTransId="{781DC533-68E9-4433-98B4-BCB204941285}"/>
    <dgm:cxn modelId="{D462C723-4D5E-4B5B-906B-B41E5768A905}" type="presParOf" srcId="{BA2B89AD-8A23-4C6F-9108-F3ADDB4A3BC7}" destId="{99C64EF0-4907-4EA0-8136-A759437B9DE5}" srcOrd="0" destOrd="0" presId="urn:microsoft.com/office/officeart/2005/8/layout/process1"/>
    <dgm:cxn modelId="{3CD66655-32B9-43A6-B902-02EAF25A7730}" type="presParOf" srcId="{BA2B89AD-8A23-4C6F-9108-F3ADDB4A3BC7}" destId="{832843A6-4427-42A1-8D2D-3364E67907C3}" srcOrd="1" destOrd="0" presId="urn:microsoft.com/office/officeart/2005/8/layout/process1"/>
    <dgm:cxn modelId="{EB2B79A1-9ECA-4320-AE42-D936F2BC80AE}" type="presParOf" srcId="{832843A6-4427-42A1-8D2D-3364E67907C3}" destId="{2890CA34-2E46-4652-ABF0-B511340F6164}" srcOrd="0" destOrd="0" presId="urn:microsoft.com/office/officeart/2005/8/layout/process1"/>
    <dgm:cxn modelId="{E5AA5A4B-C87C-4B4B-B1FD-A76B8F6C56A3}" type="presParOf" srcId="{BA2B89AD-8A23-4C6F-9108-F3ADDB4A3BC7}" destId="{11F9CC1A-45B5-4A00-BEBB-51B38E14E8B9}" srcOrd="2" destOrd="0" presId="urn:microsoft.com/office/officeart/2005/8/layout/process1"/>
    <dgm:cxn modelId="{D260A3C1-C6B0-411F-BE1A-CA8ECF6B9599}" type="presParOf" srcId="{BA2B89AD-8A23-4C6F-9108-F3ADDB4A3BC7}" destId="{2EF102F7-6E36-4C24-BBAF-9379587CBCC5}" srcOrd="3" destOrd="0" presId="urn:microsoft.com/office/officeart/2005/8/layout/process1"/>
    <dgm:cxn modelId="{67F8AD47-1095-4D64-874A-784BC8612C3F}" type="presParOf" srcId="{2EF102F7-6E36-4C24-BBAF-9379587CBCC5}" destId="{D7E244AF-AE8F-4A93-8824-F1F1C7F58FA7}" srcOrd="0" destOrd="0" presId="urn:microsoft.com/office/officeart/2005/8/layout/process1"/>
    <dgm:cxn modelId="{39CD825E-3118-4BC9-A45A-C3388A96A4F4}" type="presParOf" srcId="{BA2B89AD-8A23-4C6F-9108-F3ADDB4A3BC7}" destId="{5B2BA371-EEA7-460A-96D8-39CE1E2895EB}" srcOrd="4" destOrd="0" presId="urn:microsoft.com/office/officeart/2005/8/layout/process1"/>
    <dgm:cxn modelId="{79F909AD-0134-4A0C-B8AE-F6D6B91571BE}" type="presParOf" srcId="{BA2B89AD-8A23-4C6F-9108-F3ADDB4A3BC7}" destId="{05146CF1-CF17-4FD4-A1F2-45698A527338}" srcOrd="5" destOrd="0" presId="urn:microsoft.com/office/officeart/2005/8/layout/process1"/>
    <dgm:cxn modelId="{5C09CFB9-820D-4A09-9E5C-E4CD00464EB5}" type="presParOf" srcId="{05146CF1-CF17-4FD4-A1F2-45698A527338}" destId="{87596BE0-6623-451D-87C5-5E51D52B0C77}" srcOrd="0" destOrd="0" presId="urn:microsoft.com/office/officeart/2005/8/layout/process1"/>
    <dgm:cxn modelId="{6D7EA92F-5828-41C7-992B-1D2E5DD175DD}" type="presParOf" srcId="{BA2B89AD-8A23-4C6F-9108-F3ADDB4A3BC7}" destId="{00F88855-5C48-42B9-8E07-0789D67E76D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D633B-3A34-8642-B1AE-0F647871679E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67B73F93-4134-F344-8EC4-C1951C109B2D}">
      <dgm:prSet phldrT="[Testo]" custT="1"/>
      <dgm:spPr/>
      <dgm:t>
        <a:bodyPr/>
        <a:lstStyle/>
        <a:p>
          <a:r>
            <a:rPr lang="it-IT" sz="1600">
              <a:solidFill>
                <a:schemeClr val="bg1"/>
              </a:solidFill>
            </a:rPr>
            <a:t>BY</a:t>
          </a:r>
        </a:p>
      </dgm:t>
    </dgm:pt>
    <dgm:pt modelId="{561DB0C4-900F-D940-B0CE-1FF7A36E7872}" type="parTrans" cxnId="{25127397-485E-CE41-B2EE-23E4370326FD}">
      <dgm:prSet/>
      <dgm:spPr/>
      <dgm:t>
        <a:bodyPr/>
        <a:lstStyle/>
        <a:p>
          <a:endParaRPr lang="it-IT"/>
        </a:p>
      </dgm:t>
    </dgm:pt>
    <dgm:pt modelId="{3C4160D7-AFC9-714B-889C-27442F8C90F4}" type="sibTrans" cxnId="{25127397-485E-CE41-B2EE-23E4370326FD}">
      <dgm:prSet/>
      <dgm:spPr/>
      <dgm:t>
        <a:bodyPr/>
        <a:lstStyle/>
        <a:p>
          <a:endParaRPr lang="it-IT"/>
        </a:p>
      </dgm:t>
    </dgm:pt>
    <dgm:pt modelId="{459851A6-872C-B545-AFA8-7F78CB3CC24E}">
      <dgm:prSet phldrT="[Testo]" custT="1"/>
      <dgm:spPr/>
      <dgm:t>
        <a:bodyPr anchor="b"/>
        <a:lstStyle/>
        <a:p>
          <a:r>
            <a:rPr lang="it-IT" sz="1600">
              <a:solidFill>
                <a:schemeClr val="bg1"/>
              </a:solidFill>
            </a:rPr>
            <a:t>2007</a:t>
          </a:r>
        </a:p>
      </dgm:t>
    </dgm:pt>
    <dgm:pt modelId="{6A08BC28-BE1E-0241-BD4E-05E814E8E707}" type="parTrans" cxnId="{A3C14820-4B6E-F14A-B198-F5A97D88F3BE}">
      <dgm:prSet/>
      <dgm:spPr/>
      <dgm:t>
        <a:bodyPr/>
        <a:lstStyle/>
        <a:p>
          <a:endParaRPr lang="it-IT"/>
        </a:p>
      </dgm:t>
    </dgm:pt>
    <dgm:pt modelId="{F28249F1-11B1-BB49-BEC3-0C62335440FF}" type="sibTrans" cxnId="{A3C14820-4B6E-F14A-B198-F5A97D88F3BE}">
      <dgm:prSet/>
      <dgm:spPr/>
      <dgm:t>
        <a:bodyPr/>
        <a:lstStyle/>
        <a:p>
          <a:endParaRPr lang="it-IT"/>
        </a:p>
      </dgm:t>
    </dgm:pt>
    <dgm:pt modelId="{3F02BB06-FF0D-3844-8900-8F62A8258FF3}">
      <dgm:prSet phldrT="[Testo]" custT="1"/>
      <dgm:spPr/>
      <dgm:t>
        <a:bodyPr anchor="b"/>
        <a:lstStyle/>
        <a:p>
          <a:r>
            <a:rPr lang="it-IT" sz="1600">
              <a:solidFill>
                <a:schemeClr val="bg1"/>
              </a:solidFill>
            </a:rPr>
            <a:t>Today</a:t>
          </a:r>
        </a:p>
      </dgm:t>
    </dgm:pt>
    <dgm:pt modelId="{030315C9-0FBC-2846-9D9C-86B179C5674B}" type="parTrans" cxnId="{E7E0FC4A-8573-C343-9480-44D08FFCC213}">
      <dgm:prSet/>
      <dgm:spPr/>
      <dgm:t>
        <a:bodyPr/>
        <a:lstStyle/>
        <a:p>
          <a:endParaRPr lang="it-IT"/>
        </a:p>
      </dgm:t>
    </dgm:pt>
    <dgm:pt modelId="{EE7D7C3C-44B1-5F4E-9EB0-3DA4C4443057}" type="sibTrans" cxnId="{E7E0FC4A-8573-C343-9480-44D08FFCC213}">
      <dgm:prSet/>
      <dgm:spPr/>
      <dgm:t>
        <a:bodyPr/>
        <a:lstStyle/>
        <a:p>
          <a:endParaRPr lang="it-IT"/>
        </a:p>
      </dgm:t>
    </dgm:pt>
    <dgm:pt modelId="{4FE9F9C6-006C-4C4A-AD9D-93C86BD34CEA}">
      <dgm:prSet phldrT="[Testo]" custT="1"/>
      <dgm:spPr/>
      <dgm:t>
        <a:bodyPr/>
        <a:lstStyle/>
        <a:p>
          <a:r>
            <a:rPr lang="it-IT" sz="1600">
              <a:solidFill>
                <a:schemeClr val="bg1"/>
              </a:solidFill>
            </a:rPr>
            <a:t>2010</a:t>
          </a:r>
        </a:p>
      </dgm:t>
    </dgm:pt>
    <dgm:pt modelId="{9A8495B0-25B1-9F4F-B14C-EDE14E721FCE}" type="parTrans" cxnId="{BD6458E5-D2DC-C946-9BE9-353B2F412BC8}">
      <dgm:prSet/>
      <dgm:spPr/>
      <dgm:t>
        <a:bodyPr/>
        <a:lstStyle/>
        <a:p>
          <a:endParaRPr lang="it-IT"/>
        </a:p>
      </dgm:t>
    </dgm:pt>
    <dgm:pt modelId="{92341C3A-9780-E540-A87A-4C5112A28272}" type="sibTrans" cxnId="{BD6458E5-D2DC-C946-9BE9-353B2F412BC8}">
      <dgm:prSet/>
      <dgm:spPr/>
      <dgm:t>
        <a:bodyPr/>
        <a:lstStyle/>
        <a:p>
          <a:endParaRPr lang="it-IT"/>
        </a:p>
      </dgm:t>
    </dgm:pt>
    <dgm:pt modelId="{22B08437-16CF-D448-994D-B3418D470AB7}">
      <dgm:prSet phldrT="[Testo]" custT="1"/>
      <dgm:spPr/>
      <dgm:t>
        <a:bodyPr anchor="b"/>
        <a:lstStyle/>
        <a:p>
          <a:r>
            <a:rPr lang="it-IT" sz="1600">
              <a:solidFill>
                <a:schemeClr val="bg1"/>
              </a:solidFill>
            </a:rPr>
            <a:t>2014</a:t>
          </a:r>
        </a:p>
      </dgm:t>
    </dgm:pt>
    <dgm:pt modelId="{49DBEADC-F1EF-7D4A-8F5E-38F739941699}" type="parTrans" cxnId="{A171B92D-EEF2-1547-93B1-AC0A0B7278CA}">
      <dgm:prSet/>
      <dgm:spPr/>
      <dgm:t>
        <a:bodyPr/>
        <a:lstStyle/>
        <a:p>
          <a:endParaRPr lang="it-IT"/>
        </a:p>
      </dgm:t>
    </dgm:pt>
    <dgm:pt modelId="{DFA01BB3-DC81-5B42-9AA8-169FBE954B05}" type="sibTrans" cxnId="{A171B92D-EEF2-1547-93B1-AC0A0B7278CA}">
      <dgm:prSet/>
      <dgm:spPr/>
      <dgm:t>
        <a:bodyPr/>
        <a:lstStyle/>
        <a:p>
          <a:endParaRPr lang="it-IT"/>
        </a:p>
      </dgm:t>
    </dgm:pt>
    <dgm:pt modelId="{DA0C543A-DD88-B64F-B429-D5870305D164}">
      <dgm:prSet phldrT="[Testo]" custT="1"/>
      <dgm:spPr/>
      <dgm:t>
        <a:bodyPr/>
        <a:lstStyle/>
        <a:p>
          <a:r>
            <a:rPr lang="it-IT" sz="1600">
              <a:solidFill>
                <a:schemeClr val="bg1"/>
              </a:solidFill>
            </a:rPr>
            <a:t>2018</a:t>
          </a:r>
        </a:p>
      </dgm:t>
    </dgm:pt>
    <dgm:pt modelId="{659F96DC-72BB-7B45-A262-8D291EB68DA9}" type="parTrans" cxnId="{7D629BA0-CFE3-DC4D-A4C2-4989AFC5EAD5}">
      <dgm:prSet/>
      <dgm:spPr/>
      <dgm:t>
        <a:bodyPr/>
        <a:lstStyle/>
        <a:p>
          <a:endParaRPr lang="it-IT"/>
        </a:p>
      </dgm:t>
    </dgm:pt>
    <dgm:pt modelId="{BBA724D3-C1A1-3A4A-9EBE-0C7CC4B02CA8}" type="sibTrans" cxnId="{7D629BA0-CFE3-DC4D-A4C2-4989AFC5EAD5}">
      <dgm:prSet/>
      <dgm:spPr/>
      <dgm:t>
        <a:bodyPr/>
        <a:lstStyle/>
        <a:p>
          <a:endParaRPr lang="it-IT"/>
        </a:p>
      </dgm:t>
    </dgm:pt>
    <dgm:pt modelId="{9FED34BC-401C-4F4D-8460-4F6C24486C19}" type="pres">
      <dgm:prSet presAssocID="{146D633B-3A34-8642-B1AE-0F647871679E}" presName="Name0" presStyleCnt="0">
        <dgm:presLayoutVars>
          <dgm:dir/>
          <dgm:resizeHandles val="exact"/>
        </dgm:presLayoutVars>
      </dgm:prSet>
      <dgm:spPr/>
    </dgm:pt>
    <dgm:pt modelId="{CC9FF40E-FFBA-7D47-A113-EBCE37B8B9B1}" type="pres">
      <dgm:prSet presAssocID="{146D633B-3A34-8642-B1AE-0F647871679E}" presName="arrow" presStyleLbl="bgShp" presStyleIdx="0" presStyleCnt="1" custScaleX="93099" custScaleY="80126"/>
      <dgm:spPr>
        <a:solidFill>
          <a:schemeClr val="accent1">
            <a:tint val="40000"/>
            <a:hueOff val="0"/>
            <a:satOff val="0"/>
            <a:lumOff val="0"/>
            <a:alpha val="45428"/>
          </a:schemeClr>
        </a:solidFill>
      </dgm:spPr>
    </dgm:pt>
    <dgm:pt modelId="{0CC2E544-2D7D-7F43-BAB1-C4D0392F8D7C}" type="pres">
      <dgm:prSet presAssocID="{146D633B-3A34-8642-B1AE-0F647871679E}" presName="points" presStyleCnt="0"/>
      <dgm:spPr/>
    </dgm:pt>
    <dgm:pt modelId="{EE28D427-9F02-1B46-B542-93D65A8C62AA}" type="pres">
      <dgm:prSet presAssocID="{67B73F93-4134-F344-8EC4-C1951C109B2D}" presName="compositeA" presStyleCnt="0"/>
      <dgm:spPr/>
    </dgm:pt>
    <dgm:pt modelId="{5EF4D066-CC87-EF45-8770-9C522FCFD078}" type="pres">
      <dgm:prSet presAssocID="{67B73F93-4134-F344-8EC4-C1951C109B2D}" presName="textA" presStyleLbl="revTx" presStyleIdx="0" presStyleCnt="6" custLinFactNeighborX="5075" custLinFactNeighborY="75000">
        <dgm:presLayoutVars>
          <dgm:bulletEnabled val="1"/>
        </dgm:presLayoutVars>
      </dgm:prSet>
      <dgm:spPr/>
    </dgm:pt>
    <dgm:pt modelId="{4ACC881E-64B4-AF4D-B139-3FE057A9B060}" type="pres">
      <dgm:prSet presAssocID="{67B73F93-4134-F344-8EC4-C1951C109B2D}" presName="circleA" presStyleLbl="node1" presStyleIdx="0" presStyleCnt="6"/>
      <dgm:spPr>
        <a:solidFill>
          <a:schemeClr val="accent1">
            <a:hueOff val="0"/>
            <a:satOff val="0"/>
            <a:lumOff val="0"/>
            <a:alpha val="53000"/>
          </a:schemeClr>
        </a:solidFill>
      </dgm:spPr>
    </dgm:pt>
    <dgm:pt modelId="{F4D44408-1CA1-B84B-9C6C-9DC26269366B}" type="pres">
      <dgm:prSet presAssocID="{67B73F93-4134-F344-8EC4-C1951C109B2D}" presName="spaceA" presStyleCnt="0"/>
      <dgm:spPr/>
    </dgm:pt>
    <dgm:pt modelId="{0D986C38-611D-DE4C-ADAA-4AD4DEE10771}" type="pres">
      <dgm:prSet presAssocID="{3C4160D7-AFC9-714B-889C-27442F8C90F4}" presName="space" presStyleCnt="0"/>
      <dgm:spPr/>
    </dgm:pt>
    <dgm:pt modelId="{C3B18C6F-6C62-AA43-B2FF-92D7B985E368}" type="pres">
      <dgm:prSet presAssocID="{459851A6-872C-B545-AFA8-7F78CB3CC24E}" presName="compositeB" presStyleCnt="0"/>
      <dgm:spPr/>
    </dgm:pt>
    <dgm:pt modelId="{228511C4-EA69-B84C-A27A-073935DDE8B1}" type="pres">
      <dgm:prSet presAssocID="{459851A6-872C-B545-AFA8-7F78CB3CC24E}" presName="textB" presStyleLbl="revTx" presStyleIdx="1" presStyleCnt="6" custLinFactY="-49693" custLinFactNeighborX="2855" custLinFactNeighborY="-100000">
        <dgm:presLayoutVars>
          <dgm:bulletEnabled val="1"/>
        </dgm:presLayoutVars>
      </dgm:prSet>
      <dgm:spPr/>
    </dgm:pt>
    <dgm:pt modelId="{E59B345F-DC9B-D341-80E3-9DA31075C950}" type="pres">
      <dgm:prSet presAssocID="{459851A6-872C-B545-AFA8-7F78CB3CC24E}" presName="circleB" presStyleLbl="node1" presStyleIdx="1" presStyleCnt="6"/>
      <dgm:spPr>
        <a:solidFill>
          <a:schemeClr val="accent1">
            <a:hueOff val="0"/>
            <a:satOff val="0"/>
            <a:lumOff val="0"/>
            <a:alpha val="53000"/>
          </a:schemeClr>
        </a:solidFill>
      </dgm:spPr>
    </dgm:pt>
    <dgm:pt modelId="{67FAE61B-DCED-5D40-8DD2-C34253818896}" type="pres">
      <dgm:prSet presAssocID="{459851A6-872C-B545-AFA8-7F78CB3CC24E}" presName="spaceB" presStyleCnt="0"/>
      <dgm:spPr/>
    </dgm:pt>
    <dgm:pt modelId="{B961E7A9-C412-7D40-A54B-DD260A3772F1}" type="pres">
      <dgm:prSet presAssocID="{F28249F1-11B1-BB49-BEC3-0C62335440FF}" presName="space" presStyleCnt="0"/>
      <dgm:spPr/>
    </dgm:pt>
    <dgm:pt modelId="{00B4749F-9E7C-FD4F-82F8-148CF4A7967F}" type="pres">
      <dgm:prSet presAssocID="{4FE9F9C6-006C-4C4A-AD9D-93C86BD34CEA}" presName="compositeA" presStyleCnt="0"/>
      <dgm:spPr/>
    </dgm:pt>
    <dgm:pt modelId="{4850ADDA-066D-494C-9E44-2A9639588EBC}" type="pres">
      <dgm:prSet presAssocID="{4FE9F9C6-006C-4C4A-AD9D-93C86BD34CEA}" presName="textA" presStyleLbl="revTx" presStyleIdx="2" presStyleCnt="6">
        <dgm:presLayoutVars>
          <dgm:bulletEnabled val="1"/>
        </dgm:presLayoutVars>
      </dgm:prSet>
      <dgm:spPr/>
    </dgm:pt>
    <dgm:pt modelId="{6326D8DF-BFCE-F74B-A19D-898D0A282ECC}" type="pres">
      <dgm:prSet presAssocID="{4FE9F9C6-006C-4C4A-AD9D-93C86BD34CEA}" presName="circleA" presStyleLbl="node1" presStyleIdx="2" presStyleCnt="6"/>
      <dgm:spPr>
        <a:solidFill>
          <a:schemeClr val="accent1">
            <a:hueOff val="0"/>
            <a:satOff val="0"/>
            <a:lumOff val="0"/>
            <a:alpha val="53000"/>
          </a:schemeClr>
        </a:solidFill>
      </dgm:spPr>
    </dgm:pt>
    <dgm:pt modelId="{611599FE-1AFF-004B-9F41-3EE43C52AC66}" type="pres">
      <dgm:prSet presAssocID="{4FE9F9C6-006C-4C4A-AD9D-93C86BD34CEA}" presName="spaceA" presStyleCnt="0"/>
      <dgm:spPr/>
    </dgm:pt>
    <dgm:pt modelId="{2EE0ABDD-F0CD-FE4C-AA7B-40AB016950EB}" type="pres">
      <dgm:prSet presAssocID="{92341C3A-9780-E540-A87A-4C5112A28272}" presName="space" presStyleCnt="0"/>
      <dgm:spPr/>
    </dgm:pt>
    <dgm:pt modelId="{E36BC3A4-C968-B240-A867-2C6B6E27D2F3}" type="pres">
      <dgm:prSet presAssocID="{22B08437-16CF-D448-994D-B3418D470AB7}" presName="compositeB" presStyleCnt="0"/>
      <dgm:spPr/>
    </dgm:pt>
    <dgm:pt modelId="{370E1FDB-F503-BD44-BCED-1A8BEE391F37}" type="pres">
      <dgm:prSet presAssocID="{22B08437-16CF-D448-994D-B3418D470AB7}" presName="textB" presStyleLbl="revTx" presStyleIdx="3" presStyleCnt="6" custLinFactY="-49693" custLinFactNeighborX="-11080" custLinFactNeighborY="-100000">
        <dgm:presLayoutVars>
          <dgm:bulletEnabled val="1"/>
        </dgm:presLayoutVars>
      </dgm:prSet>
      <dgm:spPr/>
    </dgm:pt>
    <dgm:pt modelId="{8ACA053D-6074-034C-832D-891D0204E227}" type="pres">
      <dgm:prSet presAssocID="{22B08437-16CF-D448-994D-B3418D470AB7}" presName="circleB" presStyleLbl="node1" presStyleIdx="3" presStyleCnt="6"/>
      <dgm:spPr>
        <a:solidFill>
          <a:schemeClr val="accent1">
            <a:hueOff val="0"/>
            <a:satOff val="0"/>
            <a:lumOff val="0"/>
            <a:alpha val="53000"/>
          </a:schemeClr>
        </a:solidFill>
      </dgm:spPr>
    </dgm:pt>
    <dgm:pt modelId="{601BF6E2-4D41-254C-BA8D-9C6D2900AE1B}" type="pres">
      <dgm:prSet presAssocID="{22B08437-16CF-D448-994D-B3418D470AB7}" presName="spaceB" presStyleCnt="0"/>
      <dgm:spPr/>
    </dgm:pt>
    <dgm:pt modelId="{9702E3EF-2B91-8644-9BBD-50659BCD1836}" type="pres">
      <dgm:prSet presAssocID="{DFA01BB3-DC81-5B42-9AA8-169FBE954B05}" presName="space" presStyleCnt="0"/>
      <dgm:spPr/>
    </dgm:pt>
    <dgm:pt modelId="{95C2C93D-62F6-5045-8767-156A270FC9C6}" type="pres">
      <dgm:prSet presAssocID="{DA0C543A-DD88-B64F-B429-D5870305D164}" presName="compositeA" presStyleCnt="0"/>
      <dgm:spPr/>
    </dgm:pt>
    <dgm:pt modelId="{CC4E4122-A636-534E-ABB6-19DA7C8D1361}" type="pres">
      <dgm:prSet presAssocID="{DA0C543A-DD88-B64F-B429-D5870305D164}" presName="textA" presStyleLbl="revTx" presStyleIdx="4" presStyleCnt="6" custLinFactNeighborX="-16080" custLinFactNeighborY="307">
        <dgm:presLayoutVars>
          <dgm:bulletEnabled val="1"/>
        </dgm:presLayoutVars>
      </dgm:prSet>
      <dgm:spPr/>
    </dgm:pt>
    <dgm:pt modelId="{85D796BE-68C5-CB4C-9608-833243C85701}" type="pres">
      <dgm:prSet presAssocID="{DA0C543A-DD88-B64F-B429-D5870305D164}" presName="circleA" presStyleLbl="node1" presStyleIdx="4" presStyleCnt="6"/>
      <dgm:spPr>
        <a:solidFill>
          <a:schemeClr val="accent1">
            <a:hueOff val="0"/>
            <a:satOff val="0"/>
            <a:lumOff val="0"/>
            <a:alpha val="53000"/>
          </a:schemeClr>
        </a:solidFill>
      </dgm:spPr>
    </dgm:pt>
    <dgm:pt modelId="{DFD692FE-10FF-E848-942B-05F85B9E76F4}" type="pres">
      <dgm:prSet presAssocID="{DA0C543A-DD88-B64F-B429-D5870305D164}" presName="spaceA" presStyleCnt="0"/>
      <dgm:spPr/>
    </dgm:pt>
    <dgm:pt modelId="{EF47460D-4CAD-0F4F-8D7C-5009A9E9ECA9}" type="pres">
      <dgm:prSet presAssocID="{BBA724D3-C1A1-3A4A-9EBE-0C7CC4B02CA8}" presName="space" presStyleCnt="0"/>
      <dgm:spPr/>
    </dgm:pt>
    <dgm:pt modelId="{1B130652-1F67-5F4E-9A24-635159761C4D}" type="pres">
      <dgm:prSet presAssocID="{3F02BB06-FF0D-3844-8900-8F62A8258FF3}" presName="compositeB" presStyleCnt="0"/>
      <dgm:spPr/>
    </dgm:pt>
    <dgm:pt modelId="{ADD3F668-BEFC-7C4A-A6FB-D6D89F323757}" type="pres">
      <dgm:prSet presAssocID="{3F02BB06-FF0D-3844-8900-8F62A8258FF3}" presName="textB" presStyleLbl="revTx" presStyleIdx="5" presStyleCnt="6" custLinFactNeighborX="-38947" custLinFactNeighborY="-73453">
        <dgm:presLayoutVars>
          <dgm:bulletEnabled val="1"/>
        </dgm:presLayoutVars>
      </dgm:prSet>
      <dgm:spPr/>
    </dgm:pt>
    <dgm:pt modelId="{F6104994-9BE8-BB43-947E-A1876B1994ED}" type="pres">
      <dgm:prSet presAssocID="{3F02BB06-FF0D-3844-8900-8F62A8258FF3}" presName="circleB" presStyleLbl="node1" presStyleIdx="5" presStyleCnt="6"/>
      <dgm:spPr>
        <a:solidFill>
          <a:schemeClr val="accent1">
            <a:hueOff val="0"/>
            <a:satOff val="0"/>
            <a:lumOff val="0"/>
            <a:alpha val="53850"/>
          </a:schemeClr>
        </a:solidFill>
      </dgm:spPr>
    </dgm:pt>
    <dgm:pt modelId="{37BA1268-BA10-024C-9B38-AE995E1F1CFC}" type="pres">
      <dgm:prSet presAssocID="{3F02BB06-FF0D-3844-8900-8F62A8258FF3}" presName="spaceB" presStyleCnt="0"/>
      <dgm:spPr/>
    </dgm:pt>
  </dgm:ptLst>
  <dgm:cxnLst>
    <dgm:cxn modelId="{A3C14820-4B6E-F14A-B198-F5A97D88F3BE}" srcId="{146D633B-3A34-8642-B1AE-0F647871679E}" destId="{459851A6-872C-B545-AFA8-7F78CB3CC24E}" srcOrd="1" destOrd="0" parTransId="{6A08BC28-BE1E-0241-BD4E-05E814E8E707}" sibTransId="{F28249F1-11B1-BB49-BEC3-0C62335440FF}"/>
    <dgm:cxn modelId="{A171B92D-EEF2-1547-93B1-AC0A0B7278CA}" srcId="{146D633B-3A34-8642-B1AE-0F647871679E}" destId="{22B08437-16CF-D448-994D-B3418D470AB7}" srcOrd="3" destOrd="0" parTransId="{49DBEADC-F1EF-7D4A-8F5E-38F739941699}" sibTransId="{DFA01BB3-DC81-5B42-9AA8-169FBE954B05}"/>
    <dgm:cxn modelId="{6C285739-BD96-664A-BB37-03B0F3C0263C}" type="presOf" srcId="{DA0C543A-DD88-B64F-B429-D5870305D164}" destId="{CC4E4122-A636-534E-ABB6-19DA7C8D1361}" srcOrd="0" destOrd="0" presId="urn:microsoft.com/office/officeart/2005/8/layout/hProcess11"/>
    <dgm:cxn modelId="{E7E0FC4A-8573-C343-9480-44D08FFCC213}" srcId="{146D633B-3A34-8642-B1AE-0F647871679E}" destId="{3F02BB06-FF0D-3844-8900-8F62A8258FF3}" srcOrd="5" destOrd="0" parTransId="{030315C9-0FBC-2846-9D9C-86B179C5674B}" sibTransId="{EE7D7C3C-44B1-5F4E-9EB0-3DA4C4443057}"/>
    <dgm:cxn modelId="{3F2FA153-8B1E-1A41-9BD4-C4C2FA271324}" type="presOf" srcId="{22B08437-16CF-D448-994D-B3418D470AB7}" destId="{370E1FDB-F503-BD44-BCED-1A8BEE391F37}" srcOrd="0" destOrd="0" presId="urn:microsoft.com/office/officeart/2005/8/layout/hProcess11"/>
    <dgm:cxn modelId="{83A42455-F053-3140-B14E-91D03175E965}" type="presOf" srcId="{67B73F93-4134-F344-8EC4-C1951C109B2D}" destId="{5EF4D066-CC87-EF45-8770-9C522FCFD078}" srcOrd="0" destOrd="0" presId="urn:microsoft.com/office/officeart/2005/8/layout/hProcess11"/>
    <dgm:cxn modelId="{2516767F-A2A2-504C-85CA-03B26404E2C8}" type="presOf" srcId="{146D633B-3A34-8642-B1AE-0F647871679E}" destId="{9FED34BC-401C-4F4D-8460-4F6C24486C19}" srcOrd="0" destOrd="0" presId="urn:microsoft.com/office/officeart/2005/8/layout/hProcess11"/>
    <dgm:cxn modelId="{25127397-485E-CE41-B2EE-23E4370326FD}" srcId="{146D633B-3A34-8642-B1AE-0F647871679E}" destId="{67B73F93-4134-F344-8EC4-C1951C109B2D}" srcOrd="0" destOrd="0" parTransId="{561DB0C4-900F-D940-B0CE-1FF7A36E7872}" sibTransId="{3C4160D7-AFC9-714B-889C-27442F8C90F4}"/>
    <dgm:cxn modelId="{7D629BA0-CFE3-DC4D-A4C2-4989AFC5EAD5}" srcId="{146D633B-3A34-8642-B1AE-0F647871679E}" destId="{DA0C543A-DD88-B64F-B429-D5870305D164}" srcOrd="4" destOrd="0" parTransId="{659F96DC-72BB-7B45-A262-8D291EB68DA9}" sibTransId="{BBA724D3-C1A1-3A4A-9EBE-0C7CC4B02CA8}"/>
    <dgm:cxn modelId="{377D95A6-9F33-0A40-B240-5602339B589C}" type="presOf" srcId="{3F02BB06-FF0D-3844-8900-8F62A8258FF3}" destId="{ADD3F668-BEFC-7C4A-A6FB-D6D89F323757}" srcOrd="0" destOrd="0" presId="urn:microsoft.com/office/officeart/2005/8/layout/hProcess11"/>
    <dgm:cxn modelId="{8B44D0BB-0C98-4041-83A4-68A198813599}" type="presOf" srcId="{4FE9F9C6-006C-4C4A-AD9D-93C86BD34CEA}" destId="{4850ADDA-066D-494C-9E44-2A9639588EBC}" srcOrd="0" destOrd="0" presId="urn:microsoft.com/office/officeart/2005/8/layout/hProcess11"/>
    <dgm:cxn modelId="{5B3654D2-461F-3B48-86C8-F1AC7861A1B7}" type="presOf" srcId="{459851A6-872C-B545-AFA8-7F78CB3CC24E}" destId="{228511C4-EA69-B84C-A27A-073935DDE8B1}" srcOrd="0" destOrd="0" presId="urn:microsoft.com/office/officeart/2005/8/layout/hProcess11"/>
    <dgm:cxn modelId="{BD6458E5-D2DC-C946-9BE9-353B2F412BC8}" srcId="{146D633B-3A34-8642-B1AE-0F647871679E}" destId="{4FE9F9C6-006C-4C4A-AD9D-93C86BD34CEA}" srcOrd="2" destOrd="0" parTransId="{9A8495B0-25B1-9F4F-B14C-EDE14E721FCE}" sibTransId="{92341C3A-9780-E540-A87A-4C5112A28272}"/>
    <dgm:cxn modelId="{5B8DC46D-D2BC-2E4A-90C5-B3CD38742E7C}" type="presParOf" srcId="{9FED34BC-401C-4F4D-8460-4F6C24486C19}" destId="{CC9FF40E-FFBA-7D47-A113-EBCE37B8B9B1}" srcOrd="0" destOrd="0" presId="urn:microsoft.com/office/officeart/2005/8/layout/hProcess11"/>
    <dgm:cxn modelId="{33FA8F17-5BD7-E743-9F84-0EA4C4BA26F8}" type="presParOf" srcId="{9FED34BC-401C-4F4D-8460-4F6C24486C19}" destId="{0CC2E544-2D7D-7F43-BAB1-C4D0392F8D7C}" srcOrd="1" destOrd="0" presId="urn:microsoft.com/office/officeart/2005/8/layout/hProcess11"/>
    <dgm:cxn modelId="{23084A29-731B-A64E-B1EA-C91A6CA7B9D5}" type="presParOf" srcId="{0CC2E544-2D7D-7F43-BAB1-C4D0392F8D7C}" destId="{EE28D427-9F02-1B46-B542-93D65A8C62AA}" srcOrd="0" destOrd="0" presId="urn:microsoft.com/office/officeart/2005/8/layout/hProcess11"/>
    <dgm:cxn modelId="{617C42F7-8D10-144F-9C88-2BAD77953FFE}" type="presParOf" srcId="{EE28D427-9F02-1B46-B542-93D65A8C62AA}" destId="{5EF4D066-CC87-EF45-8770-9C522FCFD078}" srcOrd="0" destOrd="0" presId="urn:microsoft.com/office/officeart/2005/8/layout/hProcess11"/>
    <dgm:cxn modelId="{280582E9-F2E2-454F-825A-FB6A51FC7776}" type="presParOf" srcId="{EE28D427-9F02-1B46-B542-93D65A8C62AA}" destId="{4ACC881E-64B4-AF4D-B139-3FE057A9B060}" srcOrd="1" destOrd="0" presId="urn:microsoft.com/office/officeart/2005/8/layout/hProcess11"/>
    <dgm:cxn modelId="{820E2BDA-52DE-2941-A01A-4F9B0A1D9D47}" type="presParOf" srcId="{EE28D427-9F02-1B46-B542-93D65A8C62AA}" destId="{F4D44408-1CA1-B84B-9C6C-9DC26269366B}" srcOrd="2" destOrd="0" presId="urn:microsoft.com/office/officeart/2005/8/layout/hProcess11"/>
    <dgm:cxn modelId="{5997CCC7-637E-8642-8723-366BC6E356A9}" type="presParOf" srcId="{0CC2E544-2D7D-7F43-BAB1-C4D0392F8D7C}" destId="{0D986C38-611D-DE4C-ADAA-4AD4DEE10771}" srcOrd="1" destOrd="0" presId="urn:microsoft.com/office/officeart/2005/8/layout/hProcess11"/>
    <dgm:cxn modelId="{D160A66C-3E44-E048-8E10-7AE1F928A96C}" type="presParOf" srcId="{0CC2E544-2D7D-7F43-BAB1-C4D0392F8D7C}" destId="{C3B18C6F-6C62-AA43-B2FF-92D7B985E368}" srcOrd="2" destOrd="0" presId="urn:microsoft.com/office/officeart/2005/8/layout/hProcess11"/>
    <dgm:cxn modelId="{0A6092F8-AF14-0248-A9B4-7B5CD207014F}" type="presParOf" srcId="{C3B18C6F-6C62-AA43-B2FF-92D7B985E368}" destId="{228511C4-EA69-B84C-A27A-073935DDE8B1}" srcOrd="0" destOrd="0" presId="urn:microsoft.com/office/officeart/2005/8/layout/hProcess11"/>
    <dgm:cxn modelId="{97A2E4D4-E39D-ED43-9A59-CC9D1E07EAC9}" type="presParOf" srcId="{C3B18C6F-6C62-AA43-B2FF-92D7B985E368}" destId="{E59B345F-DC9B-D341-80E3-9DA31075C950}" srcOrd="1" destOrd="0" presId="urn:microsoft.com/office/officeart/2005/8/layout/hProcess11"/>
    <dgm:cxn modelId="{CF9E8984-C966-DA4A-A3DF-933C79EC3B12}" type="presParOf" srcId="{C3B18C6F-6C62-AA43-B2FF-92D7B985E368}" destId="{67FAE61B-DCED-5D40-8DD2-C34253818896}" srcOrd="2" destOrd="0" presId="urn:microsoft.com/office/officeart/2005/8/layout/hProcess11"/>
    <dgm:cxn modelId="{33073BE2-DC49-7044-B0A0-61B88C29FBF9}" type="presParOf" srcId="{0CC2E544-2D7D-7F43-BAB1-C4D0392F8D7C}" destId="{B961E7A9-C412-7D40-A54B-DD260A3772F1}" srcOrd="3" destOrd="0" presId="urn:microsoft.com/office/officeart/2005/8/layout/hProcess11"/>
    <dgm:cxn modelId="{543B8F18-0023-CD4E-8465-0D7DB4A36721}" type="presParOf" srcId="{0CC2E544-2D7D-7F43-BAB1-C4D0392F8D7C}" destId="{00B4749F-9E7C-FD4F-82F8-148CF4A7967F}" srcOrd="4" destOrd="0" presId="urn:microsoft.com/office/officeart/2005/8/layout/hProcess11"/>
    <dgm:cxn modelId="{34899BBC-DB5E-E24C-994E-5B6CD478992B}" type="presParOf" srcId="{00B4749F-9E7C-FD4F-82F8-148CF4A7967F}" destId="{4850ADDA-066D-494C-9E44-2A9639588EBC}" srcOrd="0" destOrd="0" presId="urn:microsoft.com/office/officeart/2005/8/layout/hProcess11"/>
    <dgm:cxn modelId="{40E1EA37-DDCD-0242-A500-166B14D08F76}" type="presParOf" srcId="{00B4749F-9E7C-FD4F-82F8-148CF4A7967F}" destId="{6326D8DF-BFCE-F74B-A19D-898D0A282ECC}" srcOrd="1" destOrd="0" presId="urn:microsoft.com/office/officeart/2005/8/layout/hProcess11"/>
    <dgm:cxn modelId="{56EF3788-486C-024B-B7F4-CD2D0E4D428A}" type="presParOf" srcId="{00B4749F-9E7C-FD4F-82F8-148CF4A7967F}" destId="{611599FE-1AFF-004B-9F41-3EE43C52AC66}" srcOrd="2" destOrd="0" presId="urn:microsoft.com/office/officeart/2005/8/layout/hProcess11"/>
    <dgm:cxn modelId="{A76FE269-CDE7-2043-AFD8-83AE5C6912F9}" type="presParOf" srcId="{0CC2E544-2D7D-7F43-BAB1-C4D0392F8D7C}" destId="{2EE0ABDD-F0CD-FE4C-AA7B-40AB016950EB}" srcOrd="5" destOrd="0" presId="urn:microsoft.com/office/officeart/2005/8/layout/hProcess11"/>
    <dgm:cxn modelId="{256F2C41-757E-EF4F-AD32-1D5DFB14E675}" type="presParOf" srcId="{0CC2E544-2D7D-7F43-BAB1-C4D0392F8D7C}" destId="{E36BC3A4-C968-B240-A867-2C6B6E27D2F3}" srcOrd="6" destOrd="0" presId="urn:microsoft.com/office/officeart/2005/8/layout/hProcess11"/>
    <dgm:cxn modelId="{10E3BA41-A7CD-8E48-B922-EA633A16F498}" type="presParOf" srcId="{E36BC3A4-C968-B240-A867-2C6B6E27D2F3}" destId="{370E1FDB-F503-BD44-BCED-1A8BEE391F37}" srcOrd="0" destOrd="0" presId="urn:microsoft.com/office/officeart/2005/8/layout/hProcess11"/>
    <dgm:cxn modelId="{BFD2564D-5AB1-C047-BEFA-ACC9ABCAFD5E}" type="presParOf" srcId="{E36BC3A4-C968-B240-A867-2C6B6E27D2F3}" destId="{8ACA053D-6074-034C-832D-891D0204E227}" srcOrd="1" destOrd="0" presId="urn:microsoft.com/office/officeart/2005/8/layout/hProcess11"/>
    <dgm:cxn modelId="{1BBFD99F-E576-FC44-8D07-EAAA8217771E}" type="presParOf" srcId="{E36BC3A4-C968-B240-A867-2C6B6E27D2F3}" destId="{601BF6E2-4D41-254C-BA8D-9C6D2900AE1B}" srcOrd="2" destOrd="0" presId="urn:microsoft.com/office/officeart/2005/8/layout/hProcess11"/>
    <dgm:cxn modelId="{BE96D67C-FD7E-9646-88F6-5043CF97D93A}" type="presParOf" srcId="{0CC2E544-2D7D-7F43-BAB1-C4D0392F8D7C}" destId="{9702E3EF-2B91-8644-9BBD-50659BCD1836}" srcOrd="7" destOrd="0" presId="urn:microsoft.com/office/officeart/2005/8/layout/hProcess11"/>
    <dgm:cxn modelId="{4573F769-169B-1742-A791-396905EBFAAB}" type="presParOf" srcId="{0CC2E544-2D7D-7F43-BAB1-C4D0392F8D7C}" destId="{95C2C93D-62F6-5045-8767-156A270FC9C6}" srcOrd="8" destOrd="0" presId="urn:microsoft.com/office/officeart/2005/8/layout/hProcess11"/>
    <dgm:cxn modelId="{3F52F3D7-580B-2F4D-BF39-87D92A77A7C8}" type="presParOf" srcId="{95C2C93D-62F6-5045-8767-156A270FC9C6}" destId="{CC4E4122-A636-534E-ABB6-19DA7C8D1361}" srcOrd="0" destOrd="0" presId="urn:microsoft.com/office/officeart/2005/8/layout/hProcess11"/>
    <dgm:cxn modelId="{E98D3123-4801-3345-BD63-838847211951}" type="presParOf" srcId="{95C2C93D-62F6-5045-8767-156A270FC9C6}" destId="{85D796BE-68C5-CB4C-9608-833243C85701}" srcOrd="1" destOrd="0" presId="urn:microsoft.com/office/officeart/2005/8/layout/hProcess11"/>
    <dgm:cxn modelId="{788DA83B-223F-EA4D-BB42-7D1AC5A954EF}" type="presParOf" srcId="{95C2C93D-62F6-5045-8767-156A270FC9C6}" destId="{DFD692FE-10FF-E848-942B-05F85B9E76F4}" srcOrd="2" destOrd="0" presId="urn:microsoft.com/office/officeart/2005/8/layout/hProcess11"/>
    <dgm:cxn modelId="{96B75282-50F4-5343-BA56-7CD1B39A1F3D}" type="presParOf" srcId="{0CC2E544-2D7D-7F43-BAB1-C4D0392F8D7C}" destId="{EF47460D-4CAD-0F4F-8D7C-5009A9E9ECA9}" srcOrd="9" destOrd="0" presId="urn:microsoft.com/office/officeart/2005/8/layout/hProcess11"/>
    <dgm:cxn modelId="{7A7BB46F-BA9D-9F4E-8E95-35CF58D2C780}" type="presParOf" srcId="{0CC2E544-2D7D-7F43-BAB1-C4D0392F8D7C}" destId="{1B130652-1F67-5F4E-9A24-635159761C4D}" srcOrd="10" destOrd="0" presId="urn:microsoft.com/office/officeart/2005/8/layout/hProcess11"/>
    <dgm:cxn modelId="{640C6541-D175-5849-A4F0-185C15B0BDB8}" type="presParOf" srcId="{1B130652-1F67-5F4E-9A24-635159761C4D}" destId="{ADD3F668-BEFC-7C4A-A6FB-D6D89F323757}" srcOrd="0" destOrd="0" presId="urn:microsoft.com/office/officeart/2005/8/layout/hProcess11"/>
    <dgm:cxn modelId="{A8F076A8-7CB4-5B46-AB19-51C350BA7E14}" type="presParOf" srcId="{1B130652-1F67-5F4E-9A24-635159761C4D}" destId="{F6104994-9BE8-BB43-947E-A1876B1994ED}" srcOrd="1" destOrd="0" presId="urn:microsoft.com/office/officeart/2005/8/layout/hProcess11"/>
    <dgm:cxn modelId="{54FDF1B0-CE37-4441-BAB7-617B80636602}" type="presParOf" srcId="{1B130652-1F67-5F4E-9A24-635159761C4D}" destId="{37BA1268-BA10-024C-9B38-AE995E1F1CF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BF1AE0-2C77-2940-826A-9E84F8E735C2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3E63B88-A2D4-BA4D-BD05-96D0258948A5}">
      <dgm:prSet phldrT="[Testo]"/>
      <dgm:spPr/>
      <dgm:t>
        <a:bodyPr/>
        <a:lstStyle/>
        <a:p>
          <a:r>
            <a:rPr lang="it-IT"/>
            <a:t>55%</a:t>
          </a:r>
        </a:p>
      </dgm:t>
    </dgm:pt>
    <dgm:pt modelId="{6F1E97F7-DDDF-B443-B399-A51AB6C41734}" type="parTrans" cxnId="{5D253F59-C946-6644-AEA7-B567322B0787}">
      <dgm:prSet/>
      <dgm:spPr/>
      <dgm:t>
        <a:bodyPr/>
        <a:lstStyle/>
        <a:p>
          <a:endParaRPr lang="it-IT"/>
        </a:p>
      </dgm:t>
    </dgm:pt>
    <dgm:pt modelId="{2146D644-28F5-6D47-9DF0-ABFD7EACB00E}" type="sibTrans" cxnId="{5D253F59-C946-6644-AEA7-B567322B0787}">
      <dgm:prSet/>
      <dgm:spPr/>
      <dgm:t>
        <a:bodyPr/>
        <a:lstStyle/>
        <a:p>
          <a:endParaRPr lang="it-IT"/>
        </a:p>
      </dgm:t>
    </dgm:pt>
    <dgm:pt modelId="{5CA6EC5D-EE83-BC45-B0E2-16F133850FBA}">
      <dgm:prSet phldrT="[Testo]" custT="1"/>
      <dgm:spPr/>
      <dgm:t>
        <a:bodyPr/>
        <a:lstStyle/>
        <a:p>
          <a:pPr>
            <a:buFontTx/>
            <a:buNone/>
          </a:pPr>
          <a:r>
            <a:rPr lang="it-IT" sz="1800"/>
            <a:t>EU target</a:t>
          </a:r>
        </a:p>
      </dgm:t>
    </dgm:pt>
    <dgm:pt modelId="{6AF04503-D25F-794D-B345-9F2F50A1340E}" type="parTrans" cxnId="{24EEED54-F54F-2648-A851-32B7A1D1B507}">
      <dgm:prSet/>
      <dgm:spPr/>
      <dgm:t>
        <a:bodyPr/>
        <a:lstStyle/>
        <a:p>
          <a:endParaRPr lang="it-IT"/>
        </a:p>
      </dgm:t>
    </dgm:pt>
    <dgm:pt modelId="{4E5AB7BC-88B3-B64A-A6CE-4ED6E09E06B9}" type="sibTrans" cxnId="{24EEED54-F54F-2648-A851-32B7A1D1B507}">
      <dgm:prSet/>
      <dgm:spPr/>
      <dgm:t>
        <a:bodyPr/>
        <a:lstStyle/>
        <a:p>
          <a:endParaRPr lang="it-IT"/>
        </a:p>
      </dgm:t>
    </dgm:pt>
    <dgm:pt modelId="{5C541CB2-325B-3247-814B-E0BC3D712CD6}">
      <dgm:prSet phldrT="[Testo]"/>
      <dgm:spPr/>
      <dgm:t>
        <a:bodyPr/>
        <a:lstStyle/>
        <a:p>
          <a:r>
            <a:rPr lang="it-IT"/>
            <a:t>60%</a:t>
          </a:r>
        </a:p>
      </dgm:t>
    </dgm:pt>
    <dgm:pt modelId="{7A7552D4-8030-C94A-87A5-1996D13F7E48}" type="parTrans" cxnId="{2ACCB069-ED8F-B147-8DE1-256735433A53}">
      <dgm:prSet/>
      <dgm:spPr/>
      <dgm:t>
        <a:bodyPr/>
        <a:lstStyle/>
        <a:p>
          <a:endParaRPr lang="it-IT"/>
        </a:p>
      </dgm:t>
    </dgm:pt>
    <dgm:pt modelId="{5EF42C54-C586-194C-A71B-0323E317BEA0}" type="sibTrans" cxnId="{2ACCB069-ED8F-B147-8DE1-256735433A53}">
      <dgm:prSet/>
      <dgm:spPr/>
      <dgm:t>
        <a:bodyPr/>
        <a:lstStyle/>
        <a:p>
          <a:endParaRPr lang="it-IT"/>
        </a:p>
      </dgm:t>
    </dgm:pt>
    <dgm:pt modelId="{1555EB80-7E47-734E-95CD-73ED6160DB2E}">
      <dgm:prSet phldrT="[Testo]" custT="1"/>
      <dgm:spPr/>
      <dgm:t>
        <a:bodyPr/>
        <a:lstStyle/>
        <a:p>
          <a:pPr>
            <a:buFontTx/>
            <a:buNone/>
          </a:pPr>
          <a:r>
            <a:rPr lang="it-IT" sz="1800"/>
            <a:t>BAU scenario</a:t>
          </a:r>
        </a:p>
      </dgm:t>
    </dgm:pt>
    <dgm:pt modelId="{2AD41D84-5E63-354E-BE39-185BE914C93C}" type="parTrans" cxnId="{40119396-2227-BE4B-BC35-0EF7814AFD64}">
      <dgm:prSet/>
      <dgm:spPr/>
      <dgm:t>
        <a:bodyPr/>
        <a:lstStyle/>
        <a:p>
          <a:endParaRPr lang="it-IT"/>
        </a:p>
      </dgm:t>
    </dgm:pt>
    <dgm:pt modelId="{10AD9713-2626-B646-A3AE-74D27BD0CFF4}" type="sibTrans" cxnId="{40119396-2227-BE4B-BC35-0EF7814AFD64}">
      <dgm:prSet/>
      <dgm:spPr/>
      <dgm:t>
        <a:bodyPr/>
        <a:lstStyle/>
        <a:p>
          <a:endParaRPr lang="it-IT"/>
        </a:p>
      </dgm:t>
    </dgm:pt>
    <dgm:pt modelId="{EFC0E328-F35C-0D47-B50B-DB24376C71C0}">
      <dgm:prSet phldrT="[Testo]"/>
      <dgm:spPr/>
      <dgm:t>
        <a:bodyPr/>
        <a:lstStyle/>
        <a:p>
          <a:r>
            <a:rPr lang="it-IT"/>
            <a:t>66%</a:t>
          </a:r>
        </a:p>
      </dgm:t>
    </dgm:pt>
    <dgm:pt modelId="{ECE7C7F1-5F8B-7943-A5B0-815361432404}" type="parTrans" cxnId="{6A0C6764-C993-5840-8A63-42FE5D457246}">
      <dgm:prSet/>
      <dgm:spPr/>
      <dgm:t>
        <a:bodyPr/>
        <a:lstStyle/>
        <a:p>
          <a:endParaRPr lang="it-IT"/>
        </a:p>
      </dgm:t>
    </dgm:pt>
    <dgm:pt modelId="{E13B2110-1401-3B4C-9F82-494374C713EC}" type="sibTrans" cxnId="{6A0C6764-C993-5840-8A63-42FE5D457246}">
      <dgm:prSet/>
      <dgm:spPr/>
      <dgm:t>
        <a:bodyPr/>
        <a:lstStyle/>
        <a:p>
          <a:endParaRPr lang="it-IT"/>
        </a:p>
      </dgm:t>
    </dgm:pt>
    <dgm:pt modelId="{69AC9291-78A6-5B4F-8CF6-84D1D250E186}">
      <dgm:prSet phldrT="[Testo]" custT="1"/>
      <dgm:spPr/>
      <dgm:t>
        <a:bodyPr/>
        <a:lstStyle/>
        <a:p>
          <a:pPr>
            <a:buFontTx/>
            <a:buNone/>
          </a:pPr>
          <a:r>
            <a:rPr lang="it-IT" sz="1800" err="1"/>
            <a:t>Our</a:t>
          </a:r>
          <a:r>
            <a:rPr lang="it-IT" sz="1800"/>
            <a:t> scenario</a:t>
          </a:r>
        </a:p>
      </dgm:t>
    </dgm:pt>
    <dgm:pt modelId="{290BE550-D5D0-9042-B925-3DF27AC45A58}" type="parTrans" cxnId="{565D4C6C-4139-E04F-A83D-A72A4BA4A815}">
      <dgm:prSet/>
      <dgm:spPr/>
      <dgm:t>
        <a:bodyPr/>
        <a:lstStyle/>
        <a:p>
          <a:endParaRPr lang="it-IT"/>
        </a:p>
      </dgm:t>
    </dgm:pt>
    <dgm:pt modelId="{116199BF-F109-1349-A778-4D09AFC8FA99}" type="sibTrans" cxnId="{565D4C6C-4139-E04F-A83D-A72A4BA4A815}">
      <dgm:prSet/>
      <dgm:spPr/>
      <dgm:t>
        <a:bodyPr/>
        <a:lstStyle/>
        <a:p>
          <a:endParaRPr lang="it-IT"/>
        </a:p>
      </dgm:t>
    </dgm:pt>
    <dgm:pt modelId="{5CD5210C-B2A4-8749-BD92-62CC83781FF5}" type="pres">
      <dgm:prSet presAssocID="{85BF1AE0-2C77-2940-826A-9E84F8E735C2}" presName="linearFlow" presStyleCnt="0">
        <dgm:presLayoutVars>
          <dgm:dir/>
          <dgm:animLvl val="lvl"/>
          <dgm:resizeHandles val="exact"/>
        </dgm:presLayoutVars>
      </dgm:prSet>
      <dgm:spPr/>
    </dgm:pt>
    <dgm:pt modelId="{8B480AEE-7137-F743-ADA9-6438AB1F067F}" type="pres">
      <dgm:prSet presAssocID="{F3E63B88-A2D4-BA4D-BD05-96D0258948A5}" presName="composite" presStyleCnt="0"/>
      <dgm:spPr/>
    </dgm:pt>
    <dgm:pt modelId="{F7924F28-F971-6747-9ADA-10B4634D8720}" type="pres">
      <dgm:prSet presAssocID="{F3E63B88-A2D4-BA4D-BD05-96D0258948A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279EA36-F12C-9B4C-ABF8-01C6B752063B}" type="pres">
      <dgm:prSet presAssocID="{F3E63B88-A2D4-BA4D-BD05-96D0258948A5}" presName="descendantText" presStyleLbl="alignAcc1" presStyleIdx="0" presStyleCnt="3" custLinFactNeighborX="7357" custLinFactNeighborY="-6103">
        <dgm:presLayoutVars>
          <dgm:bulletEnabled val="1"/>
        </dgm:presLayoutVars>
      </dgm:prSet>
      <dgm:spPr/>
    </dgm:pt>
    <dgm:pt modelId="{7FAB2C0C-BD3B-FB41-8607-4BDFEA5727CF}" type="pres">
      <dgm:prSet presAssocID="{2146D644-28F5-6D47-9DF0-ABFD7EACB00E}" presName="sp" presStyleCnt="0"/>
      <dgm:spPr/>
    </dgm:pt>
    <dgm:pt modelId="{C5FA3C9C-4FFC-9A40-ACEC-619CB7876BF5}" type="pres">
      <dgm:prSet presAssocID="{5C541CB2-325B-3247-814B-E0BC3D712CD6}" presName="composite" presStyleCnt="0"/>
      <dgm:spPr/>
    </dgm:pt>
    <dgm:pt modelId="{9905A620-4B44-A642-8EEA-6AE9991F8588}" type="pres">
      <dgm:prSet presAssocID="{5C541CB2-325B-3247-814B-E0BC3D712CD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C96F48D-551B-924C-A6DD-10D9BBB244BD}" type="pres">
      <dgm:prSet presAssocID="{5C541CB2-325B-3247-814B-E0BC3D712CD6}" presName="descendantText" presStyleLbl="alignAcc1" presStyleIdx="1" presStyleCnt="3">
        <dgm:presLayoutVars>
          <dgm:bulletEnabled val="1"/>
        </dgm:presLayoutVars>
      </dgm:prSet>
      <dgm:spPr/>
    </dgm:pt>
    <dgm:pt modelId="{05A4622E-3504-3946-816E-37003A043449}" type="pres">
      <dgm:prSet presAssocID="{5EF42C54-C586-194C-A71B-0323E317BEA0}" presName="sp" presStyleCnt="0"/>
      <dgm:spPr/>
    </dgm:pt>
    <dgm:pt modelId="{8AF01F27-DE8E-824F-B07E-57541E73EE38}" type="pres">
      <dgm:prSet presAssocID="{EFC0E328-F35C-0D47-B50B-DB24376C71C0}" presName="composite" presStyleCnt="0"/>
      <dgm:spPr/>
    </dgm:pt>
    <dgm:pt modelId="{D823A97B-5915-D943-A24A-5E870BD22CA1}" type="pres">
      <dgm:prSet presAssocID="{EFC0E328-F35C-0D47-B50B-DB24376C71C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87DADDA-FB54-3747-BF93-685C64FA07EC}" type="pres">
      <dgm:prSet presAssocID="{EFC0E328-F35C-0D47-B50B-DB24376C71C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15F9625-6851-8D42-B683-21D2A29AEDE2}" type="presOf" srcId="{5C541CB2-325B-3247-814B-E0BC3D712CD6}" destId="{9905A620-4B44-A642-8EEA-6AE9991F8588}" srcOrd="0" destOrd="0" presId="urn:microsoft.com/office/officeart/2005/8/layout/chevron2"/>
    <dgm:cxn modelId="{24EEED54-F54F-2648-A851-32B7A1D1B507}" srcId="{F3E63B88-A2D4-BA4D-BD05-96D0258948A5}" destId="{5CA6EC5D-EE83-BC45-B0E2-16F133850FBA}" srcOrd="0" destOrd="0" parTransId="{6AF04503-D25F-794D-B345-9F2F50A1340E}" sibTransId="{4E5AB7BC-88B3-B64A-A6CE-4ED6E09E06B9}"/>
    <dgm:cxn modelId="{5D253F59-C946-6644-AEA7-B567322B0787}" srcId="{85BF1AE0-2C77-2940-826A-9E84F8E735C2}" destId="{F3E63B88-A2D4-BA4D-BD05-96D0258948A5}" srcOrd="0" destOrd="0" parTransId="{6F1E97F7-DDDF-B443-B399-A51AB6C41734}" sibTransId="{2146D644-28F5-6D47-9DF0-ABFD7EACB00E}"/>
    <dgm:cxn modelId="{6A0C6764-C993-5840-8A63-42FE5D457246}" srcId="{85BF1AE0-2C77-2940-826A-9E84F8E735C2}" destId="{EFC0E328-F35C-0D47-B50B-DB24376C71C0}" srcOrd="2" destOrd="0" parTransId="{ECE7C7F1-5F8B-7943-A5B0-815361432404}" sibTransId="{E13B2110-1401-3B4C-9F82-494374C713EC}"/>
    <dgm:cxn modelId="{2ACCB069-ED8F-B147-8DE1-256735433A53}" srcId="{85BF1AE0-2C77-2940-826A-9E84F8E735C2}" destId="{5C541CB2-325B-3247-814B-E0BC3D712CD6}" srcOrd="1" destOrd="0" parTransId="{7A7552D4-8030-C94A-87A5-1996D13F7E48}" sibTransId="{5EF42C54-C586-194C-A71B-0323E317BEA0}"/>
    <dgm:cxn modelId="{565D4C6C-4139-E04F-A83D-A72A4BA4A815}" srcId="{EFC0E328-F35C-0D47-B50B-DB24376C71C0}" destId="{69AC9291-78A6-5B4F-8CF6-84D1D250E186}" srcOrd="0" destOrd="0" parTransId="{290BE550-D5D0-9042-B925-3DF27AC45A58}" sibTransId="{116199BF-F109-1349-A778-4D09AFC8FA99}"/>
    <dgm:cxn modelId="{0DF80895-F559-EB43-BEFF-30C7AAE57E7F}" type="presOf" srcId="{85BF1AE0-2C77-2940-826A-9E84F8E735C2}" destId="{5CD5210C-B2A4-8749-BD92-62CC83781FF5}" srcOrd="0" destOrd="0" presId="urn:microsoft.com/office/officeart/2005/8/layout/chevron2"/>
    <dgm:cxn modelId="{40119396-2227-BE4B-BC35-0EF7814AFD64}" srcId="{5C541CB2-325B-3247-814B-E0BC3D712CD6}" destId="{1555EB80-7E47-734E-95CD-73ED6160DB2E}" srcOrd="0" destOrd="0" parTransId="{2AD41D84-5E63-354E-BE39-185BE914C93C}" sibTransId="{10AD9713-2626-B646-A3AE-74D27BD0CFF4}"/>
    <dgm:cxn modelId="{4723489D-0372-1240-842B-A468372CFE9C}" type="presOf" srcId="{EFC0E328-F35C-0D47-B50B-DB24376C71C0}" destId="{D823A97B-5915-D943-A24A-5E870BD22CA1}" srcOrd="0" destOrd="0" presId="urn:microsoft.com/office/officeart/2005/8/layout/chevron2"/>
    <dgm:cxn modelId="{514E299E-FD86-FF45-86A4-9E570DF11110}" type="presOf" srcId="{F3E63B88-A2D4-BA4D-BD05-96D0258948A5}" destId="{F7924F28-F971-6747-9ADA-10B4634D8720}" srcOrd="0" destOrd="0" presId="urn:microsoft.com/office/officeart/2005/8/layout/chevron2"/>
    <dgm:cxn modelId="{632D95AB-6B12-7F44-86F9-B6843D2FCB7E}" type="presOf" srcId="{1555EB80-7E47-734E-95CD-73ED6160DB2E}" destId="{EC96F48D-551B-924C-A6DD-10D9BBB244BD}" srcOrd="0" destOrd="0" presId="urn:microsoft.com/office/officeart/2005/8/layout/chevron2"/>
    <dgm:cxn modelId="{491D1CB5-BA16-4B41-B8BA-2C78F5DD6309}" type="presOf" srcId="{69AC9291-78A6-5B4F-8CF6-84D1D250E186}" destId="{A87DADDA-FB54-3747-BF93-685C64FA07EC}" srcOrd="0" destOrd="0" presId="urn:microsoft.com/office/officeart/2005/8/layout/chevron2"/>
    <dgm:cxn modelId="{E95514FC-CC30-D848-A322-64D81563E9B8}" type="presOf" srcId="{5CA6EC5D-EE83-BC45-B0E2-16F133850FBA}" destId="{0279EA36-F12C-9B4C-ABF8-01C6B752063B}" srcOrd="0" destOrd="0" presId="urn:microsoft.com/office/officeart/2005/8/layout/chevron2"/>
    <dgm:cxn modelId="{206AF9E4-9CC8-2C43-8310-2D02B90697E0}" type="presParOf" srcId="{5CD5210C-B2A4-8749-BD92-62CC83781FF5}" destId="{8B480AEE-7137-F743-ADA9-6438AB1F067F}" srcOrd="0" destOrd="0" presId="urn:microsoft.com/office/officeart/2005/8/layout/chevron2"/>
    <dgm:cxn modelId="{DC16E273-3B72-994A-B5E4-AD064C5F875C}" type="presParOf" srcId="{8B480AEE-7137-F743-ADA9-6438AB1F067F}" destId="{F7924F28-F971-6747-9ADA-10B4634D8720}" srcOrd="0" destOrd="0" presId="urn:microsoft.com/office/officeart/2005/8/layout/chevron2"/>
    <dgm:cxn modelId="{AB91633E-F388-9146-8878-9EDE5FA7D24D}" type="presParOf" srcId="{8B480AEE-7137-F743-ADA9-6438AB1F067F}" destId="{0279EA36-F12C-9B4C-ABF8-01C6B752063B}" srcOrd="1" destOrd="0" presId="urn:microsoft.com/office/officeart/2005/8/layout/chevron2"/>
    <dgm:cxn modelId="{B8CB8CB7-1E9C-864E-9ECD-256D1751B295}" type="presParOf" srcId="{5CD5210C-B2A4-8749-BD92-62CC83781FF5}" destId="{7FAB2C0C-BD3B-FB41-8607-4BDFEA5727CF}" srcOrd="1" destOrd="0" presId="urn:microsoft.com/office/officeart/2005/8/layout/chevron2"/>
    <dgm:cxn modelId="{5B87F898-D91F-AC4D-B42B-F2CA3D849F05}" type="presParOf" srcId="{5CD5210C-B2A4-8749-BD92-62CC83781FF5}" destId="{C5FA3C9C-4FFC-9A40-ACEC-619CB7876BF5}" srcOrd="2" destOrd="0" presId="urn:microsoft.com/office/officeart/2005/8/layout/chevron2"/>
    <dgm:cxn modelId="{264063A1-DA51-2249-9060-251102555C75}" type="presParOf" srcId="{C5FA3C9C-4FFC-9A40-ACEC-619CB7876BF5}" destId="{9905A620-4B44-A642-8EEA-6AE9991F8588}" srcOrd="0" destOrd="0" presId="urn:microsoft.com/office/officeart/2005/8/layout/chevron2"/>
    <dgm:cxn modelId="{3F4FFBF8-4098-7446-94E8-3EDA0E397E3F}" type="presParOf" srcId="{C5FA3C9C-4FFC-9A40-ACEC-619CB7876BF5}" destId="{EC96F48D-551B-924C-A6DD-10D9BBB244BD}" srcOrd="1" destOrd="0" presId="urn:microsoft.com/office/officeart/2005/8/layout/chevron2"/>
    <dgm:cxn modelId="{8FDFAAA7-78DE-3848-AD1F-1E58025D7A1A}" type="presParOf" srcId="{5CD5210C-B2A4-8749-BD92-62CC83781FF5}" destId="{05A4622E-3504-3946-816E-37003A043449}" srcOrd="3" destOrd="0" presId="urn:microsoft.com/office/officeart/2005/8/layout/chevron2"/>
    <dgm:cxn modelId="{11E15360-5B25-254F-85E6-B4B74A6CED85}" type="presParOf" srcId="{5CD5210C-B2A4-8749-BD92-62CC83781FF5}" destId="{8AF01F27-DE8E-824F-B07E-57541E73EE38}" srcOrd="4" destOrd="0" presId="urn:microsoft.com/office/officeart/2005/8/layout/chevron2"/>
    <dgm:cxn modelId="{8977827A-8FA2-DF46-B797-528C21161CC1}" type="presParOf" srcId="{8AF01F27-DE8E-824F-B07E-57541E73EE38}" destId="{D823A97B-5915-D943-A24A-5E870BD22CA1}" srcOrd="0" destOrd="0" presId="urn:microsoft.com/office/officeart/2005/8/layout/chevron2"/>
    <dgm:cxn modelId="{D547A47C-2D11-474C-A859-67FBFBF43FDB}" type="presParOf" srcId="{8AF01F27-DE8E-824F-B07E-57541E73EE38}" destId="{A87DADDA-FB54-3747-BF93-685C64FA07E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0288-D06F-A848-B252-31C19DEB91DD}">
      <dsp:nvSpPr>
        <dsp:cNvPr id="0" name=""/>
        <dsp:cNvSpPr/>
      </dsp:nvSpPr>
      <dsp:spPr>
        <a:xfrm>
          <a:off x="2331942" y="2011"/>
          <a:ext cx="8864526" cy="17034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No </a:t>
          </a:r>
          <a:r>
            <a:rPr lang="it-IT" sz="1800" kern="1200" err="1"/>
            <a:t>expectations</a:t>
          </a:r>
          <a:r>
            <a:rPr lang="it-IT" sz="1800" kern="1200"/>
            <a:t> to </a:t>
          </a:r>
          <a:r>
            <a:rPr lang="it-IT" sz="1800" kern="1200" err="1"/>
            <a:t>reach</a:t>
          </a:r>
          <a:r>
            <a:rPr lang="it-IT" sz="1800" kern="1200"/>
            <a:t> NECP targets by 2030 </a:t>
          </a:r>
          <a:br>
            <a:rPr lang="it-IT" sz="1800" kern="1200"/>
          </a:br>
          <a:r>
            <a:rPr lang="it-IT" sz="1800" kern="1200">
              <a:sym typeface="Wingdings" pitchFamily="2" charset="2"/>
            </a:rPr>
            <a:t> </a:t>
          </a:r>
          <a:r>
            <a:rPr lang="it-IT" sz="1800" kern="1200" err="1">
              <a:sym typeface="Wingdings" pitchFamily="2" charset="2"/>
            </a:rPr>
            <a:t>see</a:t>
          </a:r>
          <a:r>
            <a:rPr lang="it-IT" sz="1800" kern="1200">
              <a:sym typeface="Wingdings" pitchFamily="2" charset="2"/>
            </a:rPr>
            <a:t> </a:t>
          </a:r>
          <a:r>
            <a:rPr lang="it-IT" sz="1800" i="1" kern="1200" err="1">
              <a:sym typeface="Wingdings" pitchFamily="2" charset="2"/>
            </a:rPr>
            <a:t>MaxCapacity</a:t>
          </a:r>
          <a:r>
            <a:rPr lang="it-IT" sz="1800" kern="1200">
              <a:sym typeface="Wingdings" pitchFamily="2" charset="2"/>
            </a:rPr>
            <a:t> or </a:t>
          </a:r>
          <a:r>
            <a:rPr lang="it-IT" sz="1800" i="1" kern="1200" err="1">
              <a:sym typeface="Wingdings" pitchFamily="2" charset="2"/>
            </a:rPr>
            <a:t>MaxGenGroupLimit</a:t>
          </a:r>
          <a:endParaRPr lang="it-IT" sz="1800" i="1" kern="120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No </a:t>
          </a:r>
          <a:r>
            <a:rPr lang="it-IT" sz="1800" kern="1200" err="1"/>
            <a:t>GHGs</a:t>
          </a:r>
          <a:r>
            <a:rPr lang="it-IT" sz="1800" kern="1200"/>
            <a:t> </a:t>
          </a:r>
          <a:r>
            <a:rPr lang="it-IT" sz="1800" kern="1200" err="1"/>
            <a:t>emission</a:t>
          </a:r>
          <a:r>
            <a:rPr lang="it-IT" sz="1800" kern="1200"/>
            <a:t> </a:t>
          </a:r>
          <a:r>
            <a:rPr lang="it-IT" sz="1800" kern="1200" err="1"/>
            <a:t>limits</a:t>
          </a:r>
          <a:r>
            <a:rPr lang="it-IT" sz="1800" kern="1200"/>
            <a:t> </a:t>
          </a:r>
        </a:p>
      </dsp:txBody>
      <dsp:txXfrm>
        <a:off x="2331942" y="214947"/>
        <a:ext cx="8225718" cy="1277615"/>
      </dsp:txXfrm>
    </dsp:sp>
    <dsp:sp modelId="{C2F25DF9-AD85-8949-98ED-F3FF3933FE6E}">
      <dsp:nvSpPr>
        <dsp:cNvPr id="0" name=""/>
        <dsp:cNvSpPr/>
      </dsp:nvSpPr>
      <dsp:spPr>
        <a:xfrm>
          <a:off x="1415" y="63611"/>
          <a:ext cx="2330527" cy="1580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Business </a:t>
          </a:r>
          <a:r>
            <a:rPr lang="it-IT" sz="2500" kern="1200" err="1"/>
            <a:t>as</a:t>
          </a:r>
          <a:r>
            <a:rPr lang="it-IT" sz="2500" kern="1200"/>
            <a:t> </a:t>
          </a:r>
          <a:r>
            <a:rPr lang="it-IT" sz="2500" kern="1200" err="1"/>
            <a:t>Usual</a:t>
          </a:r>
          <a:r>
            <a:rPr lang="it-IT" sz="2500" kern="1200"/>
            <a:t> (BAU) Scenario</a:t>
          </a:r>
        </a:p>
      </dsp:txBody>
      <dsp:txXfrm>
        <a:off x="78558" y="140754"/>
        <a:ext cx="2176241" cy="1426001"/>
      </dsp:txXfrm>
    </dsp:sp>
    <dsp:sp modelId="{2AB4F381-FFC6-BA4B-911B-209FB2C3EC67}">
      <dsp:nvSpPr>
        <dsp:cNvPr id="0" name=""/>
        <dsp:cNvSpPr/>
      </dsp:nvSpPr>
      <dsp:spPr>
        <a:xfrm>
          <a:off x="2458078" y="1912882"/>
          <a:ext cx="8715569" cy="2208103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NECP targets </a:t>
          </a:r>
          <a:r>
            <a:rPr lang="it-IT" sz="1800" kern="1200" err="1"/>
            <a:t>reached</a:t>
          </a:r>
          <a:r>
            <a:rPr lang="it-IT" sz="1800" kern="1200"/>
            <a:t> by 2030 and </a:t>
          </a:r>
          <a:r>
            <a:rPr lang="it-IT" sz="1800" kern="1200" err="1"/>
            <a:t>further</a:t>
          </a:r>
          <a:r>
            <a:rPr lang="it-IT" sz="1800" kern="1200"/>
            <a:t> </a:t>
          </a:r>
          <a:r>
            <a:rPr lang="it-IT" sz="1800" kern="1200" err="1"/>
            <a:t>increased</a:t>
          </a:r>
          <a:r>
            <a:rPr lang="it-IT" sz="1800" kern="1200"/>
            <a:t> (solar and wind)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err="1"/>
            <a:t>Introduction</a:t>
          </a:r>
          <a:r>
            <a:rPr lang="it-IT" sz="1800" kern="1200"/>
            <a:t> of H</a:t>
          </a:r>
          <a:r>
            <a:rPr lang="it-IT" sz="1800" kern="1200" baseline="-25000"/>
            <a:t>2 </a:t>
          </a:r>
          <a:r>
            <a:rPr lang="it-IT" sz="1800" kern="1200" baseline="0" err="1"/>
            <a:t>technologies</a:t>
          </a:r>
          <a:endParaRPr lang="it-IT" sz="1800" kern="120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H</a:t>
          </a:r>
          <a:r>
            <a:rPr lang="it-IT" sz="1800" kern="1200" baseline="-25000"/>
            <a:t>2</a:t>
          </a:r>
          <a:r>
            <a:rPr lang="it-IT" sz="1800" kern="1200" baseline="0"/>
            <a:t> </a:t>
          </a:r>
          <a:r>
            <a:rPr lang="it-IT" sz="1800" kern="1200" baseline="0" err="1"/>
            <a:t>blending</a:t>
          </a:r>
          <a:r>
            <a:rPr lang="it-IT" sz="1800" kern="1200" baseline="0"/>
            <a:t> in the </a:t>
          </a:r>
          <a:r>
            <a:rPr lang="it-IT" sz="1800" kern="1200" baseline="0" err="1"/>
            <a:t>natural</a:t>
          </a:r>
          <a:r>
            <a:rPr lang="it-IT" sz="1800" kern="1200" baseline="0"/>
            <a:t> gas </a:t>
          </a:r>
          <a:r>
            <a:rPr lang="it-IT" sz="1800" kern="1200" baseline="0" err="1"/>
            <a:t>grid</a:t>
          </a:r>
          <a:r>
            <a:rPr lang="it-IT" sz="1800" kern="1200" baseline="0"/>
            <a:t> with a maximum of 5% by 2030</a:t>
          </a:r>
          <a:endParaRPr lang="it-IT" sz="1800" kern="120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err="1"/>
            <a:t>Emission</a:t>
          </a:r>
          <a:r>
            <a:rPr lang="it-IT" sz="1800" kern="1200"/>
            <a:t> </a:t>
          </a:r>
          <a:r>
            <a:rPr lang="it-IT" sz="1800" kern="1200" err="1"/>
            <a:t>limits</a:t>
          </a:r>
          <a:r>
            <a:rPr lang="it-IT" sz="1800" kern="1200"/>
            <a:t> on CO</a:t>
          </a:r>
          <a:r>
            <a:rPr lang="it-IT" sz="1800" kern="1200" baseline="-25000"/>
            <a:t>2</a:t>
          </a:r>
          <a:endParaRPr lang="it-IT" sz="1800" kern="1200"/>
        </a:p>
      </dsp:txBody>
      <dsp:txXfrm>
        <a:off x="2458078" y="2188895"/>
        <a:ext cx="7887530" cy="1656077"/>
      </dsp:txXfrm>
    </dsp:sp>
    <dsp:sp modelId="{AA60C34E-9EDD-534F-BD2D-ECA8BB386EB8}">
      <dsp:nvSpPr>
        <dsp:cNvPr id="0" name=""/>
        <dsp:cNvSpPr/>
      </dsp:nvSpPr>
      <dsp:spPr>
        <a:xfrm>
          <a:off x="0" y="1884089"/>
          <a:ext cx="2477590" cy="22267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err="1"/>
            <a:t>Our</a:t>
          </a:r>
          <a:r>
            <a:rPr lang="it-IT" sz="2500" kern="1200"/>
            <a:t> Scenario</a:t>
          </a:r>
        </a:p>
      </dsp:txBody>
      <dsp:txXfrm>
        <a:off x="108701" y="1992790"/>
        <a:ext cx="2260188" cy="2009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DF9F3-DC08-AE42-970F-13FE18D4BBBA}">
      <dsp:nvSpPr>
        <dsp:cNvPr id="0" name=""/>
        <dsp:cNvSpPr/>
      </dsp:nvSpPr>
      <dsp:spPr>
        <a:xfrm rot="5400000">
          <a:off x="354316" y="1275292"/>
          <a:ext cx="1061577" cy="17664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C3848-708B-BF43-B9E1-AD901771AA02}">
      <dsp:nvSpPr>
        <dsp:cNvPr id="0" name=""/>
        <dsp:cNvSpPr/>
      </dsp:nvSpPr>
      <dsp:spPr>
        <a:xfrm>
          <a:off x="0" y="1212229"/>
          <a:ext cx="1594753" cy="1397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bg1"/>
              </a:solidFill>
            </a:rPr>
            <a:t>2022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accent1"/>
              </a:solidFill>
            </a:rPr>
            <a:t>100 MW</a:t>
          </a:r>
        </a:p>
      </dsp:txBody>
      <dsp:txXfrm>
        <a:off x="0" y="1212229"/>
        <a:ext cx="1594753" cy="1397894"/>
      </dsp:txXfrm>
    </dsp:sp>
    <dsp:sp modelId="{43F85D6F-CD87-804C-BE9C-34105C9ECA4F}">
      <dsp:nvSpPr>
        <dsp:cNvPr id="0" name=""/>
        <dsp:cNvSpPr/>
      </dsp:nvSpPr>
      <dsp:spPr>
        <a:xfrm>
          <a:off x="1470969" y="1145244"/>
          <a:ext cx="300896" cy="30089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C480-C4E4-264A-8371-A14D2E6D66D2}">
      <dsp:nvSpPr>
        <dsp:cNvPr id="0" name=""/>
        <dsp:cNvSpPr/>
      </dsp:nvSpPr>
      <dsp:spPr>
        <a:xfrm rot="5400000">
          <a:off x="2306606" y="792196"/>
          <a:ext cx="1061577" cy="17664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7B64F-C449-D74B-8DF3-45B8466D8586}">
      <dsp:nvSpPr>
        <dsp:cNvPr id="0" name=""/>
        <dsp:cNvSpPr/>
      </dsp:nvSpPr>
      <dsp:spPr>
        <a:xfrm>
          <a:off x="1996702" y="713938"/>
          <a:ext cx="1594753" cy="1397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bg1"/>
              </a:solidFill>
            </a:rPr>
            <a:t>2025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accent1"/>
              </a:solidFill>
            </a:rPr>
            <a:t>1 GW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>
            <a:solidFill>
              <a:schemeClr val="bg1"/>
            </a:solidFill>
          </a:endParaRPr>
        </a:p>
      </dsp:txBody>
      <dsp:txXfrm>
        <a:off x="1996702" y="713938"/>
        <a:ext cx="1594753" cy="1397894"/>
      </dsp:txXfrm>
    </dsp:sp>
    <dsp:sp modelId="{490C4027-A2A5-FC4E-9F0F-0F916651D0B1}">
      <dsp:nvSpPr>
        <dsp:cNvPr id="0" name=""/>
        <dsp:cNvSpPr/>
      </dsp:nvSpPr>
      <dsp:spPr>
        <a:xfrm>
          <a:off x="3423258" y="662148"/>
          <a:ext cx="300896" cy="30089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EE5E3-3D25-9249-BDD1-D9514BA508A7}">
      <dsp:nvSpPr>
        <dsp:cNvPr id="0" name=""/>
        <dsp:cNvSpPr/>
      </dsp:nvSpPr>
      <dsp:spPr>
        <a:xfrm rot="5400000">
          <a:off x="4258895" y="309100"/>
          <a:ext cx="1061577" cy="17664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FEF12-9A63-E94B-AAAA-5C954E1D32B0}">
      <dsp:nvSpPr>
        <dsp:cNvPr id="0" name=""/>
        <dsp:cNvSpPr/>
      </dsp:nvSpPr>
      <dsp:spPr>
        <a:xfrm>
          <a:off x="4053560" y="260114"/>
          <a:ext cx="1594753" cy="1397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bg1"/>
              </a:solidFill>
            </a:rPr>
            <a:t>2030</a:t>
          </a:r>
          <a:br>
            <a:rPr lang="it-IT" sz="1800" kern="1200">
              <a:solidFill>
                <a:schemeClr val="bg1"/>
              </a:solidFill>
            </a:rPr>
          </a:br>
          <a:br>
            <a:rPr lang="it-IT" sz="1800" kern="1200">
              <a:solidFill>
                <a:schemeClr val="bg1"/>
              </a:solidFill>
            </a:rPr>
          </a:br>
          <a:br>
            <a:rPr lang="it-IT" sz="1800" kern="1200">
              <a:solidFill>
                <a:schemeClr val="bg1"/>
              </a:solidFill>
            </a:rPr>
          </a:br>
          <a:r>
            <a:rPr lang="it-IT" sz="1800" kern="1200">
              <a:solidFill>
                <a:schemeClr val="accent1"/>
              </a:solidFill>
            </a:rPr>
            <a:t>5 GW</a:t>
          </a:r>
        </a:p>
      </dsp:txBody>
      <dsp:txXfrm>
        <a:off x="4053560" y="260114"/>
        <a:ext cx="1594753" cy="1397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64EF0-4907-4EA0-8136-A759437B9DE5}">
      <dsp:nvSpPr>
        <dsp:cNvPr id="0" name=""/>
        <dsp:cNvSpPr/>
      </dsp:nvSpPr>
      <dsp:spPr>
        <a:xfrm>
          <a:off x="3571" y="2218861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/>
            <a:t>Try</a:t>
          </a:r>
          <a:r>
            <a:rPr lang="it-IT" sz="1400" kern="1200"/>
            <a:t> on a </a:t>
          </a:r>
          <a:r>
            <a:rPr lang="it-IT" sz="1400" kern="1200" err="1"/>
            <a:t>smaller</a:t>
          </a:r>
          <a:r>
            <a:rPr lang="it-IT" sz="1400" kern="1200"/>
            <a:t> database (</a:t>
          </a:r>
          <a:r>
            <a:rPr lang="it-IT" sz="1400" kern="1200" err="1"/>
            <a:t>Transport</a:t>
          </a:r>
          <a:r>
            <a:rPr lang="it-IT" sz="1400" kern="1200"/>
            <a:t>) </a:t>
          </a:r>
        </a:p>
      </dsp:txBody>
      <dsp:txXfrm>
        <a:off x="32302" y="2247592"/>
        <a:ext cx="1504241" cy="923482"/>
      </dsp:txXfrm>
    </dsp:sp>
    <dsp:sp modelId="{832843A6-4427-42A1-8D2D-3364E67907C3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1721445" y="2593142"/>
        <a:ext cx="231757" cy="232382"/>
      </dsp:txXfrm>
    </dsp:sp>
    <dsp:sp modelId="{11F9CC1A-45B5-4A00-BEBB-51B38E14E8B9}">
      <dsp:nvSpPr>
        <dsp:cNvPr id="0" name=""/>
        <dsp:cNvSpPr/>
      </dsp:nvSpPr>
      <dsp:spPr>
        <a:xfrm>
          <a:off x="2189956" y="2218861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Test forcing the code</a:t>
          </a:r>
        </a:p>
      </dsp:txBody>
      <dsp:txXfrm>
        <a:off x="2218687" y="2247592"/>
        <a:ext cx="1504241" cy="923482"/>
      </dsp:txXfrm>
    </dsp:sp>
    <dsp:sp modelId="{2EF102F7-6E36-4C24-BBAF-9379587CBCC5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3907829" y="2593142"/>
        <a:ext cx="231757" cy="232382"/>
      </dsp:txXfrm>
    </dsp:sp>
    <dsp:sp modelId="{5B2BA371-EEA7-460A-96D8-39CE1E2895EB}">
      <dsp:nvSpPr>
        <dsp:cNvPr id="0" name=""/>
        <dsp:cNvSpPr/>
      </dsp:nvSpPr>
      <dsp:spPr>
        <a:xfrm>
          <a:off x="4376340" y="2218861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/>
            <a:t>Implementation</a:t>
          </a:r>
          <a:r>
            <a:rPr lang="it-IT" sz="1400" kern="1200"/>
            <a:t> in the </a:t>
          </a:r>
          <a:r>
            <a:rPr lang="it-IT" sz="1400" kern="1200" err="1"/>
            <a:t>TEMOA.Italy</a:t>
          </a:r>
          <a:r>
            <a:rPr lang="it-IT" sz="1400" kern="1200"/>
            <a:t> database</a:t>
          </a:r>
        </a:p>
      </dsp:txBody>
      <dsp:txXfrm>
        <a:off x="4405071" y="2247592"/>
        <a:ext cx="1504241" cy="923482"/>
      </dsp:txXfrm>
    </dsp:sp>
    <dsp:sp modelId="{05146CF1-CF17-4FD4-A1F2-45698A527338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6094214" y="2593142"/>
        <a:ext cx="231757" cy="232382"/>
      </dsp:txXfrm>
    </dsp:sp>
    <dsp:sp modelId="{00F88855-5C48-42B9-8E07-0789D67E76D9}">
      <dsp:nvSpPr>
        <dsp:cNvPr id="0" name=""/>
        <dsp:cNvSpPr/>
      </dsp:nvSpPr>
      <dsp:spPr>
        <a:xfrm>
          <a:off x="6562724" y="2218861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/>
            <a:t>Never</a:t>
          </a:r>
          <a:r>
            <a:rPr lang="it-IT" sz="1400" kern="1200"/>
            <a:t> </a:t>
          </a:r>
          <a:r>
            <a:rPr lang="it-IT" sz="1400" kern="1200" err="1"/>
            <a:t>installed</a:t>
          </a:r>
          <a:endParaRPr lang="it-IT" sz="1400" kern="1200"/>
        </a:p>
      </dsp:txBody>
      <dsp:txXfrm>
        <a:off x="6591455" y="2247592"/>
        <a:ext cx="1504241" cy="923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FF40E-FFBA-7D47-A113-EBCE37B8B9B1}">
      <dsp:nvSpPr>
        <dsp:cNvPr id="0" name=""/>
        <dsp:cNvSpPr/>
      </dsp:nvSpPr>
      <dsp:spPr>
        <a:xfrm>
          <a:off x="299323" y="1373740"/>
          <a:ext cx="5396980" cy="129592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 val="45428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4D066-CC87-EF45-8770-9C522FCFD078}">
      <dsp:nvSpPr>
        <dsp:cNvPr id="0" name=""/>
        <dsp:cNvSpPr/>
      </dsp:nvSpPr>
      <dsp:spPr>
        <a:xfrm>
          <a:off x="143071" y="1213023"/>
          <a:ext cx="834314" cy="161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solidFill>
                <a:schemeClr val="bg1"/>
              </a:solidFill>
            </a:rPr>
            <a:t>BY</a:t>
          </a:r>
        </a:p>
      </dsp:txBody>
      <dsp:txXfrm>
        <a:off x="143071" y="1213023"/>
        <a:ext cx="834314" cy="1617364"/>
      </dsp:txXfrm>
    </dsp:sp>
    <dsp:sp modelId="{4ACC881E-64B4-AF4D-B139-3FE057A9B060}">
      <dsp:nvSpPr>
        <dsp:cNvPr id="0" name=""/>
        <dsp:cNvSpPr/>
      </dsp:nvSpPr>
      <dsp:spPr>
        <a:xfrm>
          <a:off x="315716" y="1819534"/>
          <a:ext cx="404341" cy="404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3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11C4-EA69-B84C-A27A-073935DDE8B1}">
      <dsp:nvSpPr>
        <dsp:cNvPr id="0" name=""/>
        <dsp:cNvSpPr/>
      </dsp:nvSpPr>
      <dsp:spPr>
        <a:xfrm>
          <a:off x="1000579" y="4965"/>
          <a:ext cx="834314" cy="161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solidFill>
                <a:schemeClr val="bg1"/>
              </a:solidFill>
            </a:rPr>
            <a:t>2007</a:t>
          </a:r>
        </a:p>
      </dsp:txBody>
      <dsp:txXfrm>
        <a:off x="1000579" y="4965"/>
        <a:ext cx="834314" cy="1617364"/>
      </dsp:txXfrm>
    </dsp:sp>
    <dsp:sp modelId="{E59B345F-DC9B-D341-80E3-9DA31075C950}">
      <dsp:nvSpPr>
        <dsp:cNvPr id="0" name=""/>
        <dsp:cNvSpPr/>
      </dsp:nvSpPr>
      <dsp:spPr>
        <a:xfrm>
          <a:off x="1191746" y="1819534"/>
          <a:ext cx="404341" cy="404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3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0ADDA-066D-494C-9E44-2A9639588EBC}">
      <dsp:nvSpPr>
        <dsp:cNvPr id="0" name=""/>
        <dsp:cNvSpPr/>
      </dsp:nvSpPr>
      <dsp:spPr>
        <a:xfrm>
          <a:off x="1852789" y="0"/>
          <a:ext cx="834314" cy="161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solidFill>
                <a:schemeClr val="bg1"/>
              </a:solidFill>
            </a:rPr>
            <a:t>2010</a:t>
          </a:r>
        </a:p>
      </dsp:txBody>
      <dsp:txXfrm>
        <a:off x="1852789" y="0"/>
        <a:ext cx="834314" cy="1617364"/>
      </dsp:txXfrm>
    </dsp:sp>
    <dsp:sp modelId="{6326D8DF-BFCE-F74B-A19D-898D0A282ECC}">
      <dsp:nvSpPr>
        <dsp:cNvPr id="0" name=""/>
        <dsp:cNvSpPr/>
      </dsp:nvSpPr>
      <dsp:spPr>
        <a:xfrm>
          <a:off x="2067776" y="1819534"/>
          <a:ext cx="404341" cy="404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3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E1FDB-F503-BD44-BCED-1A8BEE391F37}">
      <dsp:nvSpPr>
        <dsp:cNvPr id="0" name=""/>
        <dsp:cNvSpPr/>
      </dsp:nvSpPr>
      <dsp:spPr>
        <a:xfrm>
          <a:off x="2636377" y="4965"/>
          <a:ext cx="834314" cy="161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solidFill>
                <a:schemeClr val="bg1"/>
              </a:solidFill>
            </a:rPr>
            <a:t>2014</a:t>
          </a:r>
        </a:p>
      </dsp:txBody>
      <dsp:txXfrm>
        <a:off x="2636377" y="4965"/>
        <a:ext cx="834314" cy="1617364"/>
      </dsp:txXfrm>
    </dsp:sp>
    <dsp:sp modelId="{8ACA053D-6074-034C-832D-891D0204E227}">
      <dsp:nvSpPr>
        <dsp:cNvPr id="0" name=""/>
        <dsp:cNvSpPr/>
      </dsp:nvSpPr>
      <dsp:spPr>
        <a:xfrm>
          <a:off x="2943806" y="1819534"/>
          <a:ext cx="404341" cy="404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3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E4122-A636-534E-ABB6-19DA7C8D1361}">
      <dsp:nvSpPr>
        <dsp:cNvPr id="0" name=""/>
        <dsp:cNvSpPr/>
      </dsp:nvSpPr>
      <dsp:spPr>
        <a:xfrm>
          <a:off x="3470692" y="4965"/>
          <a:ext cx="834314" cy="161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solidFill>
                <a:schemeClr val="bg1"/>
              </a:solidFill>
            </a:rPr>
            <a:t>2018</a:t>
          </a:r>
        </a:p>
      </dsp:txBody>
      <dsp:txXfrm>
        <a:off x="3470692" y="4965"/>
        <a:ext cx="834314" cy="1617364"/>
      </dsp:txXfrm>
    </dsp:sp>
    <dsp:sp modelId="{85D796BE-68C5-CB4C-9608-833243C85701}">
      <dsp:nvSpPr>
        <dsp:cNvPr id="0" name=""/>
        <dsp:cNvSpPr/>
      </dsp:nvSpPr>
      <dsp:spPr>
        <a:xfrm>
          <a:off x="3819836" y="1819534"/>
          <a:ext cx="404341" cy="404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3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3F668-BEFC-7C4A-A6FB-D6D89F323757}">
      <dsp:nvSpPr>
        <dsp:cNvPr id="0" name=""/>
        <dsp:cNvSpPr/>
      </dsp:nvSpPr>
      <dsp:spPr>
        <a:xfrm>
          <a:off x="4155939" y="1238043"/>
          <a:ext cx="834314" cy="161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solidFill>
                <a:schemeClr val="bg1"/>
              </a:solidFill>
            </a:rPr>
            <a:t>Today</a:t>
          </a:r>
        </a:p>
      </dsp:txBody>
      <dsp:txXfrm>
        <a:off x="4155939" y="1238043"/>
        <a:ext cx="834314" cy="1617364"/>
      </dsp:txXfrm>
    </dsp:sp>
    <dsp:sp modelId="{F6104994-9BE8-BB43-947E-A1876B1994ED}">
      <dsp:nvSpPr>
        <dsp:cNvPr id="0" name=""/>
        <dsp:cNvSpPr/>
      </dsp:nvSpPr>
      <dsp:spPr>
        <a:xfrm>
          <a:off x="4695866" y="1819534"/>
          <a:ext cx="404341" cy="404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385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24F28-F971-6747-9ADA-10B4634D8720}">
      <dsp:nvSpPr>
        <dsp:cNvPr id="0" name=""/>
        <dsp:cNvSpPr/>
      </dsp:nvSpPr>
      <dsp:spPr>
        <a:xfrm rot="5400000">
          <a:off x="-138312" y="138692"/>
          <a:ext cx="922084" cy="6454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55%</a:t>
          </a:r>
        </a:p>
      </dsp:txBody>
      <dsp:txXfrm rot="-5400000">
        <a:off x="1" y="323110"/>
        <a:ext cx="645459" cy="276625"/>
      </dsp:txXfrm>
    </dsp:sp>
    <dsp:sp modelId="{0279EA36-F12C-9B4C-ABF8-01C6B752063B}">
      <dsp:nvSpPr>
        <dsp:cNvPr id="0" name=""/>
        <dsp:cNvSpPr/>
      </dsp:nvSpPr>
      <dsp:spPr>
        <a:xfrm rot="5400000">
          <a:off x="1422943" y="-777484"/>
          <a:ext cx="599355" cy="2154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800" kern="1200"/>
            <a:t>EU target</a:t>
          </a:r>
        </a:p>
      </dsp:txBody>
      <dsp:txXfrm rot="-5400000">
        <a:off x="645459" y="29258"/>
        <a:ext cx="2125065" cy="540839"/>
      </dsp:txXfrm>
    </dsp:sp>
    <dsp:sp modelId="{9905A620-4B44-A642-8EEA-6AE9991F8588}">
      <dsp:nvSpPr>
        <dsp:cNvPr id="0" name=""/>
        <dsp:cNvSpPr/>
      </dsp:nvSpPr>
      <dsp:spPr>
        <a:xfrm rot="5400000">
          <a:off x="-138312" y="937904"/>
          <a:ext cx="922084" cy="6454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60%</a:t>
          </a:r>
        </a:p>
      </dsp:txBody>
      <dsp:txXfrm rot="-5400000">
        <a:off x="1" y="1122322"/>
        <a:ext cx="645459" cy="276625"/>
      </dsp:txXfrm>
    </dsp:sp>
    <dsp:sp modelId="{EC96F48D-551B-924C-A6DD-10D9BBB244BD}">
      <dsp:nvSpPr>
        <dsp:cNvPr id="0" name=""/>
        <dsp:cNvSpPr/>
      </dsp:nvSpPr>
      <dsp:spPr>
        <a:xfrm rot="5400000">
          <a:off x="1422943" y="22107"/>
          <a:ext cx="599355" cy="2154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800" kern="1200"/>
            <a:t>BAU scenario</a:t>
          </a:r>
        </a:p>
      </dsp:txBody>
      <dsp:txXfrm rot="-5400000">
        <a:off x="645459" y="828849"/>
        <a:ext cx="2125065" cy="540839"/>
      </dsp:txXfrm>
    </dsp:sp>
    <dsp:sp modelId="{D823A97B-5915-D943-A24A-5E870BD22CA1}">
      <dsp:nvSpPr>
        <dsp:cNvPr id="0" name=""/>
        <dsp:cNvSpPr/>
      </dsp:nvSpPr>
      <dsp:spPr>
        <a:xfrm rot="5400000">
          <a:off x="-138312" y="1737115"/>
          <a:ext cx="922084" cy="6454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66%</a:t>
          </a:r>
        </a:p>
      </dsp:txBody>
      <dsp:txXfrm rot="-5400000">
        <a:off x="1" y="1921533"/>
        <a:ext cx="645459" cy="276625"/>
      </dsp:txXfrm>
    </dsp:sp>
    <dsp:sp modelId="{A87DADDA-FB54-3747-BF93-685C64FA07EC}">
      <dsp:nvSpPr>
        <dsp:cNvPr id="0" name=""/>
        <dsp:cNvSpPr/>
      </dsp:nvSpPr>
      <dsp:spPr>
        <a:xfrm rot="5400000">
          <a:off x="1422943" y="821318"/>
          <a:ext cx="599355" cy="2154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800" kern="1200" err="1"/>
            <a:t>Our</a:t>
          </a:r>
          <a:r>
            <a:rPr lang="it-IT" sz="1800" kern="1200"/>
            <a:t> scenario</a:t>
          </a:r>
        </a:p>
      </dsp:txBody>
      <dsp:txXfrm rot="-5400000">
        <a:off x="645459" y="1628060"/>
        <a:ext cx="2125065" cy="540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73BE-B705-B242-8BA9-7D3A23791040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4662-369A-B749-A991-4ACF7F8990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3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25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Mainly</a:t>
            </a:r>
            <a:r>
              <a:rPr lang="it-IT"/>
              <a:t> focus on </a:t>
            </a:r>
            <a:r>
              <a:rPr lang="it-IT" err="1"/>
              <a:t>electricity</a:t>
            </a:r>
            <a:r>
              <a:rPr lang="it-IT"/>
              <a:t> </a:t>
            </a:r>
            <a:r>
              <a:rPr lang="it-IT" err="1"/>
              <a:t>sector</a:t>
            </a:r>
            <a:r>
              <a:rPr lang="it-IT"/>
              <a:t> </a:t>
            </a:r>
            <a:r>
              <a:rPr lang="it-IT" err="1"/>
              <a:t>since</a:t>
            </a:r>
            <a:r>
              <a:rPr lang="it-IT"/>
              <a:t> </a:t>
            </a:r>
            <a:r>
              <a:rPr lang="it-IT" err="1"/>
              <a:t>most</a:t>
            </a:r>
            <a:r>
              <a:rPr lang="it-IT"/>
              <a:t> of new </a:t>
            </a:r>
            <a:r>
              <a:rPr lang="it-IT" err="1"/>
              <a:t>technologies</a:t>
            </a:r>
            <a:r>
              <a:rPr lang="it-IT"/>
              <a:t> </a:t>
            </a:r>
            <a:r>
              <a:rPr lang="it-IT" err="1"/>
              <a:t>were</a:t>
            </a:r>
            <a:r>
              <a:rPr lang="it-IT"/>
              <a:t> </a:t>
            </a:r>
            <a:r>
              <a:rPr lang="it-IT" err="1"/>
              <a:t>implemented</a:t>
            </a:r>
            <a:r>
              <a:rPr lang="it-IT"/>
              <a:t> </a:t>
            </a:r>
            <a:r>
              <a:rPr lang="it-IT" err="1"/>
              <a:t>there</a:t>
            </a:r>
            <a:br>
              <a:rPr lang="it-IT"/>
            </a:br>
            <a:br>
              <a:rPr lang="it-IT"/>
            </a:br>
            <a:r>
              <a:rPr lang="it-IT"/>
              <a:t>40 GW (</a:t>
            </a:r>
            <a:r>
              <a:rPr lang="it-IT" err="1"/>
              <a:t>even</a:t>
            </a:r>
            <a:r>
              <a:rPr lang="it-IT"/>
              <a:t> </a:t>
            </a:r>
            <a:r>
              <a:rPr lang="it-IT" err="1"/>
              <a:t>if</a:t>
            </a:r>
            <a:r>
              <a:rPr lang="it-IT"/>
              <a:t> no </a:t>
            </a:r>
            <a:r>
              <a:rPr lang="it-IT" err="1"/>
              <a:t>constraints</a:t>
            </a:r>
            <a:r>
              <a:rPr lang="it-IT"/>
              <a:t> </a:t>
            </a:r>
            <a:r>
              <a:rPr lang="it-IT" err="1"/>
              <a:t>were</a:t>
            </a:r>
            <a:r>
              <a:rPr lang="it-IT"/>
              <a:t> </a:t>
            </a:r>
            <a:r>
              <a:rPr lang="it-IT" err="1"/>
              <a:t>imposed</a:t>
            </a:r>
            <a:r>
              <a:rPr lang="it-IT"/>
              <a:t> for 2050!) Yes,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err="1"/>
              <a:t>actually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…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said</a:t>
            </a:r>
            <a:r>
              <a:rPr lang="it-IT"/>
              <a:t> </a:t>
            </a:r>
            <a:r>
              <a:rPr lang="it-IT" err="1"/>
              <a:t>previously</a:t>
            </a:r>
            <a:r>
              <a:rPr lang="it-IT"/>
              <a:t>,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had</a:t>
            </a:r>
            <a:r>
              <a:rPr lang="it-IT"/>
              <a:t> </a:t>
            </a:r>
            <a:r>
              <a:rPr lang="it-IT" err="1"/>
              <a:t>removed</a:t>
            </a:r>
            <a:r>
              <a:rPr lang="it-IT"/>
              <a:t> the technical </a:t>
            </a:r>
            <a:r>
              <a:rPr lang="it-IT" err="1"/>
              <a:t>constraint</a:t>
            </a:r>
            <a:r>
              <a:rPr lang="it-IT"/>
              <a:t> on MaxCapacity on wind </a:t>
            </a:r>
            <a:r>
              <a:rPr lang="it-IT" err="1"/>
              <a:t>technology</a:t>
            </a:r>
            <a:r>
              <a:rPr lang="it-IT"/>
              <a:t> WIN_TYPEA_N, </a:t>
            </a:r>
            <a:r>
              <a:rPr lang="it-IT" err="1"/>
              <a:t>corresponding</a:t>
            </a:r>
            <a:r>
              <a:rPr lang="it-IT"/>
              <a:t> to </a:t>
            </a:r>
            <a:r>
              <a:rPr lang="it-IT" err="1"/>
              <a:t>roughly</a:t>
            </a:r>
            <a:r>
              <a:rPr lang="it-IT"/>
              <a:t> 20 GW. So </a:t>
            </a:r>
            <a:r>
              <a:rPr lang="it-IT" err="1"/>
              <a:t>even</a:t>
            </a:r>
            <a:r>
              <a:rPr lang="it-IT"/>
              <a:t> </a:t>
            </a:r>
            <a:r>
              <a:rPr lang="it-IT" err="1"/>
              <a:t>if</a:t>
            </a:r>
            <a:r>
              <a:rPr lang="it-IT"/>
              <a:t> 40 GW double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value</a:t>
            </a:r>
            <a:r>
              <a:rPr lang="it-IT"/>
              <a:t>, </a:t>
            </a:r>
            <a:r>
              <a:rPr lang="it-IT" err="1"/>
              <a:t>even</a:t>
            </a:r>
            <a:r>
              <a:rPr lang="it-IT"/>
              <a:t> with 20 GW,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would</a:t>
            </a:r>
            <a:r>
              <a:rPr lang="it-IT"/>
              <a:t> be </a:t>
            </a:r>
            <a:r>
              <a:rPr lang="it-IT" err="1"/>
              <a:t>significantly</a:t>
            </a:r>
            <a:r>
              <a:rPr lang="it-IT"/>
              <a:t> </a:t>
            </a:r>
            <a:r>
              <a:rPr lang="it-IT" err="1"/>
              <a:t>higher</a:t>
            </a:r>
            <a:r>
              <a:rPr lang="it-IT"/>
              <a:t> </a:t>
            </a:r>
            <a:r>
              <a:rPr lang="it-IT" err="1"/>
              <a:t>wrt</a:t>
            </a:r>
            <a:r>
              <a:rPr lang="it-IT"/>
              <a:t> BAU.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702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Looking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CO2 </a:t>
            </a:r>
            <a:r>
              <a:rPr lang="it-IT" err="1"/>
              <a:t>emission</a:t>
            </a:r>
            <a:r>
              <a:rPr lang="it-IT"/>
              <a:t> trends,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comes</a:t>
            </a:r>
            <a:r>
              <a:rPr lang="it-IT"/>
              <a:t> out </a:t>
            </a:r>
            <a:r>
              <a:rPr lang="it-IT" err="1"/>
              <a:t>that</a:t>
            </a:r>
            <a:r>
              <a:rPr lang="it-IT"/>
              <a:t>, </a:t>
            </a:r>
            <a:r>
              <a:rPr lang="it-IT" err="1"/>
              <a:t>even</a:t>
            </a:r>
            <a:r>
              <a:rPr lang="it-IT"/>
              <a:t> </a:t>
            </a:r>
            <a:r>
              <a:rPr lang="it-IT" err="1"/>
              <a:t>without</a:t>
            </a:r>
            <a:r>
              <a:rPr lang="it-IT"/>
              <a:t> </a:t>
            </a:r>
            <a:r>
              <a:rPr lang="it-IT" err="1"/>
              <a:t>introducing</a:t>
            </a:r>
            <a:r>
              <a:rPr lang="it-IT"/>
              <a:t> new policies and </a:t>
            </a:r>
            <a:r>
              <a:rPr lang="it-IT" err="1"/>
              <a:t>technologies</a:t>
            </a:r>
            <a:r>
              <a:rPr lang="it-IT"/>
              <a:t>, in 2030 </a:t>
            </a:r>
            <a:r>
              <a:rPr lang="it-IT" err="1"/>
              <a:t>Italy</a:t>
            </a:r>
            <a:r>
              <a:rPr lang="it-IT"/>
              <a:t> </a:t>
            </a:r>
            <a:r>
              <a:rPr lang="it-IT" err="1"/>
              <a:t>will</a:t>
            </a:r>
            <a:r>
              <a:rPr lang="it-IT"/>
              <a:t> reduce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emissions</a:t>
            </a:r>
            <a:r>
              <a:rPr lang="it-IT"/>
              <a:t> by 33% with </a:t>
            </a:r>
            <a:r>
              <a:rPr lang="it-IT" err="1"/>
              <a:t>respect</a:t>
            </a:r>
            <a:r>
              <a:rPr lang="it-IT"/>
              <a:t> to 1990’s </a:t>
            </a:r>
            <a:r>
              <a:rPr lang="it-IT" err="1"/>
              <a:t>level</a:t>
            </a:r>
            <a:r>
              <a:rPr lang="it-IT"/>
              <a:t>. </a:t>
            </a:r>
            <a:r>
              <a:rPr lang="it-IT" err="1"/>
              <a:t>However</a:t>
            </a:r>
            <a:r>
              <a:rPr lang="it-IT"/>
              <a:t>, in BAU scenario, after 2030, </a:t>
            </a:r>
            <a:r>
              <a:rPr lang="it-IT" err="1"/>
              <a:t>emissions</a:t>
            </a:r>
            <a:r>
              <a:rPr lang="it-IT"/>
              <a:t> are </a:t>
            </a:r>
            <a:r>
              <a:rPr lang="it-IT" err="1"/>
              <a:t>going</a:t>
            </a:r>
            <a:r>
              <a:rPr lang="it-IT"/>
              <a:t> to </a:t>
            </a:r>
            <a:r>
              <a:rPr lang="it-IT" err="1"/>
              <a:t>increase</a:t>
            </a:r>
            <a:r>
              <a:rPr lang="it-IT"/>
              <a:t> </a:t>
            </a:r>
            <a:r>
              <a:rPr lang="it-IT" err="1"/>
              <a:t>again</a:t>
            </a:r>
            <a:r>
              <a:rPr lang="it-IT"/>
              <a:t>, </a:t>
            </a:r>
            <a:r>
              <a:rPr lang="it-IT" err="1"/>
              <a:t>wasting</a:t>
            </a:r>
            <a:r>
              <a:rPr lang="it-IT"/>
              <a:t> the </a:t>
            </a:r>
            <a:r>
              <a:rPr lang="it-IT" err="1"/>
              <a:t>effort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up to 2030. </a:t>
            </a:r>
            <a:br>
              <a:rPr lang="it-IT">
                <a:cs typeface="+mn-lt"/>
              </a:rPr>
            </a:br>
            <a:r>
              <a:rPr lang="it-IT" err="1"/>
              <a:t>As</a:t>
            </a:r>
            <a:r>
              <a:rPr lang="it-IT"/>
              <a:t> for </a:t>
            </a:r>
            <a:r>
              <a:rPr lang="it-IT" err="1"/>
              <a:t>sectorial</a:t>
            </a:r>
            <a:r>
              <a:rPr lang="it-IT"/>
              <a:t> </a:t>
            </a:r>
            <a:r>
              <a:rPr lang="it-IT" err="1"/>
              <a:t>emissions</a:t>
            </a:r>
            <a:r>
              <a:rPr lang="it-IT"/>
              <a:t>, the trends </a:t>
            </a:r>
            <a:r>
              <a:rPr lang="it-IT" err="1"/>
              <a:t>demonstrate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transport</a:t>
            </a:r>
            <a:r>
              <a:rPr lang="it-IT"/>
              <a:t> and </a:t>
            </a:r>
            <a:r>
              <a:rPr lang="it-IT" err="1"/>
              <a:t>industry</a:t>
            </a:r>
            <a:r>
              <a:rPr lang="it-IT"/>
              <a:t> </a:t>
            </a:r>
            <a:r>
              <a:rPr lang="it-IT" err="1"/>
              <a:t>sectors</a:t>
            </a:r>
            <a:r>
              <a:rPr lang="it-IT"/>
              <a:t> are the </a:t>
            </a:r>
            <a:r>
              <a:rPr lang="it-IT" err="1"/>
              <a:t>most</a:t>
            </a:r>
            <a:r>
              <a:rPr lang="it-IT"/>
              <a:t> hard-to-abate </a:t>
            </a:r>
            <a:r>
              <a:rPr lang="it-IT" err="1"/>
              <a:t>ones</a:t>
            </a:r>
            <a:r>
              <a:rPr lang="it-IT"/>
              <a:t>.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expected</a:t>
            </a:r>
            <a:r>
              <a:rPr lang="it-IT"/>
              <a:t>, power </a:t>
            </a:r>
            <a:r>
              <a:rPr lang="it-IT" err="1"/>
              <a:t>sector</a:t>
            </a:r>
            <a:r>
              <a:rPr lang="it-IT"/>
              <a:t> </a:t>
            </a:r>
            <a:r>
              <a:rPr lang="it-IT" err="1"/>
              <a:t>experiences</a:t>
            </a:r>
            <a:r>
              <a:rPr lang="it-IT"/>
              <a:t> a </a:t>
            </a:r>
            <a:r>
              <a:rPr lang="it-IT" err="1"/>
              <a:t>steep</a:t>
            </a:r>
            <a:r>
              <a:rPr lang="it-IT"/>
              <a:t> </a:t>
            </a:r>
            <a:r>
              <a:rPr lang="it-IT" err="1"/>
              <a:t>reduction</a:t>
            </a:r>
            <a:r>
              <a:rPr lang="it-IT"/>
              <a:t> in </a:t>
            </a:r>
            <a:r>
              <a:rPr lang="it-IT" err="1"/>
              <a:t>emissions</a:t>
            </a:r>
            <a:r>
              <a:rPr lang="it-IT"/>
              <a:t>, due to the high </a:t>
            </a:r>
            <a:r>
              <a:rPr lang="it-IT" err="1"/>
              <a:t>penetration</a:t>
            </a:r>
            <a:r>
              <a:rPr lang="it-IT"/>
              <a:t> of RES,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err="1"/>
              <a:t>still</a:t>
            </a:r>
            <a:r>
              <a:rPr lang="it-IT"/>
              <a:t> </a:t>
            </a:r>
            <a:r>
              <a:rPr lang="it-IT" err="1"/>
              <a:t>much</a:t>
            </a:r>
            <a:r>
              <a:rPr lang="it-IT"/>
              <a:t> </a:t>
            </a:r>
            <a:r>
              <a:rPr lang="it-IT" err="1"/>
              <a:t>effort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r>
              <a:rPr lang="it-IT"/>
              <a:t> to </a:t>
            </a:r>
            <a:r>
              <a:rPr lang="it-IT" err="1"/>
              <a:t>decarbonize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.</a:t>
            </a:r>
            <a:br>
              <a:rPr lang="it-IT">
                <a:cs typeface="+mn-lt"/>
              </a:rPr>
            </a:b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53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Power </a:t>
            </a:r>
            <a:r>
              <a:rPr lang="it-IT" err="1"/>
              <a:t>sector</a:t>
            </a:r>
            <a:r>
              <a:rPr lang="it-IT"/>
              <a:t> </a:t>
            </a:r>
            <a:r>
              <a:rPr lang="it-IT" err="1"/>
              <a:t>instead</a:t>
            </a:r>
            <a:r>
              <a:rPr lang="it-IT"/>
              <a:t>,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expected</a:t>
            </a:r>
            <a:r>
              <a:rPr lang="it-IT"/>
              <a:t> to </a:t>
            </a:r>
            <a:r>
              <a:rPr lang="it-IT" err="1"/>
              <a:t>have</a:t>
            </a:r>
            <a:r>
              <a:rPr lang="it-IT"/>
              <a:t> an </a:t>
            </a:r>
            <a:r>
              <a:rPr lang="it-IT" err="1"/>
              <a:t>increase</a:t>
            </a:r>
            <a:r>
              <a:rPr lang="it-IT"/>
              <a:t> in NG </a:t>
            </a:r>
            <a:r>
              <a:rPr lang="it-IT" err="1"/>
              <a:t>consumption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widely</a:t>
            </a:r>
            <a:r>
              <a:rPr lang="it-IT"/>
              <a:t> </a:t>
            </a:r>
            <a:r>
              <a:rPr lang="it-IT" err="1"/>
              <a:t>used</a:t>
            </a:r>
            <a:r>
              <a:rPr lang="it-IT"/>
              <a:t> in CHP </a:t>
            </a:r>
            <a:r>
              <a:rPr lang="it-IT" err="1"/>
              <a:t>plants</a:t>
            </a:r>
            <a:r>
              <a:rPr lang="it-IT"/>
              <a:t> </a:t>
            </a:r>
            <a:r>
              <a:rPr lang="it-IT" err="1"/>
              <a:t>which</a:t>
            </a:r>
            <a:r>
              <a:rPr lang="it-IT"/>
              <a:t> are </a:t>
            </a:r>
            <a:r>
              <a:rPr lang="it-IT" err="1"/>
              <a:t>allowing</a:t>
            </a:r>
            <a:r>
              <a:rPr lang="it-IT"/>
              <a:t> to </a:t>
            </a:r>
            <a:r>
              <a:rPr lang="it-IT" err="1"/>
              <a:t>phase</a:t>
            </a:r>
            <a:r>
              <a:rPr lang="it-IT"/>
              <a:t> out </a:t>
            </a:r>
            <a:r>
              <a:rPr lang="it-IT" err="1"/>
              <a:t>coal</a:t>
            </a:r>
            <a:r>
              <a:rPr lang="it-IT"/>
              <a:t> in </a:t>
            </a:r>
            <a:r>
              <a:rPr lang="it-IT" err="1"/>
              <a:t>electriicty</a:t>
            </a:r>
            <a:r>
              <a:rPr lang="it-IT"/>
              <a:t> and </a:t>
            </a:r>
            <a:r>
              <a:rPr lang="it-IT" err="1"/>
              <a:t>heating</a:t>
            </a:r>
            <a:r>
              <a:rPr lang="it-IT"/>
              <a:t> production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18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Just to conclude,</a:t>
            </a:r>
            <a:br>
              <a:rPr lang="it-IT">
                <a:cs typeface="+mn-lt"/>
              </a:rPr>
            </a:br>
            <a:r>
              <a:rPr lang="it-IT" err="1"/>
              <a:t>As</a:t>
            </a:r>
            <a:r>
              <a:rPr lang="it-IT"/>
              <a:t> for </a:t>
            </a:r>
            <a:r>
              <a:rPr lang="it-IT" err="1"/>
              <a:t>natural</a:t>
            </a:r>
            <a:r>
              <a:rPr lang="it-IT"/>
              <a:t> gas,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still</a:t>
            </a:r>
            <a:r>
              <a:rPr lang="it-IT"/>
              <a:t> be in the game in </a:t>
            </a:r>
            <a:r>
              <a:rPr lang="it-IT" err="1"/>
              <a:t>both</a:t>
            </a:r>
            <a:r>
              <a:rPr lang="it-IT"/>
              <a:t> </a:t>
            </a:r>
            <a:r>
              <a:rPr lang="it-IT" err="1"/>
              <a:t>scenarios</a:t>
            </a:r>
            <a:r>
              <a:rPr lang="it-IT"/>
              <a:t>, and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represents</a:t>
            </a:r>
            <a:r>
              <a:rPr lang="it-IT"/>
              <a:t> a </a:t>
            </a:r>
            <a:r>
              <a:rPr lang="it-IT" err="1"/>
              <a:t>problem</a:t>
            </a:r>
            <a:r>
              <a:rPr lang="it-IT"/>
              <a:t> for </a:t>
            </a:r>
            <a:r>
              <a:rPr lang="it-IT" err="1"/>
              <a:t>both</a:t>
            </a:r>
            <a:r>
              <a:rPr lang="it-IT"/>
              <a:t> </a:t>
            </a:r>
            <a:r>
              <a:rPr lang="it-IT" err="1"/>
              <a:t>emission</a:t>
            </a:r>
            <a:r>
              <a:rPr lang="it-IT"/>
              <a:t> and security targets. To </a:t>
            </a:r>
            <a:r>
              <a:rPr lang="it-IT" err="1"/>
              <a:t>address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issue</a:t>
            </a:r>
            <a:r>
              <a:rPr lang="it-IT"/>
              <a:t>, In the </a:t>
            </a:r>
            <a:r>
              <a:rPr lang="it-IT" err="1"/>
              <a:t>very</a:t>
            </a:r>
            <a:r>
              <a:rPr lang="it-IT"/>
              <a:t> short-</a:t>
            </a:r>
            <a:r>
              <a:rPr lang="it-IT" err="1"/>
              <a:t>term</a:t>
            </a:r>
            <a:r>
              <a:rPr lang="it-IT"/>
              <a:t>, a </a:t>
            </a:r>
            <a:r>
              <a:rPr lang="it-IT" err="1"/>
              <a:t>feasible</a:t>
            </a:r>
            <a:r>
              <a:rPr lang="it-IT"/>
              <a:t> </a:t>
            </a:r>
            <a:r>
              <a:rPr lang="it-IT" err="1"/>
              <a:t>solution</a:t>
            </a:r>
            <a:r>
              <a:rPr lang="it-IT"/>
              <a:t> can be </a:t>
            </a:r>
            <a:r>
              <a:rPr lang="it-IT" err="1"/>
              <a:t>diversifying</a:t>
            </a:r>
            <a:r>
              <a:rPr lang="it-IT"/>
              <a:t> imports, </a:t>
            </a:r>
            <a:r>
              <a:rPr lang="it-IT" err="1"/>
              <a:t>while</a:t>
            </a:r>
            <a:r>
              <a:rPr lang="it-IT"/>
              <a:t> in the long-</a:t>
            </a:r>
            <a:r>
              <a:rPr lang="it-IT" err="1"/>
              <a:t>term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investmenting</a:t>
            </a:r>
            <a:r>
              <a:rPr lang="it-IT"/>
              <a:t> in </a:t>
            </a:r>
            <a:r>
              <a:rPr lang="it-IT" err="1"/>
              <a:t>hydrogen</a:t>
            </a:r>
            <a:r>
              <a:rPr lang="it-IT"/>
              <a:t> and biofuels</a:t>
            </a:r>
            <a:br>
              <a:rPr lang="it-IT">
                <a:cs typeface="+mn-lt"/>
              </a:rPr>
            </a:br>
            <a:r>
              <a:rPr lang="it-IT"/>
              <a:t>In </a:t>
            </a:r>
            <a:r>
              <a:rPr lang="it-IT" err="1"/>
              <a:t>addition</a:t>
            </a:r>
            <a:r>
              <a:rPr lang="it-IT"/>
              <a:t>, </a:t>
            </a:r>
            <a:r>
              <a:rPr lang="it-IT" err="1"/>
              <a:t>without</a:t>
            </a:r>
            <a:r>
              <a:rPr lang="it-IT"/>
              <a:t> </a:t>
            </a:r>
            <a:r>
              <a:rPr lang="it-IT" err="1"/>
              <a:t>electricity</a:t>
            </a:r>
            <a:r>
              <a:rPr lang="it-IT"/>
              <a:t> storage, </a:t>
            </a:r>
            <a:r>
              <a:rPr lang="it-IT" err="1"/>
              <a:t>Renewables</a:t>
            </a:r>
            <a:r>
              <a:rPr lang="it-IT"/>
              <a:t>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be </a:t>
            </a:r>
            <a:r>
              <a:rPr lang="it-IT" err="1"/>
              <a:t>able</a:t>
            </a:r>
            <a:r>
              <a:rPr lang="it-IT"/>
              <a:t> to lead in the </a:t>
            </a:r>
            <a:r>
              <a:rPr lang="it-IT" err="1"/>
              <a:t>electricity</a:t>
            </a:r>
            <a:r>
              <a:rPr lang="it-IT"/>
              <a:t> </a:t>
            </a:r>
            <a:r>
              <a:rPr lang="it-IT" err="1"/>
              <a:t>sector</a:t>
            </a:r>
            <a:r>
              <a:rPr lang="it-IT"/>
              <a:t>, </a:t>
            </a:r>
            <a:r>
              <a:rPr lang="it-IT" err="1"/>
              <a:t>therefore</a:t>
            </a:r>
            <a:r>
              <a:rPr lang="it-IT"/>
              <a:t> </a:t>
            </a:r>
            <a:r>
              <a:rPr lang="it-IT" err="1"/>
              <a:t>further</a:t>
            </a:r>
            <a:r>
              <a:rPr lang="it-IT"/>
              <a:t> investments and incentives </a:t>
            </a:r>
            <a:r>
              <a:rPr lang="it-IT" err="1"/>
              <a:t>schemes</a:t>
            </a:r>
            <a:r>
              <a:rPr lang="it-IT"/>
              <a:t> are </a:t>
            </a:r>
            <a:r>
              <a:rPr lang="it-IT" err="1"/>
              <a:t>needed</a:t>
            </a:r>
            <a:r>
              <a:rPr lang="it-IT"/>
              <a:t> for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they</a:t>
            </a:r>
            <a:r>
              <a:rPr lang="it-IT"/>
              <a:t> </a:t>
            </a:r>
            <a:r>
              <a:rPr lang="it-IT" err="1"/>
              <a:t>very</a:t>
            </a:r>
            <a:r>
              <a:rPr lang="it-IT"/>
              <a:t> costly</a:t>
            </a:r>
            <a:br>
              <a:rPr lang="it-IT">
                <a:cs typeface="+mn-lt"/>
              </a:rPr>
            </a:br>
            <a:r>
              <a:rPr lang="it-IT"/>
              <a:t>As for </a:t>
            </a:r>
            <a:r>
              <a:rPr lang="it-IT" err="1"/>
              <a:t>emissions</a:t>
            </a:r>
            <a:r>
              <a:rPr lang="it-IT"/>
              <a:t>, net-zero </a:t>
            </a:r>
            <a:r>
              <a:rPr lang="it-IT" err="1"/>
              <a:t>emission</a:t>
            </a:r>
            <a:r>
              <a:rPr lang="it-IT"/>
              <a:t> target </a:t>
            </a:r>
            <a:r>
              <a:rPr lang="it-IT" err="1"/>
              <a:t>wont</a:t>
            </a:r>
            <a:r>
              <a:rPr lang="it-IT"/>
              <a:t>’ be </a:t>
            </a:r>
            <a:r>
              <a:rPr lang="it-IT" err="1"/>
              <a:t>reached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. For sure, </a:t>
            </a:r>
            <a:r>
              <a:rPr lang="it-IT" err="1"/>
              <a:t>efficiency</a:t>
            </a:r>
            <a:r>
              <a:rPr lang="it-IT"/>
              <a:t> </a:t>
            </a:r>
            <a:r>
              <a:rPr lang="it-IT" err="1"/>
              <a:t>improvements</a:t>
            </a:r>
            <a:r>
              <a:rPr lang="it-IT"/>
              <a:t> (</a:t>
            </a:r>
            <a:r>
              <a:rPr lang="it-IT" err="1"/>
              <a:t>example</a:t>
            </a:r>
            <a:r>
              <a:rPr lang="it-IT"/>
              <a:t> on building </a:t>
            </a:r>
            <a:r>
              <a:rPr lang="it-IT" err="1"/>
              <a:t>sector</a:t>
            </a:r>
            <a:r>
              <a:rPr lang="it-IT"/>
              <a:t>), smart </a:t>
            </a:r>
            <a:r>
              <a:rPr lang="it-IT" err="1"/>
              <a:t>infrastructure</a:t>
            </a:r>
            <a:r>
              <a:rPr lang="it-IT"/>
              <a:t> and </a:t>
            </a:r>
            <a:r>
              <a:rPr lang="it-IT" err="1"/>
              <a:t>adopting</a:t>
            </a:r>
            <a:r>
              <a:rPr lang="it-IT"/>
              <a:t> a full </a:t>
            </a:r>
            <a:r>
              <a:rPr lang="it-IT" err="1"/>
              <a:t>circular</a:t>
            </a:r>
            <a:r>
              <a:rPr lang="it-IT"/>
              <a:t> economy can help in </a:t>
            </a:r>
            <a:r>
              <a:rPr lang="it-IT" err="1"/>
              <a:t>reaching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target</a:t>
            </a:r>
            <a:br>
              <a:rPr lang="it-IT">
                <a:cs typeface="+mn-lt"/>
              </a:rPr>
            </a:br>
            <a:r>
              <a:rPr lang="it-IT"/>
              <a:t>To conclude, the </a:t>
            </a:r>
            <a:r>
              <a:rPr lang="it-IT" err="1"/>
              <a:t>electrolysers</a:t>
            </a:r>
            <a:r>
              <a:rPr lang="it-IT"/>
              <a:t>’ pathway </a:t>
            </a:r>
            <a:r>
              <a:rPr lang="it-IT" err="1"/>
              <a:t>proposed</a:t>
            </a:r>
            <a:r>
              <a:rPr lang="it-IT"/>
              <a:t> </a:t>
            </a:r>
            <a:r>
              <a:rPr lang="it-IT" err="1"/>
              <a:t>already</a:t>
            </a:r>
            <a:r>
              <a:rPr lang="it-IT"/>
              <a:t> looks </a:t>
            </a:r>
            <a:r>
              <a:rPr lang="it-IT" err="1"/>
              <a:t>very</a:t>
            </a:r>
            <a:r>
              <a:rPr lang="it-IT"/>
              <a:t> </a:t>
            </a:r>
            <a:r>
              <a:rPr lang="it-IT" err="1"/>
              <a:t>ambitious</a:t>
            </a:r>
            <a:r>
              <a:rPr lang="it-IT"/>
              <a:t>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compared</a:t>
            </a:r>
            <a:r>
              <a:rPr lang="it-IT"/>
              <a:t> with the </a:t>
            </a:r>
            <a:r>
              <a:rPr lang="it-IT" err="1"/>
              <a:t>Italian</a:t>
            </a:r>
            <a:r>
              <a:rPr lang="it-IT"/>
              <a:t> government plans. At </a:t>
            </a:r>
            <a:r>
              <a:rPr lang="it-IT" err="1"/>
              <a:t>this</a:t>
            </a:r>
            <a:r>
              <a:rPr lang="it-IT"/>
              <a:t> stage, 5 GW by 2030 are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likely</a:t>
            </a:r>
            <a:r>
              <a:rPr lang="it-IT"/>
              <a:t> to be </a:t>
            </a:r>
            <a:r>
              <a:rPr lang="it-IT" err="1"/>
              <a:t>achieved</a:t>
            </a:r>
            <a:r>
              <a:rPr lang="it-IT"/>
              <a:t>…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1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Activity </a:t>
            </a:r>
            <a:r>
              <a:rPr lang="it-IT">
                <a:sym typeface="Wingdings" pitchFamily="2" charset="2"/>
              </a:rPr>
              <a:t> to be sure </a:t>
            </a:r>
            <a:r>
              <a:rPr lang="it-IT" err="1">
                <a:sym typeface="Wingdings" pitchFamily="2" charset="2"/>
              </a:rPr>
              <a:t>that</a:t>
            </a:r>
            <a:r>
              <a:rPr lang="it-IT">
                <a:sym typeface="Wingdings" pitchFamily="2" charset="2"/>
              </a:rPr>
              <a:t> the </a:t>
            </a:r>
            <a:r>
              <a:rPr lang="it-IT" err="1">
                <a:sym typeface="Wingdings" pitchFamily="2" charset="2"/>
              </a:rPr>
              <a:t>plants</a:t>
            </a:r>
            <a:r>
              <a:rPr lang="it-IT">
                <a:sym typeface="Wingdings" pitchFamily="2" charset="2"/>
              </a:rPr>
              <a:t> are </a:t>
            </a:r>
            <a:r>
              <a:rPr lang="it-IT" err="1">
                <a:sym typeface="Wingdings" pitchFamily="2" charset="2"/>
              </a:rPr>
              <a:t>installed</a:t>
            </a:r>
            <a:r>
              <a:rPr lang="it-IT">
                <a:sym typeface="Wingdings" pitchFamily="2" charset="2"/>
              </a:rPr>
              <a:t> and </a:t>
            </a:r>
            <a:r>
              <a:rPr lang="it-IT" err="1">
                <a:sym typeface="Wingdings" pitchFamily="2" charset="2"/>
              </a:rPr>
              <a:t>used</a:t>
            </a:r>
            <a:br>
              <a:rPr lang="it-IT">
                <a:sym typeface="Wingdings" pitchFamily="2" charset="2"/>
              </a:rPr>
            </a:br>
            <a:br>
              <a:rPr lang="it-IT">
                <a:sym typeface="Wingdings" pitchFamily="2" charset="2"/>
              </a:rPr>
            </a:br>
            <a:r>
              <a:rPr lang="it-IT">
                <a:sym typeface="Wingdings" pitchFamily="2" charset="2"/>
              </a:rPr>
              <a:t>Wind  </a:t>
            </a:r>
            <a:r>
              <a:rPr lang="it-IT" err="1">
                <a:sym typeface="Wingdings" pitchFamily="2" charset="2"/>
              </a:rPr>
              <a:t>Since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at</a:t>
            </a:r>
            <a:r>
              <a:rPr lang="it-IT">
                <a:sym typeface="Wingdings" pitchFamily="2" charset="2"/>
              </a:rPr>
              <a:t> the </a:t>
            </a:r>
            <a:r>
              <a:rPr lang="it-IT" err="1">
                <a:sym typeface="Wingdings" pitchFamily="2" charset="2"/>
              </a:rPr>
              <a:t>beginning</a:t>
            </a:r>
            <a:r>
              <a:rPr lang="it-IT">
                <a:sym typeface="Wingdings" pitchFamily="2" charset="2"/>
              </a:rPr>
              <a:t> the target set on the group </a:t>
            </a:r>
            <a:r>
              <a:rPr lang="it-IT" err="1">
                <a:sym typeface="Wingdings" pitchFamily="2" charset="2"/>
              </a:rPr>
              <a:t>entered</a:t>
            </a:r>
            <a:r>
              <a:rPr lang="it-IT">
                <a:sym typeface="Wingdings" pitchFamily="2" charset="2"/>
              </a:rPr>
              <a:t> in </a:t>
            </a:r>
            <a:r>
              <a:rPr lang="it-IT" err="1">
                <a:sym typeface="Wingdings" pitchFamily="2" charset="2"/>
              </a:rPr>
              <a:t>conflict</a:t>
            </a:r>
            <a:r>
              <a:rPr lang="it-IT">
                <a:sym typeface="Wingdings" pitchFamily="2" charset="2"/>
              </a:rPr>
              <a:t> with </a:t>
            </a:r>
            <a:r>
              <a:rPr lang="it-IT" err="1">
                <a:sym typeface="Wingdings" pitchFamily="2" charset="2"/>
              </a:rPr>
              <a:t>MaxCapacity</a:t>
            </a:r>
            <a:r>
              <a:rPr lang="it-IT">
                <a:sym typeface="Wingdings" pitchFamily="2" charset="2"/>
              </a:rPr>
              <a:t> set on techs, </a:t>
            </a:r>
            <a:r>
              <a:rPr lang="it-IT" err="1">
                <a:sym typeface="Wingdings" pitchFamily="2" charset="2"/>
              </a:rPr>
              <a:t>we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removed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it</a:t>
            </a:r>
            <a:r>
              <a:rPr lang="it-IT">
                <a:sym typeface="Wingdings" pitchFamily="2" charset="2"/>
              </a:rPr>
              <a:t> and set a </a:t>
            </a:r>
            <a:r>
              <a:rPr lang="it-IT" err="1">
                <a:sym typeface="Wingdings" pitchFamily="2" charset="2"/>
              </a:rPr>
              <a:t>value</a:t>
            </a:r>
            <a:r>
              <a:rPr lang="it-IT">
                <a:sym typeface="Wingdings" pitchFamily="2" charset="2"/>
              </a:rPr>
              <a:t> for </a:t>
            </a:r>
            <a:r>
              <a:rPr lang="it-IT" err="1">
                <a:sym typeface="Wingdings" pitchFamily="2" charset="2"/>
              </a:rPr>
              <a:t>MaxGenGroupLimit</a:t>
            </a:r>
            <a:r>
              <a:rPr lang="it-IT">
                <a:sym typeface="Wingdings" pitchFamily="2" charset="2"/>
              </a:rPr>
              <a:t> to be sure </a:t>
            </a:r>
            <a:r>
              <a:rPr lang="it-IT" err="1">
                <a:sym typeface="Wingdings" pitchFamily="2" charset="2"/>
              </a:rPr>
              <a:t>that</a:t>
            </a:r>
            <a:r>
              <a:rPr lang="it-IT">
                <a:sym typeface="Wingdings" pitchFamily="2" charset="2"/>
              </a:rPr>
              <a:t> a </a:t>
            </a:r>
            <a:r>
              <a:rPr lang="it-IT" err="1">
                <a:sym typeface="Wingdings" pitchFamily="2" charset="2"/>
              </a:rPr>
              <a:t>reliable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capacity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is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installed</a:t>
            </a:r>
            <a:r>
              <a:rPr lang="it-IT">
                <a:sym typeface="Wingdings" pitchFamily="2" charset="2"/>
              </a:rPr>
              <a:t> (</a:t>
            </a:r>
            <a:r>
              <a:rPr lang="it-IT" err="1">
                <a:sym typeface="Wingdings" pitchFamily="2" charset="2"/>
              </a:rPr>
              <a:t>considering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environemntal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limitations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especially</a:t>
            </a:r>
            <a:r>
              <a:rPr lang="it-IT">
                <a:sym typeface="Wingdings" pitchFamily="2" charset="2"/>
              </a:rPr>
              <a:t> for offshore </a:t>
            </a:r>
            <a:r>
              <a:rPr lang="it-IT" err="1">
                <a:sym typeface="Wingdings" pitchFamily="2" charset="2"/>
              </a:rPr>
              <a:t>plants</a:t>
            </a:r>
            <a:r>
              <a:rPr lang="it-IT">
                <a:sym typeface="Wingdings" pitchFamily="2" charset="2"/>
              </a:rPr>
              <a:t>)</a:t>
            </a:r>
          </a:p>
          <a:p>
            <a:endParaRPr lang="it-IT">
              <a:sym typeface="Wingdings" pitchFamily="2" charset="2"/>
            </a:endParaRPr>
          </a:p>
          <a:p>
            <a:r>
              <a:rPr lang="it-IT" err="1">
                <a:sym typeface="Wingdings" pitchFamily="2" charset="2"/>
              </a:rPr>
              <a:t>Electrolyzers</a:t>
            </a:r>
            <a:r>
              <a:rPr lang="it-IT">
                <a:sym typeface="Wingdings" pitchFamily="2" charset="2"/>
              </a:rPr>
              <a:t>  </a:t>
            </a:r>
            <a:r>
              <a:rPr lang="it-IT" err="1">
                <a:sym typeface="Wingdings" pitchFamily="2" charset="2"/>
              </a:rPr>
              <a:t>calibration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performed</a:t>
            </a:r>
            <a:r>
              <a:rPr lang="it-IT">
                <a:sym typeface="Wingdings" pitchFamily="2" charset="2"/>
              </a:rPr>
              <a:t> to </a:t>
            </a:r>
            <a:r>
              <a:rPr lang="it-IT" err="1">
                <a:sym typeface="Wingdings" pitchFamily="2" charset="2"/>
              </a:rPr>
              <a:t>avoid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too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sudden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changes</a:t>
            </a:r>
            <a:r>
              <a:rPr lang="it-IT">
                <a:sym typeface="Wingdings" pitchFamily="2" charset="2"/>
              </a:rPr>
              <a:t> in the first future </a:t>
            </a:r>
            <a:r>
              <a:rPr lang="it-IT" err="1">
                <a:sym typeface="Wingdings" pitchFamily="2" charset="2"/>
              </a:rPr>
              <a:t>years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01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Italy</a:t>
            </a:r>
            <a:r>
              <a:rPr lang="it-IT"/>
              <a:t> follows the </a:t>
            </a:r>
            <a:r>
              <a:rPr lang="it-IT" err="1"/>
              <a:t>European</a:t>
            </a:r>
            <a:r>
              <a:rPr lang="it-IT"/>
              <a:t> targets (from the 2020/2030/2050 packages, the Paris Agreement...) with </a:t>
            </a:r>
            <a:r>
              <a:rPr lang="it-IT" err="1"/>
              <a:t>two</a:t>
            </a:r>
            <a:r>
              <a:rPr lang="it-IT"/>
              <a:t> scenario: the </a:t>
            </a:r>
            <a:r>
              <a:rPr lang="it-IT" err="1"/>
              <a:t>reference</a:t>
            </a:r>
            <a:r>
              <a:rPr lang="it-IT"/>
              <a:t> scenario and the </a:t>
            </a:r>
            <a:r>
              <a:rPr lang="it-IT" err="1"/>
              <a:t>decarbonization</a:t>
            </a:r>
            <a:r>
              <a:rPr lang="it-IT"/>
              <a:t> scenario. In </a:t>
            </a:r>
            <a:r>
              <a:rPr lang="it-IT" err="1"/>
              <a:t>our</a:t>
            </a:r>
            <a:r>
              <a:rPr lang="it-IT"/>
              <a:t> scenario,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mainly</a:t>
            </a:r>
            <a:r>
              <a:rPr lang="it-IT"/>
              <a:t> </a:t>
            </a:r>
            <a:r>
              <a:rPr lang="it-IT" err="1"/>
              <a:t>focused</a:t>
            </a:r>
            <a:r>
              <a:rPr lang="it-IT"/>
              <a:t> on CO2 </a:t>
            </a:r>
            <a:r>
              <a:rPr lang="it-IT" err="1"/>
              <a:t>emissions</a:t>
            </a:r>
            <a:r>
              <a:rPr lang="it-IT"/>
              <a:t>, </a:t>
            </a:r>
            <a:r>
              <a:rPr lang="it-IT" err="1"/>
              <a:t>imposing</a:t>
            </a:r>
            <a:r>
              <a:rPr lang="it-IT"/>
              <a:t> a target for 2030 of 33% </a:t>
            </a:r>
            <a:r>
              <a:rPr lang="it-IT" err="1"/>
              <a:t>reduction</a:t>
            </a:r>
            <a:r>
              <a:rPr lang="it-IT"/>
              <a:t> and 80% for 2050. </a:t>
            </a:r>
            <a:r>
              <a:rPr lang="it-IT" err="1"/>
              <a:t>Considering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no </a:t>
            </a:r>
            <a:r>
              <a:rPr lang="it-IT" err="1"/>
              <a:t>solution</a:t>
            </a:r>
            <a:r>
              <a:rPr lang="it-IT"/>
              <a:t>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found</a:t>
            </a:r>
            <a:r>
              <a:rPr lang="it-IT"/>
              <a:t> for 2050,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changed</a:t>
            </a:r>
            <a:r>
              <a:rPr lang="it-IT"/>
              <a:t> for a more </a:t>
            </a:r>
            <a:r>
              <a:rPr lang="it-IT" err="1"/>
              <a:t>reliable</a:t>
            </a:r>
            <a:r>
              <a:rPr lang="it-IT"/>
              <a:t> </a:t>
            </a:r>
            <a:r>
              <a:rPr lang="it-IT" err="1"/>
              <a:t>value</a:t>
            </a:r>
            <a:r>
              <a:rPr lang="it-IT"/>
              <a:t> of 55% of </a:t>
            </a:r>
            <a:r>
              <a:rPr lang="it-IT" err="1"/>
              <a:t>reduction</a:t>
            </a:r>
            <a:r>
              <a:rPr lang="it-IT"/>
              <a:t> (</a:t>
            </a:r>
            <a:r>
              <a:rPr lang="it-IT" err="1"/>
              <a:t>around</a:t>
            </a:r>
            <a:r>
              <a:rPr lang="it-IT"/>
              <a:t> 200 </a:t>
            </a:r>
            <a:r>
              <a:rPr lang="it-IT" err="1"/>
              <a:t>Mtons</a:t>
            </a:r>
            <a:r>
              <a:rPr lang="it-IT"/>
              <a:t>),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corresponds</a:t>
            </a:r>
            <a:r>
              <a:rPr lang="it-IT"/>
              <a:t> to the </a:t>
            </a:r>
            <a:r>
              <a:rPr lang="it-IT" err="1"/>
              <a:t>reference</a:t>
            </a:r>
            <a:r>
              <a:rPr lang="it-IT"/>
              <a:t> scenario and the </a:t>
            </a:r>
            <a:r>
              <a:rPr lang="it-IT" err="1"/>
              <a:t>Integrated</a:t>
            </a:r>
            <a:r>
              <a:rPr lang="it-IT"/>
              <a:t> national energy and </a:t>
            </a:r>
            <a:r>
              <a:rPr lang="it-IT" err="1"/>
              <a:t>climate</a:t>
            </a:r>
            <a:r>
              <a:rPr lang="it-IT"/>
              <a:t> plan. </a:t>
            </a:r>
            <a:r>
              <a:rPr lang="it-IT" err="1"/>
              <a:t>Constraints</a:t>
            </a:r>
            <a:r>
              <a:rPr lang="it-IT"/>
              <a:t> </a:t>
            </a:r>
            <a:r>
              <a:rPr lang="it-IT" err="1"/>
              <a:t>were</a:t>
            </a:r>
            <a:r>
              <a:rPr lang="it-IT"/>
              <a:t> </a:t>
            </a:r>
            <a:r>
              <a:rPr lang="it-IT" err="1"/>
              <a:t>applied</a:t>
            </a:r>
            <a:r>
              <a:rPr lang="it-IT"/>
              <a:t> on the overall </a:t>
            </a:r>
            <a:r>
              <a:rPr lang="it-IT" err="1"/>
              <a:t>emissions</a:t>
            </a:r>
            <a:r>
              <a:rPr lang="it-IT"/>
              <a:t> </a:t>
            </a:r>
            <a:r>
              <a:rPr lang="it-IT" err="1"/>
              <a:t>duplicating</a:t>
            </a:r>
            <a:r>
              <a:rPr lang="it-IT"/>
              <a:t> the </a:t>
            </a:r>
            <a:r>
              <a:rPr lang="it-IT" err="1"/>
              <a:t>rows</a:t>
            </a:r>
            <a:r>
              <a:rPr lang="it-IT"/>
              <a:t> of the </a:t>
            </a:r>
            <a:r>
              <a:rPr lang="it-IT" err="1"/>
              <a:t>tables</a:t>
            </a:r>
            <a:r>
              <a:rPr lang="it-IT"/>
              <a:t> </a:t>
            </a:r>
            <a:r>
              <a:rPr lang="it-IT" err="1"/>
              <a:t>CommodityEmissionFactor</a:t>
            </a:r>
            <a:r>
              <a:rPr lang="it-IT"/>
              <a:t> and </a:t>
            </a:r>
            <a:r>
              <a:rPr lang="it-IT" err="1"/>
              <a:t>EmissionActivity</a:t>
            </a:r>
            <a:r>
              <a:rPr lang="it-IT"/>
              <a:t> </a:t>
            </a:r>
            <a:r>
              <a:rPr lang="it-IT" err="1"/>
              <a:t>referred</a:t>
            </a:r>
            <a:r>
              <a:rPr lang="it-IT"/>
              <a:t> to </a:t>
            </a:r>
            <a:r>
              <a:rPr lang="it-IT" err="1"/>
              <a:t>sectorial</a:t>
            </a:r>
            <a:r>
              <a:rPr lang="it-IT"/>
              <a:t> commodities. </a:t>
            </a:r>
            <a:r>
              <a:rPr lang="it-IT" err="1"/>
              <a:t>EmissionLimit</a:t>
            </a:r>
            <a:r>
              <a:rPr lang="it-IT"/>
              <a:t> </a:t>
            </a:r>
            <a:r>
              <a:rPr lang="it-IT" err="1"/>
              <a:t>parameter</a:t>
            </a:r>
            <a:r>
              <a:rPr lang="it-IT"/>
              <a:t>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used</a:t>
            </a:r>
            <a:r>
              <a:rPr lang="it-IT"/>
              <a:t> for 2030, 2050 and </a:t>
            </a:r>
            <a:r>
              <a:rPr lang="it-IT" err="1"/>
              <a:t>also</a:t>
            </a:r>
            <a:r>
              <a:rPr lang="it-IT"/>
              <a:t> 2040 </a:t>
            </a:r>
            <a:r>
              <a:rPr lang="it-IT" err="1"/>
              <a:t>as</a:t>
            </a:r>
            <a:r>
              <a:rPr lang="it-IT"/>
              <a:t> no linear </a:t>
            </a:r>
            <a:r>
              <a:rPr lang="it-IT" err="1"/>
              <a:t>interpolation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performed</a:t>
            </a:r>
            <a:r>
              <a:rPr lang="it-IT"/>
              <a:t> for </a:t>
            </a:r>
            <a:r>
              <a:rPr lang="it-IT" err="1"/>
              <a:t>it</a:t>
            </a:r>
            <a:r>
              <a:rPr lang="it-IT"/>
              <a:t> in </a:t>
            </a:r>
            <a:r>
              <a:rPr lang="it-IT" err="1"/>
              <a:t>pre</a:t>
            </a:r>
            <a:r>
              <a:rPr lang="it-IT"/>
              <a:t>-processing </a:t>
            </a:r>
            <a:r>
              <a:rPr lang="it-IT" err="1"/>
              <a:t>phase</a:t>
            </a:r>
            <a:r>
              <a:rPr lang="it-IT"/>
              <a:t>.</a:t>
            </a:r>
            <a:endParaRPr lang="it-IT">
              <a:cs typeface="Calibri" panose="020F0502020204030204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01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Hydrogen</a:t>
            </a:r>
            <a:r>
              <a:rPr lang="it-IT"/>
              <a:t> production </a:t>
            </a:r>
            <a:r>
              <a:rPr lang="it-IT" err="1"/>
              <a:t>technologies</a:t>
            </a:r>
            <a:r>
              <a:rPr lang="it-IT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Set in the power </a:t>
            </a:r>
            <a:r>
              <a:rPr lang="it-IT" err="1"/>
              <a:t>sector</a:t>
            </a:r>
            <a:endParaRPr lang="it-IT"/>
          </a:p>
          <a:p>
            <a:r>
              <a:rPr lang="it-IT"/>
              <a:t>Grey </a:t>
            </a:r>
            <a:r>
              <a:rPr lang="it-IT" err="1"/>
              <a:t>hydrogen</a:t>
            </a:r>
            <a:r>
              <a:rPr lang="it-IT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actual</a:t>
            </a:r>
            <a:r>
              <a:rPr lang="it-IT"/>
              <a:t> way to produce </a:t>
            </a:r>
            <a:r>
              <a:rPr lang="it-IT" err="1"/>
              <a:t>hydrogen</a:t>
            </a:r>
            <a:endParaRPr lang="it-IT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CO2 </a:t>
            </a:r>
            <a:r>
              <a:rPr lang="it-IT" err="1"/>
              <a:t>emissions</a:t>
            </a:r>
            <a:r>
              <a:rPr lang="it-IT"/>
              <a:t> </a:t>
            </a:r>
            <a:r>
              <a:rPr lang="it-IT" err="1"/>
              <a:t>coupled</a:t>
            </a:r>
            <a:endParaRPr lang="it-IT"/>
          </a:p>
          <a:p>
            <a:pPr marL="0" indent="0">
              <a:buFont typeface="Arial" panose="020B0604020202020204" pitchFamily="34" charset="0"/>
              <a:buNone/>
            </a:pPr>
            <a:r>
              <a:rPr lang="it-IT" err="1"/>
              <a:t>Electrolyzers</a:t>
            </a:r>
            <a:r>
              <a:rPr lang="it-IT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err="1"/>
              <a:t>Clean</a:t>
            </a:r>
            <a:r>
              <a:rPr lang="it-IT"/>
              <a:t> way to produce H2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Three </a:t>
            </a:r>
            <a:r>
              <a:rPr lang="it-IT" err="1"/>
              <a:t>modelled</a:t>
            </a:r>
            <a:r>
              <a:rPr lang="it-IT"/>
              <a:t> </a:t>
            </a:r>
            <a:r>
              <a:rPr lang="it-IT" err="1"/>
              <a:t>types</a:t>
            </a:r>
            <a:r>
              <a:rPr lang="it-IT"/>
              <a:t> to </a:t>
            </a:r>
            <a:r>
              <a:rPr lang="it-IT" err="1"/>
              <a:t>allow</a:t>
            </a:r>
            <a:r>
              <a:rPr lang="it-IT"/>
              <a:t> model to </a:t>
            </a:r>
            <a:r>
              <a:rPr lang="it-IT" err="1"/>
              <a:t>choose</a:t>
            </a:r>
            <a:r>
              <a:rPr lang="it-IT"/>
              <a:t> with the </a:t>
            </a:r>
            <a:r>
              <a:rPr lang="it-IT" err="1"/>
              <a:t>imposed</a:t>
            </a:r>
            <a:r>
              <a:rPr lang="it-IT"/>
              <a:t> targets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/>
              <a:t>Energy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err="1"/>
              <a:t>Fuel</a:t>
            </a:r>
            <a:r>
              <a:rPr lang="it-IT"/>
              <a:t> </a:t>
            </a:r>
            <a:r>
              <a:rPr lang="it-IT" err="1"/>
              <a:t>cells</a:t>
            </a:r>
            <a:r>
              <a:rPr lang="it-IT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Three </a:t>
            </a:r>
            <a:r>
              <a:rPr lang="it-IT" err="1"/>
              <a:t>types</a:t>
            </a:r>
            <a:endParaRPr lang="it-IT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err="1"/>
              <a:t>Modelled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CHP </a:t>
            </a:r>
            <a:r>
              <a:rPr lang="it-IT" err="1"/>
              <a:t>plants</a:t>
            </a:r>
            <a:endParaRPr lang="it-IT"/>
          </a:p>
          <a:p>
            <a:pPr marL="0" indent="0">
              <a:buFont typeface="Arial" panose="020B0604020202020204" pitchFamily="34" charset="0"/>
              <a:buNone/>
            </a:pPr>
            <a:r>
              <a:rPr lang="it-IT"/>
              <a:t>Chemical looping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err="1"/>
              <a:t>Hydrogen</a:t>
            </a:r>
            <a:r>
              <a:rPr lang="it-IT"/>
              <a:t> inside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From sun energy to </a:t>
            </a:r>
            <a:r>
              <a:rPr lang="it-IT" err="1"/>
              <a:t>heat</a:t>
            </a:r>
            <a:r>
              <a:rPr lang="it-IT"/>
              <a:t> and power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77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Methanation</a:t>
            </a:r>
            <a:r>
              <a:rPr lang="it-IT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From </a:t>
            </a:r>
            <a:r>
              <a:rPr lang="it-IT" err="1"/>
              <a:t>electricity</a:t>
            </a:r>
            <a:r>
              <a:rPr lang="it-IT"/>
              <a:t> to NGA (electrolyzer in the </a:t>
            </a:r>
            <a:r>
              <a:rPr lang="it-IT" err="1"/>
              <a:t>plant</a:t>
            </a:r>
            <a:r>
              <a:rPr lang="it-IT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New </a:t>
            </a:r>
            <a:r>
              <a:rPr lang="it-IT" err="1"/>
              <a:t>technology</a:t>
            </a:r>
            <a:r>
              <a:rPr lang="it-IT"/>
              <a:t> in upstream </a:t>
            </a:r>
            <a:r>
              <a:rPr lang="it-IT" err="1"/>
              <a:t>sector</a:t>
            </a:r>
            <a:endParaRPr lang="it-IT"/>
          </a:p>
          <a:p>
            <a:pPr marL="0" indent="0">
              <a:buFont typeface="Arial" panose="020B0604020202020204" pitchFamily="34" charset="0"/>
              <a:buNone/>
            </a:pPr>
            <a:r>
              <a:rPr lang="it-IT"/>
              <a:t>Green </a:t>
            </a:r>
            <a:r>
              <a:rPr lang="it-IT" err="1"/>
              <a:t>steel</a:t>
            </a:r>
            <a:endParaRPr lang="it-IT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From </a:t>
            </a:r>
            <a:r>
              <a:rPr lang="it-IT" err="1"/>
              <a:t>electricity</a:t>
            </a:r>
            <a:r>
              <a:rPr lang="it-IT"/>
              <a:t> to </a:t>
            </a:r>
            <a:r>
              <a:rPr lang="it-IT" err="1"/>
              <a:t>steel</a:t>
            </a:r>
            <a:r>
              <a:rPr lang="it-IT"/>
              <a:t> (</a:t>
            </a:r>
            <a:r>
              <a:rPr lang="it-IT" err="1"/>
              <a:t>elec</a:t>
            </a:r>
            <a:r>
              <a:rPr lang="it-IT"/>
              <a:t> </a:t>
            </a:r>
            <a:r>
              <a:rPr lang="it-IT" err="1"/>
              <a:t>within</a:t>
            </a:r>
            <a:r>
              <a:rPr lang="it-IT"/>
              <a:t> the </a:t>
            </a:r>
            <a:r>
              <a:rPr lang="it-IT" err="1"/>
              <a:t>plant</a:t>
            </a:r>
            <a:r>
              <a:rPr lang="it-IT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Hard to abate </a:t>
            </a:r>
            <a:r>
              <a:rPr lang="it-IT" err="1"/>
              <a:t>sector</a:t>
            </a:r>
            <a:endParaRPr lang="it-IT"/>
          </a:p>
          <a:p>
            <a:pPr marL="0" indent="0">
              <a:buFont typeface="Arial" panose="020B0604020202020204" pitchFamily="34" charset="0"/>
              <a:buNone/>
            </a:pPr>
            <a:r>
              <a:rPr lang="it-IT" err="1"/>
              <a:t>Hydrogen</a:t>
            </a:r>
            <a:r>
              <a:rPr lang="it-IT"/>
              <a:t> trucks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err="1"/>
              <a:t>Transport</a:t>
            </a:r>
            <a:r>
              <a:rPr lang="it-IT"/>
              <a:t> </a:t>
            </a:r>
            <a:r>
              <a:rPr lang="it-IT" err="1"/>
              <a:t>sector</a:t>
            </a:r>
            <a:r>
              <a:rPr lang="it-IT"/>
              <a:t>, </a:t>
            </a:r>
            <a:r>
              <a:rPr lang="it-IT" err="1"/>
              <a:t>only</a:t>
            </a:r>
            <a:r>
              <a:rPr lang="it-IT"/>
              <a:t> tech </a:t>
            </a:r>
            <a:r>
              <a:rPr lang="it-IT" err="1"/>
              <a:t>using</a:t>
            </a:r>
            <a:r>
              <a:rPr lang="it-IT"/>
              <a:t> H2 </a:t>
            </a:r>
            <a:r>
              <a:rPr lang="it-IT" err="1"/>
              <a:t>explicitely</a:t>
            </a:r>
            <a:endParaRPr lang="it-IT"/>
          </a:p>
          <a:p>
            <a:pPr marL="0" indent="0">
              <a:buFont typeface="Arial" panose="020B0604020202020204" pitchFamily="34" charset="0"/>
              <a:buNone/>
            </a:pPr>
            <a:r>
              <a:rPr lang="it-IT" err="1"/>
              <a:t>Hydrogen</a:t>
            </a:r>
            <a:r>
              <a:rPr lang="it-IT"/>
              <a:t>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compressed</a:t>
            </a:r>
            <a:r>
              <a:rPr lang="it-IT"/>
              <a:t> </a:t>
            </a:r>
            <a:r>
              <a:rPr lang="it-IT" err="1"/>
              <a:t>hydro</a:t>
            </a:r>
            <a:r>
              <a:rPr lang="it-IT"/>
              <a:t>, to </a:t>
            </a:r>
            <a:r>
              <a:rPr lang="it-IT" err="1"/>
              <a:t>allow</a:t>
            </a:r>
            <a:r>
              <a:rPr lang="it-IT"/>
              <a:t> the use of </a:t>
            </a:r>
            <a:r>
              <a:rPr lang="it-IT" err="1"/>
              <a:t>hydrogen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electricity</a:t>
            </a:r>
            <a:r>
              <a:rPr lang="it-IT"/>
              <a:t> carrier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97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Requires</a:t>
            </a:r>
            <a:r>
              <a:rPr lang="it-IT"/>
              <a:t> a </a:t>
            </a:r>
            <a:r>
              <a:rPr lang="it-IT" err="1"/>
              <a:t>deeper</a:t>
            </a:r>
            <a:r>
              <a:rPr lang="it-IT"/>
              <a:t> </a:t>
            </a:r>
            <a:r>
              <a:rPr lang="it-IT" err="1"/>
              <a:t>analysis</a:t>
            </a:r>
            <a:r>
              <a:rPr lang="it-IT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Necessitate a new </a:t>
            </a:r>
            <a:r>
              <a:rPr lang="it-IT" err="1"/>
              <a:t>fictitious</a:t>
            </a:r>
            <a:r>
              <a:rPr lang="it-IT"/>
              <a:t> FT tech, to generate the commodity for </a:t>
            </a:r>
            <a:r>
              <a:rPr lang="it-IT" err="1"/>
              <a:t>Blending</a:t>
            </a:r>
            <a:r>
              <a:rPr lang="it-IT"/>
              <a:t> </a:t>
            </a:r>
            <a:r>
              <a:rPr lang="it-IT" err="1"/>
              <a:t>since</a:t>
            </a:r>
            <a:r>
              <a:rPr lang="it-IT"/>
              <a:t> the H2_tra </a:t>
            </a:r>
            <a:r>
              <a:rPr lang="it-IT" err="1"/>
              <a:t>already</a:t>
            </a:r>
            <a:r>
              <a:rPr lang="it-IT"/>
              <a:t> </a:t>
            </a:r>
            <a:r>
              <a:rPr lang="it-IT" err="1"/>
              <a:t>exist</a:t>
            </a:r>
            <a:r>
              <a:rPr lang="it-IT"/>
              <a:t> for </a:t>
            </a:r>
            <a:r>
              <a:rPr lang="it-IT" err="1"/>
              <a:t>example</a:t>
            </a:r>
            <a:endParaRPr lang="it-IT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err="1"/>
              <a:t>This</a:t>
            </a:r>
            <a:r>
              <a:rPr lang="it-IT"/>
              <a:t> new commodity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then</a:t>
            </a:r>
            <a:r>
              <a:rPr lang="it-IT"/>
              <a:t> mixed in the </a:t>
            </a:r>
            <a:r>
              <a:rPr lang="it-IT" err="1"/>
              <a:t>already</a:t>
            </a:r>
            <a:r>
              <a:rPr lang="it-IT"/>
              <a:t> </a:t>
            </a:r>
            <a:r>
              <a:rPr lang="it-IT" err="1"/>
              <a:t>existing</a:t>
            </a:r>
            <a:r>
              <a:rPr lang="it-IT"/>
              <a:t> FT_NGA_N,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choice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in the new 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err="1"/>
              <a:t>Requires</a:t>
            </a:r>
            <a:r>
              <a:rPr lang="it-IT"/>
              <a:t> a </a:t>
            </a:r>
            <a:r>
              <a:rPr lang="it-IT" err="1"/>
              <a:t>limit</a:t>
            </a:r>
            <a:r>
              <a:rPr lang="it-IT"/>
              <a:t> on the maximum share </a:t>
            </a:r>
            <a:r>
              <a:rPr lang="it-IT" err="1"/>
              <a:t>allowed</a:t>
            </a:r>
            <a:r>
              <a:rPr lang="it-IT"/>
              <a:t>, for </a:t>
            </a:r>
            <a:r>
              <a:rPr lang="it-IT" err="1"/>
              <a:t>physiscal</a:t>
            </a:r>
            <a:r>
              <a:rPr lang="it-IT"/>
              <a:t> </a:t>
            </a:r>
            <a:r>
              <a:rPr lang="it-IT" err="1"/>
              <a:t>reasons</a:t>
            </a:r>
            <a:r>
              <a:rPr lang="it-IT"/>
              <a:t>, and so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required</a:t>
            </a:r>
            <a:r>
              <a:rPr lang="it-IT"/>
              <a:t> to use the </a:t>
            </a:r>
            <a:r>
              <a:rPr lang="it-IT" err="1"/>
              <a:t>MaxInputGroup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for groups </a:t>
            </a:r>
            <a:r>
              <a:rPr lang="it-IT" err="1"/>
              <a:t>only</a:t>
            </a:r>
            <a:r>
              <a:rPr lang="it-IT"/>
              <a:t>, </a:t>
            </a:r>
            <a:r>
              <a:rPr lang="it-IT" err="1"/>
              <a:t>ew</a:t>
            </a:r>
            <a:r>
              <a:rPr lang="it-IT"/>
              <a:t>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err="1"/>
              <a:t>Acconuting</a:t>
            </a:r>
            <a:r>
              <a:rPr lang="it-IT"/>
              <a:t> of the </a:t>
            </a:r>
            <a:r>
              <a:rPr lang="it-IT" err="1"/>
              <a:t>emission</a:t>
            </a:r>
            <a:r>
              <a:rPr lang="it-IT"/>
              <a:t> </a:t>
            </a:r>
            <a:r>
              <a:rPr lang="it-IT" err="1"/>
              <a:t>savings</a:t>
            </a:r>
            <a:r>
              <a:rPr lang="it-IT"/>
              <a:t> </a:t>
            </a:r>
            <a:r>
              <a:rPr lang="it-IT" err="1"/>
              <a:t>through</a:t>
            </a:r>
            <a:r>
              <a:rPr lang="it-IT"/>
              <a:t> a negative </a:t>
            </a:r>
            <a:r>
              <a:rPr lang="it-IT" err="1"/>
              <a:t>commodityEmissionFactor</a:t>
            </a:r>
            <a:r>
              <a:rPr lang="it-IT"/>
              <a:t> </a:t>
            </a:r>
            <a:r>
              <a:rPr lang="it-IT" err="1"/>
              <a:t>associated</a:t>
            </a:r>
            <a:r>
              <a:rPr lang="it-IT"/>
              <a:t> to </a:t>
            </a:r>
            <a:r>
              <a:rPr lang="it-IT" err="1"/>
              <a:t>belnding</a:t>
            </a:r>
            <a:r>
              <a:rPr lang="it-IT"/>
              <a:t> commodity, </a:t>
            </a:r>
            <a:r>
              <a:rPr lang="it-IT" err="1"/>
              <a:t>equal</a:t>
            </a:r>
            <a:r>
              <a:rPr lang="it-IT"/>
              <a:t> to the one of the UPS_NGA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93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New </a:t>
            </a:r>
            <a:r>
              <a:rPr lang="it-IT" err="1"/>
              <a:t>type</a:t>
            </a:r>
            <a:r>
              <a:rPr lang="it-IT"/>
              <a:t> of </a:t>
            </a:r>
            <a:r>
              <a:rPr lang="it-IT" err="1"/>
              <a:t>described</a:t>
            </a:r>
            <a:r>
              <a:rPr lang="it-IT"/>
              <a:t> </a:t>
            </a:r>
            <a:r>
              <a:rPr lang="it-IT" err="1"/>
              <a:t>technologies</a:t>
            </a:r>
            <a:r>
              <a:rPr lang="it-IT"/>
              <a:t>,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yet</a:t>
            </a:r>
            <a:r>
              <a:rPr lang="it-IT"/>
              <a:t> </a:t>
            </a:r>
            <a:r>
              <a:rPr lang="it-IT" err="1"/>
              <a:t>implemted</a:t>
            </a:r>
            <a:r>
              <a:rPr lang="it-IT"/>
              <a:t> in the code</a:t>
            </a:r>
          </a:p>
          <a:p>
            <a:r>
              <a:rPr lang="it-IT" err="1"/>
              <a:t>Batteries</a:t>
            </a:r>
            <a:r>
              <a:rPr lang="it-IT"/>
              <a:t>: </a:t>
            </a:r>
            <a:r>
              <a:rPr lang="it-IT" err="1"/>
              <a:t>Li-ion</a:t>
            </a:r>
            <a:r>
              <a:rPr lang="it-IT"/>
              <a:t> and Lead-acid, cause </a:t>
            </a:r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types</a:t>
            </a:r>
            <a:r>
              <a:rPr lang="it-IT"/>
              <a:t> of </a:t>
            </a:r>
            <a:r>
              <a:rPr lang="it-IT" err="1"/>
              <a:t>rechargable</a:t>
            </a:r>
            <a:r>
              <a:rPr lang="it-IT"/>
              <a:t> </a:t>
            </a:r>
            <a:r>
              <a:rPr lang="it-IT" err="1"/>
              <a:t>ones</a:t>
            </a:r>
            <a:endParaRPr lang="it-IT"/>
          </a:p>
          <a:p>
            <a:r>
              <a:rPr lang="it-IT" err="1"/>
              <a:t>Pumped</a:t>
            </a:r>
            <a:r>
              <a:rPr lang="it-IT"/>
              <a:t> </a:t>
            </a:r>
            <a:r>
              <a:rPr lang="it-IT" err="1"/>
              <a:t>Hydro</a:t>
            </a:r>
            <a:r>
              <a:rPr lang="it-IT"/>
              <a:t> and CAES: </a:t>
            </a:r>
            <a:r>
              <a:rPr lang="it-IT" err="1"/>
              <a:t>two</a:t>
            </a:r>
            <a:r>
              <a:rPr lang="it-IT"/>
              <a:t> </a:t>
            </a:r>
            <a:r>
              <a:rPr lang="it-IT" err="1"/>
              <a:t>alternatives</a:t>
            </a:r>
            <a:r>
              <a:rPr lang="it-IT"/>
              <a:t> for the storage of </a:t>
            </a:r>
            <a:r>
              <a:rPr lang="it-IT" err="1"/>
              <a:t>electricity</a:t>
            </a:r>
            <a:r>
              <a:rPr lang="it-IT"/>
              <a:t> in large size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13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Modelling</a:t>
            </a:r>
            <a:r>
              <a:rPr lang="it-IT"/>
              <a:t> of a new </a:t>
            </a:r>
            <a:r>
              <a:rPr lang="it-IT" err="1"/>
              <a:t>type</a:t>
            </a:r>
            <a:r>
              <a:rPr lang="it-IT"/>
              <a:t> of </a:t>
            </a:r>
            <a:r>
              <a:rPr lang="it-IT" err="1"/>
              <a:t>technology</a:t>
            </a:r>
            <a:r>
              <a:rPr lang="it-IT"/>
              <a:t>, </a:t>
            </a:r>
            <a:r>
              <a:rPr lang="it-IT" err="1"/>
              <a:t>required</a:t>
            </a:r>
            <a:r>
              <a:rPr lang="it-IT"/>
              <a:t> </a:t>
            </a:r>
            <a:r>
              <a:rPr lang="it-IT" err="1"/>
              <a:t>passages</a:t>
            </a:r>
            <a:r>
              <a:rPr lang="it-IT"/>
              <a:t> </a:t>
            </a:r>
            <a:r>
              <a:rPr lang="it-IT" err="1"/>
              <a:t>listed</a:t>
            </a:r>
            <a:r>
              <a:rPr lang="it-IT"/>
              <a:t>.</a:t>
            </a:r>
          </a:p>
          <a:p>
            <a:r>
              <a:rPr lang="it-IT" err="1"/>
              <a:t>StorageDuration</a:t>
            </a:r>
            <a:r>
              <a:rPr lang="it-IT"/>
              <a:t> </a:t>
            </a:r>
            <a:r>
              <a:rPr lang="it-IT" err="1"/>
              <a:t>defines</a:t>
            </a:r>
            <a:r>
              <a:rPr lang="it-IT"/>
              <a:t> the </a:t>
            </a:r>
            <a:r>
              <a:rPr lang="it-IT" err="1"/>
              <a:t>required</a:t>
            </a:r>
            <a:r>
              <a:rPr lang="it-IT"/>
              <a:t> time to </a:t>
            </a:r>
            <a:r>
              <a:rPr lang="it-IT" err="1"/>
              <a:t>completely</a:t>
            </a:r>
            <a:r>
              <a:rPr lang="it-IT"/>
              <a:t> </a:t>
            </a:r>
            <a:r>
              <a:rPr lang="it-IT" err="1"/>
              <a:t>discharge</a:t>
            </a:r>
            <a:r>
              <a:rPr lang="it-IT"/>
              <a:t> the </a:t>
            </a:r>
            <a:r>
              <a:rPr lang="it-IT" err="1"/>
              <a:t>stored</a:t>
            </a:r>
            <a:r>
              <a:rPr lang="it-IT"/>
              <a:t> energy </a:t>
            </a:r>
            <a:r>
              <a:rPr lang="it-IT" err="1"/>
              <a:t>at</a:t>
            </a:r>
            <a:r>
              <a:rPr lang="it-IT"/>
              <a:t> full power </a:t>
            </a:r>
            <a:r>
              <a:rPr lang="it-IT" err="1"/>
              <a:t>starting</a:t>
            </a:r>
            <a:r>
              <a:rPr lang="it-IT"/>
              <a:t> from full </a:t>
            </a:r>
            <a:r>
              <a:rPr lang="it-IT" err="1"/>
              <a:t>charge</a:t>
            </a:r>
            <a:r>
              <a:rPr lang="it-IT"/>
              <a:t>.</a:t>
            </a:r>
          </a:p>
          <a:p>
            <a:r>
              <a:rPr lang="it-IT"/>
              <a:t>Are </a:t>
            </a:r>
            <a:r>
              <a:rPr lang="it-IT" err="1"/>
              <a:t>enough</a:t>
            </a:r>
            <a:r>
              <a:rPr lang="it-IT"/>
              <a:t> to make the model </a:t>
            </a:r>
            <a:r>
              <a:rPr lang="it-IT" err="1"/>
              <a:t>run</a:t>
            </a:r>
            <a:r>
              <a:rPr lang="it-IT"/>
              <a:t>.</a:t>
            </a:r>
          </a:p>
          <a:p>
            <a:r>
              <a:rPr lang="it-IT" err="1"/>
              <a:t>Analyzed</a:t>
            </a:r>
            <a:r>
              <a:rPr lang="it-IT"/>
              <a:t> steps in figure, </a:t>
            </a:r>
            <a:r>
              <a:rPr lang="it-IT" err="1"/>
              <a:t>used</a:t>
            </a:r>
            <a:r>
              <a:rPr lang="it-IT"/>
              <a:t> to test the script.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41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Validate the model </a:t>
            </a:r>
            <a:r>
              <a:rPr lang="it-IT" err="1"/>
              <a:t>comparing</a:t>
            </a:r>
            <a:r>
              <a:rPr lang="it-IT"/>
              <a:t> </a:t>
            </a:r>
            <a:r>
              <a:rPr lang="it-IT" err="1"/>
              <a:t>past</a:t>
            </a:r>
            <a:r>
              <a:rPr lang="it-IT"/>
              <a:t> </a:t>
            </a:r>
            <a:r>
              <a:rPr lang="it-IT" err="1"/>
              <a:t>years</a:t>
            </a:r>
            <a:r>
              <a:rPr lang="it-IT"/>
              <a:t> </a:t>
            </a:r>
            <a:r>
              <a:rPr lang="it-IT" err="1"/>
              <a:t>results</a:t>
            </a:r>
            <a:r>
              <a:rPr lang="it-IT"/>
              <a:t> with IEA</a:t>
            </a:r>
            <a:br>
              <a:rPr lang="it-IT"/>
            </a:br>
            <a:br>
              <a:rPr lang="it-IT"/>
            </a:b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got</a:t>
            </a:r>
            <a:r>
              <a:rPr lang="it-IT"/>
              <a:t> </a:t>
            </a:r>
            <a:r>
              <a:rPr lang="it-IT" err="1"/>
              <a:t>similar</a:t>
            </a:r>
            <a:r>
              <a:rPr lang="it-IT"/>
              <a:t> </a:t>
            </a:r>
            <a:r>
              <a:rPr lang="it-IT" err="1"/>
              <a:t>results</a:t>
            </a:r>
            <a:r>
              <a:rPr lang="it-IT"/>
              <a:t> (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least</a:t>
            </a:r>
            <a:r>
              <a:rPr lang="it-IT"/>
              <a:t> in order of </a:t>
            </a:r>
            <a:r>
              <a:rPr lang="it-IT" err="1"/>
              <a:t>magnitude</a:t>
            </a:r>
            <a:r>
              <a:rPr lang="it-IT"/>
              <a:t>) </a:t>
            </a:r>
            <a:r>
              <a:rPr lang="it-IT" err="1"/>
              <a:t>except</a:t>
            </a:r>
            <a:r>
              <a:rPr lang="it-IT"/>
              <a:t> for biofuels and </a:t>
            </a:r>
            <a:r>
              <a:rPr lang="it-IT" err="1"/>
              <a:t>waste</a:t>
            </a:r>
            <a:r>
              <a:rPr lang="it-IT"/>
              <a:t> </a:t>
            </a:r>
            <a:r>
              <a:rPr lang="it-IT" err="1"/>
              <a:t>which</a:t>
            </a:r>
            <a:r>
              <a:rPr lang="it-IT"/>
              <a:t> are in TEMOA-</a:t>
            </a:r>
            <a:r>
              <a:rPr lang="it-IT" err="1"/>
              <a:t>Italy</a:t>
            </a:r>
            <a:r>
              <a:rPr lang="it-IT"/>
              <a:t> </a:t>
            </a:r>
            <a:r>
              <a:rPr lang="it-IT" err="1"/>
              <a:t>still</a:t>
            </a:r>
            <a:r>
              <a:rPr lang="it-IT"/>
              <a:t> in </a:t>
            </a:r>
            <a:r>
              <a:rPr lang="it-IT" err="1"/>
              <a:t>preliminary</a:t>
            </a:r>
            <a:r>
              <a:rPr lang="it-IT"/>
              <a:t> </a:t>
            </a:r>
            <a:r>
              <a:rPr lang="it-IT" err="1"/>
              <a:t>modeling</a:t>
            </a:r>
            <a:r>
              <a:rPr lang="it-IT"/>
              <a:t> </a:t>
            </a:r>
            <a:r>
              <a:rPr lang="it-IT" err="1"/>
              <a:t>phase</a:t>
            </a:r>
            <a:r>
              <a:rPr lang="it-IT"/>
              <a:t>. </a:t>
            </a:r>
            <a:r>
              <a:rPr lang="it-IT" err="1"/>
              <a:t>However</a:t>
            </a:r>
            <a:r>
              <a:rPr lang="it-IT"/>
              <a:t>, </a:t>
            </a:r>
            <a:r>
              <a:rPr lang="it-IT" err="1"/>
              <a:t>anytime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got</a:t>
            </a:r>
            <a:r>
              <a:rPr lang="it-IT"/>
              <a:t> </a:t>
            </a:r>
            <a:r>
              <a:rPr lang="it-IT" err="1"/>
              <a:t>very</a:t>
            </a:r>
            <a:r>
              <a:rPr lang="it-IT"/>
              <a:t> </a:t>
            </a:r>
            <a:r>
              <a:rPr lang="it-IT" err="1"/>
              <a:t>different</a:t>
            </a:r>
            <a:r>
              <a:rPr lang="it-IT"/>
              <a:t> </a:t>
            </a:r>
            <a:r>
              <a:rPr lang="it-IT" err="1"/>
              <a:t>results</a:t>
            </a:r>
            <a:r>
              <a:rPr lang="it-IT"/>
              <a:t> with </a:t>
            </a:r>
            <a:r>
              <a:rPr lang="it-IT" err="1"/>
              <a:t>respect</a:t>
            </a:r>
            <a:r>
              <a:rPr lang="it-IT"/>
              <a:t> to the IEA </a:t>
            </a:r>
            <a:r>
              <a:rPr lang="it-IT" err="1"/>
              <a:t>ones</a:t>
            </a:r>
            <a:r>
              <a:rPr lang="it-IT"/>
              <a:t>,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make a </a:t>
            </a:r>
            <a:r>
              <a:rPr lang="it-IT" err="1"/>
              <a:t>comparison</a:t>
            </a:r>
            <a:r>
              <a:rPr lang="it-IT"/>
              <a:t> with the one </a:t>
            </a:r>
            <a:r>
              <a:rPr lang="it-IT" err="1"/>
              <a:t>achived</a:t>
            </a:r>
            <a:r>
              <a:rPr lang="it-IT"/>
              <a:t> with TEMOA-</a:t>
            </a:r>
            <a:r>
              <a:rPr lang="it-IT" err="1"/>
              <a:t>Italy.sql</a:t>
            </a:r>
            <a:r>
              <a:rPr lang="it-IT"/>
              <a:t> file </a:t>
            </a:r>
            <a:r>
              <a:rPr lang="it-IT" err="1"/>
              <a:t>uploaded</a:t>
            </a:r>
            <a:r>
              <a:rPr lang="it-IT"/>
              <a:t> in Portale della Didattica in order to </a:t>
            </a:r>
            <a:r>
              <a:rPr lang="it-IT" err="1"/>
              <a:t>assess</a:t>
            </a:r>
            <a:r>
              <a:rPr lang="it-IT"/>
              <a:t> the nature of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uncertainty</a:t>
            </a:r>
            <a:r>
              <a:rPr lang="it-IT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4662-369A-B749-A991-4ACF7F89906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28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2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7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7/11/22</a:t>
            </a:fld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6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19.svg"/><Relationship Id="rId4" Type="http://schemas.openxmlformats.org/officeDocument/2006/relationships/diagramData" Target="../diagrams/data5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 fontScale="90000"/>
          </a:bodyPr>
          <a:lstStyle/>
          <a:p>
            <a:r>
              <a:rPr lang="it-IT"/>
              <a:t>Analysis of the </a:t>
            </a:r>
            <a:r>
              <a:rPr lang="it-IT" err="1"/>
              <a:t>Italian</a:t>
            </a:r>
            <a:r>
              <a:rPr lang="it-IT"/>
              <a:t> energy mix </a:t>
            </a:r>
            <a:r>
              <a:rPr lang="it-IT" err="1"/>
              <a:t>evolution</a:t>
            </a:r>
            <a:r>
              <a:rPr lang="it-IT"/>
              <a:t> under </a:t>
            </a:r>
            <a:r>
              <a:rPr lang="it-IT" err="1"/>
              <a:t>various</a:t>
            </a:r>
            <a:r>
              <a:rPr lang="it-IT"/>
              <a:t> </a:t>
            </a:r>
            <a:r>
              <a:rPr lang="it-IT" err="1"/>
              <a:t>constraints</a:t>
            </a:r>
            <a:r>
              <a:rPr lang="it-IT"/>
              <a:t> 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60438" y="416020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Models and Scenarios </a:t>
            </a:r>
            <a:r>
              <a:rPr lang="de-DE" err="1"/>
              <a:t>for</a:t>
            </a:r>
            <a:r>
              <a:rPr lang="de-DE"/>
              <a:t> Energy </a:t>
            </a:r>
            <a:r>
              <a:rPr lang="de-DE" err="1"/>
              <a:t>Planning</a:t>
            </a:r>
            <a:r>
              <a:rPr lang="de-DE"/>
              <a:t> </a:t>
            </a:r>
            <a:br>
              <a:rPr lang="de-DE"/>
            </a:br>
            <a:r>
              <a:rPr lang="de-DE"/>
              <a:t>A.Y. 2021/2022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66FFD22-0E9C-893A-A937-E604C8BD54CB}"/>
              </a:ext>
            </a:extLst>
          </p:cNvPr>
          <p:cNvSpPr txBox="1">
            <a:spLocks/>
          </p:cNvSpPr>
          <p:nvPr/>
        </p:nvSpPr>
        <p:spPr>
          <a:xfrm>
            <a:off x="845552" y="5348288"/>
            <a:ext cx="6021207" cy="15097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>
                <a:solidFill>
                  <a:schemeClr val="bg1"/>
                </a:solidFill>
              </a:rPr>
              <a:t>Students</a:t>
            </a:r>
            <a:r>
              <a:rPr lang="de-DE">
                <a:solidFill>
                  <a:schemeClr val="bg1"/>
                </a:solidFill>
              </a:rPr>
              <a:t>:</a:t>
            </a:r>
            <a:br>
              <a:rPr lang="de-DE">
                <a:solidFill>
                  <a:schemeClr val="bg1"/>
                </a:solidFill>
              </a:rPr>
            </a:br>
            <a:r>
              <a:rPr lang="de-DE" i="1">
                <a:solidFill>
                  <a:schemeClr val="bg1"/>
                </a:solidFill>
              </a:rPr>
              <a:t>Silvia </a:t>
            </a:r>
            <a:r>
              <a:rPr lang="de-DE" i="1" err="1">
                <a:solidFill>
                  <a:schemeClr val="bg1"/>
                </a:solidFill>
              </a:rPr>
              <a:t>Laera</a:t>
            </a:r>
            <a:r>
              <a:rPr lang="de-DE" i="1">
                <a:solidFill>
                  <a:schemeClr val="bg1"/>
                </a:solidFill>
              </a:rPr>
              <a:t>, s288011</a:t>
            </a:r>
            <a:br>
              <a:rPr lang="de-DE" i="1">
                <a:solidFill>
                  <a:schemeClr val="bg1"/>
                </a:solidFill>
              </a:rPr>
            </a:br>
            <a:r>
              <a:rPr lang="de-DE" i="1">
                <a:solidFill>
                  <a:schemeClr val="bg1"/>
                </a:solidFill>
              </a:rPr>
              <a:t>Alessandro </a:t>
            </a:r>
            <a:r>
              <a:rPr lang="de-DE" i="1" err="1">
                <a:solidFill>
                  <a:schemeClr val="bg1"/>
                </a:solidFill>
              </a:rPr>
              <a:t>Montaldo</a:t>
            </a:r>
            <a:r>
              <a:rPr lang="de-DE" i="1">
                <a:solidFill>
                  <a:schemeClr val="bg1"/>
                </a:solidFill>
              </a:rPr>
              <a:t>, s288009</a:t>
            </a:r>
            <a:br>
              <a:rPr lang="de-DE" i="1">
                <a:solidFill>
                  <a:schemeClr val="bg1"/>
                </a:solidFill>
              </a:rPr>
            </a:br>
            <a:r>
              <a:rPr lang="de-DE" i="1">
                <a:solidFill>
                  <a:schemeClr val="bg1"/>
                </a:solidFill>
              </a:rPr>
              <a:t>Liselotte </a:t>
            </a:r>
            <a:r>
              <a:rPr lang="de-DE" i="1" err="1">
                <a:solidFill>
                  <a:schemeClr val="bg1"/>
                </a:solidFill>
              </a:rPr>
              <a:t>Nesme</a:t>
            </a:r>
            <a:r>
              <a:rPr lang="de-DE" i="1">
                <a:solidFill>
                  <a:schemeClr val="bg1"/>
                </a:solidFill>
              </a:rPr>
              <a:t>, s294148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2FE3D10-FF88-A07C-BF2F-ABEAD446D55F}"/>
              </a:ext>
            </a:extLst>
          </p:cNvPr>
          <p:cNvSpPr>
            <a:spLocks noChangeAspect="1"/>
          </p:cNvSpPr>
          <p:nvPr/>
        </p:nvSpPr>
        <p:spPr>
          <a:xfrm>
            <a:off x="9508252" y="5348288"/>
            <a:ext cx="2261717" cy="1231106"/>
          </a:xfrm>
          <a:prstGeom prst="rect">
            <a:avLst/>
          </a:prstGeom>
          <a:blipFill dpi="0" rotWithShape="1">
            <a:blip r:embed="rId2">
              <a:alphaModFix amt="56256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chemeClr val="accent1">
                <a:lumMod val="75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A642863-0DD8-8A55-EA97-1793EAA649F8}"/>
              </a:ext>
            </a:extLst>
          </p:cNvPr>
          <p:cNvSpPr txBox="1"/>
          <p:nvPr/>
        </p:nvSpPr>
        <p:spPr>
          <a:xfrm>
            <a:off x="316984" y="2571957"/>
            <a:ext cx="3371358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Comparison with energy balances (TJ) data from </a:t>
            </a:r>
            <a:r>
              <a:rPr lang="en-GB" b="1">
                <a:solidFill>
                  <a:schemeClr val="bg1"/>
                </a:solidFill>
              </a:rPr>
              <a:t>International Energy Agency IEA </a:t>
            </a:r>
            <a:r>
              <a:rPr lang="en-GB">
                <a:solidFill>
                  <a:schemeClr val="bg1"/>
                </a:solidFill>
              </a:rPr>
              <a:t>(and </a:t>
            </a:r>
            <a:r>
              <a:rPr lang="en-GB" b="1">
                <a:solidFill>
                  <a:schemeClr val="bg1"/>
                </a:solidFill>
              </a:rPr>
              <a:t>MAHTEP</a:t>
            </a:r>
            <a:r>
              <a:rPr lang="en-GB">
                <a:solidFill>
                  <a:schemeClr val="bg1"/>
                </a:solidFill>
              </a:rPr>
              <a:t>  outcomes)</a:t>
            </a:r>
            <a:br>
              <a:rPr lang="en-GB" b="1"/>
            </a:br>
            <a:endParaRPr lang="en-GB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Similar results except for </a:t>
            </a:r>
            <a:r>
              <a:rPr lang="en-GB" b="1">
                <a:solidFill>
                  <a:schemeClr val="bg1"/>
                </a:solidFill>
              </a:rPr>
              <a:t>biofuels and waste</a:t>
            </a:r>
            <a:br>
              <a:rPr lang="en-GB" b="1"/>
            </a:br>
            <a:r>
              <a:rPr lang="en-GB">
                <a:solidFill>
                  <a:schemeClr val="bg1"/>
                </a:solidFill>
              </a:rPr>
              <a:t>(still in preliminary modelling)</a:t>
            </a:r>
            <a:br>
              <a:rPr lang="en-GB"/>
            </a:br>
            <a:endParaRPr lang="en-GB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No additional calibration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</p:txBody>
      </p:sp>
      <p:graphicFrame>
        <p:nvGraphicFramePr>
          <p:cNvPr id="26" name="Diagramma 25">
            <a:extLst>
              <a:ext uri="{FF2B5EF4-FFF2-40B4-BE49-F238E27FC236}">
                <a16:creationId xmlns:a16="http://schemas.microsoft.com/office/drawing/2014/main" id="{C8B3DC6F-E218-E868-4108-444EAD079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358932"/>
              </p:ext>
            </p:extLst>
          </p:nvPr>
        </p:nvGraphicFramePr>
        <p:xfrm>
          <a:off x="5118616" y="4002591"/>
          <a:ext cx="5797034" cy="404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31608AB-CE96-A4C7-6ADF-B299926D02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29" y="2465352"/>
            <a:ext cx="7977187" cy="2472052"/>
          </a:xfrm>
          <a:prstGeom prst="rect">
            <a:avLst/>
          </a:prstGeom>
        </p:spPr>
      </p:pic>
      <p:sp>
        <p:nvSpPr>
          <p:cNvPr id="37" name="Titolo 1">
            <a:extLst>
              <a:ext uri="{FF2B5EF4-FFF2-40B4-BE49-F238E27FC236}">
                <a16:creationId xmlns:a16="http://schemas.microsoft.com/office/drawing/2014/main" id="{2DF69E6A-AA98-9450-6C24-D7756377FAC7}"/>
              </a:ext>
            </a:extLst>
          </p:cNvPr>
          <p:cNvSpPr txBox="1">
            <a:spLocks/>
          </p:cNvSpPr>
          <p:nvPr/>
        </p:nvSpPr>
        <p:spPr>
          <a:xfrm>
            <a:off x="810000" y="63212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err="1"/>
              <a:t>Results</a:t>
            </a:r>
            <a:r>
              <a:rPr lang="it-IT"/>
              <a:t>: </a:t>
            </a:r>
            <a:r>
              <a:rPr lang="it-IT" err="1"/>
              <a:t>Validation</a:t>
            </a:r>
            <a:r>
              <a:rPr lang="it-IT"/>
              <a:t> of the model</a:t>
            </a:r>
          </a:p>
        </p:txBody>
      </p:sp>
    </p:spTree>
    <p:extLst>
      <p:ext uri="{BB962C8B-B14F-4D97-AF65-F5344CB8AC3E}">
        <p14:creationId xmlns:p14="http://schemas.microsoft.com/office/powerpoint/2010/main" val="93907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Graphic spid="2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49B09-5AAA-0B4D-ACDD-BA498F3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32123"/>
            <a:ext cx="10571998" cy="970450"/>
          </a:xfrm>
        </p:spPr>
        <p:txBody>
          <a:bodyPr/>
          <a:lstStyle/>
          <a:p>
            <a:r>
              <a:rPr lang="it-IT" err="1"/>
              <a:t>Results</a:t>
            </a:r>
            <a:r>
              <a:rPr lang="it-IT"/>
              <a:t>: </a:t>
            </a:r>
            <a:r>
              <a:rPr lang="it-IT" err="1"/>
              <a:t>Electricity</a:t>
            </a:r>
            <a:r>
              <a:rPr lang="it-IT"/>
              <a:t> </a:t>
            </a:r>
            <a:r>
              <a:rPr lang="it-IT" err="1"/>
              <a:t>sector</a:t>
            </a:r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57D1895E-C881-7DAC-DC6E-07E77EEB5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680549"/>
              </p:ext>
            </p:extLst>
          </p:nvPr>
        </p:nvGraphicFramePr>
        <p:xfrm>
          <a:off x="904769" y="2409666"/>
          <a:ext cx="5299084" cy="3034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2DC2A271-EAFC-906D-92AD-3594FED53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844775"/>
              </p:ext>
            </p:extLst>
          </p:nvPr>
        </p:nvGraphicFramePr>
        <p:xfrm>
          <a:off x="7899457" y="3052602"/>
          <a:ext cx="2799783" cy="252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738551D-319C-5B89-FAB4-2DE9A6579B1B}"/>
              </a:ext>
            </a:extLst>
          </p:cNvPr>
          <p:cNvSpPr txBox="1"/>
          <p:nvPr/>
        </p:nvSpPr>
        <p:spPr>
          <a:xfrm>
            <a:off x="6961404" y="2268060"/>
            <a:ext cx="504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RES (solar, wind, </a:t>
            </a:r>
            <a:r>
              <a:rPr lang="it-IT" err="1">
                <a:solidFill>
                  <a:schemeClr val="bg1"/>
                </a:solidFill>
              </a:rPr>
              <a:t>hydro</a:t>
            </a:r>
            <a:r>
              <a:rPr lang="it-IT">
                <a:solidFill>
                  <a:schemeClr val="bg1"/>
                </a:solidFill>
              </a:rPr>
              <a:t>) production by 2030: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10E3F6-F12D-EA11-9CD6-AD16540E01BA}"/>
              </a:ext>
            </a:extLst>
          </p:cNvPr>
          <p:cNvSpPr txBox="1"/>
          <p:nvPr/>
        </p:nvSpPr>
        <p:spPr>
          <a:xfrm>
            <a:off x="379153" y="5663690"/>
            <a:ext cx="581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2050 </a:t>
            </a:r>
            <a:r>
              <a:rPr lang="it-IT" err="1">
                <a:solidFill>
                  <a:schemeClr val="bg1"/>
                </a:solidFill>
              </a:rPr>
              <a:t>projections</a:t>
            </a:r>
            <a:r>
              <a:rPr lang="it-IT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Solar: 49 GW and 126 TWh in </a:t>
            </a:r>
            <a:r>
              <a:rPr lang="it-IT" err="1">
                <a:solidFill>
                  <a:schemeClr val="bg1"/>
                </a:solidFill>
              </a:rPr>
              <a:t>both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scenarios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Wind: in BAU 1.6 GW and in </a:t>
            </a:r>
            <a:r>
              <a:rPr lang="it-IT" err="1">
                <a:solidFill>
                  <a:schemeClr val="bg1"/>
                </a:solidFill>
              </a:rPr>
              <a:t>our</a:t>
            </a:r>
            <a:r>
              <a:rPr lang="it-IT">
                <a:solidFill>
                  <a:schemeClr val="bg1"/>
                </a:solidFill>
              </a:rPr>
              <a:t> scenario </a:t>
            </a:r>
            <a:r>
              <a:rPr lang="it-IT" b="1">
                <a:solidFill>
                  <a:schemeClr val="bg1"/>
                </a:solidFill>
              </a:rPr>
              <a:t>40 GW</a:t>
            </a:r>
            <a:endParaRPr lang="it-IT"/>
          </a:p>
        </p:txBody>
      </p:sp>
      <p:pic>
        <p:nvPicPr>
          <p:cNvPr id="9" name="Elemento grafico 8" descr="Indietro con riempimento a tinta unita">
            <a:extLst>
              <a:ext uri="{FF2B5EF4-FFF2-40B4-BE49-F238E27FC236}">
                <a16:creationId xmlns:a16="http://schemas.microsoft.com/office/drawing/2014/main" id="{B5CAF0FC-4848-15EF-7CA3-97E40A15FE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3853" y="5765957"/>
            <a:ext cx="718795" cy="71879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C0B6C5-4B5F-E6B6-974F-0DA423124899}"/>
              </a:ext>
            </a:extLst>
          </p:cNvPr>
          <p:cNvSpPr txBox="1"/>
          <p:nvPr/>
        </p:nvSpPr>
        <p:spPr>
          <a:xfrm>
            <a:off x="6961404" y="5856545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>
                <a:solidFill>
                  <a:schemeClr val="bg1"/>
                </a:solidFill>
              </a:rPr>
              <a:t>Is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it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too</a:t>
            </a:r>
            <a:r>
              <a:rPr lang="it-IT">
                <a:solidFill>
                  <a:schemeClr val="bg1"/>
                </a:solidFill>
              </a:rPr>
              <a:t> high for </a:t>
            </a:r>
            <a:r>
              <a:rPr lang="it-IT" b="1">
                <a:solidFill>
                  <a:schemeClr val="bg1"/>
                </a:solidFill>
              </a:rPr>
              <a:t>ELC_WIN_TYPEA_N </a:t>
            </a:r>
            <a:r>
              <a:rPr lang="it-IT">
                <a:solidFill>
                  <a:schemeClr val="bg1"/>
                </a:solidFill>
              </a:rPr>
              <a:t>? </a:t>
            </a:r>
            <a:br>
              <a:rPr lang="it-IT">
                <a:solidFill>
                  <a:schemeClr val="bg1"/>
                </a:solidFill>
              </a:rPr>
            </a:br>
            <a:r>
              <a:rPr lang="it-IT">
                <a:solidFill>
                  <a:schemeClr val="bg1"/>
                </a:solidFill>
              </a:rPr>
              <a:t>Yes, </a:t>
            </a:r>
            <a:r>
              <a:rPr lang="it-IT" err="1">
                <a:solidFill>
                  <a:schemeClr val="bg1"/>
                </a:solidFill>
              </a:rPr>
              <a:t>but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actually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not</a:t>
            </a:r>
            <a:r>
              <a:rPr lang="it-IT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650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2" grpId="0">
        <p:bldAsOne/>
      </p:bldGraphic>
      <p:bldP spid="13" grpId="0"/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49B09-5AAA-0B4D-ACDD-BA498F3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32123"/>
            <a:ext cx="10571998" cy="970450"/>
          </a:xfrm>
        </p:spPr>
        <p:txBody>
          <a:bodyPr/>
          <a:lstStyle/>
          <a:p>
            <a:r>
              <a:rPr lang="it-IT" err="1"/>
              <a:t>Results</a:t>
            </a:r>
            <a:r>
              <a:rPr lang="it-IT"/>
              <a:t>: </a:t>
            </a:r>
            <a:r>
              <a:rPr lang="it-IT" err="1"/>
              <a:t>Emissions</a:t>
            </a:r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CE6B145-24BC-0082-8975-48F89AC59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936243"/>
              </p:ext>
            </p:extLst>
          </p:nvPr>
        </p:nvGraphicFramePr>
        <p:xfrm>
          <a:off x="224213" y="3929064"/>
          <a:ext cx="4527809" cy="2786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1A3223-4453-3D54-55E8-4D9C12A16A63}"/>
              </a:ext>
            </a:extLst>
          </p:cNvPr>
          <p:cNvSpPr txBox="1"/>
          <p:nvPr/>
        </p:nvSpPr>
        <p:spPr>
          <a:xfrm>
            <a:off x="5243513" y="2200275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bg1"/>
                </a:solidFill>
              </a:rPr>
              <a:t>Sectorial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emissions</a:t>
            </a:r>
            <a:r>
              <a:rPr lang="it-IT">
                <a:solidFill>
                  <a:schemeClr val="bg1"/>
                </a:solidFill>
              </a:rPr>
              <a:t> in </a:t>
            </a:r>
            <a:r>
              <a:rPr lang="it-IT" err="1">
                <a:solidFill>
                  <a:schemeClr val="bg1"/>
                </a:solidFill>
              </a:rPr>
              <a:t>our</a:t>
            </a:r>
            <a:r>
              <a:rPr lang="it-IT">
                <a:solidFill>
                  <a:schemeClr val="bg1"/>
                </a:solidFill>
              </a:rPr>
              <a:t> scenario: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6837006-0293-77BD-EA09-E69CF440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34589"/>
              </p:ext>
            </p:extLst>
          </p:nvPr>
        </p:nvGraphicFramePr>
        <p:xfrm>
          <a:off x="4752021" y="2840055"/>
          <a:ext cx="7335198" cy="2174860"/>
        </p:xfrm>
        <a:graphic>
          <a:graphicData uri="http://schemas.openxmlformats.org/drawingml/2006/table">
            <a:tbl>
              <a:tblPr firstRow="1" firstCol="1" bandRow="1"/>
              <a:tblGrid>
                <a:gridCol w="562778">
                  <a:extLst>
                    <a:ext uri="{9D8B030D-6E8A-4147-A177-3AD203B41FA5}">
                      <a16:colId xmlns:a16="http://schemas.microsoft.com/office/drawing/2014/main" val="3385874471"/>
                    </a:ext>
                  </a:extLst>
                </a:gridCol>
                <a:gridCol w="471034">
                  <a:extLst>
                    <a:ext uri="{9D8B030D-6E8A-4147-A177-3AD203B41FA5}">
                      <a16:colId xmlns:a16="http://schemas.microsoft.com/office/drawing/2014/main" val="3827599357"/>
                    </a:ext>
                  </a:extLst>
                </a:gridCol>
                <a:gridCol w="524603">
                  <a:extLst>
                    <a:ext uri="{9D8B030D-6E8A-4147-A177-3AD203B41FA5}">
                      <a16:colId xmlns:a16="http://schemas.microsoft.com/office/drawing/2014/main" val="2025841948"/>
                    </a:ext>
                  </a:extLst>
                </a:gridCol>
                <a:gridCol w="524603">
                  <a:extLst>
                    <a:ext uri="{9D8B030D-6E8A-4147-A177-3AD203B41FA5}">
                      <a16:colId xmlns:a16="http://schemas.microsoft.com/office/drawing/2014/main" val="1022430059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263135194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4020007024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1854119931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2783619284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2737371274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3525273548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1301326928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1386927786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2857913551"/>
                    </a:ext>
                  </a:extLst>
                </a:gridCol>
                <a:gridCol w="525218">
                  <a:extLst>
                    <a:ext uri="{9D8B030D-6E8A-4147-A177-3AD203B41FA5}">
                      <a16:colId xmlns:a16="http://schemas.microsoft.com/office/drawing/2014/main" val="2615031008"/>
                    </a:ext>
                  </a:extLst>
                </a:gridCol>
              </a:tblGrid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it-IT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2030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2050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22426"/>
                  </a:ext>
                </a:extLst>
              </a:tr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 CO2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473588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460955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438211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415417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391787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379594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362813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351507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343549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324642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294800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247000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200000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71796"/>
                  </a:ext>
                </a:extLst>
              </a:tr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UPS CO2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788240"/>
                  </a:ext>
                </a:extLst>
              </a:tr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 CO2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143800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142162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136328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131840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128248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129131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129976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129854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130369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131208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126467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113320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91255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361558"/>
                  </a:ext>
                </a:extLst>
              </a:tr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 CO2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55204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54395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51559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50384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50924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50162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49454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48057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47142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41698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41617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26225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2852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5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37292"/>
                  </a:ext>
                </a:extLst>
              </a:tr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 CO2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78425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68603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61753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56462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55704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57307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55080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52715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52461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52140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50979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54777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57065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53247"/>
                  </a:ext>
                </a:extLst>
              </a:tr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 CO2 P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25280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21680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19557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17362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A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16865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16955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9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16034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E7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14251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2C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14001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FC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11845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C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10467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843081"/>
                  </a:ext>
                </a:extLst>
              </a:tr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ELC CO2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142164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146007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138500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131033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114106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102307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90094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86734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81876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71605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51364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30528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37906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313533"/>
                  </a:ext>
                </a:extLst>
              </a:tr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 CO2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20211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20581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22723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20919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18793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16684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15216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13026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FC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10779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9B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7859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D2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5359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B9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4430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99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3602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46413"/>
                  </a:ext>
                </a:extLst>
              </a:tr>
              <a:tr h="217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AGR CO2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8348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3A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7399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1A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7676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1A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7315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0A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7057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6974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6895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F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6821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F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6866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F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6939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FA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7133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0A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7208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0A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7274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0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49B09-5AAA-0B4D-ACDD-BA498F3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32123"/>
            <a:ext cx="10571998" cy="970450"/>
          </a:xfrm>
        </p:spPr>
        <p:txBody>
          <a:bodyPr/>
          <a:lstStyle/>
          <a:p>
            <a:r>
              <a:rPr lang="it-IT" err="1"/>
              <a:t>Results</a:t>
            </a:r>
            <a:r>
              <a:rPr lang="it-IT"/>
              <a:t>: </a:t>
            </a:r>
            <a:r>
              <a:rPr lang="it-IT" err="1"/>
              <a:t>Hydrogen</a:t>
            </a:r>
            <a:r>
              <a:rPr lang="it-IT"/>
              <a:t> </a:t>
            </a:r>
            <a:r>
              <a:rPr lang="it-IT" err="1"/>
              <a:t>blending</a:t>
            </a:r>
            <a:r>
              <a:rPr lang="it-IT"/>
              <a:t> 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6FEB1EB6-CCF7-BD66-EC31-58ADA570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333714"/>
              </p:ext>
            </p:extLst>
          </p:nvPr>
        </p:nvGraphicFramePr>
        <p:xfrm>
          <a:off x="469679" y="2578417"/>
          <a:ext cx="5762309" cy="3287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1EAC54-FB57-1030-FEDC-B4D81AD83662}"/>
              </a:ext>
            </a:extLst>
          </p:cNvPr>
          <p:cNvSpPr txBox="1"/>
          <p:nvPr/>
        </p:nvSpPr>
        <p:spPr>
          <a:xfrm>
            <a:off x="6555546" y="2206772"/>
            <a:ext cx="527538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Industrial and </a:t>
            </a:r>
            <a:r>
              <a:rPr lang="it-IT" dirty="0" err="1">
                <a:solidFill>
                  <a:schemeClr val="bg1"/>
                </a:solidFill>
              </a:rPr>
              <a:t>residential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receive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higher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amounts</a:t>
            </a:r>
            <a:r>
              <a:rPr lang="it-IT" dirty="0">
                <a:solidFill>
                  <a:schemeClr val="bg1"/>
                </a:solidFill>
              </a:rPr>
              <a:t> of H</a:t>
            </a:r>
            <a:r>
              <a:rPr lang="it-IT" baseline="-25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sym typeface="Wingdings" pitchFamily="2" charset="2"/>
              </a:rPr>
              <a:t>Decreasing</a:t>
            </a:r>
            <a:r>
              <a:rPr lang="it-IT" dirty="0">
                <a:solidFill>
                  <a:schemeClr val="bg1"/>
                </a:solidFill>
                <a:sym typeface="Wingdings" pitchFamily="2" charset="2"/>
              </a:rPr>
              <a:t> trend from 2030 to 2050 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7FF8D3A-5A62-3B26-18B0-61ABFC118C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34884"/>
              </p:ext>
            </p:extLst>
          </p:nvPr>
        </p:nvGraphicFramePr>
        <p:xfrm>
          <a:off x="6555546" y="3949617"/>
          <a:ext cx="5275384" cy="2722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Freccia giù 6">
            <a:extLst>
              <a:ext uri="{FF2B5EF4-FFF2-40B4-BE49-F238E27FC236}">
                <a16:creationId xmlns:a16="http://schemas.microsoft.com/office/drawing/2014/main" id="{49187D2F-6F76-A9B8-A8F2-136DC74727A2}"/>
              </a:ext>
            </a:extLst>
          </p:cNvPr>
          <p:cNvSpPr/>
          <p:nvPr/>
        </p:nvSpPr>
        <p:spPr>
          <a:xfrm>
            <a:off x="8981605" y="3429000"/>
            <a:ext cx="423266" cy="417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31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  <p:bldGraphic spid="6" grpId="0">
        <p:bldAsOne/>
      </p:bldGraphic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49B09-5AAA-0B4D-ACDD-BA498F3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32123"/>
            <a:ext cx="10571998" cy="970450"/>
          </a:xfrm>
        </p:spPr>
        <p:txBody>
          <a:bodyPr/>
          <a:lstStyle/>
          <a:p>
            <a:r>
              <a:rPr lang="it-IT" err="1"/>
              <a:t>Conclusions</a:t>
            </a:r>
            <a:r>
              <a:rPr lang="it-IT"/>
              <a:t> &amp; Future </a:t>
            </a:r>
            <a:r>
              <a:rPr lang="it-IT" err="1"/>
              <a:t>Perspectives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769E7F-7065-8578-9EF8-B367DDD7F210}"/>
              </a:ext>
            </a:extLst>
          </p:cNvPr>
          <p:cNvSpPr txBox="1"/>
          <p:nvPr/>
        </p:nvSpPr>
        <p:spPr>
          <a:xfrm>
            <a:off x="810000" y="2705328"/>
            <a:ext cx="1015967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Natural gas </a:t>
            </a:r>
            <a:r>
              <a:rPr lang="it-IT" err="1">
                <a:solidFill>
                  <a:schemeClr val="bg1"/>
                </a:solidFill>
              </a:rPr>
              <a:t>still</a:t>
            </a:r>
            <a:r>
              <a:rPr lang="it-IT">
                <a:solidFill>
                  <a:schemeClr val="bg1"/>
                </a:solidFill>
              </a:rPr>
              <a:t> in the game in </a:t>
            </a:r>
            <a:r>
              <a:rPr lang="it-IT" err="1">
                <a:solidFill>
                  <a:schemeClr val="bg1"/>
                </a:solidFill>
              </a:rPr>
              <a:t>both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scenarios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it-IT" err="1">
                <a:solidFill>
                  <a:schemeClr val="bg1"/>
                </a:solidFill>
              </a:rPr>
              <a:t>Diversity</a:t>
            </a:r>
            <a:r>
              <a:rPr lang="it-IT">
                <a:solidFill>
                  <a:schemeClr val="bg1"/>
                </a:solidFill>
              </a:rPr>
              <a:t> imports in the short-</a:t>
            </a:r>
            <a:r>
              <a:rPr lang="it-IT" err="1">
                <a:solidFill>
                  <a:schemeClr val="bg1"/>
                </a:solidFill>
              </a:rPr>
              <a:t>term</a:t>
            </a:r>
            <a:r>
              <a:rPr lang="it-IT">
                <a:solidFill>
                  <a:schemeClr val="bg1"/>
                </a:solidFill>
              </a:rPr>
              <a:t>, </a:t>
            </a:r>
            <a:r>
              <a:rPr lang="it-IT" err="1">
                <a:solidFill>
                  <a:schemeClr val="bg1"/>
                </a:solidFill>
              </a:rPr>
              <a:t>invest</a:t>
            </a:r>
            <a:r>
              <a:rPr lang="it-IT">
                <a:solidFill>
                  <a:schemeClr val="bg1"/>
                </a:solidFill>
              </a:rPr>
              <a:t> in H2 (and biofuels) in the long-</a:t>
            </a:r>
            <a:r>
              <a:rPr lang="it-IT" err="1">
                <a:solidFill>
                  <a:schemeClr val="bg1"/>
                </a:solidFill>
              </a:rPr>
              <a:t>term</a:t>
            </a:r>
            <a:r>
              <a:rPr lang="it-IT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bg1"/>
                </a:solidFill>
              </a:rPr>
              <a:t>Without</a:t>
            </a:r>
            <a:r>
              <a:rPr lang="it-IT">
                <a:solidFill>
                  <a:schemeClr val="bg1"/>
                </a:solidFill>
              </a:rPr>
              <a:t> storage, RES </a:t>
            </a:r>
            <a:r>
              <a:rPr lang="it-IT" err="1">
                <a:solidFill>
                  <a:schemeClr val="bg1"/>
                </a:solidFill>
              </a:rPr>
              <a:t>will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not</a:t>
            </a:r>
            <a:r>
              <a:rPr lang="it-IT">
                <a:solidFill>
                  <a:schemeClr val="bg1"/>
                </a:solidFill>
              </a:rPr>
              <a:t> be </a:t>
            </a:r>
            <a:r>
              <a:rPr lang="it-IT" err="1">
                <a:solidFill>
                  <a:schemeClr val="bg1"/>
                </a:solidFill>
              </a:rPr>
              <a:t>able</a:t>
            </a:r>
            <a:r>
              <a:rPr lang="it-IT">
                <a:solidFill>
                  <a:schemeClr val="bg1"/>
                </a:solidFill>
              </a:rPr>
              <a:t> to lead in the </a:t>
            </a:r>
            <a:r>
              <a:rPr lang="it-IT" err="1">
                <a:solidFill>
                  <a:schemeClr val="bg1"/>
                </a:solidFill>
              </a:rPr>
              <a:t>electricity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sector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it-IT">
                <a:solidFill>
                  <a:schemeClr val="bg1"/>
                </a:solidFill>
              </a:rPr>
              <a:t> Investment and incentive </a:t>
            </a:r>
            <a:r>
              <a:rPr lang="it-IT" err="1">
                <a:solidFill>
                  <a:schemeClr val="bg1"/>
                </a:solidFill>
              </a:rPr>
              <a:t>schemes</a:t>
            </a:r>
            <a:r>
              <a:rPr lang="it-IT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Net-zero </a:t>
            </a:r>
            <a:r>
              <a:rPr lang="it-IT" err="1">
                <a:solidFill>
                  <a:schemeClr val="bg1"/>
                </a:solidFill>
              </a:rPr>
              <a:t>emissions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not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reached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at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all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Efficiency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improvements</a:t>
            </a:r>
            <a:r>
              <a:rPr lang="it-IT">
                <a:solidFill>
                  <a:schemeClr val="bg1"/>
                </a:solidFill>
              </a:rPr>
              <a:t> smart </a:t>
            </a:r>
            <a:r>
              <a:rPr lang="it-IT" err="1">
                <a:solidFill>
                  <a:schemeClr val="bg1"/>
                </a:solidFill>
              </a:rPr>
              <a:t>infrastructures</a:t>
            </a:r>
            <a:r>
              <a:rPr lang="it-IT">
                <a:solidFill>
                  <a:schemeClr val="bg1"/>
                </a:solidFill>
              </a:rPr>
              <a:t>, full </a:t>
            </a:r>
            <a:r>
              <a:rPr lang="it-IT" err="1">
                <a:solidFill>
                  <a:schemeClr val="bg1"/>
                </a:solidFill>
              </a:rPr>
              <a:t>circular</a:t>
            </a:r>
            <a:r>
              <a:rPr lang="it-IT">
                <a:solidFill>
                  <a:schemeClr val="bg1"/>
                </a:solidFill>
              </a:rPr>
              <a:t> economy.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bg1"/>
                </a:solidFill>
              </a:rPr>
              <a:t>Electrolysers</a:t>
            </a:r>
            <a:r>
              <a:rPr lang="it-IT">
                <a:solidFill>
                  <a:schemeClr val="bg1"/>
                </a:solidFill>
              </a:rPr>
              <a:t>' pathway </a:t>
            </a:r>
            <a:r>
              <a:rPr lang="it-IT" err="1">
                <a:solidFill>
                  <a:schemeClr val="bg1"/>
                </a:solidFill>
              </a:rPr>
              <a:t>is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very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ambitious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>
                <a:solidFill>
                  <a:schemeClr val="bg1"/>
                </a:solidFill>
                <a:ea typeface="+mn-lt"/>
                <a:cs typeface="+mn-lt"/>
              </a:rPr>
              <a:t>≠</a:t>
            </a:r>
            <a:r>
              <a:rPr lang="it-IT">
                <a:solidFill>
                  <a:schemeClr val="bg1"/>
                </a:solidFill>
              </a:rPr>
              <a:t> the </a:t>
            </a:r>
            <a:r>
              <a:rPr lang="it-IT" err="1">
                <a:solidFill>
                  <a:schemeClr val="bg1"/>
                </a:solidFill>
              </a:rPr>
              <a:t>italian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governement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aims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at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reaching</a:t>
            </a:r>
            <a:r>
              <a:rPr lang="it-IT">
                <a:solidFill>
                  <a:schemeClr val="bg1"/>
                </a:solidFill>
              </a:rPr>
              <a:t> an </a:t>
            </a:r>
            <a:r>
              <a:rPr lang="it-IT" err="1">
                <a:solidFill>
                  <a:schemeClr val="bg1"/>
                </a:solidFill>
              </a:rPr>
              <a:t>installed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capacity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between</a:t>
            </a:r>
            <a:r>
              <a:rPr lang="it-IT">
                <a:solidFill>
                  <a:schemeClr val="bg1"/>
                </a:solidFill>
              </a:rPr>
              <a:t> 1 MW and 5 MW by 2026.</a:t>
            </a:r>
          </a:p>
        </p:txBody>
      </p:sp>
    </p:spTree>
    <p:extLst>
      <p:ext uri="{BB962C8B-B14F-4D97-AF65-F5344CB8AC3E}">
        <p14:creationId xmlns:p14="http://schemas.microsoft.com/office/powerpoint/2010/main" val="24449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60438" y="639763"/>
            <a:ext cx="10012362" cy="3227387"/>
          </a:xfrm>
        </p:spPr>
        <p:txBody>
          <a:bodyPr anchor="b">
            <a:normAutofit/>
          </a:bodyPr>
          <a:lstStyle/>
          <a:p>
            <a:r>
              <a:rPr lang="it-IT"/>
              <a:t>Thank you for the attention!</a:t>
            </a:r>
            <a:endParaRPr lang="de-DE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66FFD22-0E9C-893A-A937-E604C8BD54CB}"/>
              </a:ext>
            </a:extLst>
          </p:cNvPr>
          <p:cNvSpPr txBox="1">
            <a:spLocks/>
          </p:cNvSpPr>
          <p:nvPr/>
        </p:nvSpPr>
        <p:spPr>
          <a:xfrm>
            <a:off x="845552" y="5348288"/>
            <a:ext cx="6021207" cy="15097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42DF1A86-6F32-1A42-83F3-E5E0F5AAC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26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49B09-5AAA-0B4D-ACDD-BA498F3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32123"/>
            <a:ext cx="10571998" cy="970450"/>
          </a:xfrm>
        </p:spPr>
        <p:txBody>
          <a:bodyPr/>
          <a:lstStyle/>
          <a:p>
            <a:r>
              <a:rPr lang="it-IT"/>
              <a:t>Scenario </a:t>
            </a:r>
            <a:r>
              <a:rPr lang="it-IT" err="1"/>
              <a:t>definition</a:t>
            </a:r>
            <a:r>
              <a:rPr lang="it-IT"/>
              <a:t>: </a:t>
            </a:r>
            <a:r>
              <a:rPr lang="it-IT" err="1"/>
              <a:t>Assumed</a:t>
            </a:r>
            <a:r>
              <a:rPr lang="it-IT"/>
              <a:t> policies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B29615F7-7338-0A17-6186-D5EC85EC4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361998"/>
              </p:ext>
            </p:extLst>
          </p:nvPr>
        </p:nvGraphicFramePr>
        <p:xfrm>
          <a:off x="534572" y="2335236"/>
          <a:ext cx="11197884" cy="412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61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49B09-5AAA-0B4D-ACDD-BA498F3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32123"/>
            <a:ext cx="10571998" cy="970450"/>
          </a:xfrm>
        </p:spPr>
        <p:txBody>
          <a:bodyPr/>
          <a:lstStyle/>
          <a:p>
            <a:r>
              <a:rPr lang="it-IT"/>
              <a:t>Scenario </a:t>
            </a:r>
            <a:r>
              <a:rPr lang="it-IT" err="1"/>
              <a:t>definition</a:t>
            </a:r>
            <a:r>
              <a:rPr lang="it-IT"/>
              <a:t>: Technical </a:t>
            </a:r>
            <a:r>
              <a:rPr lang="it-IT" err="1"/>
              <a:t>constraints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852166-3797-D1C1-AEB5-5C3C9831B3BC}"/>
              </a:ext>
            </a:extLst>
          </p:cNvPr>
          <p:cNvSpPr txBox="1"/>
          <p:nvPr/>
        </p:nvSpPr>
        <p:spPr>
          <a:xfrm>
            <a:off x="317631" y="2363372"/>
            <a:ext cx="5568917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Target set by </a:t>
            </a:r>
            <a:r>
              <a:rPr lang="it-IT" err="1">
                <a:solidFill>
                  <a:schemeClr val="bg1"/>
                </a:solidFill>
              </a:rPr>
              <a:t>means</a:t>
            </a:r>
            <a:r>
              <a:rPr lang="it-IT">
                <a:solidFill>
                  <a:schemeClr val="bg1"/>
                </a:solidFill>
              </a:rPr>
              <a:t> of </a:t>
            </a:r>
            <a:r>
              <a:rPr lang="it-IT" i="1" err="1">
                <a:solidFill>
                  <a:schemeClr val="bg1"/>
                </a:solidFill>
              </a:rPr>
              <a:t>MinGenGroupTarget</a:t>
            </a:r>
            <a:r>
              <a:rPr lang="it-IT">
                <a:solidFill>
                  <a:schemeClr val="bg1"/>
                </a:solidFill>
              </a:rPr>
              <a:t> on solar, wind and </a:t>
            </a:r>
            <a:r>
              <a:rPr lang="it-IT" err="1">
                <a:solidFill>
                  <a:schemeClr val="bg1"/>
                </a:solidFill>
              </a:rPr>
              <a:t>electrolysers</a:t>
            </a:r>
            <a:r>
              <a:rPr lang="it-IT">
                <a:solidFill>
                  <a:schemeClr val="bg1"/>
                </a:solidFill>
              </a:rPr>
              <a:t> groups</a:t>
            </a:r>
            <a:br>
              <a:rPr lang="it-IT">
                <a:solidFill>
                  <a:schemeClr val="bg1"/>
                </a:solidFill>
              </a:rPr>
            </a:br>
            <a:endParaRPr lang="it-IT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Applied on </a:t>
            </a:r>
            <a:r>
              <a:rPr lang="it-IT" b="1">
                <a:solidFill>
                  <a:schemeClr val="bg1"/>
                </a:solidFill>
              </a:rPr>
              <a:t>Activity (PJ)</a:t>
            </a:r>
            <a:endParaRPr lang="it-IT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b="1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Solar: 52 GW by 2030 and 71 GW by 2050</a:t>
            </a:r>
            <a:br>
              <a:rPr lang="it-IT">
                <a:solidFill>
                  <a:schemeClr val="bg1"/>
                </a:solidFill>
              </a:rPr>
            </a:br>
            <a:endParaRPr lang="it-IT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Wind: 18.1 GW onshore and 0.9 GW offshore by 2030</a:t>
            </a:r>
            <a:br>
              <a:rPr lang="it-IT">
                <a:solidFill>
                  <a:schemeClr val="bg1"/>
                </a:solidFill>
              </a:rPr>
            </a:br>
            <a:br>
              <a:rPr lang="it-IT">
                <a:solidFill>
                  <a:schemeClr val="bg1"/>
                </a:solidFill>
              </a:rPr>
            </a:br>
            <a:r>
              <a:rPr lang="it-IT">
                <a:solidFill>
                  <a:schemeClr val="bg1"/>
                </a:solidFill>
              </a:rPr>
              <a:t>- </a:t>
            </a:r>
            <a:r>
              <a:rPr lang="it-IT" err="1">
                <a:solidFill>
                  <a:schemeClr val="bg1"/>
                </a:solidFill>
              </a:rPr>
              <a:t>Remove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i="1" err="1">
                <a:solidFill>
                  <a:schemeClr val="bg1"/>
                </a:solidFill>
              </a:rPr>
              <a:t>MaxCapacity</a:t>
            </a:r>
            <a:r>
              <a:rPr lang="it-IT">
                <a:solidFill>
                  <a:schemeClr val="bg1"/>
                </a:solidFill>
              </a:rPr>
              <a:t> on </a:t>
            </a:r>
            <a:r>
              <a:rPr lang="it-IT" err="1">
                <a:solidFill>
                  <a:schemeClr val="bg1"/>
                </a:solidFill>
              </a:rPr>
              <a:t>technologies</a:t>
            </a:r>
            <a:br>
              <a:rPr lang="it-IT">
                <a:solidFill>
                  <a:schemeClr val="bg1"/>
                </a:solidFill>
              </a:rPr>
            </a:br>
            <a:r>
              <a:rPr lang="it-IT">
                <a:solidFill>
                  <a:schemeClr val="bg1"/>
                </a:solidFill>
              </a:rPr>
              <a:t>- Set a </a:t>
            </a:r>
            <a:r>
              <a:rPr lang="it-IT" err="1">
                <a:solidFill>
                  <a:schemeClr val="bg1"/>
                </a:solidFill>
              </a:rPr>
              <a:t>value</a:t>
            </a:r>
            <a:r>
              <a:rPr lang="it-IT">
                <a:solidFill>
                  <a:schemeClr val="bg1"/>
                </a:solidFill>
              </a:rPr>
              <a:t> for </a:t>
            </a:r>
            <a:r>
              <a:rPr lang="it-IT" i="1" err="1">
                <a:solidFill>
                  <a:schemeClr val="bg1"/>
                </a:solidFill>
              </a:rPr>
              <a:t>MaxGenGroupLimit</a:t>
            </a:r>
            <a:r>
              <a:rPr lang="it-IT">
                <a:solidFill>
                  <a:schemeClr val="bg1"/>
                </a:solidFill>
              </a:rPr>
              <a:t> of 14 PJ for offshore group </a:t>
            </a:r>
            <a:br>
              <a:rPr lang="it-IT">
                <a:solidFill>
                  <a:schemeClr val="bg1"/>
                </a:solidFill>
              </a:rPr>
            </a:br>
            <a:br>
              <a:rPr lang="it-IT">
                <a:solidFill>
                  <a:schemeClr val="bg1"/>
                </a:solidFill>
              </a:rPr>
            </a:br>
            <a:endParaRPr lang="it-IT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DD0FD648-24D1-EAFC-7237-F0BA4B6A3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26842"/>
              </p:ext>
            </p:extLst>
          </p:nvPr>
        </p:nvGraphicFramePr>
        <p:xfrm>
          <a:off x="6095999" y="2715065"/>
          <a:ext cx="5678330" cy="3862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8AB07C-8D6F-82E5-E8D1-B5A3C9B1874D}"/>
              </a:ext>
            </a:extLst>
          </p:cNvPr>
          <p:cNvSpPr txBox="1"/>
          <p:nvPr/>
        </p:nvSpPr>
        <p:spPr>
          <a:xfrm>
            <a:off x="6095999" y="2363372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err="1">
                <a:solidFill>
                  <a:schemeClr val="bg1"/>
                </a:solidFill>
              </a:rPr>
              <a:t>Calibration</a:t>
            </a:r>
            <a:r>
              <a:rPr lang="it-IT">
                <a:solidFill>
                  <a:schemeClr val="bg1"/>
                </a:solidFill>
              </a:rPr>
              <a:t> for the </a:t>
            </a:r>
            <a:r>
              <a:rPr lang="it-IT" err="1">
                <a:solidFill>
                  <a:schemeClr val="bg1"/>
                </a:solidFill>
              </a:rPr>
              <a:t>electrolysers</a:t>
            </a:r>
            <a:r>
              <a:rPr lang="it-IT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067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9408C6-B9D3-E34F-C2E7-B462A890183C}"/>
              </a:ext>
            </a:extLst>
          </p:cNvPr>
          <p:cNvSpPr txBox="1"/>
          <p:nvPr/>
        </p:nvSpPr>
        <p:spPr>
          <a:xfrm>
            <a:off x="471488" y="2571750"/>
            <a:ext cx="2879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Focus on CO</a:t>
            </a:r>
            <a:r>
              <a:rPr lang="it-IT" baseline="-25000">
                <a:solidFill>
                  <a:schemeClr val="bg1"/>
                </a:solidFill>
              </a:rPr>
              <a:t>2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emissions</a:t>
            </a:r>
            <a:r>
              <a:rPr lang="it-IT">
                <a:solidFill>
                  <a:schemeClr val="bg1"/>
                </a:solidFill>
              </a:rPr>
              <a:t>:</a:t>
            </a:r>
            <a:br>
              <a:rPr lang="it-IT">
                <a:solidFill>
                  <a:schemeClr val="bg1"/>
                </a:solidFill>
              </a:rPr>
            </a:br>
            <a:endParaRPr lang="it-IT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bg1"/>
                </a:solidFill>
              </a:rPr>
              <a:t>Cut</a:t>
            </a:r>
            <a:r>
              <a:rPr lang="it-IT">
                <a:solidFill>
                  <a:schemeClr val="bg1"/>
                </a:solidFill>
              </a:rPr>
              <a:t> of </a:t>
            </a:r>
            <a:r>
              <a:rPr lang="it-IT" b="1">
                <a:solidFill>
                  <a:schemeClr val="bg1"/>
                </a:solidFill>
              </a:rPr>
              <a:t>33%</a:t>
            </a:r>
            <a:r>
              <a:rPr lang="it-IT">
                <a:solidFill>
                  <a:schemeClr val="bg1"/>
                </a:solidFill>
              </a:rPr>
              <a:t>(*) by 2030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bg1"/>
                </a:solidFill>
              </a:rPr>
              <a:t>Cut</a:t>
            </a:r>
            <a:r>
              <a:rPr lang="it-IT">
                <a:solidFill>
                  <a:schemeClr val="bg1"/>
                </a:solidFill>
              </a:rPr>
              <a:t> of </a:t>
            </a:r>
            <a:r>
              <a:rPr lang="it-IT" b="1">
                <a:solidFill>
                  <a:schemeClr val="bg1"/>
                </a:solidFill>
              </a:rPr>
              <a:t>80%</a:t>
            </a:r>
            <a:r>
              <a:rPr lang="it-IT">
                <a:solidFill>
                  <a:schemeClr val="bg1"/>
                </a:solidFill>
              </a:rPr>
              <a:t>(*) by 2050</a:t>
            </a:r>
            <a:br>
              <a:rPr lang="it-IT">
                <a:solidFill>
                  <a:schemeClr val="bg1"/>
                </a:solidFill>
              </a:rPr>
            </a:br>
            <a:br>
              <a:rPr lang="it-IT">
                <a:solidFill>
                  <a:schemeClr val="bg1"/>
                </a:solidFill>
              </a:rPr>
            </a:br>
            <a:endParaRPr lang="it-IT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327DBA-3FC0-A76B-AFE5-447484430DE1}"/>
              </a:ext>
            </a:extLst>
          </p:cNvPr>
          <p:cNvSpPr txBox="1"/>
          <p:nvPr/>
        </p:nvSpPr>
        <p:spPr>
          <a:xfrm>
            <a:off x="314325" y="6474380"/>
            <a:ext cx="2840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</a:rPr>
              <a:t>(*) with </a:t>
            </a:r>
            <a:r>
              <a:rPr lang="it-IT" sz="1000" err="1">
                <a:solidFill>
                  <a:schemeClr val="bg1"/>
                </a:solidFill>
              </a:rPr>
              <a:t>respect</a:t>
            </a:r>
            <a:r>
              <a:rPr lang="it-IT" sz="1000">
                <a:solidFill>
                  <a:schemeClr val="bg1"/>
                </a:solidFill>
              </a:rPr>
              <a:t> to 1990’s </a:t>
            </a:r>
            <a:r>
              <a:rPr lang="it-IT" sz="1000" err="1">
                <a:solidFill>
                  <a:schemeClr val="bg1"/>
                </a:solidFill>
              </a:rPr>
              <a:t>level</a:t>
            </a:r>
            <a:r>
              <a:rPr lang="it-IT" sz="1000">
                <a:solidFill>
                  <a:schemeClr val="bg1"/>
                </a:solidFill>
              </a:rPr>
              <a:t> of 440 </a:t>
            </a:r>
            <a:r>
              <a:rPr lang="it-IT" sz="1000" err="1">
                <a:solidFill>
                  <a:schemeClr val="bg1"/>
                </a:solidFill>
              </a:rPr>
              <a:t>Mtons</a:t>
            </a:r>
            <a:endParaRPr lang="it-IT" sz="100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50661B0-7BD6-41F7-D10C-BAFCE12CC098}"/>
              </a:ext>
            </a:extLst>
          </p:cNvPr>
          <p:cNvSpPr txBox="1"/>
          <p:nvPr/>
        </p:nvSpPr>
        <p:spPr>
          <a:xfrm>
            <a:off x="5724525" y="2571750"/>
            <a:ext cx="5846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>
                <a:solidFill>
                  <a:schemeClr val="bg1"/>
                </a:solidFill>
              </a:rPr>
              <a:t>Implementation</a:t>
            </a:r>
            <a:r>
              <a:rPr lang="it-IT">
                <a:solidFill>
                  <a:schemeClr val="bg1"/>
                </a:solidFill>
              </a:rPr>
              <a:t>:</a:t>
            </a:r>
            <a:br>
              <a:rPr lang="it-IT">
                <a:solidFill>
                  <a:schemeClr val="bg1"/>
                </a:solidFill>
              </a:rPr>
            </a:br>
            <a:endParaRPr lang="it-IT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New commodity for </a:t>
            </a:r>
            <a:r>
              <a:rPr lang="it-IT" err="1">
                <a:solidFill>
                  <a:schemeClr val="bg1"/>
                </a:solidFill>
              </a:rPr>
              <a:t>total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emissions</a:t>
            </a:r>
            <a:r>
              <a:rPr lang="it-IT">
                <a:solidFill>
                  <a:schemeClr val="bg1"/>
                </a:solidFill>
              </a:rPr>
              <a:t> «</a:t>
            </a:r>
            <a:r>
              <a:rPr lang="it-IT" b="1">
                <a:solidFill>
                  <a:schemeClr val="bg1"/>
                </a:solidFill>
              </a:rPr>
              <a:t>TOT_CO2</a:t>
            </a:r>
            <a:r>
              <a:rPr lang="it-IT">
                <a:solidFill>
                  <a:schemeClr val="bg1"/>
                </a:solidFill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err="1">
                <a:solidFill>
                  <a:schemeClr val="bg1"/>
                </a:solidFill>
              </a:rPr>
              <a:t>EmissionLimit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parameter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used</a:t>
            </a:r>
            <a:r>
              <a:rPr lang="it-IT">
                <a:solidFill>
                  <a:schemeClr val="bg1"/>
                </a:solidFill>
              </a:rPr>
              <a:t> </a:t>
            </a:r>
            <a:br>
              <a:rPr lang="it-IT">
                <a:solidFill>
                  <a:schemeClr val="bg1"/>
                </a:solidFill>
              </a:rPr>
            </a:br>
            <a:br>
              <a:rPr lang="it-IT">
                <a:solidFill>
                  <a:schemeClr val="bg1"/>
                </a:solidFill>
              </a:rPr>
            </a:b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7D0EE4B-67F8-89BA-CB4E-C1803F1687B6}"/>
              </a:ext>
            </a:extLst>
          </p:cNvPr>
          <p:cNvCxnSpPr>
            <a:cxnSpLocks/>
          </p:cNvCxnSpPr>
          <p:nvPr/>
        </p:nvCxnSpPr>
        <p:spPr>
          <a:xfrm>
            <a:off x="8174388" y="4645342"/>
            <a:ext cx="164736" cy="488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E28BC8-0E14-E9B7-A72D-B93CC6E75D9C}"/>
              </a:ext>
            </a:extLst>
          </p:cNvPr>
          <p:cNvSpPr txBox="1"/>
          <p:nvPr/>
        </p:nvSpPr>
        <p:spPr>
          <a:xfrm>
            <a:off x="5829299" y="3896376"/>
            <a:ext cx="377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No linear </a:t>
            </a:r>
            <a:r>
              <a:rPr lang="it-IT" err="1">
                <a:solidFill>
                  <a:schemeClr val="bg1"/>
                </a:solidFill>
              </a:rPr>
              <a:t>interpolation</a:t>
            </a:r>
            <a:r>
              <a:rPr lang="it-IT">
                <a:solidFill>
                  <a:schemeClr val="bg1"/>
                </a:solidFill>
              </a:rPr>
              <a:t> in </a:t>
            </a:r>
            <a:r>
              <a:rPr lang="it-IT" b="1">
                <a:solidFill>
                  <a:schemeClr val="bg1"/>
                </a:solidFill>
              </a:rPr>
              <a:t>database_preprocessing.py</a:t>
            </a:r>
          </a:p>
        </p:txBody>
      </p:sp>
      <p:sp>
        <p:nvSpPr>
          <p:cNvPr id="20" name="Freccia giù 19">
            <a:extLst>
              <a:ext uri="{FF2B5EF4-FFF2-40B4-BE49-F238E27FC236}">
                <a16:creationId xmlns:a16="http://schemas.microsoft.com/office/drawing/2014/main" id="{22BBB0EA-6C3F-FD71-2CB0-DB84D8648B47}"/>
              </a:ext>
            </a:extLst>
          </p:cNvPr>
          <p:cNvSpPr/>
          <p:nvPr/>
        </p:nvSpPr>
        <p:spPr>
          <a:xfrm>
            <a:off x="1628374" y="4165216"/>
            <a:ext cx="565542" cy="491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EF9C672-3FEC-FD83-A25C-6C45F5BBACE7}"/>
              </a:ext>
            </a:extLst>
          </p:cNvPr>
          <p:cNvSpPr txBox="1"/>
          <p:nvPr/>
        </p:nvSpPr>
        <p:spPr>
          <a:xfrm>
            <a:off x="646670" y="4889610"/>
            <a:ext cx="311094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>
                <a:solidFill>
                  <a:schemeClr val="bg1"/>
                </a:solidFill>
              </a:rPr>
              <a:t>For 2050 no </a:t>
            </a:r>
            <a:r>
              <a:rPr lang="it-IT" err="1">
                <a:solidFill>
                  <a:schemeClr val="bg1"/>
                </a:solidFill>
              </a:rPr>
              <a:t>solution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was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found</a:t>
            </a:r>
            <a:r>
              <a:rPr lang="it-IT">
                <a:solidFill>
                  <a:schemeClr val="bg1"/>
                </a:solidFill>
              </a:rPr>
              <a:t> and a </a:t>
            </a:r>
            <a:r>
              <a:rPr lang="it-IT" err="1">
                <a:solidFill>
                  <a:schemeClr val="bg1"/>
                </a:solidFill>
              </a:rPr>
              <a:t>cut</a:t>
            </a:r>
            <a:r>
              <a:rPr lang="it-IT">
                <a:solidFill>
                  <a:schemeClr val="bg1"/>
                </a:solidFill>
              </a:rPr>
              <a:t> of </a:t>
            </a:r>
            <a:r>
              <a:rPr lang="it-IT" b="1">
                <a:solidFill>
                  <a:schemeClr val="bg1"/>
                </a:solidFill>
              </a:rPr>
              <a:t>55% </a:t>
            </a:r>
            <a:r>
              <a:rPr lang="it-IT" err="1">
                <a:solidFill>
                  <a:schemeClr val="bg1"/>
                </a:solidFill>
              </a:rPr>
              <a:t>was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chosen</a:t>
            </a:r>
            <a:endParaRPr lang="it-IT">
              <a:solidFill>
                <a:schemeClr val="bg1"/>
              </a:solidFill>
            </a:endParaRPr>
          </a:p>
        </p:txBody>
      </p:sp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ADE036-9FBA-D38C-CD23-6480DE47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r="1733" b="6639"/>
          <a:stretch/>
        </p:blipFill>
        <p:spPr>
          <a:xfrm>
            <a:off x="4180238" y="5297308"/>
            <a:ext cx="7849837" cy="92333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A902C9C7-D082-9142-6C51-0F9A5E36178E}"/>
              </a:ext>
            </a:extLst>
          </p:cNvPr>
          <p:cNvSpPr/>
          <p:nvPr/>
        </p:nvSpPr>
        <p:spPr>
          <a:xfrm>
            <a:off x="8129158" y="5578952"/>
            <a:ext cx="814388" cy="36004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EB2B2AC-D5CE-9BB8-7815-8B5F7BE93A7F}"/>
              </a:ext>
            </a:extLst>
          </p:cNvPr>
          <p:cNvSpPr txBox="1">
            <a:spLocks/>
          </p:cNvSpPr>
          <p:nvPr/>
        </p:nvSpPr>
        <p:spPr>
          <a:xfrm>
            <a:off x="810000" y="63212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Scenario </a:t>
            </a:r>
            <a:r>
              <a:rPr lang="it-IT" err="1"/>
              <a:t>definition</a:t>
            </a:r>
            <a:r>
              <a:rPr lang="it-IT"/>
              <a:t>: </a:t>
            </a:r>
            <a:r>
              <a:rPr lang="it-IT" err="1"/>
              <a:t>Emission</a:t>
            </a:r>
            <a:r>
              <a:rPr lang="it-IT"/>
              <a:t> </a:t>
            </a:r>
            <a:r>
              <a:rPr lang="it-IT" err="1"/>
              <a:t>limits</a:t>
            </a:r>
          </a:p>
        </p:txBody>
      </p:sp>
    </p:spTree>
    <p:extLst>
      <p:ext uri="{BB962C8B-B14F-4D97-AF65-F5344CB8AC3E}">
        <p14:creationId xmlns:p14="http://schemas.microsoft.com/office/powerpoint/2010/main" val="404602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49B09-5AAA-0B4D-ACDD-BA498F3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610781"/>
            <a:ext cx="10571998" cy="970450"/>
          </a:xfrm>
        </p:spPr>
        <p:txBody>
          <a:bodyPr/>
          <a:lstStyle/>
          <a:p>
            <a:r>
              <a:rPr lang="it-IT"/>
              <a:t>New </a:t>
            </a:r>
            <a:r>
              <a:rPr lang="it-IT" err="1"/>
              <a:t>implemented</a:t>
            </a:r>
            <a:r>
              <a:rPr lang="it-IT"/>
              <a:t> </a:t>
            </a:r>
            <a:r>
              <a:rPr lang="it-IT" err="1"/>
              <a:t>technologies</a:t>
            </a:r>
            <a:r>
              <a:rPr lang="it-IT"/>
              <a:t>:</a:t>
            </a:r>
            <a:br>
              <a:rPr lang="it-IT"/>
            </a:br>
            <a:r>
              <a:rPr lang="it-IT" err="1"/>
              <a:t>Hydrogen</a:t>
            </a:r>
            <a:r>
              <a:rPr lang="it-IT"/>
              <a:t> </a:t>
            </a:r>
            <a:r>
              <a:rPr lang="it-IT" err="1"/>
              <a:t>technologies</a:t>
            </a:r>
            <a:r>
              <a:rPr lang="it-IT"/>
              <a:t> (I)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4D97AE-8044-4BED-5290-8066FE533C20}"/>
              </a:ext>
            </a:extLst>
          </p:cNvPr>
          <p:cNvSpPr txBox="1"/>
          <p:nvPr/>
        </p:nvSpPr>
        <p:spPr>
          <a:xfrm>
            <a:off x="525800" y="3843879"/>
            <a:ext cx="252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>
                <a:solidFill>
                  <a:schemeClr val="bg1"/>
                </a:solidFill>
              </a:rPr>
              <a:t>Grey </a:t>
            </a:r>
            <a:r>
              <a:rPr lang="it-IT" sz="2000" i="1" err="1">
                <a:solidFill>
                  <a:schemeClr val="bg1"/>
                </a:solidFill>
              </a:rPr>
              <a:t>hydrogen</a:t>
            </a:r>
            <a:endParaRPr lang="it-IT" sz="2000" i="1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E79C90-F17E-BE92-4318-DE45B92FC7FD}"/>
              </a:ext>
            </a:extLst>
          </p:cNvPr>
          <p:cNvSpPr txBox="1"/>
          <p:nvPr/>
        </p:nvSpPr>
        <p:spPr>
          <a:xfrm>
            <a:off x="3173894" y="5452794"/>
            <a:ext cx="169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err="1">
                <a:solidFill>
                  <a:schemeClr val="bg1"/>
                </a:solidFill>
              </a:rPr>
              <a:t>Electrolyzers</a:t>
            </a:r>
            <a:endParaRPr lang="it-IT" sz="2000" i="1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63B1F4-1218-4082-B5F1-534F651BD846}"/>
              </a:ext>
            </a:extLst>
          </p:cNvPr>
          <p:cNvSpPr txBox="1"/>
          <p:nvPr/>
        </p:nvSpPr>
        <p:spPr>
          <a:xfrm>
            <a:off x="9881971" y="3838090"/>
            <a:ext cx="150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err="1">
                <a:solidFill>
                  <a:schemeClr val="bg1"/>
                </a:solidFill>
              </a:rPr>
              <a:t>Fuel</a:t>
            </a:r>
            <a:r>
              <a:rPr lang="it-IT" sz="2000" i="1">
                <a:solidFill>
                  <a:schemeClr val="bg1"/>
                </a:solidFill>
              </a:rPr>
              <a:t> </a:t>
            </a:r>
            <a:r>
              <a:rPr lang="it-IT" sz="2000" i="1" err="1">
                <a:solidFill>
                  <a:schemeClr val="bg1"/>
                </a:solidFill>
              </a:rPr>
              <a:t>cells</a:t>
            </a:r>
            <a:endParaRPr lang="it-IT" sz="2000" i="1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3502F3-4201-B123-E569-55FDF12A9D28}"/>
              </a:ext>
            </a:extLst>
          </p:cNvPr>
          <p:cNvSpPr txBox="1"/>
          <p:nvPr/>
        </p:nvSpPr>
        <p:spPr>
          <a:xfrm>
            <a:off x="6731514" y="5452794"/>
            <a:ext cx="2395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>
                <a:solidFill>
                  <a:schemeClr val="bg1"/>
                </a:solidFill>
              </a:rPr>
              <a:t>Chemical looping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961BE5-9B69-9BCD-0FAD-BE2E50EC0356}"/>
              </a:ext>
            </a:extLst>
          </p:cNvPr>
          <p:cNvSpPr txBox="1"/>
          <p:nvPr/>
        </p:nvSpPr>
        <p:spPr>
          <a:xfrm>
            <a:off x="810000" y="2258069"/>
            <a:ext cx="3677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err="1">
                <a:solidFill>
                  <a:schemeClr val="bg1"/>
                </a:solidFill>
              </a:rPr>
              <a:t>Hydrogen</a:t>
            </a:r>
            <a:r>
              <a:rPr lang="it-IT" sz="2400" b="1">
                <a:solidFill>
                  <a:schemeClr val="bg1"/>
                </a:solidFill>
              </a:rPr>
              <a:t> production </a:t>
            </a:r>
            <a:r>
              <a:rPr lang="it-IT" sz="2400" b="1" err="1">
                <a:solidFill>
                  <a:schemeClr val="bg1"/>
                </a:solidFill>
              </a:rPr>
              <a:t>technologies</a:t>
            </a:r>
            <a:endParaRPr lang="it-IT" sz="2400" b="1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4C5A77-9AC0-83A6-AA1A-60C5818B2512}"/>
              </a:ext>
            </a:extLst>
          </p:cNvPr>
          <p:cNvSpPr txBox="1"/>
          <p:nvPr/>
        </p:nvSpPr>
        <p:spPr>
          <a:xfrm>
            <a:off x="7704786" y="2258068"/>
            <a:ext cx="3677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Energy production </a:t>
            </a:r>
            <a:r>
              <a:rPr lang="it-IT" sz="2400" b="1" err="1">
                <a:solidFill>
                  <a:schemeClr val="bg1"/>
                </a:solidFill>
              </a:rPr>
              <a:t>technologies</a:t>
            </a:r>
            <a:endParaRPr lang="it-IT" sz="2400" b="1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C91297-DC38-A223-BBC2-70E53347E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03" y="3159998"/>
            <a:ext cx="2073600" cy="162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61BA425-EC00-9826-4A4F-81AFCA18E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0" y="4842849"/>
            <a:ext cx="2433536" cy="162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EFACDD8-75CB-F0EC-7281-097C96781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569" y="3155957"/>
            <a:ext cx="2761364" cy="1620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FCF4E71-064A-0261-747C-16A909199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9957" y="4842849"/>
            <a:ext cx="2428103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49B09-5AAA-0B4D-ACDD-BA498F3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52" y="632123"/>
            <a:ext cx="10571998" cy="970450"/>
          </a:xfrm>
        </p:spPr>
        <p:txBody>
          <a:bodyPr/>
          <a:lstStyle/>
          <a:p>
            <a:r>
              <a:rPr lang="it-IT"/>
              <a:t>New </a:t>
            </a:r>
            <a:r>
              <a:rPr lang="it-IT" err="1"/>
              <a:t>implemented</a:t>
            </a:r>
            <a:r>
              <a:rPr lang="it-IT"/>
              <a:t> </a:t>
            </a:r>
            <a:r>
              <a:rPr lang="it-IT" err="1"/>
              <a:t>technologies</a:t>
            </a:r>
            <a:r>
              <a:rPr lang="it-IT"/>
              <a:t>:</a:t>
            </a:r>
            <a:br>
              <a:rPr lang="it-IT"/>
            </a:br>
            <a:r>
              <a:rPr lang="it-IT" err="1"/>
              <a:t>Hydrogen</a:t>
            </a:r>
            <a:r>
              <a:rPr lang="it-IT"/>
              <a:t> </a:t>
            </a:r>
            <a:r>
              <a:rPr lang="it-IT" err="1"/>
              <a:t>technologies</a:t>
            </a:r>
            <a:r>
              <a:rPr lang="it-IT"/>
              <a:t> (II)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4D97AE-8044-4BED-5290-8066FE533C20}"/>
              </a:ext>
            </a:extLst>
          </p:cNvPr>
          <p:cNvSpPr txBox="1"/>
          <p:nvPr/>
        </p:nvSpPr>
        <p:spPr>
          <a:xfrm>
            <a:off x="3824852" y="3433526"/>
            <a:ext cx="182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err="1">
                <a:solidFill>
                  <a:schemeClr val="bg1"/>
                </a:solidFill>
              </a:rPr>
              <a:t>Methanation</a:t>
            </a:r>
            <a:endParaRPr lang="it-IT" sz="2000" i="1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E79C90-F17E-BE92-4318-DE45B92FC7FD}"/>
              </a:ext>
            </a:extLst>
          </p:cNvPr>
          <p:cNvSpPr txBox="1"/>
          <p:nvPr/>
        </p:nvSpPr>
        <p:spPr>
          <a:xfrm>
            <a:off x="1037377" y="5224960"/>
            <a:ext cx="169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>
                <a:solidFill>
                  <a:schemeClr val="bg1"/>
                </a:solidFill>
              </a:rPr>
              <a:t>Green </a:t>
            </a:r>
            <a:r>
              <a:rPr lang="it-IT" sz="2000" i="1" err="1">
                <a:solidFill>
                  <a:schemeClr val="bg1"/>
                </a:solidFill>
              </a:rPr>
              <a:t>steel</a:t>
            </a:r>
            <a:endParaRPr lang="it-IT" sz="2000" i="1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63B1F4-1218-4082-B5F1-534F651BD846}"/>
              </a:ext>
            </a:extLst>
          </p:cNvPr>
          <p:cNvSpPr txBox="1"/>
          <p:nvPr/>
        </p:nvSpPr>
        <p:spPr>
          <a:xfrm>
            <a:off x="8880929" y="5224960"/>
            <a:ext cx="2443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err="1">
                <a:solidFill>
                  <a:schemeClr val="bg1"/>
                </a:solidFill>
              </a:rPr>
              <a:t>Hydrogen</a:t>
            </a:r>
            <a:r>
              <a:rPr lang="it-IT" sz="2000" i="1">
                <a:solidFill>
                  <a:schemeClr val="bg1"/>
                </a:solidFill>
              </a:rPr>
              <a:t> storage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3502F3-4201-B123-E569-55FDF12A9D28}"/>
              </a:ext>
            </a:extLst>
          </p:cNvPr>
          <p:cNvSpPr txBox="1"/>
          <p:nvPr/>
        </p:nvSpPr>
        <p:spPr>
          <a:xfrm>
            <a:off x="3950572" y="2247040"/>
            <a:ext cx="445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Non power </a:t>
            </a:r>
            <a:r>
              <a:rPr lang="it-IT" sz="2800" b="1" err="1">
                <a:solidFill>
                  <a:schemeClr val="bg1"/>
                </a:solidFill>
              </a:rPr>
              <a:t>technologies</a:t>
            </a:r>
            <a:endParaRPr lang="it-IT" sz="2800" b="1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3130CA-5C47-DF9E-CF8B-5AFA620FCDA1}"/>
              </a:ext>
            </a:extLst>
          </p:cNvPr>
          <p:cNvSpPr txBox="1"/>
          <p:nvPr/>
        </p:nvSpPr>
        <p:spPr>
          <a:xfrm>
            <a:off x="6495994" y="3414727"/>
            <a:ext cx="224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err="1">
                <a:solidFill>
                  <a:schemeClr val="bg1"/>
                </a:solidFill>
              </a:rPr>
              <a:t>Hydrogen</a:t>
            </a:r>
            <a:r>
              <a:rPr lang="it-IT" sz="2000" i="1">
                <a:solidFill>
                  <a:schemeClr val="bg1"/>
                </a:solidFill>
              </a:rPr>
              <a:t> trucks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207DB25-8FCC-C205-0644-05F00E8DF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75" y="4615015"/>
            <a:ext cx="2203200" cy="162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09D5113-A323-5ED6-31D8-84CC4876A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2945458"/>
            <a:ext cx="2716364" cy="162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D06D2C-E1DF-E61C-0B84-EF1B137B9D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90" r="18980"/>
          <a:stretch/>
        </p:blipFill>
        <p:spPr>
          <a:xfrm>
            <a:off x="8947023" y="2945458"/>
            <a:ext cx="2311685" cy="1620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B419B4-B941-72D1-86C3-F8B399DEFD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813"/>
          <a:stretch/>
        </p:blipFill>
        <p:spPr>
          <a:xfrm>
            <a:off x="6048048" y="4615015"/>
            <a:ext cx="263454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550C889-7986-05CA-E18F-000863C78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6845"/>
          <a:stretch/>
        </p:blipFill>
        <p:spPr>
          <a:xfrm>
            <a:off x="806100" y="1044427"/>
            <a:ext cx="10579795" cy="2394847"/>
          </a:xfrm>
          <a:effectLst/>
        </p:spPr>
      </p:pic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807D27-6E0E-F51B-F623-E695F3CF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8" y="5791400"/>
            <a:ext cx="10571998" cy="970450"/>
          </a:xfrm>
          <a:effectLst/>
        </p:spPr>
        <p:txBody>
          <a:bodyPr anchor="ctr">
            <a:normAutofit fontScale="90000"/>
          </a:bodyPr>
          <a:lstStyle/>
          <a:p>
            <a:pPr algn="ctr"/>
            <a:r>
              <a:rPr lang="it-IT" sz="3200">
                <a:solidFill>
                  <a:schemeClr val="tx1"/>
                </a:solidFill>
              </a:rPr>
              <a:t>New </a:t>
            </a:r>
            <a:r>
              <a:rPr lang="it-IT" sz="3200" err="1">
                <a:solidFill>
                  <a:schemeClr val="tx1"/>
                </a:solidFill>
              </a:rPr>
              <a:t>implemented</a:t>
            </a:r>
            <a:r>
              <a:rPr lang="it-IT" sz="3200">
                <a:solidFill>
                  <a:schemeClr val="tx1"/>
                </a:solidFill>
              </a:rPr>
              <a:t> </a:t>
            </a:r>
            <a:r>
              <a:rPr lang="it-IT" sz="3200" err="1">
                <a:solidFill>
                  <a:schemeClr val="tx1"/>
                </a:solidFill>
              </a:rPr>
              <a:t>technologies</a:t>
            </a:r>
            <a:r>
              <a:rPr lang="it-IT" sz="3200">
                <a:solidFill>
                  <a:schemeClr val="tx1"/>
                </a:solidFill>
              </a:rPr>
              <a:t>:</a:t>
            </a:r>
            <a:br>
              <a:rPr lang="it-IT" sz="3200">
                <a:solidFill>
                  <a:schemeClr val="tx1"/>
                </a:solidFill>
              </a:rPr>
            </a:br>
            <a:r>
              <a:rPr lang="it-IT" sz="3200" err="1">
                <a:solidFill>
                  <a:schemeClr val="tx1"/>
                </a:solidFill>
              </a:rPr>
              <a:t>Hydrogen</a:t>
            </a:r>
            <a:r>
              <a:rPr lang="it-IT" sz="3200">
                <a:solidFill>
                  <a:schemeClr val="tx1"/>
                </a:solidFill>
              </a:rPr>
              <a:t> </a:t>
            </a:r>
            <a:r>
              <a:rPr lang="it-IT" sz="3200" err="1">
                <a:solidFill>
                  <a:schemeClr val="tx1"/>
                </a:solidFill>
              </a:rPr>
              <a:t>Blending</a:t>
            </a:r>
            <a:endParaRPr lang="it-IT" sz="320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1FA825-377D-5068-0A0C-5FF84F029A84}"/>
              </a:ext>
            </a:extLst>
          </p:cNvPr>
          <p:cNvSpPr txBox="1"/>
          <p:nvPr/>
        </p:nvSpPr>
        <p:spPr>
          <a:xfrm>
            <a:off x="4381926" y="4786766"/>
            <a:ext cx="342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1"/>
                </a:solidFill>
              </a:rPr>
              <a:t>Negative </a:t>
            </a:r>
            <a:r>
              <a:rPr lang="it-IT" b="1" err="1">
                <a:solidFill>
                  <a:schemeClr val="bg1"/>
                </a:solidFill>
              </a:rPr>
              <a:t>Emission</a:t>
            </a:r>
            <a:r>
              <a:rPr lang="it-IT" b="1">
                <a:solidFill>
                  <a:schemeClr val="bg1"/>
                </a:solidFill>
              </a:rPr>
              <a:t> </a:t>
            </a:r>
            <a:r>
              <a:rPr lang="it-IT" b="1" err="1">
                <a:solidFill>
                  <a:schemeClr val="bg1"/>
                </a:solidFill>
              </a:rPr>
              <a:t>Factor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5" name="Freccia in su 4">
            <a:extLst>
              <a:ext uri="{FF2B5EF4-FFF2-40B4-BE49-F238E27FC236}">
                <a16:creationId xmlns:a16="http://schemas.microsoft.com/office/drawing/2014/main" id="{1EB9B9E3-45C6-C98C-9571-71CF8928DDEC}"/>
              </a:ext>
            </a:extLst>
          </p:cNvPr>
          <p:cNvSpPr/>
          <p:nvPr/>
        </p:nvSpPr>
        <p:spPr>
          <a:xfrm>
            <a:off x="5904838" y="3620046"/>
            <a:ext cx="382320" cy="10847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E3C1F3-A1E7-95FE-5383-9E40FAE5B17B}"/>
              </a:ext>
            </a:extLst>
          </p:cNvPr>
          <p:cNvSpPr txBox="1"/>
          <p:nvPr/>
        </p:nvSpPr>
        <p:spPr>
          <a:xfrm>
            <a:off x="9171491" y="3878495"/>
            <a:ext cx="241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1"/>
                </a:solidFill>
              </a:rPr>
              <a:t>COM_BLEND_GRP</a:t>
            </a:r>
          </a:p>
          <a:p>
            <a:r>
              <a:rPr lang="it-IT" b="1" err="1">
                <a:solidFill>
                  <a:schemeClr val="bg1"/>
                </a:solidFill>
              </a:rPr>
              <a:t>MaxInputGroup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7" name="Freccia curva 6">
            <a:extLst>
              <a:ext uri="{FF2B5EF4-FFF2-40B4-BE49-F238E27FC236}">
                <a16:creationId xmlns:a16="http://schemas.microsoft.com/office/drawing/2014/main" id="{5D809007-3A38-8EC0-E484-68C9BA2A4C6C}"/>
              </a:ext>
            </a:extLst>
          </p:cNvPr>
          <p:cNvSpPr/>
          <p:nvPr/>
        </p:nvSpPr>
        <p:spPr>
          <a:xfrm rot="16200000">
            <a:off x="8277871" y="3495969"/>
            <a:ext cx="729465" cy="977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584277-7198-7C3B-55C6-79C7995C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02" y="449846"/>
            <a:ext cx="1047750" cy="122555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194DDA-5E68-5ACF-D7B6-DBE1ECF39BCD}"/>
              </a:ext>
            </a:extLst>
          </p:cNvPr>
          <p:cNvSpPr txBox="1"/>
          <p:nvPr/>
        </p:nvSpPr>
        <p:spPr>
          <a:xfrm>
            <a:off x="1931542" y="575353"/>
            <a:ext cx="2558265" cy="37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Commodity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6CFCA6-52D5-5864-C385-451D331866F8}"/>
              </a:ext>
            </a:extLst>
          </p:cNvPr>
          <p:cNvSpPr txBox="1"/>
          <p:nvPr/>
        </p:nvSpPr>
        <p:spPr>
          <a:xfrm>
            <a:off x="1931542" y="1155715"/>
            <a:ext cx="2558265" cy="37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34727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19F6C2-9BC3-88C0-E1A2-D35849FB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0" y="588455"/>
            <a:ext cx="10571998" cy="970450"/>
          </a:xfrm>
        </p:spPr>
        <p:txBody>
          <a:bodyPr/>
          <a:lstStyle/>
          <a:p>
            <a:r>
              <a:rPr lang="it-IT"/>
              <a:t>New </a:t>
            </a:r>
            <a:r>
              <a:rPr lang="it-IT" err="1"/>
              <a:t>implemented</a:t>
            </a:r>
            <a:r>
              <a:rPr lang="it-IT"/>
              <a:t> </a:t>
            </a:r>
            <a:r>
              <a:rPr lang="it-IT" err="1"/>
              <a:t>technologies</a:t>
            </a:r>
            <a:r>
              <a:rPr lang="it-IT"/>
              <a:t>:</a:t>
            </a:r>
            <a:br>
              <a:rPr lang="it-IT"/>
            </a:br>
            <a:r>
              <a:rPr lang="it-IT"/>
              <a:t>Energy storage </a:t>
            </a:r>
            <a:r>
              <a:rPr lang="it-IT" err="1"/>
              <a:t>technologies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C2EB01-33DE-3690-F97A-941A15417D4F}"/>
              </a:ext>
            </a:extLst>
          </p:cNvPr>
          <p:cNvSpPr txBox="1"/>
          <p:nvPr/>
        </p:nvSpPr>
        <p:spPr>
          <a:xfrm>
            <a:off x="810000" y="2556553"/>
            <a:ext cx="338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err="1">
                <a:solidFill>
                  <a:schemeClr val="bg1"/>
                </a:solidFill>
              </a:rPr>
              <a:t>Electrochemical</a:t>
            </a:r>
            <a:r>
              <a:rPr lang="it-IT" sz="2000" b="1" i="1">
                <a:solidFill>
                  <a:schemeClr val="bg1"/>
                </a:solidFill>
              </a:rPr>
              <a:t> </a:t>
            </a:r>
            <a:r>
              <a:rPr lang="it-IT" sz="2000" b="1" i="1" err="1">
                <a:solidFill>
                  <a:schemeClr val="bg1"/>
                </a:solidFill>
              </a:rPr>
              <a:t>Batteries</a:t>
            </a:r>
            <a:endParaRPr lang="it-IT" sz="2000" b="1" i="1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79782B-1475-80AE-4CAA-4B8CAC244230}"/>
              </a:ext>
            </a:extLst>
          </p:cNvPr>
          <p:cNvSpPr txBox="1"/>
          <p:nvPr/>
        </p:nvSpPr>
        <p:spPr>
          <a:xfrm>
            <a:off x="7243281" y="2556553"/>
            <a:ext cx="413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err="1">
                <a:solidFill>
                  <a:schemeClr val="bg1"/>
                </a:solidFill>
              </a:rPr>
              <a:t>Compressed</a:t>
            </a:r>
            <a:r>
              <a:rPr lang="it-IT" sz="2000" b="1" i="1">
                <a:solidFill>
                  <a:schemeClr val="bg1"/>
                </a:solidFill>
              </a:rPr>
              <a:t> Air Energy Storage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CA4FE9-C71D-4FE6-E2DA-BC0CE39528B7}"/>
              </a:ext>
            </a:extLst>
          </p:cNvPr>
          <p:cNvSpPr txBox="1"/>
          <p:nvPr/>
        </p:nvSpPr>
        <p:spPr>
          <a:xfrm>
            <a:off x="4096820" y="5817477"/>
            <a:ext cx="3998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err="1">
                <a:solidFill>
                  <a:schemeClr val="bg1"/>
                </a:solidFill>
              </a:rPr>
              <a:t>Pumped</a:t>
            </a:r>
            <a:r>
              <a:rPr lang="it-IT" sz="2000" b="1" i="1">
                <a:solidFill>
                  <a:schemeClr val="bg1"/>
                </a:solidFill>
              </a:rPr>
              <a:t> </a:t>
            </a:r>
            <a:r>
              <a:rPr lang="it-IT" sz="2000" b="1" i="1" err="1">
                <a:solidFill>
                  <a:schemeClr val="bg1"/>
                </a:solidFill>
              </a:rPr>
              <a:t>Hydro</a:t>
            </a:r>
            <a:r>
              <a:rPr lang="it-IT" sz="2000" b="1" i="1">
                <a:solidFill>
                  <a:schemeClr val="bg1"/>
                </a:solidFill>
              </a:rPr>
              <a:t> Energy Storage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35A1E14-E903-CFD6-ADDA-6CC65286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28" y="3256630"/>
            <a:ext cx="3240000" cy="226087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99631B5-479F-0AD9-1280-72B63F04F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975" y="2989820"/>
            <a:ext cx="3240000" cy="2794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DE84252-E60B-8050-4D57-E3B339107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00" y="3299187"/>
            <a:ext cx="3240000" cy="21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807D27-6E0E-F51B-F623-E695F3CF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8" y="5791400"/>
            <a:ext cx="10571998" cy="970450"/>
          </a:xfrm>
          <a:effectLst/>
        </p:spPr>
        <p:txBody>
          <a:bodyPr anchor="ctr">
            <a:normAutofit fontScale="90000"/>
          </a:bodyPr>
          <a:lstStyle/>
          <a:p>
            <a:pPr algn="ctr"/>
            <a:r>
              <a:rPr lang="it-IT" sz="3200">
                <a:solidFill>
                  <a:schemeClr val="tx1"/>
                </a:solidFill>
              </a:rPr>
              <a:t>New </a:t>
            </a:r>
            <a:r>
              <a:rPr lang="it-IT" sz="3200" err="1">
                <a:solidFill>
                  <a:schemeClr val="tx1"/>
                </a:solidFill>
              </a:rPr>
              <a:t>implemented</a:t>
            </a:r>
            <a:r>
              <a:rPr lang="it-IT" sz="3200">
                <a:solidFill>
                  <a:schemeClr val="tx1"/>
                </a:solidFill>
              </a:rPr>
              <a:t> </a:t>
            </a:r>
            <a:r>
              <a:rPr lang="it-IT" sz="3200" err="1">
                <a:solidFill>
                  <a:schemeClr val="tx1"/>
                </a:solidFill>
              </a:rPr>
              <a:t>technologies</a:t>
            </a:r>
            <a:r>
              <a:rPr lang="it-IT" sz="3200">
                <a:solidFill>
                  <a:schemeClr val="tx1"/>
                </a:solidFill>
              </a:rPr>
              <a:t>:</a:t>
            </a:r>
            <a:br>
              <a:rPr lang="it-IT" sz="3200">
                <a:solidFill>
                  <a:schemeClr val="tx1"/>
                </a:solidFill>
              </a:rPr>
            </a:br>
            <a:r>
              <a:rPr lang="it-IT" sz="3200">
                <a:solidFill>
                  <a:schemeClr val="tx1"/>
                </a:solidFill>
              </a:rPr>
              <a:t>Storage </a:t>
            </a:r>
            <a:r>
              <a:rPr lang="it-IT" sz="3200" err="1">
                <a:solidFill>
                  <a:schemeClr val="tx1"/>
                </a:solidFill>
              </a:rPr>
              <a:t>technologies</a:t>
            </a:r>
            <a:endParaRPr lang="it-IT" sz="320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D08A821-F0E6-5BC4-3217-76773FF3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982" y="1123428"/>
            <a:ext cx="5859489" cy="1692166"/>
          </a:xfrm>
        </p:spPr>
        <p:txBody>
          <a:bodyPr>
            <a:normAutofit/>
          </a:bodyPr>
          <a:lstStyle/>
          <a:p>
            <a:r>
              <a:rPr lang="it-IT" sz="2400" b="1" err="1">
                <a:solidFill>
                  <a:schemeClr val="bg1"/>
                </a:solidFill>
              </a:rPr>
              <a:t>Modelling</a:t>
            </a:r>
            <a:r>
              <a:rPr lang="it-IT" sz="2400" b="1">
                <a:solidFill>
                  <a:schemeClr val="bg1"/>
                </a:solidFill>
              </a:rPr>
              <a:t> steps</a:t>
            </a:r>
          </a:p>
          <a:p>
            <a:pPr lvl="1"/>
            <a:r>
              <a:rPr lang="it-IT" sz="1800">
                <a:solidFill>
                  <a:schemeClr val="bg1"/>
                </a:solidFill>
              </a:rPr>
              <a:t>Definition of the </a:t>
            </a:r>
            <a:r>
              <a:rPr lang="it-IT" sz="1800" err="1">
                <a:solidFill>
                  <a:schemeClr val="bg1"/>
                </a:solidFill>
              </a:rPr>
              <a:t>technologies</a:t>
            </a:r>
            <a:r>
              <a:rPr lang="it-IT" sz="1800">
                <a:solidFill>
                  <a:schemeClr val="bg1"/>
                </a:solidFill>
              </a:rPr>
              <a:t> </a:t>
            </a:r>
            <a:r>
              <a:rPr lang="it-IT" sz="1800" err="1">
                <a:solidFill>
                  <a:schemeClr val="bg1"/>
                </a:solidFill>
              </a:rPr>
              <a:t>as</a:t>
            </a:r>
            <a:r>
              <a:rPr lang="it-IT" sz="1800">
                <a:solidFill>
                  <a:schemeClr val="bg1"/>
                </a:solidFill>
              </a:rPr>
              <a:t> «</a:t>
            </a:r>
            <a:r>
              <a:rPr lang="it-IT" sz="1800" err="1">
                <a:solidFill>
                  <a:schemeClr val="bg1"/>
                </a:solidFill>
              </a:rPr>
              <a:t>ps</a:t>
            </a:r>
            <a:r>
              <a:rPr lang="it-IT" sz="1800">
                <a:solidFill>
                  <a:schemeClr val="bg1"/>
                </a:solidFill>
              </a:rPr>
              <a:t>»</a:t>
            </a:r>
          </a:p>
          <a:p>
            <a:pPr lvl="1"/>
            <a:r>
              <a:rPr lang="it-IT" sz="1800" err="1">
                <a:solidFill>
                  <a:schemeClr val="bg1"/>
                </a:solidFill>
              </a:rPr>
              <a:t>Creation</a:t>
            </a:r>
            <a:r>
              <a:rPr lang="it-IT" sz="1800">
                <a:solidFill>
                  <a:schemeClr val="bg1"/>
                </a:solidFill>
              </a:rPr>
              <a:t> of the </a:t>
            </a:r>
            <a:r>
              <a:rPr lang="it-IT" sz="1800" err="1">
                <a:solidFill>
                  <a:schemeClr val="bg1"/>
                </a:solidFill>
              </a:rPr>
              <a:t>table</a:t>
            </a:r>
            <a:r>
              <a:rPr lang="it-IT" sz="1800">
                <a:solidFill>
                  <a:schemeClr val="bg1"/>
                </a:solidFill>
              </a:rPr>
              <a:t> </a:t>
            </a:r>
            <a:r>
              <a:rPr lang="it-IT" sz="1800" err="1">
                <a:solidFill>
                  <a:schemeClr val="bg1"/>
                </a:solidFill>
              </a:rPr>
              <a:t>TechStorage</a:t>
            </a:r>
            <a:endParaRPr lang="it-IT" sz="1800">
              <a:solidFill>
                <a:schemeClr val="bg1"/>
              </a:solidFill>
            </a:endParaRPr>
          </a:p>
          <a:p>
            <a:pPr lvl="1"/>
            <a:r>
              <a:rPr lang="it-IT" sz="1800">
                <a:solidFill>
                  <a:schemeClr val="bg1"/>
                </a:solidFill>
              </a:rPr>
              <a:t>Definition of the </a:t>
            </a:r>
            <a:r>
              <a:rPr lang="it-IT" sz="1800" err="1">
                <a:solidFill>
                  <a:schemeClr val="bg1"/>
                </a:solidFill>
              </a:rPr>
              <a:t>parameter</a:t>
            </a:r>
            <a:r>
              <a:rPr lang="it-IT" sz="1800">
                <a:solidFill>
                  <a:schemeClr val="bg1"/>
                </a:solidFill>
              </a:rPr>
              <a:t> </a:t>
            </a:r>
            <a:r>
              <a:rPr lang="it-IT" sz="1800" err="1">
                <a:solidFill>
                  <a:schemeClr val="bg1"/>
                </a:solidFill>
              </a:rPr>
              <a:t>StorageDuration</a:t>
            </a:r>
            <a:endParaRPr lang="it-IT" sz="1800">
              <a:solidFill>
                <a:schemeClr val="bg1"/>
              </a:solidFill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AE05774-B805-6B8C-951C-1C5603BDF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904626"/>
              </p:ext>
            </p:extLst>
          </p:nvPr>
        </p:nvGraphicFramePr>
        <p:xfrm>
          <a:off x="2032000" y="13431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{D30CE240-343A-F34D-99F9-B15D57935434}tf10001121</Template>
  <TotalTime>0</TotalTime>
  <Words>1858</Words>
  <Application>Microsoft Macintosh PowerPoint</Application>
  <PresentationFormat>Widescreen</PresentationFormat>
  <Paragraphs>311</Paragraphs>
  <Slides>15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Trebuchet MS</vt:lpstr>
      <vt:lpstr>Wingdings</vt:lpstr>
      <vt:lpstr>Wingdings 2</vt:lpstr>
      <vt:lpstr>Citazione</vt:lpstr>
      <vt:lpstr>Analysis of the Italian energy mix evolution under various constraints </vt:lpstr>
      <vt:lpstr>Scenario definition: Assumed policies</vt:lpstr>
      <vt:lpstr>Scenario definition: Technical constraints</vt:lpstr>
      <vt:lpstr>Presentazione standard di PowerPoint</vt:lpstr>
      <vt:lpstr>New implemented technologies: Hydrogen technologies (I)</vt:lpstr>
      <vt:lpstr>New implemented technologies: Hydrogen technologies (II)</vt:lpstr>
      <vt:lpstr>New implemented technologies: Hydrogen Blending</vt:lpstr>
      <vt:lpstr>New implemented technologies: Energy storage technologies</vt:lpstr>
      <vt:lpstr>New implemented technologies: Storage technologies</vt:lpstr>
      <vt:lpstr>Presentazione standard di PowerPoint</vt:lpstr>
      <vt:lpstr>Results: Electricity sector</vt:lpstr>
      <vt:lpstr>Results: Emissions</vt:lpstr>
      <vt:lpstr>Results: Hydrogen blending </vt:lpstr>
      <vt:lpstr>Conclusions &amp; Future Perspectives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LAERA SILVIA</cp:lastModifiedBy>
  <cp:revision>2</cp:revision>
  <cp:lastPrinted>2022-07-11T15:33:59Z</cp:lastPrinted>
  <dcterms:created xsi:type="dcterms:W3CDTF">2022-07-05T16:30:51Z</dcterms:created>
  <dcterms:modified xsi:type="dcterms:W3CDTF">2022-07-11T15:34:10Z</dcterms:modified>
</cp:coreProperties>
</file>