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9850" cx="9144000"/>
  <p:notesSz cx="9144000" cy="5149850"/>
  <p:embeddedFontLst>
    <p:embeddedFont>
      <p:font typeface="Quattrocento Sans"/>
      <p:regular r:id="rId61"/>
      <p:bold r:id="rId62"/>
      <p:italic r:id="rId63"/>
      <p:boldItalic r:id="rId64"/>
    </p:embeddedFont>
    <p:embeddedFont>
      <p:font typeface="Helvetica Neue"/>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69" roundtripDataSignature="AMtx7mj/Wd+0Xl79GlXlr9PCF/Y3HZhL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QuattrocentoSans-bold.fntdata"/><Relationship Id="rId61" Type="http://schemas.openxmlformats.org/officeDocument/2006/relationships/font" Target="fonts/QuattrocentoSans-regular.fntdata"/><Relationship Id="rId20" Type="http://schemas.openxmlformats.org/officeDocument/2006/relationships/slide" Target="slides/slide15.xml"/><Relationship Id="rId64" Type="http://schemas.openxmlformats.org/officeDocument/2006/relationships/font" Target="fonts/QuattrocentoSans-boldItalic.fntdata"/><Relationship Id="rId63" Type="http://schemas.openxmlformats.org/officeDocument/2006/relationships/font" Target="fonts/QuattrocentoSans-italic.fntdata"/><Relationship Id="rId22" Type="http://schemas.openxmlformats.org/officeDocument/2006/relationships/slide" Target="slides/slide17.xml"/><Relationship Id="rId66" Type="http://schemas.openxmlformats.org/officeDocument/2006/relationships/font" Target="fonts/HelveticaNeue-bold.fntdata"/><Relationship Id="rId21" Type="http://schemas.openxmlformats.org/officeDocument/2006/relationships/slide" Target="slides/slide16.xml"/><Relationship Id="rId65" Type="http://schemas.openxmlformats.org/officeDocument/2006/relationships/font" Target="fonts/HelveticaNeue-regular.fntdata"/><Relationship Id="rId24" Type="http://schemas.openxmlformats.org/officeDocument/2006/relationships/slide" Target="slides/slide19.xml"/><Relationship Id="rId68" Type="http://schemas.openxmlformats.org/officeDocument/2006/relationships/font" Target="fonts/HelveticaNeue-boldItalic.fntdata"/><Relationship Id="rId23" Type="http://schemas.openxmlformats.org/officeDocument/2006/relationships/slide" Target="slides/slide18.xml"/><Relationship Id="rId67" Type="http://schemas.openxmlformats.org/officeDocument/2006/relationships/font" Target="fonts/HelveticaNeue-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3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4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4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4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5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5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5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5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5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57"/>
          <p:cNvSpPr txBox="1"/>
          <p:nvPr>
            <p:ph type="title"/>
          </p:nvPr>
        </p:nvSpPr>
        <p:spPr>
          <a:xfrm>
            <a:off x="353059" y="461062"/>
            <a:ext cx="5497195" cy="299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7"/>
          <p:cNvSpPr txBox="1"/>
          <p:nvPr>
            <p:ph idx="1" type="body"/>
          </p:nvPr>
        </p:nvSpPr>
        <p:spPr>
          <a:xfrm>
            <a:off x="970457" y="1151754"/>
            <a:ext cx="7410450" cy="191579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200">
                <a:solidFill>
                  <a:schemeClr val="dk1"/>
                </a:solidFill>
                <a:latin typeface="Helvetica Neue"/>
                <a:ea typeface="Helvetica Neue"/>
                <a:cs typeface="Helvetica Neue"/>
                <a:sym typeface="Helvetica Neu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57"/>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57"/>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7"/>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58"/>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8"/>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8"/>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1" name="Shape 21"/>
        <p:cNvGrpSpPr/>
        <p:nvPr/>
      </p:nvGrpSpPr>
      <p:grpSpPr>
        <a:xfrm>
          <a:off x="0" y="0"/>
          <a:ext cx="0" cy="0"/>
          <a:chOff x="0" y="0"/>
          <a:chExt cx="0" cy="0"/>
        </a:xfrm>
      </p:grpSpPr>
      <p:pic>
        <p:nvPicPr>
          <p:cNvPr id="22" name="Google Shape;22;p59"/>
          <p:cNvPicPr preferRelativeResize="0"/>
          <p:nvPr/>
        </p:nvPicPr>
        <p:blipFill rotWithShape="1">
          <a:blip r:embed="rId2">
            <a:alphaModFix/>
          </a:blip>
          <a:srcRect b="0" l="0" r="0" t="0"/>
          <a:stretch/>
        </p:blipFill>
        <p:spPr>
          <a:xfrm>
            <a:off x="289077" y="491704"/>
            <a:ext cx="1834763" cy="316500"/>
          </a:xfrm>
          <a:prstGeom prst="rect">
            <a:avLst/>
          </a:prstGeom>
          <a:noFill/>
          <a:ln>
            <a:noFill/>
          </a:ln>
        </p:spPr>
      </p:pic>
      <p:sp>
        <p:nvSpPr>
          <p:cNvPr id="23" name="Google Shape;23;p59"/>
          <p:cNvSpPr txBox="1"/>
          <p:nvPr>
            <p:ph type="title"/>
          </p:nvPr>
        </p:nvSpPr>
        <p:spPr>
          <a:xfrm>
            <a:off x="353059" y="461062"/>
            <a:ext cx="5497195" cy="299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59"/>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9"/>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9"/>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60"/>
          <p:cNvSpPr txBox="1"/>
          <p:nvPr>
            <p:ph type="ctrTitle"/>
          </p:nvPr>
        </p:nvSpPr>
        <p:spPr>
          <a:xfrm>
            <a:off x="685800" y="1596453"/>
            <a:ext cx="7772400" cy="108146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0"/>
          <p:cNvSpPr txBox="1"/>
          <p:nvPr>
            <p:ph idx="1" type="subTitle"/>
          </p:nvPr>
        </p:nvSpPr>
        <p:spPr>
          <a:xfrm>
            <a:off x="1371600" y="2883916"/>
            <a:ext cx="6400800" cy="12874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1200">
                <a:solidFill>
                  <a:schemeClr val="dk1"/>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0"/>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0"/>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0"/>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61"/>
          <p:cNvSpPr txBox="1"/>
          <p:nvPr>
            <p:ph type="title"/>
          </p:nvPr>
        </p:nvSpPr>
        <p:spPr>
          <a:xfrm>
            <a:off x="353059" y="461062"/>
            <a:ext cx="5497195" cy="2997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1"/>
          <p:cNvSpPr txBox="1"/>
          <p:nvPr>
            <p:ph idx="1" type="body"/>
          </p:nvPr>
        </p:nvSpPr>
        <p:spPr>
          <a:xfrm>
            <a:off x="45720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61"/>
          <p:cNvSpPr txBox="1"/>
          <p:nvPr>
            <p:ph idx="2" type="body"/>
          </p:nvPr>
        </p:nvSpPr>
        <p:spPr>
          <a:xfrm>
            <a:off x="470916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61"/>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1"/>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1"/>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353059" y="461062"/>
            <a:ext cx="5497195" cy="29972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6"/>
          <p:cNvSpPr txBox="1"/>
          <p:nvPr>
            <p:ph idx="1" type="body"/>
          </p:nvPr>
        </p:nvSpPr>
        <p:spPr>
          <a:xfrm>
            <a:off x="970457" y="1151754"/>
            <a:ext cx="7410450" cy="191579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56"/>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56"/>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56"/>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jpg"/><Relationship Id="rId4" Type="http://schemas.openxmlformats.org/officeDocument/2006/relationships/image" Target="../media/image7.png"/><Relationship Id="rId5"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jpg"/><Relationship Id="rId4" Type="http://schemas.openxmlformats.org/officeDocument/2006/relationships/image" Target="../media/image7.png"/><Relationship Id="rId5"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jpg"/><Relationship Id="rId4" Type="http://schemas.openxmlformats.org/officeDocument/2006/relationships/image" Target="../media/image25.png"/><Relationship Id="rId5" Type="http://schemas.openxmlformats.org/officeDocument/2006/relationships/image" Target="../media/image2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1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3.jpg"/><Relationship Id="rId4" Type="http://schemas.openxmlformats.org/officeDocument/2006/relationships/image" Target="../media/image34.png"/><Relationship Id="rId5" Type="http://schemas.openxmlformats.org/officeDocument/2006/relationships/image" Target="../media/image3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29.jpg"/><Relationship Id="rId5"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4.png"/><Relationship Id="rId4" Type="http://schemas.openxmlformats.org/officeDocument/2006/relationships/image" Target="../media/image32.jpg"/><Relationship Id="rId5"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hyperlink" Target="https://www.analyticsvidhya.com/blog/2016/03/introduction-deep-learning-fundamentals-neural-network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3.png"/><Relationship Id="rId4" Type="http://schemas.openxmlformats.org/officeDocument/2006/relationships/image" Target="../media/image4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3.png"/><Relationship Id="rId4" Type="http://schemas.openxmlformats.org/officeDocument/2006/relationships/image" Target="../media/image5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3.png"/><Relationship Id="rId4" Type="http://schemas.openxmlformats.org/officeDocument/2006/relationships/image" Target="../media/image4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4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5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59.png"/><Relationship Id="rId4" Type="http://schemas.openxmlformats.org/officeDocument/2006/relationships/image" Target="../media/image51.jpg"/><Relationship Id="rId5" Type="http://schemas.openxmlformats.org/officeDocument/2006/relationships/image" Target="../media/image48.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59.png"/><Relationship Id="rId4" Type="http://schemas.openxmlformats.org/officeDocument/2006/relationships/image" Target="../media/image47.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59.png"/><Relationship Id="rId4" Type="http://schemas.openxmlformats.org/officeDocument/2006/relationships/image" Target="../media/image4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59.png"/><Relationship Id="rId4" Type="http://schemas.openxmlformats.org/officeDocument/2006/relationships/image" Target="../media/image57.jpg"/><Relationship Id="rId5" Type="http://schemas.openxmlformats.org/officeDocument/2006/relationships/image" Target="../media/image6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5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64.jp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56.png"/><Relationship Id="rId4" Type="http://schemas.openxmlformats.org/officeDocument/2006/relationships/image" Target="../media/image6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56.png"/><Relationship Id="rId4" Type="http://schemas.openxmlformats.org/officeDocument/2006/relationships/image" Target="../media/image54.jpg"/><Relationship Id="rId5" Type="http://schemas.openxmlformats.org/officeDocument/2006/relationships/image" Target="../media/image5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56.png"/><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6.png"/><Relationship Id="rId4" Type="http://schemas.openxmlformats.org/officeDocument/2006/relationships/image" Target="../media/image63.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5.png"/><Relationship Id="rId4" Type="http://schemas.openxmlformats.org/officeDocument/2006/relationships/hyperlink" Target="https://playground.tensorflow.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 name="Shape 43"/>
        <p:cNvGrpSpPr/>
        <p:nvPr/>
      </p:nvGrpSpPr>
      <p:grpSpPr>
        <a:xfrm>
          <a:off x="0" y="0"/>
          <a:ext cx="0" cy="0"/>
          <a:chOff x="0" y="0"/>
          <a:chExt cx="0" cy="0"/>
        </a:xfrm>
      </p:grpSpPr>
      <p:pic>
        <p:nvPicPr>
          <p:cNvPr id="44" name="Google Shape;44;p1"/>
          <p:cNvPicPr preferRelativeResize="0"/>
          <p:nvPr/>
        </p:nvPicPr>
        <p:blipFill rotWithShape="1">
          <a:blip r:embed="rId3">
            <a:alphaModFix/>
          </a:blip>
          <a:srcRect b="0" l="0" r="0" t="0"/>
          <a:stretch/>
        </p:blipFill>
        <p:spPr>
          <a:xfrm>
            <a:off x="289077" y="491704"/>
            <a:ext cx="2442226" cy="316500"/>
          </a:xfrm>
          <a:prstGeom prst="rect">
            <a:avLst/>
          </a:prstGeom>
          <a:noFill/>
          <a:ln>
            <a:noFill/>
          </a:ln>
        </p:spPr>
      </p:pic>
      <p:sp>
        <p:nvSpPr>
          <p:cNvPr id="45" name="Google Shape;45;p1"/>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Índice de contenidos</a:t>
            </a:r>
            <a:endParaRPr/>
          </a:p>
        </p:txBody>
      </p:sp>
      <p:sp>
        <p:nvSpPr>
          <p:cNvPr id="46" name="Google Shape;46;p1"/>
          <p:cNvSpPr txBox="1"/>
          <p:nvPr/>
        </p:nvSpPr>
        <p:spPr>
          <a:xfrm>
            <a:off x="627380" y="941227"/>
            <a:ext cx="3809365" cy="3895090"/>
          </a:xfrm>
          <a:prstGeom prst="rect">
            <a:avLst/>
          </a:prstGeom>
          <a:noFill/>
          <a:ln>
            <a:noFill/>
          </a:ln>
        </p:spPr>
        <p:txBody>
          <a:bodyPr anchorCtr="0" anchor="t" bIns="0" lIns="0" spcFirstLastPara="1" rIns="0" wrap="square" tIns="43175">
            <a:spAutoFit/>
          </a:bodyPr>
          <a:lstStyle/>
          <a:p>
            <a:pPr indent="-342900" lvl="0" marL="355600" rtl="0" algn="l">
              <a:lnSpc>
                <a:spcPct val="100000"/>
              </a:lnSpc>
              <a:spcBef>
                <a:spcPts val="0"/>
              </a:spcBef>
              <a:spcAft>
                <a:spcPts val="0"/>
              </a:spcAft>
              <a:buSzPts val="1300"/>
              <a:buFont typeface="Arial"/>
              <a:buAutoNum type="arabicPeriod"/>
            </a:pPr>
            <a:r>
              <a:rPr b="1" lang="en-US" sz="1300">
                <a:latin typeface="Arial"/>
                <a:ea typeface="Arial"/>
                <a:cs typeface="Arial"/>
                <a:sym typeface="Arial"/>
              </a:rPr>
              <a:t>Introducción</a:t>
            </a:r>
            <a:endParaRPr sz="1300">
              <a:latin typeface="Arial"/>
              <a:ea typeface="Arial"/>
              <a:cs typeface="Arial"/>
              <a:sym typeface="Arial"/>
            </a:endParaRPr>
          </a:p>
          <a:p>
            <a:pPr indent="-342900" lvl="0" marL="355600" rtl="0" algn="l">
              <a:lnSpc>
                <a:spcPct val="100000"/>
              </a:lnSpc>
              <a:spcBef>
                <a:spcPts val="240"/>
              </a:spcBef>
              <a:spcAft>
                <a:spcPts val="0"/>
              </a:spcAft>
              <a:buSzPts val="1300"/>
              <a:buFont typeface="Arial"/>
              <a:buAutoNum type="arabicPeriod"/>
            </a:pPr>
            <a:r>
              <a:rPr b="1" lang="en-US" sz="1300">
                <a:latin typeface="Arial"/>
                <a:ea typeface="Arial"/>
                <a:cs typeface="Arial"/>
                <a:sym typeface="Arial"/>
              </a:rPr>
              <a:t>Motivación, aplicaciones y ventajas de una RNA</a:t>
            </a:r>
            <a:endParaRPr sz="1300">
              <a:latin typeface="Arial"/>
              <a:ea typeface="Arial"/>
              <a:cs typeface="Arial"/>
              <a:sym typeface="Arial"/>
            </a:endParaRPr>
          </a:p>
          <a:p>
            <a:pPr indent="-342900" lvl="0" marL="355600" rtl="0" algn="l">
              <a:lnSpc>
                <a:spcPct val="100000"/>
              </a:lnSpc>
              <a:spcBef>
                <a:spcPts val="225"/>
              </a:spcBef>
              <a:spcAft>
                <a:spcPts val="0"/>
              </a:spcAft>
              <a:buSzPts val="1300"/>
              <a:buFont typeface="Arial"/>
              <a:buAutoNum type="arabicPeriod"/>
            </a:pPr>
            <a:r>
              <a:rPr b="1" lang="en-US" sz="1300">
                <a:latin typeface="Arial"/>
                <a:ea typeface="Arial"/>
                <a:cs typeface="Arial"/>
                <a:sym typeface="Arial"/>
              </a:rPr>
              <a:t>Neurona</a:t>
            </a:r>
            <a:endParaRPr sz="1300">
              <a:latin typeface="Arial"/>
              <a:ea typeface="Arial"/>
              <a:cs typeface="Arial"/>
              <a:sym typeface="Arial"/>
            </a:endParaRPr>
          </a:p>
          <a:p>
            <a:pPr indent="-342900" lvl="0" marL="355600" rtl="0" algn="l">
              <a:lnSpc>
                <a:spcPct val="100000"/>
              </a:lnSpc>
              <a:spcBef>
                <a:spcPts val="234"/>
              </a:spcBef>
              <a:spcAft>
                <a:spcPts val="0"/>
              </a:spcAft>
              <a:buSzPts val="1300"/>
              <a:buFont typeface="Arial"/>
              <a:buAutoNum type="arabicPeriod"/>
            </a:pPr>
            <a:r>
              <a:rPr b="1" lang="en-US" sz="1300">
                <a:latin typeface="Arial"/>
                <a:ea typeface="Arial"/>
                <a:cs typeface="Arial"/>
                <a:sym typeface="Arial"/>
              </a:rPr>
              <a:t>Perceptrón (neurona artificial)</a:t>
            </a:r>
            <a:endParaRPr sz="1300">
              <a:latin typeface="Arial"/>
              <a:ea typeface="Arial"/>
              <a:cs typeface="Arial"/>
              <a:sym typeface="Arial"/>
            </a:endParaRPr>
          </a:p>
          <a:p>
            <a:pPr indent="-342900" lvl="0" marL="355600" rtl="0" algn="l">
              <a:lnSpc>
                <a:spcPct val="100000"/>
              </a:lnSpc>
              <a:spcBef>
                <a:spcPts val="225"/>
              </a:spcBef>
              <a:spcAft>
                <a:spcPts val="0"/>
              </a:spcAft>
              <a:buSzPts val="1300"/>
              <a:buFont typeface="Arial"/>
              <a:buAutoNum type="arabicPeriod"/>
            </a:pPr>
            <a:r>
              <a:rPr b="1" lang="en-US" sz="1300">
                <a:latin typeface="Arial"/>
                <a:ea typeface="Arial"/>
                <a:cs typeface="Arial"/>
                <a:sym typeface="Arial"/>
              </a:rPr>
              <a:t>Funciones de transferencia</a:t>
            </a:r>
            <a:endParaRPr sz="1300">
              <a:latin typeface="Arial"/>
              <a:ea typeface="Arial"/>
              <a:cs typeface="Arial"/>
              <a:sym typeface="Arial"/>
            </a:endParaRPr>
          </a:p>
          <a:p>
            <a:pPr indent="-342900" lvl="0" marL="355600" rtl="0" algn="l">
              <a:lnSpc>
                <a:spcPct val="100000"/>
              </a:lnSpc>
              <a:spcBef>
                <a:spcPts val="235"/>
              </a:spcBef>
              <a:spcAft>
                <a:spcPts val="0"/>
              </a:spcAft>
              <a:buSzPts val="1300"/>
              <a:buFont typeface="Arial"/>
              <a:buAutoNum type="arabicPeriod"/>
            </a:pPr>
            <a:r>
              <a:rPr b="1" lang="en-US" sz="1300">
                <a:latin typeface="Arial"/>
                <a:ea typeface="Arial"/>
                <a:cs typeface="Arial"/>
                <a:sym typeface="Arial"/>
              </a:rPr>
              <a:t>Elementos básicos de una RNA</a:t>
            </a:r>
            <a:endParaRPr sz="1300">
              <a:latin typeface="Arial"/>
              <a:ea typeface="Arial"/>
              <a:cs typeface="Arial"/>
              <a:sym typeface="Arial"/>
            </a:endParaRPr>
          </a:p>
          <a:p>
            <a:pPr indent="-342900" lvl="0" marL="355600" rtl="0" algn="l">
              <a:lnSpc>
                <a:spcPct val="100000"/>
              </a:lnSpc>
              <a:spcBef>
                <a:spcPts val="225"/>
              </a:spcBef>
              <a:spcAft>
                <a:spcPts val="0"/>
              </a:spcAft>
              <a:buSzPts val="1300"/>
              <a:buFont typeface="Arial"/>
              <a:buAutoNum type="arabicPeriod"/>
            </a:pPr>
            <a:r>
              <a:rPr b="1" lang="en-US" sz="1300">
                <a:latin typeface="Arial"/>
                <a:ea typeface="Arial"/>
                <a:cs typeface="Arial"/>
                <a:sym typeface="Arial"/>
              </a:rPr>
              <a:t>Funcionamiento de una neurona (perceptrón)</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Clasificadores lineales básicos (AND, OR, NOT)</a:t>
            </a:r>
            <a:endParaRPr sz="1300">
              <a:latin typeface="Arial"/>
              <a:ea typeface="Arial"/>
              <a:cs typeface="Arial"/>
              <a:sym typeface="Arial"/>
            </a:endParaRPr>
          </a:p>
          <a:p>
            <a:pPr indent="-342900" lvl="0" marL="355600" rtl="0" algn="l">
              <a:lnSpc>
                <a:spcPct val="100000"/>
              </a:lnSpc>
              <a:spcBef>
                <a:spcPts val="240"/>
              </a:spcBef>
              <a:spcAft>
                <a:spcPts val="0"/>
              </a:spcAft>
              <a:buSzPts val="1300"/>
              <a:buFont typeface="Arial"/>
              <a:buAutoNum type="arabicPeriod"/>
            </a:pPr>
            <a:r>
              <a:rPr b="1" lang="en-US" sz="1300">
                <a:latin typeface="Arial"/>
                <a:ea typeface="Arial"/>
                <a:cs typeface="Arial"/>
                <a:sym typeface="Arial"/>
              </a:rPr>
              <a:t>Mecanismos de aprendizaje</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Aprendizaje del perceptrón</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Modelos multicapa</a:t>
            </a:r>
            <a:endParaRPr sz="1300">
              <a:latin typeface="Arial"/>
              <a:ea typeface="Arial"/>
              <a:cs typeface="Arial"/>
              <a:sym typeface="Arial"/>
            </a:endParaRPr>
          </a:p>
          <a:p>
            <a:pPr indent="-342900" lvl="0" marL="355600" rtl="0" algn="l">
              <a:lnSpc>
                <a:spcPct val="100000"/>
              </a:lnSpc>
              <a:spcBef>
                <a:spcPts val="234"/>
              </a:spcBef>
              <a:spcAft>
                <a:spcPts val="0"/>
              </a:spcAft>
              <a:buSzPts val="1300"/>
              <a:buFont typeface="Arial"/>
              <a:buAutoNum type="arabicPeriod"/>
            </a:pPr>
            <a:r>
              <a:rPr b="1" lang="en-US" sz="1300">
                <a:latin typeface="Arial"/>
                <a:ea typeface="Arial"/>
                <a:cs typeface="Arial"/>
                <a:sym typeface="Arial"/>
              </a:rPr>
              <a:t>Aprendizaje de redes de varias capas</a:t>
            </a:r>
            <a:endParaRPr sz="1300">
              <a:latin typeface="Arial"/>
              <a:ea typeface="Arial"/>
              <a:cs typeface="Arial"/>
              <a:sym typeface="Arial"/>
            </a:endParaRPr>
          </a:p>
          <a:p>
            <a:pPr indent="-342900" lvl="0" marL="355600" rtl="0" algn="l">
              <a:lnSpc>
                <a:spcPct val="100000"/>
              </a:lnSpc>
              <a:spcBef>
                <a:spcPts val="225"/>
              </a:spcBef>
              <a:spcAft>
                <a:spcPts val="0"/>
              </a:spcAft>
              <a:buSzPts val="1300"/>
              <a:buFont typeface="Arial"/>
              <a:buAutoNum type="arabicPeriod"/>
            </a:pPr>
            <a:r>
              <a:rPr b="1" lang="en-US" sz="1300">
                <a:latin typeface="Arial"/>
                <a:ea typeface="Arial"/>
                <a:cs typeface="Arial"/>
                <a:sym typeface="Arial"/>
              </a:rPr>
              <a:t>Descenso del gradiente</a:t>
            </a:r>
            <a:endParaRPr sz="1300">
              <a:latin typeface="Arial"/>
              <a:ea typeface="Arial"/>
              <a:cs typeface="Arial"/>
              <a:sym typeface="Arial"/>
            </a:endParaRPr>
          </a:p>
          <a:p>
            <a:pPr indent="-342900" lvl="0" marL="355600" rtl="0" algn="l">
              <a:lnSpc>
                <a:spcPct val="100000"/>
              </a:lnSpc>
              <a:spcBef>
                <a:spcPts val="234"/>
              </a:spcBef>
              <a:spcAft>
                <a:spcPts val="0"/>
              </a:spcAft>
              <a:buSzPts val="1300"/>
              <a:buFont typeface="Arial"/>
              <a:buAutoNum type="arabicPeriod"/>
            </a:pPr>
            <a:r>
              <a:rPr b="1" lang="en-US" sz="1300">
                <a:latin typeface="Arial"/>
                <a:ea typeface="Arial"/>
                <a:cs typeface="Arial"/>
                <a:sym typeface="Arial"/>
              </a:rPr>
              <a:t>Número de capas ocultas</a:t>
            </a:r>
            <a:endParaRPr sz="1300">
              <a:latin typeface="Arial"/>
              <a:ea typeface="Arial"/>
              <a:cs typeface="Arial"/>
              <a:sym typeface="Arial"/>
            </a:endParaRPr>
          </a:p>
          <a:p>
            <a:pPr indent="-342900" lvl="0" marL="355600" rtl="0" algn="l">
              <a:lnSpc>
                <a:spcPct val="100000"/>
              </a:lnSpc>
              <a:spcBef>
                <a:spcPts val="225"/>
              </a:spcBef>
              <a:spcAft>
                <a:spcPts val="0"/>
              </a:spcAft>
              <a:buSzPts val="1300"/>
              <a:buFont typeface="Arial"/>
              <a:buAutoNum type="arabicPeriod"/>
            </a:pPr>
            <a:r>
              <a:rPr b="1" lang="en-US" sz="1300">
                <a:latin typeface="Arial"/>
                <a:ea typeface="Arial"/>
                <a:cs typeface="Arial"/>
                <a:sym typeface="Arial"/>
              </a:rPr>
              <a:t>Número de neuronas por capa</a:t>
            </a:r>
            <a:endParaRPr sz="1300">
              <a:latin typeface="Arial"/>
              <a:ea typeface="Arial"/>
              <a:cs typeface="Arial"/>
              <a:sym typeface="Arial"/>
            </a:endParaRPr>
          </a:p>
          <a:p>
            <a:pPr indent="-342900" lvl="0" marL="355600" rtl="0" algn="l">
              <a:lnSpc>
                <a:spcPct val="100000"/>
              </a:lnSpc>
              <a:spcBef>
                <a:spcPts val="240"/>
              </a:spcBef>
              <a:spcAft>
                <a:spcPts val="0"/>
              </a:spcAft>
              <a:buSzPts val="1300"/>
              <a:buFont typeface="Arial"/>
              <a:buAutoNum type="arabicPeriod"/>
            </a:pPr>
            <a:r>
              <a:rPr b="1" lang="en-US" sz="1300">
                <a:latin typeface="Arial"/>
                <a:ea typeface="Arial"/>
                <a:cs typeface="Arial"/>
                <a:sym typeface="Arial"/>
              </a:rPr>
              <a:t>Otros modelos de redes neuronales</a:t>
            </a:r>
            <a:endParaRPr sz="1300">
              <a:latin typeface="Arial"/>
              <a:ea typeface="Arial"/>
              <a:cs typeface="Arial"/>
              <a:sym typeface="Arial"/>
            </a:endParaRPr>
          </a:p>
          <a:p>
            <a:pPr indent="-342900" lvl="0" marL="355600" rtl="0" algn="l">
              <a:lnSpc>
                <a:spcPct val="100000"/>
              </a:lnSpc>
              <a:spcBef>
                <a:spcPts val="234"/>
              </a:spcBef>
              <a:spcAft>
                <a:spcPts val="0"/>
              </a:spcAft>
              <a:buSzPts val="1300"/>
              <a:buFont typeface="Arial"/>
              <a:buAutoNum type="arabicPeriod"/>
            </a:pPr>
            <a:r>
              <a:rPr b="1" lang="en-US" sz="1300">
                <a:latin typeface="Arial"/>
                <a:ea typeface="Arial"/>
                <a:cs typeface="Arial"/>
                <a:sym typeface="Arial"/>
              </a:rPr>
              <a:t>Play with it</a:t>
            </a:r>
            <a:endParaRPr sz="13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145" name="Google Shape;145;p10"/>
          <p:cNvSpPr txBox="1"/>
          <p:nvPr/>
        </p:nvSpPr>
        <p:spPr>
          <a:xfrm>
            <a:off x="970457" y="1151754"/>
            <a:ext cx="7411720" cy="657225"/>
          </a:xfrm>
          <a:prstGeom prst="rect">
            <a:avLst/>
          </a:prstGeom>
          <a:noFill/>
          <a:ln>
            <a:noFill/>
          </a:ln>
        </p:spPr>
        <p:txBody>
          <a:bodyPr anchorCtr="0" anchor="t" bIns="0" lIns="0" spcFirstLastPara="1" rIns="0" wrap="square" tIns="13325">
            <a:spAutoFit/>
          </a:bodyPr>
          <a:lstStyle/>
          <a:p>
            <a:pPr indent="0" lvl="0" marL="12700" marR="5080" rtl="0" algn="just">
              <a:lnSpc>
                <a:spcPct val="114999"/>
              </a:lnSpc>
              <a:spcBef>
                <a:spcPts val="0"/>
              </a:spcBef>
              <a:spcAft>
                <a:spcPts val="0"/>
              </a:spcAft>
              <a:buNone/>
            </a:pPr>
            <a:r>
              <a:rPr lang="en-US" sz="1200">
                <a:latin typeface="Helvetica Neue"/>
                <a:ea typeface="Helvetica Neue"/>
                <a:cs typeface="Helvetica Neue"/>
                <a:sym typeface="Helvetica Neue"/>
              </a:rPr>
              <a:t>Un ejemplo clásico de este tipo de arquitectura es el uso de la red neuronal convolucional para el reconocimiento  de  imágenes.  Esta  arquitectura  se  inspiró  en  los  experimentos  de  Hubel  y  Wiesel experimentos de 1959 sobre la organización de las neuronas en la corteza visual del gato.</a:t>
            </a:r>
            <a:endParaRPr sz="12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pic>
        <p:nvPicPr>
          <p:cNvPr id="150" name="Google Shape;150;p11"/>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151" name="Google Shape;151;p11"/>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Motivación, aplicaciones y ventajas de una RNA</a:t>
            </a:r>
            <a:endParaRPr/>
          </a:p>
        </p:txBody>
      </p:sp>
      <p:sp>
        <p:nvSpPr>
          <p:cNvPr id="152" name="Google Shape;152;p11"/>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53" name="Google Shape;153;p11"/>
          <p:cNvSpPr txBox="1"/>
          <p:nvPr/>
        </p:nvSpPr>
        <p:spPr>
          <a:xfrm>
            <a:off x="970457" y="1179971"/>
            <a:ext cx="624332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Objetivo</a:t>
            </a:r>
            <a:r>
              <a:rPr lang="en-US" sz="1200">
                <a:latin typeface="Helvetica Neue"/>
                <a:ea typeface="Helvetica Neue"/>
                <a:cs typeface="Helvetica Neue"/>
                <a:sym typeface="Helvetica Neue"/>
              </a:rPr>
              <a:t>: Usar los principios de organización del cerebro para construir sistemas inteligentes.</a:t>
            </a:r>
            <a:endParaRPr sz="1200">
              <a:latin typeface="Helvetica Neue"/>
              <a:ea typeface="Helvetica Neue"/>
              <a:cs typeface="Helvetica Neue"/>
              <a:sym typeface="Helvetica Neue"/>
            </a:endParaRPr>
          </a:p>
        </p:txBody>
      </p:sp>
      <p:sp>
        <p:nvSpPr>
          <p:cNvPr id="154" name="Google Shape;154;p11"/>
          <p:cNvSpPr txBox="1"/>
          <p:nvPr/>
        </p:nvSpPr>
        <p:spPr>
          <a:xfrm>
            <a:off x="1160894" y="142873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55" name="Google Shape;155;p11"/>
          <p:cNvSpPr txBox="1"/>
          <p:nvPr/>
        </p:nvSpPr>
        <p:spPr>
          <a:xfrm>
            <a:off x="1376540" y="1364149"/>
            <a:ext cx="700405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RNA (redes neuronales artificiales) → Emulación (modelo matemático) del funcionamiento del cerebro a bajo nivel.</a:t>
            </a:r>
            <a:endParaRPr sz="1200">
              <a:latin typeface="Helvetica Neue"/>
              <a:ea typeface="Helvetica Neue"/>
              <a:cs typeface="Helvetica Neue"/>
              <a:sym typeface="Helvetica Neue"/>
            </a:endParaRPr>
          </a:p>
        </p:txBody>
      </p:sp>
      <p:sp>
        <p:nvSpPr>
          <p:cNvPr id="156" name="Google Shape;156;p11"/>
          <p:cNvSpPr txBox="1"/>
          <p:nvPr/>
        </p:nvSpPr>
        <p:spPr>
          <a:xfrm>
            <a:off x="639978" y="200293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57" name="Google Shape;157;p11"/>
          <p:cNvSpPr txBox="1"/>
          <p:nvPr/>
        </p:nvSpPr>
        <p:spPr>
          <a:xfrm>
            <a:off x="970457" y="2019492"/>
            <a:ext cx="99314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Cerebro/RNAs</a:t>
            </a:r>
            <a:endParaRPr sz="1200">
              <a:latin typeface="Arial"/>
              <a:ea typeface="Arial"/>
              <a:cs typeface="Arial"/>
              <a:sym typeface="Arial"/>
            </a:endParaRPr>
          </a:p>
        </p:txBody>
      </p:sp>
      <p:sp>
        <p:nvSpPr>
          <p:cNvPr id="158" name="Google Shape;158;p11"/>
          <p:cNvSpPr txBox="1"/>
          <p:nvPr/>
        </p:nvSpPr>
        <p:spPr>
          <a:xfrm>
            <a:off x="944905" y="2267904"/>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59" name="Google Shape;159;p11"/>
          <p:cNvSpPr txBox="1"/>
          <p:nvPr/>
        </p:nvSpPr>
        <p:spPr>
          <a:xfrm>
            <a:off x="1160894" y="2203314"/>
            <a:ext cx="7220584"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Sistemas masivamente paralelos formados por un gran número de elementos simples (neuronas) interconectados</a:t>
            </a:r>
            <a:endParaRPr sz="12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pic>
        <p:nvPicPr>
          <p:cNvPr id="164" name="Google Shape;164;p12"/>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165" name="Google Shape;165;p12"/>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Motivación, aplicaciones y ventajas de una RNA</a:t>
            </a:r>
            <a:endParaRPr/>
          </a:p>
        </p:txBody>
      </p:sp>
      <p:sp>
        <p:nvSpPr>
          <p:cNvPr id="166" name="Google Shape;166;p12"/>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67" name="Google Shape;167;p12"/>
          <p:cNvSpPr txBox="1"/>
          <p:nvPr/>
        </p:nvSpPr>
        <p:spPr>
          <a:xfrm>
            <a:off x="970457" y="1151754"/>
            <a:ext cx="6409690" cy="447675"/>
          </a:xfrm>
          <a:prstGeom prst="rect">
            <a:avLst/>
          </a:prstGeom>
          <a:noFill/>
          <a:ln>
            <a:noFill/>
          </a:ln>
        </p:spPr>
        <p:txBody>
          <a:bodyPr anchorCtr="0" anchor="t" bIns="0" lIns="0" spcFirstLastPara="1" rIns="0" wrap="square" tIns="40625">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Aplicaciones</a:t>
            </a:r>
            <a:r>
              <a:rPr lang="en-US"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20"/>
              </a:spcBef>
              <a:spcAft>
                <a:spcPts val="0"/>
              </a:spcAft>
              <a:buNone/>
            </a:pPr>
            <a:r>
              <a:rPr lang="en-US" sz="1200">
                <a:latin typeface="Helvetica Neue"/>
                <a:ea typeface="Helvetica Neue"/>
                <a:cs typeface="Helvetica Neue"/>
                <a:sym typeface="Helvetica Neue"/>
              </a:rPr>
              <a:t>Las RNA se usan principalmente en dominios difíciles con grandes necesidades de aprendizaje:</a:t>
            </a:r>
            <a:endParaRPr sz="1200">
              <a:latin typeface="Helvetica Neue"/>
              <a:ea typeface="Helvetica Neue"/>
              <a:cs typeface="Helvetica Neue"/>
              <a:sym typeface="Helvetica Neue"/>
            </a:endParaRPr>
          </a:p>
        </p:txBody>
      </p:sp>
      <p:sp>
        <p:nvSpPr>
          <p:cNvPr id="168" name="Google Shape;168;p12"/>
          <p:cNvSpPr txBox="1"/>
          <p:nvPr/>
        </p:nvSpPr>
        <p:spPr>
          <a:xfrm>
            <a:off x="1160894" y="1638263"/>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69" name="Google Shape;169;p12"/>
          <p:cNvSpPr txBox="1"/>
          <p:nvPr/>
        </p:nvSpPr>
        <p:spPr>
          <a:xfrm>
            <a:off x="1376540" y="1573674"/>
            <a:ext cx="3502025" cy="65405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Biología:</a:t>
            </a:r>
            <a:endParaRPr sz="1200">
              <a:latin typeface="Helvetica Neue"/>
              <a:ea typeface="Helvetica Neue"/>
              <a:cs typeface="Helvetica Neue"/>
              <a:sym typeface="Helvetica Neue"/>
            </a:endParaRPr>
          </a:p>
          <a:p>
            <a:pPr indent="-85725" lvl="0" marL="98425" rtl="0" algn="l">
              <a:lnSpc>
                <a:spcPct val="100000"/>
              </a:lnSpc>
              <a:spcBef>
                <a:spcPts val="209"/>
              </a:spcBef>
              <a:spcAft>
                <a:spcPts val="0"/>
              </a:spcAft>
              <a:buSzPts val="1200"/>
              <a:buFont typeface="Helvetica Neue"/>
              <a:buChar char="-"/>
            </a:pPr>
            <a:r>
              <a:rPr lang="en-US" sz="1200">
                <a:latin typeface="Helvetica Neue"/>
                <a:ea typeface="Helvetica Neue"/>
                <a:cs typeface="Helvetica Neue"/>
                <a:sym typeface="Helvetica Neue"/>
              </a:rPr>
              <a:t>Aprender más acerca del cerebro y otros sistemas.</a:t>
            </a:r>
            <a:endParaRPr sz="1200">
              <a:latin typeface="Helvetica Neue"/>
              <a:ea typeface="Helvetica Neue"/>
              <a:cs typeface="Helvetica Neue"/>
              <a:sym typeface="Helvetica Neue"/>
            </a:endParaRPr>
          </a:p>
          <a:p>
            <a:pPr indent="-85725" lvl="0" marL="98425" rtl="0" algn="l">
              <a:lnSpc>
                <a:spcPct val="100000"/>
              </a:lnSpc>
              <a:spcBef>
                <a:spcPts val="209"/>
              </a:spcBef>
              <a:spcAft>
                <a:spcPts val="0"/>
              </a:spcAft>
              <a:buSzPts val="1200"/>
              <a:buFont typeface="Helvetica Neue"/>
              <a:buChar char="-"/>
            </a:pPr>
            <a:r>
              <a:rPr lang="en-US" sz="1200">
                <a:latin typeface="Helvetica Neue"/>
                <a:ea typeface="Helvetica Neue"/>
                <a:cs typeface="Helvetica Neue"/>
                <a:sym typeface="Helvetica Neue"/>
              </a:rPr>
              <a:t>Obtención de modelos de la retina.</a:t>
            </a:r>
            <a:endParaRPr sz="1200">
              <a:latin typeface="Helvetica Neue"/>
              <a:ea typeface="Helvetica Neue"/>
              <a:cs typeface="Helvetica Neue"/>
              <a:sym typeface="Helvetica Neue"/>
            </a:endParaRPr>
          </a:p>
        </p:txBody>
      </p:sp>
      <p:sp>
        <p:nvSpPr>
          <p:cNvPr id="170" name="Google Shape;170;p12"/>
          <p:cNvSpPr txBox="1"/>
          <p:nvPr/>
        </p:nvSpPr>
        <p:spPr>
          <a:xfrm>
            <a:off x="1160894" y="247742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71" name="Google Shape;171;p12"/>
          <p:cNvSpPr txBox="1"/>
          <p:nvPr/>
        </p:nvSpPr>
        <p:spPr>
          <a:xfrm>
            <a:off x="1376540" y="2412483"/>
            <a:ext cx="6823075" cy="170497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Empresa:</a:t>
            </a:r>
            <a:endParaRPr sz="1200">
              <a:latin typeface="Helvetica Neue"/>
              <a:ea typeface="Helvetica Neue"/>
              <a:cs typeface="Helvetica Neue"/>
              <a:sym typeface="Helvetica Neue"/>
            </a:endParaRPr>
          </a:p>
          <a:p>
            <a:pPr indent="-85725" lvl="0" marL="98425" rtl="0" algn="l">
              <a:lnSpc>
                <a:spcPct val="100000"/>
              </a:lnSpc>
              <a:spcBef>
                <a:spcPts val="215"/>
              </a:spcBef>
              <a:spcAft>
                <a:spcPts val="0"/>
              </a:spcAft>
              <a:buSzPts val="1200"/>
              <a:buFont typeface="Helvetica Neue"/>
              <a:buChar char="-"/>
            </a:pPr>
            <a:r>
              <a:rPr lang="en-US" sz="1200">
                <a:latin typeface="Helvetica Neue"/>
                <a:ea typeface="Helvetica Neue"/>
                <a:cs typeface="Helvetica Neue"/>
                <a:sym typeface="Helvetica Neue"/>
              </a:rPr>
              <a:t>Evaluación de probabilidad de formaciones geológicas y petrolíferas.</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Identificación de candidatos para posiciones específicas.</a:t>
            </a:r>
            <a:endParaRPr sz="1200">
              <a:latin typeface="Helvetica Neue"/>
              <a:ea typeface="Helvetica Neue"/>
              <a:cs typeface="Helvetica Neue"/>
              <a:sym typeface="Helvetica Neue"/>
            </a:endParaRPr>
          </a:p>
          <a:p>
            <a:pPr indent="-85725" lvl="0" marL="98425" rtl="0" algn="l">
              <a:lnSpc>
                <a:spcPct val="100000"/>
              </a:lnSpc>
              <a:spcBef>
                <a:spcPts val="215"/>
              </a:spcBef>
              <a:spcAft>
                <a:spcPts val="0"/>
              </a:spcAft>
              <a:buSzPts val="1200"/>
              <a:buFont typeface="Helvetica Neue"/>
              <a:buChar char="-"/>
            </a:pPr>
            <a:r>
              <a:rPr lang="en-US" sz="1200">
                <a:latin typeface="Helvetica Neue"/>
                <a:ea typeface="Helvetica Neue"/>
                <a:cs typeface="Helvetica Neue"/>
                <a:sym typeface="Helvetica Neue"/>
              </a:rPr>
              <a:t>Explotación de bases de datos.</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Optimización de plazas y horarios en líneas de vuelo.</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Optimización del flujo del tránsito controlando convenientemente la temporización de los semáforos.</a:t>
            </a:r>
            <a:endParaRPr sz="1200">
              <a:latin typeface="Helvetica Neue"/>
              <a:ea typeface="Helvetica Neue"/>
              <a:cs typeface="Helvetica Neue"/>
              <a:sym typeface="Helvetica Neue"/>
            </a:endParaRPr>
          </a:p>
          <a:p>
            <a:pPr indent="-85725" lvl="0" marL="98425" rtl="0" algn="l">
              <a:lnSpc>
                <a:spcPct val="100000"/>
              </a:lnSpc>
              <a:spcBef>
                <a:spcPts val="215"/>
              </a:spcBef>
              <a:spcAft>
                <a:spcPts val="0"/>
              </a:spcAft>
              <a:buSzPts val="1200"/>
              <a:buFont typeface="Helvetica Neue"/>
              <a:buChar char="-"/>
            </a:pPr>
            <a:r>
              <a:rPr lang="en-US" sz="1200">
                <a:latin typeface="Helvetica Neue"/>
                <a:ea typeface="Helvetica Neue"/>
                <a:cs typeface="Helvetica Neue"/>
                <a:sym typeface="Helvetica Neue"/>
              </a:rPr>
              <a:t>Reconocimiento de caracteres escritos.</a:t>
            </a:r>
            <a:endParaRPr sz="1200">
              <a:latin typeface="Helvetica Neue"/>
              <a:ea typeface="Helvetica Neue"/>
              <a:cs typeface="Helvetica Neue"/>
              <a:sym typeface="Helvetica Neue"/>
            </a:endParaRPr>
          </a:p>
          <a:p>
            <a:pPr indent="-85725" lvl="0" marL="98425" rtl="0" algn="l">
              <a:lnSpc>
                <a:spcPct val="100000"/>
              </a:lnSpc>
              <a:spcBef>
                <a:spcPts val="215"/>
              </a:spcBef>
              <a:spcAft>
                <a:spcPts val="0"/>
              </a:spcAft>
              <a:buSzPts val="1200"/>
              <a:buFont typeface="Helvetica Neue"/>
              <a:buChar char="-"/>
            </a:pPr>
            <a:r>
              <a:rPr lang="en-US" sz="1200">
                <a:latin typeface="Helvetica Neue"/>
                <a:ea typeface="Helvetica Neue"/>
                <a:cs typeface="Helvetica Neue"/>
                <a:sym typeface="Helvetica Neue"/>
              </a:rPr>
              <a:t>Modelado de sistemas para automatización y control.</a:t>
            </a:r>
            <a:endParaRPr sz="12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5" name="Shape 175"/>
        <p:cNvGrpSpPr/>
        <p:nvPr/>
      </p:nvGrpSpPr>
      <p:grpSpPr>
        <a:xfrm>
          <a:off x="0" y="0"/>
          <a:ext cx="0" cy="0"/>
          <a:chOff x="0" y="0"/>
          <a:chExt cx="0" cy="0"/>
        </a:xfrm>
      </p:grpSpPr>
      <p:pic>
        <p:nvPicPr>
          <p:cNvPr id="176" name="Google Shape;176;p13"/>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177" name="Google Shape;177;p13"/>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Motivación, aplicaciones y ventajas de una RNA</a:t>
            </a:r>
            <a:endParaRPr/>
          </a:p>
        </p:txBody>
      </p:sp>
      <p:sp>
        <p:nvSpPr>
          <p:cNvPr id="178" name="Google Shape;178;p13"/>
          <p:cNvSpPr txBox="1"/>
          <p:nvPr/>
        </p:nvSpPr>
        <p:spPr>
          <a:xfrm>
            <a:off x="1160894" y="142873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79" name="Google Shape;179;p13"/>
          <p:cNvSpPr txBox="1"/>
          <p:nvPr/>
        </p:nvSpPr>
        <p:spPr>
          <a:xfrm>
            <a:off x="1376540" y="1364149"/>
            <a:ext cx="2198370" cy="65405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Medio ambiente:</a:t>
            </a:r>
            <a:endParaRPr sz="1200">
              <a:latin typeface="Helvetica Neue"/>
              <a:ea typeface="Helvetica Neue"/>
              <a:cs typeface="Helvetica Neue"/>
              <a:sym typeface="Helvetica Neue"/>
            </a:endParaRPr>
          </a:p>
          <a:p>
            <a:pPr indent="-85725" lvl="0" marL="98425" rtl="0" algn="l">
              <a:lnSpc>
                <a:spcPct val="100000"/>
              </a:lnSpc>
              <a:spcBef>
                <a:spcPts val="209"/>
              </a:spcBef>
              <a:spcAft>
                <a:spcPts val="0"/>
              </a:spcAft>
              <a:buSzPts val="1200"/>
              <a:buFont typeface="Helvetica Neue"/>
              <a:buChar char="-"/>
            </a:pPr>
            <a:r>
              <a:rPr lang="en-US" sz="1200">
                <a:latin typeface="Helvetica Neue"/>
                <a:ea typeface="Helvetica Neue"/>
                <a:cs typeface="Helvetica Neue"/>
                <a:sym typeface="Helvetica Neue"/>
              </a:rPr>
              <a:t>Analizar tendencias y patrones.</a:t>
            </a:r>
            <a:endParaRPr sz="1200">
              <a:latin typeface="Helvetica Neue"/>
              <a:ea typeface="Helvetica Neue"/>
              <a:cs typeface="Helvetica Neue"/>
              <a:sym typeface="Helvetica Neue"/>
            </a:endParaRPr>
          </a:p>
          <a:p>
            <a:pPr indent="-85725" lvl="0" marL="98425" rtl="0" algn="l">
              <a:lnSpc>
                <a:spcPct val="100000"/>
              </a:lnSpc>
              <a:spcBef>
                <a:spcPts val="209"/>
              </a:spcBef>
              <a:spcAft>
                <a:spcPts val="0"/>
              </a:spcAft>
              <a:buSzPts val="1200"/>
              <a:buFont typeface="Helvetica Neue"/>
              <a:buChar char="-"/>
            </a:pPr>
            <a:r>
              <a:rPr lang="en-US" sz="1200">
                <a:latin typeface="Helvetica Neue"/>
                <a:ea typeface="Helvetica Neue"/>
                <a:cs typeface="Helvetica Neue"/>
                <a:sym typeface="Helvetica Neue"/>
              </a:rPr>
              <a:t>Previsión del tiempo.</a:t>
            </a:r>
            <a:endParaRPr sz="1200">
              <a:latin typeface="Helvetica Neue"/>
              <a:ea typeface="Helvetica Neue"/>
              <a:cs typeface="Helvetica Neue"/>
              <a:sym typeface="Helvetica Neue"/>
            </a:endParaRPr>
          </a:p>
        </p:txBody>
      </p:sp>
      <p:sp>
        <p:nvSpPr>
          <p:cNvPr id="180" name="Google Shape;180;p13"/>
          <p:cNvSpPr txBox="1"/>
          <p:nvPr/>
        </p:nvSpPr>
        <p:spPr>
          <a:xfrm>
            <a:off x="1160894" y="2267904"/>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81" name="Google Shape;181;p13"/>
          <p:cNvSpPr txBox="1"/>
          <p:nvPr/>
        </p:nvSpPr>
        <p:spPr>
          <a:xfrm>
            <a:off x="1376540" y="2203314"/>
            <a:ext cx="2787015" cy="107505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Finanzas:</a:t>
            </a:r>
            <a:endParaRPr sz="1200">
              <a:latin typeface="Helvetica Neue"/>
              <a:ea typeface="Helvetica Neue"/>
              <a:cs typeface="Helvetica Neue"/>
              <a:sym typeface="Helvetica Neue"/>
            </a:endParaRPr>
          </a:p>
          <a:p>
            <a:pPr indent="-85725" lvl="0" marL="98425" rtl="0" algn="l">
              <a:lnSpc>
                <a:spcPct val="100000"/>
              </a:lnSpc>
              <a:spcBef>
                <a:spcPts val="209"/>
              </a:spcBef>
              <a:spcAft>
                <a:spcPts val="0"/>
              </a:spcAft>
              <a:buSzPts val="1200"/>
              <a:buFont typeface="Helvetica Neue"/>
              <a:buChar char="-"/>
            </a:pPr>
            <a:r>
              <a:rPr lang="en-US" sz="1200">
                <a:latin typeface="Helvetica Neue"/>
                <a:ea typeface="Helvetica Neue"/>
                <a:cs typeface="Helvetica Neue"/>
                <a:sym typeface="Helvetica Neue"/>
              </a:rPr>
              <a:t>Previsión de la evolución de los precios.</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Valoración del riesgo de los créditos.</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Identificación de falsificaciones.</a:t>
            </a:r>
            <a:endParaRPr sz="1200">
              <a:latin typeface="Helvetica Neue"/>
              <a:ea typeface="Helvetica Neue"/>
              <a:cs typeface="Helvetica Neue"/>
              <a:sym typeface="Helvetica Neue"/>
            </a:endParaRPr>
          </a:p>
          <a:p>
            <a:pPr indent="-85725" lvl="0" marL="98425" rtl="0" algn="l">
              <a:lnSpc>
                <a:spcPct val="100000"/>
              </a:lnSpc>
              <a:spcBef>
                <a:spcPts val="220"/>
              </a:spcBef>
              <a:spcAft>
                <a:spcPts val="0"/>
              </a:spcAft>
              <a:buSzPts val="1200"/>
              <a:buFont typeface="Helvetica Neue"/>
              <a:buChar char="-"/>
            </a:pPr>
            <a:r>
              <a:rPr lang="en-US" sz="1200">
                <a:latin typeface="Helvetica Neue"/>
                <a:ea typeface="Helvetica Neue"/>
                <a:cs typeface="Helvetica Neue"/>
                <a:sym typeface="Helvetica Neue"/>
              </a:rPr>
              <a:t>Interpretación de firmas.</a:t>
            </a:r>
            <a:endParaRPr sz="12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pic>
        <p:nvPicPr>
          <p:cNvPr id="186" name="Google Shape;186;p14"/>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187" name="Google Shape;187;p14"/>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Motivación, aplicaciones y ventajas de una RNA</a:t>
            </a:r>
            <a:endParaRPr/>
          </a:p>
        </p:txBody>
      </p:sp>
      <p:sp>
        <p:nvSpPr>
          <p:cNvPr id="188" name="Google Shape;188;p14"/>
          <p:cNvSpPr txBox="1"/>
          <p:nvPr/>
        </p:nvSpPr>
        <p:spPr>
          <a:xfrm>
            <a:off x="1160894" y="142873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89" name="Google Shape;189;p14"/>
          <p:cNvSpPr txBox="1"/>
          <p:nvPr/>
        </p:nvSpPr>
        <p:spPr>
          <a:xfrm>
            <a:off x="1376540" y="1364149"/>
            <a:ext cx="7004050" cy="107442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Manufacturación:</a:t>
            </a:r>
            <a:endParaRPr sz="1200">
              <a:latin typeface="Helvetica Neue"/>
              <a:ea typeface="Helvetica Neue"/>
              <a:cs typeface="Helvetica Neue"/>
              <a:sym typeface="Helvetica Neue"/>
            </a:endParaRPr>
          </a:p>
          <a:p>
            <a:pPr indent="-99060" lvl="0" marL="111760" marR="5080" rtl="0" algn="l">
              <a:lnSpc>
                <a:spcPct val="114599"/>
              </a:lnSpc>
              <a:spcBef>
                <a:spcPts val="0"/>
              </a:spcBef>
              <a:spcAft>
                <a:spcPts val="0"/>
              </a:spcAft>
              <a:buSzPts val="1200"/>
              <a:buFont typeface="Helvetica Neue"/>
              <a:buChar char="-"/>
            </a:pPr>
            <a:r>
              <a:rPr lang="en-US" sz="1200">
                <a:latin typeface="Helvetica Neue"/>
                <a:ea typeface="Helvetica Neue"/>
                <a:cs typeface="Helvetica Neue"/>
                <a:sym typeface="Helvetica Neue"/>
              </a:rPr>
              <a:t>Robots automatizados y sistemas de control (visión artificial y sensores de presión, temperatura, gas, etc.).</a:t>
            </a:r>
            <a:endParaRPr sz="1200">
              <a:latin typeface="Helvetica Neue"/>
              <a:ea typeface="Helvetica Neue"/>
              <a:cs typeface="Helvetica Neue"/>
              <a:sym typeface="Helvetica Neue"/>
            </a:endParaRPr>
          </a:p>
          <a:p>
            <a:pPr indent="-85725" lvl="0" marL="98425" rtl="0" algn="l">
              <a:lnSpc>
                <a:spcPct val="100000"/>
              </a:lnSpc>
              <a:spcBef>
                <a:spcPts val="209"/>
              </a:spcBef>
              <a:spcAft>
                <a:spcPts val="0"/>
              </a:spcAft>
              <a:buSzPts val="1200"/>
              <a:buFont typeface="Helvetica Neue"/>
              <a:buChar char="-"/>
            </a:pPr>
            <a:r>
              <a:rPr lang="en-US" sz="1200">
                <a:latin typeface="Helvetica Neue"/>
                <a:ea typeface="Helvetica Neue"/>
                <a:cs typeface="Helvetica Neue"/>
                <a:sym typeface="Helvetica Neue"/>
              </a:rPr>
              <a:t>Control de producción en líneas de procesos.</a:t>
            </a:r>
            <a:endParaRPr sz="1200">
              <a:latin typeface="Helvetica Neue"/>
              <a:ea typeface="Helvetica Neue"/>
              <a:cs typeface="Helvetica Neue"/>
              <a:sym typeface="Helvetica Neue"/>
            </a:endParaRPr>
          </a:p>
          <a:p>
            <a:pPr indent="-85725" lvl="0" marL="98425" rtl="0" algn="l">
              <a:lnSpc>
                <a:spcPct val="100000"/>
              </a:lnSpc>
              <a:spcBef>
                <a:spcPts val="215"/>
              </a:spcBef>
              <a:spcAft>
                <a:spcPts val="0"/>
              </a:spcAft>
              <a:buSzPts val="1200"/>
              <a:buFont typeface="Helvetica Neue"/>
              <a:buChar char="-"/>
            </a:pPr>
            <a:r>
              <a:rPr lang="en-US" sz="1200">
                <a:latin typeface="Helvetica Neue"/>
                <a:ea typeface="Helvetica Neue"/>
                <a:cs typeface="Helvetica Neue"/>
                <a:sym typeface="Helvetica Neue"/>
              </a:rPr>
              <a:t>Inspección de la calidad.</a:t>
            </a:r>
            <a:endParaRPr sz="1200">
              <a:latin typeface="Helvetica Neue"/>
              <a:ea typeface="Helvetica Neue"/>
              <a:cs typeface="Helvetica Neue"/>
              <a:sym typeface="Helvetica Neue"/>
            </a:endParaRPr>
          </a:p>
        </p:txBody>
      </p:sp>
      <p:sp>
        <p:nvSpPr>
          <p:cNvPr id="190" name="Google Shape;190;p14"/>
          <p:cNvSpPr txBox="1"/>
          <p:nvPr/>
        </p:nvSpPr>
        <p:spPr>
          <a:xfrm>
            <a:off x="1160894" y="268838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91" name="Google Shape;191;p14"/>
          <p:cNvSpPr txBox="1"/>
          <p:nvPr/>
        </p:nvSpPr>
        <p:spPr>
          <a:xfrm>
            <a:off x="1376540" y="2622732"/>
            <a:ext cx="5518150" cy="149479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Medicina:</a:t>
            </a:r>
            <a:endParaRPr sz="1200">
              <a:latin typeface="Helvetica Neue"/>
              <a:ea typeface="Helvetica Neue"/>
              <a:cs typeface="Helvetica Neue"/>
              <a:sym typeface="Helvetica Neue"/>
            </a:endParaRPr>
          </a:p>
          <a:p>
            <a:pPr indent="-85725" lvl="0" marL="98425" rtl="0" algn="l">
              <a:lnSpc>
                <a:spcPct val="100000"/>
              </a:lnSpc>
              <a:spcBef>
                <a:spcPts val="209"/>
              </a:spcBef>
              <a:spcAft>
                <a:spcPts val="0"/>
              </a:spcAft>
              <a:buSzPts val="1200"/>
              <a:buFont typeface="Helvetica Neue"/>
              <a:buChar char="-"/>
            </a:pPr>
            <a:r>
              <a:rPr lang="en-US" sz="1200">
                <a:latin typeface="Helvetica Neue"/>
                <a:ea typeface="Helvetica Neue"/>
                <a:cs typeface="Helvetica Neue"/>
                <a:sym typeface="Helvetica Neue"/>
              </a:rPr>
              <a:t>Analizadores del habla para ayudar en la audición de sordos profundos.</a:t>
            </a:r>
            <a:endParaRPr sz="1200">
              <a:latin typeface="Helvetica Neue"/>
              <a:ea typeface="Helvetica Neue"/>
              <a:cs typeface="Helvetica Neue"/>
              <a:sym typeface="Helvetica Neue"/>
            </a:endParaRPr>
          </a:p>
          <a:p>
            <a:pPr indent="-160655" lvl="0" marL="173355" marR="5080" rtl="0" algn="l">
              <a:lnSpc>
                <a:spcPct val="114599"/>
              </a:lnSpc>
              <a:spcBef>
                <a:spcPts val="5"/>
              </a:spcBef>
              <a:spcAft>
                <a:spcPts val="0"/>
              </a:spcAft>
              <a:buSzPts val="1200"/>
              <a:buFont typeface="Helvetica Neue"/>
              <a:buChar char="-"/>
            </a:pPr>
            <a:r>
              <a:rPr lang="en-US" sz="1200">
                <a:latin typeface="Helvetica Neue"/>
                <a:ea typeface="Helvetica Neue"/>
                <a:cs typeface="Helvetica Neue"/>
                <a:sym typeface="Helvetica Neue"/>
              </a:rPr>
              <a:t>Diagnóstico  y  tratamiento  a  partir  de  síntomas  y/o  de  datos  analíticos encefalogramas, análisis sanguíneo, etc.).</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Monitorización en cirugías.</a:t>
            </a:r>
            <a:endParaRPr sz="1200">
              <a:latin typeface="Helvetica Neue"/>
              <a:ea typeface="Helvetica Neue"/>
              <a:cs typeface="Helvetica Neue"/>
              <a:sym typeface="Helvetica Neue"/>
            </a:endParaRPr>
          </a:p>
          <a:p>
            <a:pPr indent="-85725" lvl="0" marL="98425" rtl="0" algn="l">
              <a:lnSpc>
                <a:spcPct val="100000"/>
              </a:lnSpc>
              <a:spcBef>
                <a:spcPts val="215"/>
              </a:spcBef>
              <a:spcAft>
                <a:spcPts val="0"/>
              </a:spcAft>
              <a:buSzPts val="1200"/>
              <a:buFont typeface="Helvetica Neue"/>
              <a:buChar char="-"/>
            </a:pPr>
            <a:r>
              <a:rPr lang="en-US" sz="1200">
                <a:latin typeface="Helvetica Neue"/>
                <a:ea typeface="Helvetica Neue"/>
                <a:cs typeface="Helvetica Neue"/>
                <a:sym typeface="Helvetica Neue"/>
              </a:rPr>
              <a:t>Predicción de reacciones adversas en los medicamentos.</a:t>
            </a:r>
            <a:endParaRPr sz="1200">
              <a:latin typeface="Helvetica Neue"/>
              <a:ea typeface="Helvetica Neue"/>
              <a:cs typeface="Helvetica Neue"/>
              <a:sym typeface="Helvetica Neue"/>
            </a:endParaRPr>
          </a:p>
          <a:p>
            <a:pPr indent="-85725" lvl="0" marL="98425" rtl="0" algn="l">
              <a:lnSpc>
                <a:spcPct val="100000"/>
              </a:lnSpc>
              <a:spcBef>
                <a:spcPts val="215"/>
              </a:spcBef>
              <a:spcAft>
                <a:spcPts val="0"/>
              </a:spcAft>
              <a:buSzPts val="1200"/>
              <a:buFont typeface="Helvetica Neue"/>
              <a:buChar char="-"/>
            </a:pPr>
            <a:r>
              <a:rPr lang="en-US" sz="1200">
                <a:latin typeface="Helvetica Neue"/>
                <a:ea typeface="Helvetica Neue"/>
                <a:cs typeface="Helvetica Neue"/>
                <a:sym typeface="Helvetica Neue"/>
              </a:rPr>
              <a:t>Entendimiento de la causa de los ataques cardíacos.</a:t>
            </a:r>
            <a:endParaRPr sz="1200">
              <a:latin typeface="Helvetica Neue"/>
              <a:ea typeface="Helvetica Neue"/>
              <a:cs typeface="Helvetica Neue"/>
              <a:sym typeface="Helvetica Neue"/>
            </a:endParaRPr>
          </a:p>
        </p:txBody>
      </p:sp>
      <p:sp>
        <p:nvSpPr>
          <p:cNvPr id="192" name="Google Shape;192;p14"/>
          <p:cNvSpPr txBox="1"/>
          <p:nvPr/>
        </p:nvSpPr>
        <p:spPr>
          <a:xfrm>
            <a:off x="6982024" y="3069617"/>
            <a:ext cx="140017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(electrocardiograma,</a:t>
            </a:r>
            <a:endParaRPr sz="12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6" name="Shape 196"/>
        <p:cNvGrpSpPr/>
        <p:nvPr/>
      </p:nvGrpSpPr>
      <p:grpSpPr>
        <a:xfrm>
          <a:off x="0" y="0"/>
          <a:ext cx="0" cy="0"/>
          <a:chOff x="0" y="0"/>
          <a:chExt cx="0" cy="0"/>
        </a:xfrm>
      </p:grpSpPr>
      <p:pic>
        <p:nvPicPr>
          <p:cNvPr id="197" name="Google Shape;197;p15"/>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198" name="Google Shape;198;p15"/>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Motivación, aplicaciones y ventajas de una RNA</a:t>
            </a:r>
            <a:endParaRPr/>
          </a:p>
        </p:txBody>
      </p:sp>
      <p:sp>
        <p:nvSpPr>
          <p:cNvPr id="199" name="Google Shape;199;p15"/>
          <p:cNvSpPr txBox="1"/>
          <p:nvPr/>
        </p:nvSpPr>
        <p:spPr>
          <a:xfrm>
            <a:off x="1160894" y="121885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00" name="Google Shape;200;p15"/>
          <p:cNvSpPr txBox="1"/>
          <p:nvPr/>
        </p:nvSpPr>
        <p:spPr>
          <a:xfrm>
            <a:off x="1376540" y="1151754"/>
            <a:ext cx="3465195" cy="1076325"/>
          </a:xfrm>
          <a:prstGeom prst="rect">
            <a:avLst/>
          </a:prstGeom>
          <a:noFill/>
          <a:ln>
            <a:noFill/>
          </a:ln>
        </p:spPr>
        <p:txBody>
          <a:bodyPr anchorCtr="0" anchor="t" bIns="0" lIns="0" spcFirstLastPara="1" rIns="0" wrap="square" tIns="40625">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Militares:</a:t>
            </a:r>
            <a:endParaRPr sz="1200">
              <a:latin typeface="Helvetica Neue"/>
              <a:ea typeface="Helvetica Neue"/>
              <a:cs typeface="Helvetica Neue"/>
              <a:sym typeface="Helvetica Neue"/>
            </a:endParaRPr>
          </a:p>
          <a:p>
            <a:pPr indent="-85725" lvl="0" marL="98425" rtl="0" algn="l">
              <a:lnSpc>
                <a:spcPct val="100000"/>
              </a:lnSpc>
              <a:spcBef>
                <a:spcPts val="220"/>
              </a:spcBef>
              <a:spcAft>
                <a:spcPts val="0"/>
              </a:spcAft>
              <a:buSzPts val="1200"/>
              <a:buFont typeface="Helvetica Neue"/>
              <a:buChar char="-"/>
            </a:pPr>
            <a:r>
              <a:rPr lang="en-US" sz="1200">
                <a:latin typeface="Helvetica Neue"/>
                <a:ea typeface="Helvetica Neue"/>
                <a:cs typeface="Helvetica Neue"/>
                <a:sym typeface="Helvetica Neue"/>
              </a:rPr>
              <a:t>Clasificación de las señales de radar.</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Creación de armas inteligentes.</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Optimización del uso de recursos escasos.</a:t>
            </a:r>
            <a:endParaRPr sz="1200">
              <a:latin typeface="Helvetica Neue"/>
              <a:ea typeface="Helvetica Neue"/>
              <a:cs typeface="Helvetica Neue"/>
              <a:sym typeface="Helvetica Neue"/>
            </a:endParaRPr>
          </a:p>
          <a:p>
            <a:pPr indent="-85725" lvl="0" marL="98425" rtl="0" algn="l">
              <a:lnSpc>
                <a:spcPct val="100000"/>
              </a:lnSpc>
              <a:spcBef>
                <a:spcPts val="210"/>
              </a:spcBef>
              <a:spcAft>
                <a:spcPts val="0"/>
              </a:spcAft>
              <a:buSzPts val="1200"/>
              <a:buFont typeface="Helvetica Neue"/>
              <a:buChar char="-"/>
            </a:pPr>
            <a:r>
              <a:rPr lang="en-US" sz="1200">
                <a:latin typeface="Helvetica Neue"/>
                <a:ea typeface="Helvetica Neue"/>
                <a:cs typeface="Helvetica Neue"/>
                <a:sym typeface="Helvetica Neue"/>
              </a:rPr>
              <a:t>Reconocimiento y seguimiento en el tiro al blanco.</a:t>
            </a:r>
            <a:endParaRPr sz="1200">
              <a:latin typeface="Helvetica Neue"/>
              <a:ea typeface="Helvetica Neue"/>
              <a:cs typeface="Helvetica Neue"/>
              <a:sym typeface="Helvetica Neue"/>
            </a:endParaRPr>
          </a:p>
        </p:txBody>
      </p:sp>
      <p:sp>
        <p:nvSpPr>
          <p:cNvPr id="201" name="Google Shape;201;p15"/>
          <p:cNvSpPr txBox="1"/>
          <p:nvPr/>
        </p:nvSpPr>
        <p:spPr>
          <a:xfrm>
            <a:off x="639978" y="2632940"/>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02" name="Google Shape;202;p15"/>
          <p:cNvSpPr txBox="1"/>
          <p:nvPr/>
        </p:nvSpPr>
        <p:spPr>
          <a:xfrm>
            <a:off x="970457" y="2622732"/>
            <a:ext cx="7421880" cy="655320"/>
          </a:xfrm>
          <a:prstGeom prst="rect">
            <a:avLst/>
          </a:prstGeom>
          <a:noFill/>
          <a:ln>
            <a:noFill/>
          </a:ln>
        </p:spPr>
        <p:txBody>
          <a:bodyPr anchorCtr="0" anchor="t" bIns="0" lIns="0" spcFirstLastPara="1" rIns="0" wrap="square" tIns="12050">
            <a:spAutoFit/>
          </a:bodyPr>
          <a:lstStyle/>
          <a:p>
            <a:pPr indent="0" lvl="0" marL="12700" marR="5080" rtl="0" algn="just">
              <a:lnSpc>
                <a:spcPct val="114900"/>
              </a:lnSpc>
              <a:spcBef>
                <a:spcPts val="0"/>
              </a:spcBef>
              <a:spcAft>
                <a:spcPts val="0"/>
              </a:spcAft>
              <a:buNone/>
            </a:pPr>
            <a:r>
              <a:rPr b="1" lang="en-US" sz="1200">
                <a:latin typeface="Arial"/>
                <a:ea typeface="Arial"/>
                <a:cs typeface="Arial"/>
                <a:sym typeface="Arial"/>
              </a:rPr>
              <a:t>La mayoría de estas aplicaciones consisten en realizar un reconocimiento de patrones</a:t>
            </a:r>
            <a:r>
              <a:rPr lang="en-US" sz="1200">
                <a:latin typeface="Helvetica Neue"/>
                <a:ea typeface="Helvetica Neue"/>
                <a:cs typeface="Helvetica Neue"/>
                <a:sym typeface="Helvetica Neue"/>
              </a:rPr>
              <a:t>, como ser: buscar un patrón en una serie de ejemplos, clasificar patrones, completar una señal a partir de valores parciales o reconstruir el patrón correcto partiendo de uno distorsionado.</a:t>
            </a:r>
            <a:endParaRPr sz="1200">
              <a:latin typeface="Helvetica Neue"/>
              <a:ea typeface="Helvetica Neue"/>
              <a:cs typeface="Helvetica Neue"/>
              <a:sym typeface="Helvetica Neue"/>
            </a:endParaRPr>
          </a:p>
        </p:txBody>
      </p:sp>
      <p:sp>
        <p:nvSpPr>
          <p:cNvPr id="203" name="Google Shape;203;p15"/>
          <p:cNvSpPr txBox="1"/>
          <p:nvPr/>
        </p:nvSpPr>
        <p:spPr>
          <a:xfrm>
            <a:off x="639978" y="3445692"/>
            <a:ext cx="131445"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04" name="Google Shape;204;p15"/>
          <p:cNvSpPr txBox="1"/>
          <p:nvPr/>
        </p:nvSpPr>
        <p:spPr>
          <a:xfrm>
            <a:off x="970457" y="3461516"/>
            <a:ext cx="7416165" cy="65595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Sin embargo, está creciendo el uso de redes neuronales en distintos tipos de sistemas de control.</a:t>
            </a:r>
            <a:endParaRPr sz="1200">
              <a:latin typeface="Helvetica Neue"/>
              <a:ea typeface="Helvetica Neue"/>
              <a:cs typeface="Helvetica Neue"/>
              <a:sym typeface="Helvetica Neue"/>
            </a:endParaRPr>
          </a:p>
          <a:p>
            <a:pPr indent="0" lvl="0" marL="12700" marR="5080" rtl="0" algn="l">
              <a:lnSpc>
                <a:spcPct val="138333"/>
              </a:lnSpc>
              <a:spcBef>
                <a:spcPts val="85"/>
              </a:spcBef>
              <a:spcAft>
                <a:spcPts val="0"/>
              </a:spcAft>
              <a:buNone/>
            </a:pPr>
            <a:r>
              <a:rPr lang="en-US" sz="1200">
                <a:latin typeface="Helvetica Neue"/>
                <a:ea typeface="Helvetica Neue"/>
                <a:cs typeface="Helvetica Neue"/>
                <a:sym typeface="Helvetica Neue"/>
              </a:rPr>
              <a:t>Desde el punto de vista de los casos de aplicación, la </a:t>
            </a:r>
            <a:r>
              <a:rPr b="1" lang="en-US" sz="1200">
                <a:latin typeface="Arial"/>
                <a:ea typeface="Arial"/>
                <a:cs typeface="Arial"/>
                <a:sym typeface="Arial"/>
              </a:rPr>
              <a:t>ventaja de las redes neuronales reside en el procesado paralelo, adaptativo y no lineal.</a:t>
            </a:r>
            <a:endParaRPr sz="1200">
              <a:latin typeface="Arial"/>
              <a:ea typeface="Arial"/>
              <a:cs typeface="Arial"/>
              <a:sym typeface="Arial"/>
            </a:endParaRPr>
          </a:p>
        </p:txBody>
      </p:sp>
      <p:sp>
        <p:nvSpPr>
          <p:cNvPr id="205" name="Google Shape;205;p15"/>
          <p:cNvSpPr txBox="1"/>
          <p:nvPr/>
        </p:nvSpPr>
        <p:spPr>
          <a:xfrm>
            <a:off x="639978" y="4311613"/>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06" name="Google Shape;206;p15"/>
          <p:cNvSpPr txBox="1"/>
          <p:nvPr/>
        </p:nvSpPr>
        <p:spPr>
          <a:xfrm>
            <a:off x="970457" y="4301392"/>
            <a:ext cx="740918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El dominio de aplicación de las redes neuronales también se lo puede clasificar de la siguiente forma: asociación y clasificación, regeneración de patrones, regresión y generalización, y optimización.</a:t>
            </a:r>
            <a:endParaRPr sz="1200">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0" name="Shape 210"/>
        <p:cNvGrpSpPr/>
        <p:nvPr/>
      </p:nvGrpSpPr>
      <p:grpSpPr>
        <a:xfrm>
          <a:off x="0" y="0"/>
          <a:ext cx="0" cy="0"/>
          <a:chOff x="0" y="0"/>
          <a:chExt cx="0" cy="0"/>
        </a:xfrm>
      </p:grpSpPr>
      <p:pic>
        <p:nvPicPr>
          <p:cNvPr id="211" name="Google Shape;211;p16"/>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212" name="Google Shape;212;p16"/>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Motivación, aplicaciones y ventajas de una RNA</a:t>
            </a:r>
            <a:endParaRPr/>
          </a:p>
        </p:txBody>
      </p:sp>
      <p:sp>
        <p:nvSpPr>
          <p:cNvPr id="213" name="Google Shape;213;p16"/>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214" name="Google Shape;214;p16"/>
          <p:cNvSpPr txBox="1"/>
          <p:nvPr/>
        </p:nvSpPr>
        <p:spPr>
          <a:xfrm>
            <a:off x="970457" y="1185026"/>
            <a:ext cx="7334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latin typeface="Arial"/>
                <a:ea typeface="Arial"/>
                <a:cs typeface="Arial"/>
                <a:sym typeface="Arial"/>
              </a:rPr>
              <a:t>Ventajas</a:t>
            </a:r>
            <a:r>
              <a:rPr lang="en-US" sz="1400">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215" name="Google Shape;215;p16"/>
          <p:cNvSpPr txBox="1"/>
          <p:nvPr/>
        </p:nvSpPr>
        <p:spPr>
          <a:xfrm>
            <a:off x="970457" y="1634657"/>
            <a:ext cx="560832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Las RNA presentan un gran número de características semejantes a las del cerebro.</a:t>
            </a:r>
            <a:endParaRPr sz="1200">
              <a:latin typeface="Helvetica Neue"/>
              <a:ea typeface="Helvetica Neue"/>
              <a:cs typeface="Helvetica Neue"/>
              <a:sym typeface="Helvetica Neue"/>
            </a:endParaRPr>
          </a:p>
        </p:txBody>
      </p:sp>
      <p:sp>
        <p:nvSpPr>
          <p:cNvPr id="216" name="Google Shape;216;p16"/>
          <p:cNvSpPr txBox="1"/>
          <p:nvPr/>
        </p:nvSpPr>
        <p:spPr>
          <a:xfrm>
            <a:off x="639978" y="203713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17" name="Google Shape;217;p16"/>
          <p:cNvSpPr txBox="1"/>
          <p:nvPr/>
        </p:nvSpPr>
        <p:spPr>
          <a:xfrm>
            <a:off x="970457" y="2028372"/>
            <a:ext cx="741045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b="1" lang="en-US" sz="1200">
                <a:latin typeface="Arial"/>
                <a:ea typeface="Arial"/>
                <a:cs typeface="Arial"/>
                <a:sym typeface="Arial"/>
              </a:rPr>
              <a:t>Son capaces de aprender de la experiencia, de generalizar de casos anteriores a nuevos casos, de abstraer características esenciales a partir de entradas que representan información irrelevante, etc.</a:t>
            </a:r>
            <a:endParaRPr sz="1200">
              <a:latin typeface="Arial"/>
              <a:ea typeface="Arial"/>
              <a:cs typeface="Arial"/>
              <a:sym typeface="Arial"/>
            </a:endParaRPr>
          </a:p>
        </p:txBody>
      </p:sp>
      <p:sp>
        <p:nvSpPr>
          <p:cNvPr id="218" name="Google Shape;218;p16"/>
          <p:cNvSpPr txBox="1"/>
          <p:nvPr/>
        </p:nvSpPr>
        <p:spPr>
          <a:xfrm>
            <a:off x="1160894" y="272258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19" name="Google Shape;219;p16"/>
          <p:cNvSpPr txBox="1"/>
          <p:nvPr/>
        </p:nvSpPr>
        <p:spPr>
          <a:xfrm>
            <a:off x="1376540" y="2658012"/>
            <a:ext cx="7010400" cy="2332990"/>
          </a:xfrm>
          <a:prstGeom prst="rect">
            <a:avLst/>
          </a:prstGeom>
          <a:noFill/>
          <a:ln>
            <a:noFill/>
          </a:ln>
        </p:spPr>
        <p:txBody>
          <a:bodyPr anchorCtr="0" anchor="t" bIns="0" lIns="0" spcFirstLastPara="1" rIns="0" wrap="square" tIns="12700">
            <a:spAutoFit/>
          </a:bodyPr>
          <a:lstStyle/>
          <a:p>
            <a:pPr indent="0" lvl="0" marL="12700" marR="7620" rtl="0" algn="just">
              <a:lnSpc>
                <a:spcPct val="114599"/>
              </a:lnSpc>
              <a:spcBef>
                <a:spcPts val="0"/>
              </a:spcBef>
              <a:spcAft>
                <a:spcPts val="0"/>
              </a:spcAft>
              <a:buNone/>
            </a:pPr>
            <a:r>
              <a:rPr b="1" lang="en-US" sz="1200">
                <a:latin typeface="Arial"/>
                <a:ea typeface="Arial"/>
                <a:cs typeface="Arial"/>
                <a:sym typeface="Arial"/>
              </a:rPr>
              <a:t>Aprendizaje Adaptativo</a:t>
            </a:r>
            <a:r>
              <a:rPr lang="en-US" sz="1200">
                <a:latin typeface="Helvetica Neue"/>
                <a:ea typeface="Helvetica Neue"/>
                <a:cs typeface="Helvetica Neue"/>
                <a:sym typeface="Helvetica Neue"/>
              </a:rPr>
              <a:t>. Capacidad de aprender a realizar tareas basadas en un entrenamiento o en una experiencia inicial.</a:t>
            </a:r>
            <a:endParaRPr sz="1200">
              <a:latin typeface="Helvetica Neue"/>
              <a:ea typeface="Helvetica Neue"/>
              <a:cs typeface="Helvetica Neue"/>
              <a:sym typeface="Helvetica Neue"/>
            </a:endParaRPr>
          </a:p>
          <a:p>
            <a:pPr indent="0" lvl="0" marL="12700" marR="8255" rtl="0" algn="just">
              <a:lnSpc>
                <a:spcPct val="114599"/>
              </a:lnSpc>
              <a:spcBef>
                <a:spcPts val="0"/>
              </a:spcBef>
              <a:spcAft>
                <a:spcPts val="0"/>
              </a:spcAft>
              <a:buNone/>
            </a:pPr>
            <a:r>
              <a:rPr b="1" lang="en-US" sz="1200">
                <a:latin typeface="Arial"/>
                <a:ea typeface="Arial"/>
                <a:cs typeface="Arial"/>
                <a:sym typeface="Arial"/>
              </a:rPr>
              <a:t>Auto-organización</a:t>
            </a:r>
            <a:r>
              <a:rPr lang="en-US" sz="1200">
                <a:latin typeface="Helvetica Neue"/>
                <a:ea typeface="Helvetica Neue"/>
                <a:cs typeface="Helvetica Neue"/>
                <a:sym typeface="Helvetica Neue"/>
              </a:rPr>
              <a:t>. Una red neuronal puede crear su propia organización o representación de la información que recibe mediante una etapa de aprendizaje.</a:t>
            </a:r>
            <a:endParaRPr sz="1200">
              <a:latin typeface="Helvetica Neue"/>
              <a:ea typeface="Helvetica Neue"/>
              <a:cs typeface="Helvetica Neue"/>
              <a:sym typeface="Helvetica Neue"/>
            </a:endParaRPr>
          </a:p>
          <a:p>
            <a:pPr indent="0" lvl="0" marL="12700" marR="8890" rtl="0" algn="just">
              <a:lnSpc>
                <a:spcPct val="114599"/>
              </a:lnSpc>
              <a:spcBef>
                <a:spcPts val="10"/>
              </a:spcBef>
              <a:spcAft>
                <a:spcPts val="0"/>
              </a:spcAft>
              <a:buNone/>
            </a:pPr>
            <a:r>
              <a:rPr b="1" lang="en-US" sz="1200">
                <a:latin typeface="Arial"/>
                <a:ea typeface="Arial"/>
                <a:cs typeface="Arial"/>
                <a:sym typeface="Arial"/>
              </a:rPr>
              <a:t>Tolerancia a fallos</a:t>
            </a:r>
            <a:r>
              <a:rPr lang="en-US" sz="1200">
                <a:latin typeface="Helvetica Neue"/>
                <a:ea typeface="Helvetica Neue"/>
                <a:cs typeface="Helvetica Neue"/>
                <a:sym typeface="Helvetica Neue"/>
              </a:rPr>
              <a:t>. La destrucción parcial de una red conduce a una degradación de su estructura; sin embargo, algunas capacidades de la red se pueden retener, incluso sufriendo un gran daño.</a:t>
            </a:r>
            <a:endParaRPr sz="1200">
              <a:latin typeface="Helvetica Neue"/>
              <a:ea typeface="Helvetica Neue"/>
              <a:cs typeface="Helvetica Neue"/>
              <a:sym typeface="Helvetica Neue"/>
            </a:endParaRPr>
          </a:p>
          <a:p>
            <a:pPr indent="0" lvl="0" marL="12700" marR="5715" rtl="0" algn="just">
              <a:lnSpc>
                <a:spcPct val="114599"/>
              </a:lnSpc>
              <a:spcBef>
                <a:spcPts val="0"/>
              </a:spcBef>
              <a:spcAft>
                <a:spcPts val="0"/>
              </a:spcAft>
              <a:buNone/>
            </a:pPr>
            <a:r>
              <a:rPr b="1" lang="en-US" sz="1200">
                <a:latin typeface="Arial"/>
                <a:ea typeface="Arial"/>
                <a:cs typeface="Arial"/>
                <a:sym typeface="Arial"/>
              </a:rPr>
              <a:t>Operación en tiempo real</a:t>
            </a:r>
            <a:r>
              <a:rPr lang="en-US" sz="1200">
                <a:latin typeface="Helvetica Neue"/>
                <a:ea typeface="Helvetica Neue"/>
                <a:cs typeface="Helvetica Neue"/>
                <a:sym typeface="Helvetica Neue"/>
              </a:rPr>
              <a:t>. Los cómputos neuronales pueden ser realizados en paralelo; para esto se diseñan y fabrican máquinas con hardware especial para obtener esta capacidad.</a:t>
            </a:r>
            <a:endParaRPr sz="1200">
              <a:latin typeface="Helvetica Neue"/>
              <a:ea typeface="Helvetica Neue"/>
              <a:cs typeface="Helvetica Neue"/>
              <a:sym typeface="Helvetica Neue"/>
            </a:endParaRPr>
          </a:p>
          <a:p>
            <a:pPr indent="0" lvl="0" marL="12700" marR="5080" rtl="0" algn="just">
              <a:lnSpc>
                <a:spcPct val="114599"/>
              </a:lnSpc>
              <a:spcBef>
                <a:spcPts val="10"/>
              </a:spcBef>
              <a:spcAft>
                <a:spcPts val="0"/>
              </a:spcAft>
              <a:buNone/>
            </a:pPr>
            <a:r>
              <a:rPr b="1" lang="en-US" sz="1200">
                <a:latin typeface="Arial"/>
                <a:ea typeface="Arial"/>
                <a:cs typeface="Arial"/>
                <a:sym typeface="Arial"/>
              </a:rPr>
              <a:t>Fácil inserción dentro de la tecnología existente</a:t>
            </a:r>
            <a:r>
              <a:rPr lang="en-US" sz="1200">
                <a:latin typeface="Helvetica Neue"/>
                <a:ea typeface="Helvetica Neue"/>
                <a:cs typeface="Helvetica Neue"/>
                <a:sym typeface="Helvetica Neue"/>
              </a:rPr>
              <a:t>. Se pueden obtener chips especializados para redes neuronales que mejoran su capacidad en ciertas tareas. Ello facilitará la integración modular en los sistemas existentes</a:t>
            </a:r>
            <a:endParaRPr sz="1200">
              <a:latin typeface="Helvetica Neue"/>
              <a:ea typeface="Helvetica Neue"/>
              <a:cs typeface="Helvetica Neue"/>
              <a:sym typeface="Helvetica Neue"/>
            </a:endParaRPr>
          </a:p>
        </p:txBody>
      </p:sp>
      <p:sp>
        <p:nvSpPr>
          <p:cNvPr id="220" name="Google Shape;220;p16"/>
          <p:cNvSpPr txBox="1"/>
          <p:nvPr/>
        </p:nvSpPr>
        <p:spPr>
          <a:xfrm>
            <a:off x="1160894" y="3143061"/>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21" name="Google Shape;221;p16"/>
          <p:cNvSpPr txBox="1"/>
          <p:nvPr/>
        </p:nvSpPr>
        <p:spPr>
          <a:xfrm>
            <a:off x="1160894" y="356209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22" name="Google Shape;222;p16"/>
          <p:cNvSpPr txBox="1"/>
          <p:nvPr/>
        </p:nvSpPr>
        <p:spPr>
          <a:xfrm>
            <a:off x="1160894" y="3982582"/>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23" name="Google Shape;223;p16"/>
          <p:cNvSpPr txBox="1"/>
          <p:nvPr/>
        </p:nvSpPr>
        <p:spPr>
          <a:xfrm>
            <a:off x="1160894" y="440161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grpSp>
        <p:nvGrpSpPr>
          <p:cNvPr id="228" name="Google Shape;228;p17"/>
          <p:cNvGrpSpPr/>
          <p:nvPr/>
        </p:nvGrpSpPr>
        <p:grpSpPr>
          <a:xfrm>
            <a:off x="289077" y="199442"/>
            <a:ext cx="8080565" cy="4744440"/>
            <a:chOff x="289077" y="199442"/>
            <a:chExt cx="8080565" cy="4744440"/>
          </a:xfrm>
        </p:grpSpPr>
        <p:pic>
          <p:nvPicPr>
            <p:cNvPr id="229" name="Google Shape;229;p17"/>
            <p:cNvPicPr preferRelativeResize="0"/>
            <p:nvPr/>
          </p:nvPicPr>
          <p:blipFill rotWithShape="1">
            <a:blip r:embed="rId3">
              <a:alphaModFix/>
            </a:blip>
            <a:srcRect b="0" l="0" r="0" t="0"/>
            <a:stretch/>
          </p:blipFill>
          <p:spPr>
            <a:xfrm>
              <a:off x="1240916" y="199442"/>
              <a:ext cx="6646845" cy="4744440"/>
            </a:xfrm>
            <a:prstGeom prst="rect">
              <a:avLst/>
            </a:prstGeom>
            <a:noFill/>
            <a:ln>
              <a:noFill/>
            </a:ln>
          </p:spPr>
        </p:pic>
        <p:pic>
          <p:nvPicPr>
            <p:cNvPr id="230" name="Google Shape;230;p17"/>
            <p:cNvPicPr preferRelativeResize="0"/>
            <p:nvPr/>
          </p:nvPicPr>
          <p:blipFill rotWithShape="1">
            <a:blip r:embed="rId4">
              <a:alphaModFix/>
            </a:blip>
            <a:srcRect b="0" l="0" r="0" t="0"/>
            <a:stretch/>
          </p:blipFill>
          <p:spPr>
            <a:xfrm>
              <a:off x="289077" y="352071"/>
              <a:ext cx="8080565" cy="456133"/>
            </a:xfrm>
            <a:prstGeom prst="rect">
              <a:avLst/>
            </a:prstGeom>
            <a:noFill/>
            <a:ln>
              <a:noFill/>
            </a:ln>
          </p:spPr>
        </p:pic>
      </p:grpSp>
      <p:sp>
        <p:nvSpPr>
          <p:cNvPr id="231" name="Google Shape;231;p17"/>
          <p:cNvSpPr txBox="1"/>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2. Motivación, aplicaciones y ventajas de una RNA</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pic>
        <p:nvPicPr>
          <p:cNvPr id="236" name="Google Shape;236;p18"/>
          <p:cNvPicPr preferRelativeResize="0"/>
          <p:nvPr/>
        </p:nvPicPr>
        <p:blipFill rotWithShape="1">
          <a:blip r:embed="rId3">
            <a:alphaModFix/>
          </a:blip>
          <a:srcRect b="0" l="0" r="0" t="0"/>
          <a:stretch/>
        </p:blipFill>
        <p:spPr>
          <a:xfrm>
            <a:off x="289077" y="491704"/>
            <a:ext cx="1378449" cy="316500"/>
          </a:xfrm>
          <a:prstGeom prst="rect">
            <a:avLst/>
          </a:prstGeom>
          <a:noFill/>
          <a:ln>
            <a:noFill/>
          </a:ln>
        </p:spPr>
      </p:pic>
      <p:sp>
        <p:nvSpPr>
          <p:cNvPr id="237" name="Google Shape;237;p18"/>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Neurona</a:t>
            </a:r>
            <a:endParaRPr/>
          </a:p>
        </p:txBody>
      </p:sp>
      <p:sp>
        <p:nvSpPr>
          <p:cNvPr id="238" name="Google Shape;238;p18"/>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39" name="Google Shape;239;p18"/>
          <p:cNvSpPr txBox="1"/>
          <p:nvPr/>
        </p:nvSpPr>
        <p:spPr>
          <a:xfrm>
            <a:off x="970457" y="1151754"/>
            <a:ext cx="7409815"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Una </a:t>
            </a:r>
            <a:r>
              <a:rPr b="1" lang="en-US" sz="1200">
                <a:latin typeface="Arial"/>
                <a:ea typeface="Arial"/>
                <a:cs typeface="Arial"/>
                <a:sym typeface="Arial"/>
              </a:rPr>
              <a:t>neurona </a:t>
            </a:r>
            <a:r>
              <a:rPr lang="en-US" sz="1200">
                <a:latin typeface="Helvetica Neue"/>
                <a:ea typeface="Helvetica Neue"/>
                <a:cs typeface="Helvetica Neue"/>
                <a:sym typeface="Helvetica Neue"/>
              </a:rPr>
              <a:t>es una célula especializada del tejido nervioso que asegura la conducción y la transmisión del influjo nervioso.</a:t>
            </a:r>
            <a:endParaRPr sz="1200">
              <a:latin typeface="Helvetica Neue"/>
              <a:ea typeface="Helvetica Neue"/>
              <a:cs typeface="Helvetica Neue"/>
              <a:sym typeface="Helvetica Neue"/>
            </a:endParaRPr>
          </a:p>
        </p:txBody>
      </p:sp>
      <p:sp>
        <p:nvSpPr>
          <p:cNvPr id="240" name="Google Shape;240;p18"/>
          <p:cNvSpPr txBox="1"/>
          <p:nvPr/>
        </p:nvSpPr>
        <p:spPr>
          <a:xfrm>
            <a:off x="1160894" y="1848867"/>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41" name="Google Shape;241;p18"/>
          <p:cNvSpPr txBox="1"/>
          <p:nvPr/>
        </p:nvSpPr>
        <p:spPr>
          <a:xfrm>
            <a:off x="1376540" y="1783211"/>
            <a:ext cx="418401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El ser humano tiene entre 20.000 millones y 200.000 millones Cada una con hasta 30.000 conexiones con otras</a:t>
            </a:r>
            <a:endParaRPr sz="1200">
              <a:latin typeface="Helvetica Neue"/>
              <a:ea typeface="Helvetica Neue"/>
              <a:cs typeface="Helvetica Neue"/>
              <a:sym typeface="Helvetica Neue"/>
            </a:endParaRPr>
          </a:p>
        </p:txBody>
      </p:sp>
      <p:sp>
        <p:nvSpPr>
          <p:cNvPr id="242" name="Google Shape;242;p18"/>
          <p:cNvSpPr txBox="1"/>
          <p:nvPr/>
        </p:nvSpPr>
        <p:spPr>
          <a:xfrm>
            <a:off x="1160894" y="205837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43" name="Google Shape;243;p18"/>
          <p:cNvSpPr txBox="1"/>
          <p:nvPr/>
        </p:nvSpPr>
        <p:spPr>
          <a:xfrm>
            <a:off x="639978" y="242198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44" name="Google Shape;244;p18"/>
          <p:cNvSpPr txBox="1"/>
          <p:nvPr/>
        </p:nvSpPr>
        <p:spPr>
          <a:xfrm>
            <a:off x="970457" y="2439621"/>
            <a:ext cx="3411854"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Es la </a:t>
            </a:r>
            <a:r>
              <a:rPr b="1" lang="en-US" sz="1200">
                <a:latin typeface="Arial"/>
                <a:ea typeface="Arial"/>
                <a:cs typeface="Arial"/>
                <a:sym typeface="Arial"/>
              </a:rPr>
              <a:t>base del procesamiento del cerebro humano.</a:t>
            </a:r>
            <a:endParaRPr sz="1200">
              <a:latin typeface="Arial"/>
              <a:ea typeface="Arial"/>
              <a:cs typeface="Arial"/>
              <a:sym typeface="Arial"/>
            </a:endParaRPr>
          </a:p>
        </p:txBody>
      </p:sp>
      <p:pic>
        <p:nvPicPr>
          <p:cNvPr id="245" name="Google Shape;245;p18"/>
          <p:cNvPicPr preferRelativeResize="0"/>
          <p:nvPr/>
        </p:nvPicPr>
        <p:blipFill rotWithShape="1">
          <a:blip r:embed="rId4">
            <a:alphaModFix/>
          </a:blip>
          <a:srcRect b="0" l="0" r="0" t="0"/>
          <a:stretch/>
        </p:blipFill>
        <p:spPr>
          <a:xfrm>
            <a:off x="3193554" y="2803311"/>
            <a:ext cx="2676878" cy="20091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9" name="Shape 249"/>
        <p:cNvGrpSpPr/>
        <p:nvPr/>
      </p:nvGrpSpPr>
      <p:grpSpPr>
        <a:xfrm>
          <a:off x="0" y="0"/>
          <a:ext cx="0" cy="0"/>
          <a:chOff x="0" y="0"/>
          <a:chExt cx="0" cy="0"/>
        </a:xfrm>
      </p:grpSpPr>
      <p:pic>
        <p:nvPicPr>
          <p:cNvPr id="250" name="Google Shape;250;p19"/>
          <p:cNvPicPr preferRelativeResize="0"/>
          <p:nvPr/>
        </p:nvPicPr>
        <p:blipFill rotWithShape="1">
          <a:blip r:embed="rId3">
            <a:alphaModFix/>
          </a:blip>
          <a:srcRect b="0" l="0" r="0" t="0"/>
          <a:stretch/>
        </p:blipFill>
        <p:spPr>
          <a:xfrm>
            <a:off x="289077" y="491704"/>
            <a:ext cx="1378449" cy="316500"/>
          </a:xfrm>
          <a:prstGeom prst="rect">
            <a:avLst/>
          </a:prstGeom>
          <a:noFill/>
          <a:ln>
            <a:noFill/>
          </a:ln>
        </p:spPr>
      </p:pic>
      <p:sp>
        <p:nvSpPr>
          <p:cNvPr id="251" name="Google Shape;251;p19"/>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Neurona</a:t>
            </a:r>
            <a:endParaRPr/>
          </a:p>
        </p:txBody>
      </p:sp>
      <p:sp>
        <p:nvSpPr>
          <p:cNvPr id="252" name="Google Shape;252;p19"/>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53" name="Google Shape;253;p19"/>
          <p:cNvSpPr txBox="1"/>
          <p:nvPr/>
        </p:nvSpPr>
        <p:spPr>
          <a:xfrm>
            <a:off x="970457" y="1179971"/>
            <a:ext cx="109728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Funcionamiento</a:t>
            </a:r>
            <a:endParaRPr sz="1200">
              <a:latin typeface="Helvetica Neue"/>
              <a:ea typeface="Helvetica Neue"/>
              <a:cs typeface="Helvetica Neue"/>
              <a:sym typeface="Helvetica Neue"/>
            </a:endParaRPr>
          </a:p>
        </p:txBody>
      </p:sp>
      <p:sp>
        <p:nvSpPr>
          <p:cNvPr id="254" name="Google Shape;254;p19"/>
          <p:cNvSpPr txBox="1"/>
          <p:nvPr/>
        </p:nvSpPr>
        <p:spPr>
          <a:xfrm>
            <a:off x="944905" y="142873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55" name="Google Shape;255;p19"/>
          <p:cNvSpPr txBox="1"/>
          <p:nvPr/>
        </p:nvSpPr>
        <p:spPr>
          <a:xfrm>
            <a:off x="1160894" y="1364149"/>
            <a:ext cx="7218045" cy="65405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Neurona ”acumula” todos los potenciales positivos y negativos que recibe en sus entradas (dendritas)</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Si la suma de esos impulsos es ”suficiente”, cambia su potencia y genera su salida en el axón que se propagará.</a:t>
            </a:r>
            <a:endParaRPr sz="1200">
              <a:latin typeface="Helvetica Neue"/>
              <a:ea typeface="Helvetica Neue"/>
              <a:cs typeface="Helvetica Neue"/>
              <a:sym typeface="Helvetica Neue"/>
            </a:endParaRPr>
          </a:p>
        </p:txBody>
      </p:sp>
      <p:sp>
        <p:nvSpPr>
          <p:cNvPr id="256" name="Google Shape;256;p19"/>
          <p:cNvSpPr txBox="1"/>
          <p:nvPr/>
        </p:nvSpPr>
        <p:spPr>
          <a:xfrm>
            <a:off x="944905" y="1638263"/>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57" name="Google Shape;257;p19"/>
          <p:cNvSpPr txBox="1"/>
          <p:nvPr/>
        </p:nvSpPr>
        <p:spPr>
          <a:xfrm>
            <a:off x="639978" y="2212456"/>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58" name="Google Shape;258;p19"/>
          <p:cNvSpPr txBox="1"/>
          <p:nvPr/>
        </p:nvSpPr>
        <p:spPr>
          <a:xfrm>
            <a:off x="970457" y="2230096"/>
            <a:ext cx="82740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Aprendizaje</a:t>
            </a:r>
            <a:endParaRPr sz="1200">
              <a:latin typeface="Helvetica Neue"/>
              <a:ea typeface="Helvetica Neue"/>
              <a:cs typeface="Helvetica Neue"/>
              <a:sym typeface="Helvetica Neue"/>
            </a:endParaRPr>
          </a:p>
        </p:txBody>
      </p:sp>
      <p:sp>
        <p:nvSpPr>
          <p:cNvPr id="259" name="Google Shape;259;p19"/>
          <p:cNvSpPr txBox="1"/>
          <p:nvPr/>
        </p:nvSpPr>
        <p:spPr>
          <a:xfrm>
            <a:off x="944905" y="247742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60" name="Google Shape;260;p19"/>
          <p:cNvSpPr txBox="1"/>
          <p:nvPr/>
        </p:nvSpPr>
        <p:spPr>
          <a:xfrm>
            <a:off x="1160894" y="2412483"/>
            <a:ext cx="7220584" cy="1075055"/>
          </a:xfrm>
          <a:prstGeom prst="rect">
            <a:avLst/>
          </a:prstGeom>
          <a:noFill/>
          <a:ln>
            <a:noFill/>
          </a:ln>
        </p:spPr>
        <p:txBody>
          <a:bodyPr anchorCtr="0" anchor="t" bIns="0" lIns="0" spcFirstLastPara="1" rIns="0" wrap="square" tIns="12700">
            <a:spAutoFit/>
          </a:bodyPr>
          <a:lstStyle/>
          <a:p>
            <a:pPr indent="0" lvl="0" marL="12700" marR="3095625" rtl="0" algn="l">
              <a:lnSpc>
                <a:spcPct val="114799"/>
              </a:lnSpc>
              <a:spcBef>
                <a:spcPts val="0"/>
              </a:spcBef>
              <a:spcAft>
                <a:spcPts val="0"/>
              </a:spcAft>
              <a:buNone/>
            </a:pPr>
            <a:r>
              <a:rPr lang="en-US" sz="1200">
                <a:latin typeface="Helvetica Neue"/>
                <a:ea typeface="Helvetica Neue"/>
                <a:cs typeface="Helvetica Neue"/>
                <a:sym typeface="Helvetica Neue"/>
              </a:rPr>
              <a:t>La intensidad de las sinapsis (conexiones) puede modificarse. Conexiones más o menos fuertes.</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Permite modificar comportamiento de la neurona para adaptarse a nuevas situaciones (aprendizaje).</a:t>
            </a:r>
            <a:endParaRPr sz="1200">
              <a:latin typeface="Helvetica Neue"/>
              <a:ea typeface="Helvetica Neue"/>
              <a:cs typeface="Helvetica Neue"/>
              <a:sym typeface="Helvetica Neue"/>
            </a:endParaRPr>
          </a:p>
          <a:p>
            <a:pPr indent="0" lvl="0" marL="12700" marR="5080" rtl="0" algn="l">
              <a:lnSpc>
                <a:spcPct val="114599"/>
              </a:lnSpc>
              <a:spcBef>
                <a:spcPts val="5"/>
              </a:spcBef>
              <a:spcAft>
                <a:spcPts val="0"/>
              </a:spcAft>
              <a:buNone/>
            </a:pPr>
            <a:r>
              <a:rPr lang="en-US" sz="1200">
                <a:latin typeface="Helvetica Neue"/>
                <a:ea typeface="Helvetica Neue"/>
                <a:cs typeface="Helvetica Neue"/>
                <a:sym typeface="Helvetica Neue"/>
              </a:rPr>
              <a:t>También es posible modificar el comportamiento mediante creación/destrucción de sinapsis y muerte de neuronas.</a:t>
            </a:r>
            <a:endParaRPr sz="1200">
              <a:latin typeface="Helvetica Neue"/>
              <a:ea typeface="Helvetica Neue"/>
              <a:cs typeface="Helvetica Neue"/>
              <a:sym typeface="Helvetica Neue"/>
            </a:endParaRPr>
          </a:p>
        </p:txBody>
      </p:sp>
      <p:sp>
        <p:nvSpPr>
          <p:cNvPr id="261" name="Google Shape;261;p19"/>
          <p:cNvSpPr txBox="1"/>
          <p:nvPr/>
        </p:nvSpPr>
        <p:spPr>
          <a:xfrm>
            <a:off x="944905" y="268838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62" name="Google Shape;262;p19"/>
          <p:cNvSpPr txBox="1"/>
          <p:nvPr/>
        </p:nvSpPr>
        <p:spPr>
          <a:xfrm>
            <a:off x="944905" y="2897900"/>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63" name="Google Shape;263;p19"/>
          <p:cNvSpPr txBox="1"/>
          <p:nvPr/>
        </p:nvSpPr>
        <p:spPr>
          <a:xfrm>
            <a:off x="944905" y="3107425"/>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 name="Shape 50"/>
        <p:cNvGrpSpPr/>
        <p:nvPr/>
      </p:nvGrpSpPr>
      <p:grpSpPr>
        <a:xfrm>
          <a:off x="0" y="0"/>
          <a:ext cx="0" cy="0"/>
          <a:chOff x="0" y="0"/>
          <a:chExt cx="0" cy="0"/>
        </a:xfrm>
      </p:grpSpPr>
      <p:pic>
        <p:nvPicPr>
          <p:cNvPr id="51" name="Google Shape;51;p2"/>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52" name="Google Shape;52;p2"/>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53" name="Google Shape;53;p2"/>
          <p:cNvSpPr txBox="1"/>
          <p:nvPr>
            <p:ph idx="1" type="body"/>
          </p:nvPr>
        </p:nvSpPr>
        <p:spPr>
          <a:xfrm>
            <a:off x="970457" y="1151754"/>
            <a:ext cx="7410450" cy="191579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a:t>Durante décadas los científicos han perseguido la construcción de algoritmos capaces de procesar la información de la misma manera que el cerebro.</a:t>
            </a:r>
            <a:endParaRPr/>
          </a:p>
          <a:p>
            <a:pPr indent="0" lvl="0" marL="12700" marR="814069" rtl="0" algn="l">
              <a:lnSpc>
                <a:spcPct val="275833"/>
              </a:lnSpc>
              <a:spcBef>
                <a:spcPts val="210"/>
              </a:spcBef>
              <a:spcAft>
                <a:spcPts val="0"/>
              </a:spcAft>
              <a:buNone/>
            </a:pPr>
            <a:r>
              <a:rPr lang="en-US"/>
              <a:t>Tras años de desarrollo se han desarrollado diferentes estructuras de redes neuronales artificiales. Las redes neuronales, poseen propiedades que les permiten aprender a partir de ejemplos.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pic>
        <p:nvPicPr>
          <p:cNvPr id="268" name="Google Shape;268;p20"/>
          <p:cNvPicPr preferRelativeResize="0"/>
          <p:nvPr/>
        </p:nvPicPr>
        <p:blipFill rotWithShape="1">
          <a:blip r:embed="rId3">
            <a:alphaModFix/>
          </a:blip>
          <a:srcRect b="0" l="0" r="0" t="0"/>
          <a:stretch/>
        </p:blipFill>
        <p:spPr>
          <a:xfrm>
            <a:off x="289077" y="491704"/>
            <a:ext cx="1378449" cy="316500"/>
          </a:xfrm>
          <a:prstGeom prst="rect">
            <a:avLst/>
          </a:prstGeom>
          <a:noFill/>
          <a:ln>
            <a:noFill/>
          </a:ln>
        </p:spPr>
      </p:pic>
      <p:sp>
        <p:nvSpPr>
          <p:cNvPr id="269" name="Google Shape;269;p20"/>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Neurona</a:t>
            </a:r>
            <a:endParaRPr/>
          </a:p>
        </p:txBody>
      </p:sp>
      <p:sp>
        <p:nvSpPr>
          <p:cNvPr id="270" name="Google Shape;270;p20"/>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71" name="Google Shape;271;p20"/>
          <p:cNvSpPr txBox="1"/>
          <p:nvPr/>
        </p:nvSpPr>
        <p:spPr>
          <a:xfrm>
            <a:off x="970457" y="1179971"/>
            <a:ext cx="289750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Nacemos con una estructura neuronal que:</a:t>
            </a:r>
            <a:endParaRPr sz="1200">
              <a:latin typeface="Helvetica Neue"/>
              <a:ea typeface="Helvetica Neue"/>
              <a:cs typeface="Helvetica Neue"/>
              <a:sym typeface="Helvetica Neue"/>
            </a:endParaRPr>
          </a:p>
        </p:txBody>
      </p:sp>
      <p:sp>
        <p:nvSpPr>
          <p:cNvPr id="272" name="Google Shape;272;p20"/>
          <p:cNvSpPr txBox="1"/>
          <p:nvPr/>
        </p:nvSpPr>
        <p:spPr>
          <a:xfrm>
            <a:off x="944905" y="142873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73" name="Google Shape;273;p20"/>
          <p:cNvSpPr txBox="1"/>
          <p:nvPr/>
        </p:nvSpPr>
        <p:spPr>
          <a:xfrm>
            <a:off x="1160894" y="1364149"/>
            <a:ext cx="6640195" cy="8636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Es flexible y permite crear y destruir neuronas.</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Durante la etapa de crecimiento, el aprendizaje permite desarrollar nuevas uniones y destruir otras. La estructura neuronal cambia a lo largo de la vida.</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Estos cambios consisten en </a:t>
            </a:r>
            <a:r>
              <a:rPr b="1" lang="en-US" sz="1200">
                <a:latin typeface="Arial"/>
                <a:ea typeface="Arial"/>
                <a:cs typeface="Arial"/>
                <a:sym typeface="Arial"/>
              </a:rPr>
              <a:t>reforzamiento o debilitamiento de conexiones.</a:t>
            </a:r>
            <a:endParaRPr sz="1200">
              <a:latin typeface="Arial"/>
              <a:ea typeface="Arial"/>
              <a:cs typeface="Arial"/>
              <a:sym typeface="Arial"/>
            </a:endParaRPr>
          </a:p>
        </p:txBody>
      </p:sp>
      <p:sp>
        <p:nvSpPr>
          <p:cNvPr id="274" name="Google Shape;274;p20"/>
          <p:cNvSpPr txBox="1"/>
          <p:nvPr/>
        </p:nvSpPr>
        <p:spPr>
          <a:xfrm>
            <a:off x="944905" y="1638263"/>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75" name="Google Shape;275;p20"/>
          <p:cNvSpPr txBox="1"/>
          <p:nvPr/>
        </p:nvSpPr>
        <p:spPr>
          <a:xfrm>
            <a:off x="944905" y="1848867"/>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76" name="Google Shape;276;p20"/>
          <p:cNvSpPr txBox="1"/>
          <p:nvPr/>
        </p:nvSpPr>
        <p:spPr>
          <a:xfrm>
            <a:off x="944905" y="205837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77" name="Google Shape;277;p20"/>
          <p:cNvSpPr txBox="1"/>
          <p:nvPr/>
        </p:nvSpPr>
        <p:spPr>
          <a:xfrm>
            <a:off x="639978" y="2632940"/>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78" name="Google Shape;278;p20"/>
          <p:cNvSpPr txBox="1"/>
          <p:nvPr/>
        </p:nvSpPr>
        <p:spPr>
          <a:xfrm>
            <a:off x="970457" y="2622732"/>
            <a:ext cx="740918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El ser capaz de memorizar la cara de una persona que nos presentan, consiste en alterar “varias” sinapsis de nuestra red neuronal.</a:t>
            </a:r>
            <a:endParaRPr sz="1200">
              <a:latin typeface="Helvetica Neue"/>
              <a:ea typeface="Helvetica Neue"/>
              <a:cs typeface="Helvetica Neue"/>
              <a:sym typeface="Helvetica Neue"/>
            </a:endParaRPr>
          </a:p>
        </p:txBody>
      </p:sp>
      <p:sp>
        <p:nvSpPr>
          <p:cNvPr id="279" name="Google Shape;279;p20"/>
          <p:cNvSpPr txBox="1"/>
          <p:nvPr/>
        </p:nvSpPr>
        <p:spPr>
          <a:xfrm>
            <a:off x="639978" y="326150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80" name="Google Shape;280;p20"/>
          <p:cNvSpPr txBox="1"/>
          <p:nvPr/>
        </p:nvSpPr>
        <p:spPr>
          <a:xfrm>
            <a:off x="970457" y="3252372"/>
            <a:ext cx="740981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El cerebro humano es muy flexible y plástico permitiendo la alteración de dichas sinapsis en casos de daño grave.</a:t>
            </a:r>
            <a:endParaRPr sz="12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4" name="Shape 284"/>
        <p:cNvGrpSpPr/>
        <p:nvPr/>
      </p:nvGrpSpPr>
      <p:grpSpPr>
        <a:xfrm>
          <a:off x="0" y="0"/>
          <a:ext cx="0" cy="0"/>
          <a:chOff x="0" y="0"/>
          <a:chExt cx="0" cy="0"/>
        </a:xfrm>
      </p:grpSpPr>
      <p:grpSp>
        <p:nvGrpSpPr>
          <p:cNvPr id="285" name="Google Shape;285;p21"/>
          <p:cNvGrpSpPr/>
          <p:nvPr/>
        </p:nvGrpSpPr>
        <p:grpSpPr>
          <a:xfrm>
            <a:off x="289077" y="215648"/>
            <a:ext cx="8309248" cy="1525937"/>
            <a:chOff x="289077" y="215648"/>
            <a:chExt cx="8309248" cy="1525937"/>
          </a:xfrm>
        </p:grpSpPr>
        <p:pic>
          <p:nvPicPr>
            <p:cNvPr id="286" name="Google Shape;286;p21"/>
            <p:cNvPicPr preferRelativeResize="0"/>
            <p:nvPr/>
          </p:nvPicPr>
          <p:blipFill rotWithShape="1">
            <a:blip r:embed="rId3">
              <a:alphaModFix/>
            </a:blip>
            <a:srcRect b="0" l="0" r="0" t="0"/>
            <a:stretch/>
          </p:blipFill>
          <p:spPr>
            <a:xfrm>
              <a:off x="6020828" y="215648"/>
              <a:ext cx="2577497" cy="1525937"/>
            </a:xfrm>
            <a:prstGeom prst="rect">
              <a:avLst/>
            </a:prstGeom>
            <a:noFill/>
            <a:ln>
              <a:noFill/>
            </a:ln>
          </p:spPr>
        </p:pic>
        <p:pic>
          <p:nvPicPr>
            <p:cNvPr id="287" name="Google Shape;287;p21"/>
            <p:cNvPicPr preferRelativeResize="0"/>
            <p:nvPr/>
          </p:nvPicPr>
          <p:blipFill rotWithShape="1">
            <a:blip r:embed="rId4">
              <a:alphaModFix/>
            </a:blip>
            <a:srcRect b="0" l="0" r="0" t="0"/>
            <a:stretch/>
          </p:blipFill>
          <p:spPr>
            <a:xfrm>
              <a:off x="289077" y="352071"/>
              <a:ext cx="8080565" cy="456133"/>
            </a:xfrm>
            <a:prstGeom prst="rect">
              <a:avLst/>
            </a:prstGeom>
            <a:noFill/>
            <a:ln>
              <a:noFill/>
            </a:ln>
          </p:spPr>
        </p:pic>
      </p:grpSp>
      <p:sp>
        <p:nvSpPr>
          <p:cNvPr id="288" name="Google Shape;288;p21"/>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4. Perceptrón (neurona artificial)</a:t>
            </a:r>
            <a:endParaRPr/>
          </a:p>
        </p:txBody>
      </p:sp>
      <p:sp>
        <p:nvSpPr>
          <p:cNvPr id="289" name="Google Shape;289;p21"/>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90" name="Google Shape;290;p21"/>
          <p:cNvSpPr txBox="1"/>
          <p:nvPr/>
        </p:nvSpPr>
        <p:spPr>
          <a:xfrm>
            <a:off x="970457" y="1179971"/>
            <a:ext cx="109728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Funcionamiento</a:t>
            </a:r>
            <a:endParaRPr sz="1200">
              <a:latin typeface="Helvetica Neue"/>
              <a:ea typeface="Helvetica Neue"/>
              <a:cs typeface="Helvetica Neue"/>
              <a:sym typeface="Helvetica Neue"/>
            </a:endParaRPr>
          </a:p>
        </p:txBody>
      </p:sp>
      <p:sp>
        <p:nvSpPr>
          <p:cNvPr id="291" name="Google Shape;291;p21"/>
          <p:cNvSpPr txBox="1"/>
          <p:nvPr/>
        </p:nvSpPr>
        <p:spPr>
          <a:xfrm>
            <a:off x="944905" y="1638263"/>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92" name="Google Shape;292;p21"/>
          <p:cNvSpPr txBox="1"/>
          <p:nvPr/>
        </p:nvSpPr>
        <p:spPr>
          <a:xfrm>
            <a:off x="1160894" y="1573674"/>
            <a:ext cx="7220584" cy="864869"/>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Cada neurona recibe diferentes entradas ( x1 , x2 , x3 ,…)</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Cada señal se multiplica por un valor, denominado peso, que da una idea de la fuerza de esa conexión ( w1 , w2 , w3 ,…)</a:t>
            </a:r>
            <a:endParaRPr sz="1200">
              <a:latin typeface="Helvetica Neue"/>
              <a:ea typeface="Helvetica Neue"/>
              <a:cs typeface="Helvetica Neue"/>
              <a:sym typeface="Helvetica Neue"/>
            </a:endParaRPr>
          </a:p>
          <a:p>
            <a:pPr indent="0" lvl="0" marL="12700" rtl="0" algn="l">
              <a:lnSpc>
                <a:spcPct val="100000"/>
              </a:lnSpc>
              <a:spcBef>
                <a:spcPts val="215"/>
              </a:spcBef>
              <a:spcAft>
                <a:spcPts val="0"/>
              </a:spcAft>
              <a:buNone/>
            </a:pPr>
            <a:r>
              <a:rPr lang="en-US" sz="1200">
                <a:latin typeface="Helvetica Neue"/>
                <a:ea typeface="Helvetica Neue"/>
                <a:cs typeface="Helvetica Neue"/>
                <a:sym typeface="Helvetica Neue"/>
              </a:rPr>
              <a:t>Se calcula una salida, por una función de Transferencia (F)</a:t>
            </a:r>
            <a:endParaRPr sz="1200">
              <a:latin typeface="Helvetica Neue"/>
              <a:ea typeface="Helvetica Neue"/>
              <a:cs typeface="Helvetica Neue"/>
              <a:sym typeface="Helvetica Neue"/>
            </a:endParaRPr>
          </a:p>
        </p:txBody>
      </p:sp>
      <p:sp>
        <p:nvSpPr>
          <p:cNvPr id="293" name="Google Shape;293;p21"/>
          <p:cNvSpPr txBox="1"/>
          <p:nvPr/>
        </p:nvSpPr>
        <p:spPr>
          <a:xfrm>
            <a:off x="944905" y="1848867"/>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94" name="Google Shape;294;p21"/>
          <p:cNvSpPr txBox="1"/>
          <p:nvPr/>
        </p:nvSpPr>
        <p:spPr>
          <a:xfrm>
            <a:off x="944905" y="2267904"/>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95" name="Google Shape;295;p21"/>
          <p:cNvSpPr txBox="1"/>
          <p:nvPr/>
        </p:nvSpPr>
        <p:spPr>
          <a:xfrm>
            <a:off x="1376540" y="2477429"/>
            <a:ext cx="6540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96" name="Google Shape;296;p21"/>
          <p:cNvSpPr txBox="1"/>
          <p:nvPr/>
        </p:nvSpPr>
        <p:spPr>
          <a:xfrm>
            <a:off x="1592541" y="2399885"/>
            <a:ext cx="2466340" cy="470534"/>
          </a:xfrm>
          <a:prstGeom prst="rect">
            <a:avLst/>
          </a:prstGeom>
          <a:noFill/>
          <a:ln>
            <a:noFill/>
          </a:ln>
        </p:spPr>
        <p:txBody>
          <a:bodyPr anchorCtr="0" anchor="t" bIns="0" lIns="0" spcFirstLastPara="1" rIns="0" wrap="square" tIns="520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Función de activación:</a:t>
            </a:r>
            <a:endParaRPr sz="1200">
              <a:latin typeface="Arial"/>
              <a:ea typeface="Arial"/>
              <a:cs typeface="Arial"/>
              <a:sym typeface="Arial"/>
            </a:endParaRPr>
          </a:p>
          <a:p>
            <a:pPr indent="0" lvl="0" marL="444500" rtl="0" algn="l">
              <a:lnSpc>
                <a:spcPct val="100000"/>
              </a:lnSpc>
              <a:spcBef>
                <a:spcPts val="310"/>
              </a:spcBef>
              <a:spcAft>
                <a:spcPts val="0"/>
              </a:spcAft>
              <a:buNone/>
            </a:pPr>
            <a:r>
              <a:rPr baseline="30000" lang="en-US" sz="1800">
                <a:latin typeface="Helvetica Neue"/>
                <a:ea typeface="Helvetica Neue"/>
                <a:cs typeface="Helvetica Neue"/>
                <a:sym typeface="Helvetica Neue"/>
              </a:rPr>
              <a:t>a = x</a:t>
            </a:r>
            <a:r>
              <a:rPr lang="en-US" sz="650">
                <a:latin typeface="Helvetica Neue"/>
                <a:ea typeface="Helvetica Neue"/>
                <a:cs typeface="Helvetica Neue"/>
                <a:sym typeface="Helvetica Neue"/>
              </a:rPr>
              <a:t>1</a:t>
            </a:r>
            <a:r>
              <a:rPr baseline="30000" lang="en-US" sz="1800">
                <a:latin typeface="Helvetica Neue"/>
                <a:ea typeface="Helvetica Neue"/>
                <a:cs typeface="Helvetica Neue"/>
                <a:sym typeface="Helvetica Neue"/>
              </a:rPr>
              <a:t>*w</a:t>
            </a:r>
            <a:r>
              <a:rPr lang="en-US" sz="650">
                <a:latin typeface="Helvetica Neue"/>
                <a:ea typeface="Helvetica Neue"/>
                <a:cs typeface="Helvetica Neue"/>
                <a:sym typeface="Helvetica Neue"/>
              </a:rPr>
              <a:t>1 </a:t>
            </a:r>
            <a:r>
              <a:rPr baseline="30000" lang="en-US" sz="1800">
                <a:latin typeface="Helvetica Neue"/>
                <a:ea typeface="Helvetica Neue"/>
                <a:cs typeface="Helvetica Neue"/>
                <a:sym typeface="Helvetica Neue"/>
              </a:rPr>
              <a:t>+ x</a:t>
            </a:r>
            <a:r>
              <a:rPr lang="en-US" sz="650">
                <a:latin typeface="Helvetica Neue"/>
                <a:ea typeface="Helvetica Neue"/>
                <a:cs typeface="Helvetica Neue"/>
                <a:sym typeface="Helvetica Neue"/>
              </a:rPr>
              <a:t>2</a:t>
            </a:r>
            <a:r>
              <a:rPr baseline="30000" lang="en-US" sz="1800">
                <a:latin typeface="Helvetica Neue"/>
                <a:ea typeface="Helvetica Neue"/>
                <a:cs typeface="Helvetica Neue"/>
                <a:sym typeface="Helvetica Neue"/>
              </a:rPr>
              <a:t>*w</a:t>
            </a:r>
            <a:r>
              <a:rPr lang="en-US" sz="650">
                <a:latin typeface="Helvetica Neue"/>
                <a:ea typeface="Helvetica Neue"/>
                <a:cs typeface="Helvetica Neue"/>
                <a:sym typeface="Helvetica Neue"/>
              </a:rPr>
              <a:t>2 </a:t>
            </a:r>
            <a:r>
              <a:rPr baseline="30000" lang="en-US" sz="1800">
                <a:latin typeface="Helvetica Neue"/>
                <a:ea typeface="Helvetica Neue"/>
                <a:cs typeface="Helvetica Neue"/>
                <a:sym typeface="Helvetica Neue"/>
              </a:rPr>
              <a:t>+ … + x</a:t>
            </a:r>
            <a:r>
              <a:rPr lang="en-US" sz="650">
                <a:latin typeface="Helvetica Neue"/>
                <a:ea typeface="Helvetica Neue"/>
                <a:cs typeface="Helvetica Neue"/>
                <a:sym typeface="Helvetica Neue"/>
              </a:rPr>
              <a:t>n</a:t>
            </a:r>
            <a:r>
              <a:rPr baseline="30000" lang="en-US" sz="1800">
                <a:latin typeface="Helvetica Neue"/>
                <a:ea typeface="Helvetica Neue"/>
                <a:cs typeface="Helvetica Neue"/>
                <a:sym typeface="Helvetica Neue"/>
              </a:rPr>
              <a:t>*w</a:t>
            </a:r>
            <a:r>
              <a:rPr lang="en-US" sz="650">
                <a:latin typeface="Helvetica Neue"/>
                <a:ea typeface="Helvetica Neue"/>
                <a:cs typeface="Helvetica Neue"/>
                <a:sym typeface="Helvetica Neue"/>
              </a:rPr>
              <a:t>n </a:t>
            </a:r>
            <a:r>
              <a:rPr baseline="30000" lang="en-US" sz="1800">
                <a:latin typeface="Helvetica Neue"/>
                <a:ea typeface="Helvetica Neue"/>
                <a:cs typeface="Helvetica Neue"/>
                <a:sym typeface="Helvetica Neue"/>
              </a:rPr>
              <a:t>+ b</a:t>
            </a:r>
            <a:endParaRPr baseline="30000" sz="1800">
              <a:latin typeface="Helvetica Neue"/>
              <a:ea typeface="Helvetica Neue"/>
              <a:cs typeface="Helvetica Neue"/>
              <a:sym typeface="Helvetica Neue"/>
            </a:endParaRPr>
          </a:p>
        </p:txBody>
      </p:sp>
      <p:sp>
        <p:nvSpPr>
          <p:cNvPr id="297" name="Google Shape;297;p21"/>
          <p:cNvSpPr txBox="1"/>
          <p:nvPr/>
        </p:nvSpPr>
        <p:spPr>
          <a:xfrm>
            <a:off x="1376540" y="3107425"/>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298" name="Google Shape;298;p21"/>
          <p:cNvSpPr txBox="1"/>
          <p:nvPr/>
        </p:nvSpPr>
        <p:spPr>
          <a:xfrm>
            <a:off x="1567141" y="3042835"/>
            <a:ext cx="3084195" cy="444500"/>
          </a:xfrm>
          <a:prstGeom prst="rect">
            <a:avLst/>
          </a:prstGeom>
          <a:noFill/>
          <a:ln>
            <a:noFill/>
          </a:ln>
        </p:spPr>
        <p:txBody>
          <a:bodyPr anchorCtr="0" anchor="t" bIns="0" lIns="0" spcFirstLastPara="1" rIns="0" wrap="square" tIns="39350">
            <a:spAutoFit/>
          </a:bodyPr>
          <a:lstStyle/>
          <a:p>
            <a:pPr indent="0" lvl="0" marL="38100" rtl="0" algn="l">
              <a:lnSpc>
                <a:spcPct val="100000"/>
              </a:lnSpc>
              <a:spcBef>
                <a:spcPts val="0"/>
              </a:spcBef>
              <a:spcAft>
                <a:spcPts val="0"/>
              </a:spcAft>
              <a:buNone/>
            </a:pPr>
            <a:r>
              <a:rPr b="1" lang="en-US" sz="1200">
                <a:latin typeface="Arial"/>
                <a:ea typeface="Arial"/>
                <a:cs typeface="Arial"/>
                <a:sym typeface="Arial"/>
              </a:rPr>
              <a:t>Función de transferencia</a:t>
            </a:r>
            <a:endParaRPr sz="1200">
              <a:latin typeface="Arial"/>
              <a:ea typeface="Arial"/>
              <a:cs typeface="Arial"/>
              <a:sym typeface="Arial"/>
            </a:endParaRPr>
          </a:p>
          <a:p>
            <a:pPr indent="0" lvl="0" marL="469900" rtl="0" algn="l">
              <a:lnSpc>
                <a:spcPct val="100000"/>
              </a:lnSpc>
              <a:spcBef>
                <a:spcPts val="209"/>
              </a:spcBef>
              <a:spcAft>
                <a:spcPts val="0"/>
              </a:spcAft>
              <a:buNone/>
            </a:pPr>
            <a:r>
              <a:rPr lang="en-US" sz="1200">
                <a:latin typeface="Helvetica Neue"/>
                <a:ea typeface="Helvetica Neue"/>
                <a:cs typeface="Helvetica Neue"/>
                <a:sym typeface="Helvetica Neue"/>
              </a:rPr>
              <a:t>y = F(a) = F(x</a:t>
            </a:r>
            <a:r>
              <a:rPr baseline="-25000" lang="en-US" sz="975">
                <a:latin typeface="Helvetica Neue"/>
                <a:ea typeface="Helvetica Neue"/>
                <a:cs typeface="Helvetica Neue"/>
                <a:sym typeface="Helvetica Neue"/>
              </a:rPr>
              <a:t>1</a:t>
            </a:r>
            <a:r>
              <a:rPr lang="en-US" sz="1200">
                <a:latin typeface="Helvetica Neue"/>
                <a:ea typeface="Helvetica Neue"/>
                <a:cs typeface="Helvetica Neue"/>
                <a:sym typeface="Helvetica Neue"/>
              </a:rPr>
              <a:t>*w</a:t>
            </a:r>
            <a:r>
              <a:rPr baseline="-25000" lang="en-US" sz="975">
                <a:latin typeface="Helvetica Neue"/>
                <a:ea typeface="Helvetica Neue"/>
                <a:cs typeface="Helvetica Neue"/>
                <a:sym typeface="Helvetica Neue"/>
              </a:rPr>
              <a:t>1 </a:t>
            </a:r>
            <a:r>
              <a:rPr lang="en-US" sz="1200">
                <a:latin typeface="Helvetica Neue"/>
                <a:ea typeface="Helvetica Neue"/>
                <a:cs typeface="Helvetica Neue"/>
                <a:sym typeface="Helvetica Neue"/>
              </a:rPr>
              <a:t>+ x</a:t>
            </a:r>
            <a:r>
              <a:rPr baseline="-25000" lang="en-US" sz="975">
                <a:latin typeface="Helvetica Neue"/>
                <a:ea typeface="Helvetica Neue"/>
                <a:cs typeface="Helvetica Neue"/>
                <a:sym typeface="Helvetica Neue"/>
              </a:rPr>
              <a:t>2</a:t>
            </a:r>
            <a:r>
              <a:rPr lang="en-US" sz="1200">
                <a:latin typeface="Helvetica Neue"/>
                <a:ea typeface="Helvetica Neue"/>
                <a:cs typeface="Helvetica Neue"/>
                <a:sym typeface="Helvetica Neue"/>
              </a:rPr>
              <a:t>*w</a:t>
            </a:r>
            <a:r>
              <a:rPr baseline="-25000" lang="en-US" sz="975">
                <a:latin typeface="Helvetica Neue"/>
                <a:ea typeface="Helvetica Neue"/>
                <a:cs typeface="Helvetica Neue"/>
                <a:sym typeface="Helvetica Neue"/>
              </a:rPr>
              <a:t>2 </a:t>
            </a:r>
            <a:r>
              <a:rPr lang="en-US" sz="1200">
                <a:latin typeface="Helvetica Neue"/>
                <a:ea typeface="Helvetica Neue"/>
                <a:cs typeface="Helvetica Neue"/>
                <a:sym typeface="Helvetica Neue"/>
              </a:rPr>
              <a:t>+ … + x</a:t>
            </a:r>
            <a:r>
              <a:rPr baseline="-25000" lang="en-US" sz="975">
                <a:latin typeface="Helvetica Neue"/>
                <a:ea typeface="Helvetica Neue"/>
                <a:cs typeface="Helvetica Neue"/>
                <a:sym typeface="Helvetica Neue"/>
              </a:rPr>
              <a:t>n</a:t>
            </a:r>
            <a:r>
              <a:rPr lang="en-US" sz="1200">
                <a:latin typeface="Helvetica Neue"/>
                <a:ea typeface="Helvetica Neue"/>
                <a:cs typeface="Helvetica Neue"/>
                <a:sym typeface="Helvetica Neue"/>
              </a:rPr>
              <a:t>*w</a:t>
            </a:r>
            <a:r>
              <a:rPr baseline="-25000" lang="en-US" sz="975">
                <a:latin typeface="Helvetica Neue"/>
                <a:ea typeface="Helvetica Neue"/>
                <a:cs typeface="Helvetica Neue"/>
                <a:sym typeface="Helvetica Neue"/>
              </a:rPr>
              <a:t>n </a:t>
            </a:r>
            <a:r>
              <a:rPr lang="en-US" sz="1200">
                <a:latin typeface="Helvetica Neue"/>
                <a:ea typeface="Helvetica Neue"/>
                <a:cs typeface="Helvetica Neue"/>
                <a:sym typeface="Helvetica Neue"/>
              </a:rPr>
              <a:t>+ b)</a:t>
            </a:r>
            <a:endParaRPr sz="1200">
              <a:latin typeface="Helvetica Neue"/>
              <a:ea typeface="Helvetica Neue"/>
              <a:cs typeface="Helvetica Neue"/>
              <a:sym typeface="Helvetica Neue"/>
            </a:endParaRPr>
          </a:p>
        </p:txBody>
      </p:sp>
      <p:sp>
        <p:nvSpPr>
          <p:cNvPr id="299" name="Google Shape;299;p21"/>
          <p:cNvSpPr txBox="1"/>
          <p:nvPr/>
        </p:nvSpPr>
        <p:spPr>
          <a:xfrm>
            <a:off x="1376540" y="3737421"/>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00" name="Google Shape;300;p21"/>
          <p:cNvSpPr txBox="1"/>
          <p:nvPr/>
        </p:nvSpPr>
        <p:spPr>
          <a:xfrm>
            <a:off x="1592541" y="3698533"/>
            <a:ext cx="633984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Bias o polarización</a:t>
            </a:r>
            <a:r>
              <a:rPr lang="en-US" sz="1200">
                <a:latin typeface="Helvetica Neue"/>
                <a:ea typeface="Helvetica Neue"/>
                <a:cs typeface="Helvetica Neue"/>
                <a:sym typeface="Helvetica Neue"/>
              </a:rPr>
              <a:t>: entrada constante de magnitud 1, y peso b que se introduce en el sumador</a:t>
            </a:r>
            <a:endParaRPr sz="1200">
              <a:latin typeface="Helvetica Neue"/>
              <a:ea typeface="Helvetica Neue"/>
              <a:cs typeface="Helvetica Neue"/>
              <a:sym typeface="Helvetica Neue"/>
            </a:endParaRPr>
          </a:p>
        </p:txBody>
      </p:sp>
      <p:sp>
        <p:nvSpPr>
          <p:cNvPr id="301" name="Google Shape;301;p21"/>
          <p:cNvSpPr txBox="1"/>
          <p:nvPr/>
        </p:nvSpPr>
        <p:spPr>
          <a:xfrm>
            <a:off x="639978" y="410102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02" name="Google Shape;302;p21"/>
          <p:cNvSpPr txBox="1"/>
          <p:nvPr/>
        </p:nvSpPr>
        <p:spPr>
          <a:xfrm>
            <a:off x="970457" y="4118650"/>
            <a:ext cx="142748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¿Os recuerda a algo?</a:t>
            </a:r>
            <a:endParaRPr sz="1200">
              <a:latin typeface="Helvetica Neue"/>
              <a:ea typeface="Helvetica Neue"/>
              <a:cs typeface="Helvetica Neue"/>
              <a:sym typeface="Helvetica Neue"/>
            </a:endParaRPr>
          </a:p>
        </p:txBody>
      </p:sp>
      <p:pic>
        <p:nvPicPr>
          <p:cNvPr id="303" name="Google Shape;303;p21"/>
          <p:cNvPicPr preferRelativeResize="0"/>
          <p:nvPr/>
        </p:nvPicPr>
        <p:blipFill rotWithShape="1">
          <a:blip r:embed="rId5">
            <a:alphaModFix/>
          </a:blip>
          <a:srcRect b="0" l="0" r="0" t="0"/>
          <a:stretch/>
        </p:blipFill>
        <p:spPr>
          <a:xfrm>
            <a:off x="6552006" y="215635"/>
            <a:ext cx="2221560" cy="136800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7" name="Shape 307"/>
        <p:cNvGrpSpPr/>
        <p:nvPr/>
      </p:nvGrpSpPr>
      <p:grpSpPr>
        <a:xfrm>
          <a:off x="0" y="0"/>
          <a:ext cx="0" cy="0"/>
          <a:chOff x="0" y="0"/>
          <a:chExt cx="0" cy="0"/>
        </a:xfrm>
      </p:grpSpPr>
      <p:grpSp>
        <p:nvGrpSpPr>
          <p:cNvPr id="308" name="Google Shape;308;p22"/>
          <p:cNvGrpSpPr/>
          <p:nvPr/>
        </p:nvGrpSpPr>
        <p:grpSpPr>
          <a:xfrm>
            <a:off x="289077" y="215648"/>
            <a:ext cx="8309248" cy="1525937"/>
            <a:chOff x="289077" y="215648"/>
            <a:chExt cx="8309248" cy="1525937"/>
          </a:xfrm>
        </p:grpSpPr>
        <p:pic>
          <p:nvPicPr>
            <p:cNvPr id="309" name="Google Shape;309;p22"/>
            <p:cNvPicPr preferRelativeResize="0"/>
            <p:nvPr/>
          </p:nvPicPr>
          <p:blipFill rotWithShape="1">
            <a:blip r:embed="rId3">
              <a:alphaModFix/>
            </a:blip>
            <a:srcRect b="0" l="0" r="0" t="0"/>
            <a:stretch/>
          </p:blipFill>
          <p:spPr>
            <a:xfrm>
              <a:off x="6020828" y="215648"/>
              <a:ext cx="2577497" cy="1525937"/>
            </a:xfrm>
            <a:prstGeom prst="rect">
              <a:avLst/>
            </a:prstGeom>
            <a:noFill/>
            <a:ln>
              <a:noFill/>
            </a:ln>
          </p:spPr>
        </p:pic>
        <p:pic>
          <p:nvPicPr>
            <p:cNvPr id="310" name="Google Shape;310;p22"/>
            <p:cNvPicPr preferRelativeResize="0"/>
            <p:nvPr/>
          </p:nvPicPr>
          <p:blipFill rotWithShape="1">
            <a:blip r:embed="rId4">
              <a:alphaModFix/>
            </a:blip>
            <a:srcRect b="0" l="0" r="0" t="0"/>
            <a:stretch/>
          </p:blipFill>
          <p:spPr>
            <a:xfrm>
              <a:off x="289077" y="352071"/>
              <a:ext cx="8080565" cy="456133"/>
            </a:xfrm>
            <a:prstGeom prst="rect">
              <a:avLst/>
            </a:prstGeom>
            <a:noFill/>
            <a:ln>
              <a:noFill/>
            </a:ln>
          </p:spPr>
        </p:pic>
      </p:grpSp>
      <p:sp>
        <p:nvSpPr>
          <p:cNvPr id="311" name="Google Shape;311;p22"/>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4. Perceptrón (neurona artificial)</a:t>
            </a:r>
            <a:endParaRPr/>
          </a:p>
        </p:txBody>
      </p:sp>
      <p:sp>
        <p:nvSpPr>
          <p:cNvPr id="312" name="Google Shape;312;p22"/>
          <p:cNvSpPr txBox="1"/>
          <p:nvPr/>
        </p:nvSpPr>
        <p:spPr>
          <a:xfrm>
            <a:off x="639978" y="1136629"/>
            <a:ext cx="131445" cy="8636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13" name="Google Shape;313;p22"/>
          <p:cNvSpPr txBox="1"/>
          <p:nvPr/>
        </p:nvSpPr>
        <p:spPr>
          <a:xfrm>
            <a:off x="970457" y="1151754"/>
            <a:ext cx="6018530" cy="866775"/>
          </a:xfrm>
          <a:prstGeom prst="rect">
            <a:avLst/>
          </a:prstGeom>
          <a:noFill/>
          <a:ln>
            <a:noFill/>
          </a:ln>
        </p:spPr>
        <p:txBody>
          <a:bodyPr anchorCtr="0" anchor="t" bIns="0" lIns="0" spcFirstLastPara="1" rIns="0" wrap="square" tIns="12700">
            <a:spAutoFit/>
          </a:bodyPr>
          <a:lstStyle/>
          <a:p>
            <a:pPr indent="0" lvl="0" marL="12700" marR="3201035" rtl="0" algn="l">
              <a:lnSpc>
                <a:spcPct val="115399"/>
              </a:lnSpc>
              <a:spcBef>
                <a:spcPts val="0"/>
              </a:spcBef>
              <a:spcAft>
                <a:spcPts val="0"/>
              </a:spcAft>
              <a:buNone/>
            </a:pPr>
            <a:r>
              <a:rPr lang="en-US" sz="1200">
                <a:latin typeface="Helvetica Neue"/>
                <a:ea typeface="Helvetica Neue"/>
                <a:cs typeface="Helvetica Neue"/>
                <a:sym typeface="Helvetica Neue"/>
              </a:rPr>
              <a:t>La entrada (p) se multiplica por el peso (w) Al resultado se le suma un sesgo (b)</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La salida del sumatorio (n) se conoce como estímulo</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El estímulo va a la función de transferencia (f), la cual produce una salida (a) de la neurona</a:t>
            </a:r>
            <a:endParaRPr sz="1200">
              <a:latin typeface="Helvetica Neue"/>
              <a:ea typeface="Helvetica Neue"/>
              <a:cs typeface="Helvetica Neue"/>
              <a:sym typeface="Helvetica Neue"/>
            </a:endParaRPr>
          </a:p>
        </p:txBody>
      </p:sp>
      <p:pic>
        <p:nvPicPr>
          <p:cNvPr id="314" name="Google Shape;314;p22"/>
          <p:cNvPicPr preferRelativeResize="0"/>
          <p:nvPr/>
        </p:nvPicPr>
        <p:blipFill rotWithShape="1">
          <a:blip r:embed="rId5">
            <a:alphaModFix/>
          </a:blip>
          <a:srcRect b="0" l="0" r="0" t="0"/>
          <a:stretch/>
        </p:blipFill>
        <p:spPr>
          <a:xfrm>
            <a:off x="2050543" y="2711528"/>
            <a:ext cx="5114678" cy="14666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grpSp>
        <p:nvGrpSpPr>
          <p:cNvPr id="319" name="Google Shape;319;p23"/>
          <p:cNvGrpSpPr/>
          <p:nvPr/>
        </p:nvGrpSpPr>
        <p:grpSpPr>
          <a:xfrm>
            <a:off x="289077" y="143639"/>
            <a:ext cx="8752264" cy="4933441"/>
            <a:chOff x="289077" y="143639"/>
            <a:chExt cx="8752264" cy="4933441"/>
          </a:xfrm>
        </p:grpSpPr>
        <p:pic>
          <p:nvPicPr>
            <p:cNvPr id="320" name="Google Shape;320;p23"/>
            <p:cNvPicPr preferRelativeResize="0"/>
            <p:nvPr/>
          </p:nvPicPr>
          <p:blipFill rotWithShape="1">
            <a:blip r:embed="rId3">
              <a:alphaModFix/>
            </a:blip>
            <a:srcRect b="0" l="0" r="0" t="0"/>
            <a:stretch/>
          </p:blipFill>
          <p:spPr>
            <a:xfrm>
              <a:off x="6593763" y="143639"/>
              <a:ext cx="2447578" cy="4933441"/>
            </a:xfrm>
            <a:prstGeom prst="rect">
              <a:avLst/>
            </a:prstGeom>
            <a:noFill/>
            <a:ln>
              <a:noFill/>
            </a:ln>
          </p:spPr>
        </p:pic>
        <p:pic>
          <p:nvPicPr>
            <p:cNvPr id="321" name="Google Shape;321;p23"/>
            <p:cNvPicPr preferRelativeResize="0"/>
            <p:nvPr/>
          </p:nvPicPr>
          <p:blipFill rotWithShape="1">
            <a:blip r:embed="rId4">
              <a:alphaModFix/>
            </a:blip>
            <a:srcRect b="0" l="0" r="0" t="0"/>
            <a:stretch/>
          </p:blipFill>
          <p:spPr>
            <a:xfrm>
              <a:off x="289077" y="352071"/>
              <a:ext cx="8080565" cy="456133"/>
            </a:xfrm>
            <a:prstGeom prst="rect">
              <a:avLst/>
            </a:prstGeom>
            <a:noFill/>
            <a:ln>
              <a:noFill/>
            </a:ln>
          </p:spPr>
        </p:pic>
      </p:grpSp>
      <p:sp>
        <p:nvSpPr>
          <p:cNvPr id="322" name="Google Shape;322;p23"/>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5. Funciones de transferencia</a:t>
            </a:r>
            <a:endParaRPr/>
          </a:p>
        </p:txBody>
      </p:sp>
      <p:sp>
        <p:nvSpPr>
          <p:cNvPr id="323" name="Google Shape;323;p23"/>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24" name="Google Shape;324;p23"/>
          <p:cNvSpPr txBox="1"/>
          <p:nvPr/>
        </p:nvSpPr>
        <p:spPr>
          <a:xfrm>
            <a:off x="970457" y="1151754"/>
            <a:ext cx="5905500" cy="866775"/>
          </a:xfrm>
          <a:prstGeom prst="rect">
            <a:avLst/>
          </a:prstGeom>
          <a:noFill/>
          <a:ln>
            <a:noFill/>
          </a:ln>
        </p:spPr>
        <p:txBody>
          <a:bodyPr anchorCtr="0" anchor="t" bIns="0" lIns="0" spcFirstLastPara="1" rIns="0" wrap="square" tIns="13325">
            <a:spAutoFit/>
          </a:bodyPr>
          <a:lstStyle/>
          <a:p>
            <a:pPr indent="0" lvl="0" marL="12700" marR="335915" rtl="0" algn="l">
              <a:lnSpc>
                <a:spcPct val="114999"/>
              </a:lnSpc>
              <a:spcBef>
                <a:spcPts val="0"/>
              </a:spcBef>
              <a:spcAft>
                <a:spcPts val="0"/>
              </a:spcAft>
              <a:buNone/>
            </a:pPr>
            <a:r>
              <a:rPr lang="en-US" sz="1200">
                <a:latin typeface="Helvetica Neue"/>
                <a:ea typeface="Helvetica Neue"/>
                <a:cs typeface="Helvetica Neue"/>
                <a:sym typeface="Helvetica Neue"/>
              </a:rPr>
              <a:t>Una neurona biológica puede estar activa (excitada) o inactiva (no excitada); es decir, que tiene un “ estado de activación ”. Las neuronas artificiales también tienen diferentes estados de activación; algunas de ellas solamente dos, al igual que las</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latin typeface="Helvetica Neue"/>
                <a:ea typeface="Helvetica Neue"/>
                <a:cs typeface="Helvetica Neue"/>
                <a:sym typeface="Helvetica Neue"/>
              </a:rPr>
              <a:t>biológicas, pero otras pueden tomar cualquier valor dentro de un conjunto determinado.</a:t>
            </a:r>
            <a:endParaRPr sz="1200">
              <a:latin typeface="Helvetica Neue"/>
              <a:ea typeface="Helvetica Neue"/>
              <a:cs typeface="Helvetica Neue"/>
              <a:sym typeface="Helvetica Neue"/>
            </a:endParaRPr>
          </a:p>
        </p:txBody>
      </p:sp>
      <p:sp>
        <p:nvSpPr>
          <p:cNvPr id="325" name="Google Shape;325;p23"/>
          <p:cNvSpPr txBox="1"/>
          <p:nvPr/>
        </p:nvSpPr>
        <p:spPr>
          <a:xfrm>
            <a:off x="639978" y="2185674"/>
            <a:ext cx="131445"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26" name="Google Shape;326;p23"/>
          <p:cNvSpPr txBox="1"/>
          <p:nvPr/>
        </p:nvSpPr>
        <p:spPr>
          <a:xfrm>
            <a:off x="1046657" y="2279514"/>
            <a:ext cx="5092800" cy="6207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Existen multitud de funciones de transferencia.</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Cada función de transferencia sirve para un propósito o tipo de aprendizaje.</a:t>
            </a:r>
            <a:endParaRPr sz="1200">
              <a:latin typeface="Helvetica Neue"/>
              <a:ea typeface="Helvetica Neue"/>
              <a:cs typeface="Helvetica Neue"/>
              <a:sym typeface="Helvetica Neue"/>
            </a:endParaRPr>
          </a:p>
        </p:txBody>
      </p:sp>
      <p:sp>
        <p:nvSpPr>
          <p:cNvPr id="327" name="Google Shape;327;p23"/>
          <p:cNvSpPr txBox="1"/>
          <p:nvPr/>
        </p:nvSpPr>
        <p:spPr>
          <a:xfrm>
            <a:off x="639978" y="284245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28" name="Google Shape;328;p23"/>
          <p:cNvSpPr txBox="1"/>
          <p:nvPr/>
        </p:nvSpPr>
        <p:spPr>
          <a:xfrm>
            <a:off x="970457" y="2859013"/>
            <a:ext cx="12490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Las más comunes:</a:t>
            </a:r>
            <a:endParaRPr sz="1200">
              <a:latin typeface="Helvetica Neue"/>
              <a:ea typeface="Helvetica Neue"/>
              <a:cs typeface="Helvetica Neue"/>
              <a:sym typeface="Helvetica Neue"/>
            </a:endParaRPr>
          </a:p>
        </p:txBody>
      </p:sp>
      <p:pic>
        <p:nvPicPr>
          <p:cNvPr id="329" name="Google Shape;329;p23"/>
          <p:cNvPicPr preferRelativeResize="0"/>
          <p:nvPr/>
        </p:nvPicPr>
        <p:blipFill rotWithShape="1">
          <a:blip r:embed="rId5">
            <a:alphaModFix/>
          </a:blip>
          <a:srcRect b="0" l="0" r="0" t="0"/>
          <a:stretch/>
        </p:blipFill>
        <p:spPr>
          <a:xfrm>
            <a:off x="2697479" y="2840407"/>
            <a:ext cx="2971309" cy="18378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pic>
        <p:nvPicPr>
          <p:cNvPr id="334" name="Google Shape;334;p24"/>
          <p:cNvPicPr preferRelativeResize="0"/>
          <p:nvPr/>
        </p:nvPicPr>
        <p:blipFill rotWithShape="1">
          <a:blip r:embed="rId3">
            <a:alphaModFix/>
          </a:blip>
          <a:srcRect b="0" l="0" r="0" t="0"/>
          <a:stretch/>
        </p:blipFill>
        <p:spPr>
          <a:xfrm>
            <a:off x="289077" y="491704"/>
            <a:ext cx="3355811" cy="316500"/>
          </a:xfrm>
          <a:prstGeom prst="rect">
            <a:avLst/>
          </a:prstGeom>
          <a:noFill/>
          <a:ln>
            <a:noFill/>
          </a:ln>
        </p:spPr>
      </p:pic>
      <p:sp>
        <p:nvSpPr>
          <p:cNvPr id="335" name="Google Shape;335;p24"/>
          <p:cNvSpPr txBox="1"/>
          <p:nvPr/>
        </p:nvSpPr>
        <p:spPr>
          <a:xfrm>
            <a:off x="353059" y="461062"/>
            <a:ext cx="325056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5. Funciones de transferencia</a:t>
            </a:r>
            <a:endParaRPr sz="1800">
              <a:latin typeface="Arial"/>
              <a:ea typeface="Arial"/>
              <a:cs typeface="Arial"/>
              <a:sym typeface="Arial"/>
            </a:endParaRPr>
          </a:p>
        </p:txBody>
      </p:sp>
      <p:sp>
        <p:nvSpPr>
          <p:cNvPr id="336" name="Google Shape;336;p24"/>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37" name="Google Shape;337;p24"/>
          <p:cNvSpPr txBox="1"/>
          <p:nvPr/>
        </p:nvSpPr>
        <p:spPr>
          <a:xfrm>
            <a:off x="970457" y="1179971"/>
            <a:ext cx="219773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Otras funciones de transferencia</a:t>
            </a:r>
            <a:endParaRPr sz="1200">
              <a:latin typeface="Helvetica Neue"/>
              <a:ea typeface="Helvetica Neue"/>
              <a:cs typeface="Helvetica Neue"/>
              <a:sym typeface="Helvetica Neue"/>
            </a:endParaRPr>
          </a:p>
        </p:txBody>
      </p:sp>
      <p:pic>
        <p:nvPicPr>
          <p:cNvPr id="338" name="Google Shape;338;p24"/>
          <p:cNvPicPr preferRelativeResize="0"/>
          <p:nvPr/>
        </p:nvPicPr>
        <p:blipFill rotWithShape="1">
          <a:blip r:embed="rId4">
            <a:alphaModFix/>
          </a:blip>
          <a:srcRect b="0" l="0" r="0" t="0"/>
          <a:stretch/>
        </p:blipFill>
        <p:spPr>
          <a:xfrm>
            <a:off x="5441035" y="431649"/>
            <a:ext cx="3342957" cy="41907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2" name="Shape 342"/>
        <p:cNvGrpSpPr/>
        <p:nvPr/>
      </p:nvGrpSpPr>
      <p:grpSpPr>
        <a:xfrm>
          <a:off x="0" y="0"/>
          <a:ext cx="0" cy="0"/>
          <a:chOff x="0" y="0"/>
          <a:chExt cx="0" cy="0"/>
        </a:xfrm>
      </p:grpSpPr>
      <p:pic>
        <p:nvPicPr>
          <p:cNvPr id="343" name="Google Shape;343;p25"/>
          <p:cNvPicPr preferRelativeResize="0"/>
          <p:nvPr/>
        </p:nvPicPr>
        <p:blipFill rotWithShape="1">
          <a:blip r:embed="rId3">
            <a:alphaModFix/>
          </a:blip>
          <a:srcRect b="0" l="0" r="0" t="0"/>
          <a:stretch/>
        </p:blipFill>
        <p:spPr>
          <a:xfrm>
            <a:off x="289077" y="491704"/>
            <a:ext cx="3812125" cy="316500"/>
          </a:xfrm>
          <a:prstGeom prst="rect">
            <a:avLst/>
          </a:prstGeom>
          <a:noFill/>
          <a:ln>
            <a:noFill/>
          </a:ln>
        </p:spPr>
      </p:pic>
      <p:sp>
        <p:nvSpPr>
          <p:cNvPr id="344" name="Google Shape;344;p25"/>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6. Elementos básicos de una RNA</a:t>
            </a:r>
            <a:endParaRPr/>
          </a:p>
        </p:txBody>
      </p:sp>
      <p:sp>
        <p:nvSpPr>
          <p:cNvPr id="345" name="Google Shape;345;p25"/>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46" name="Google Shape;346;p25"/>
          <p:cNvSpPr txBox="1"/>
          <p:nvPr/>
        </p:nvSpPr>
        <p:spPr>
          <a:xfrm>
            <a:off x="970457" y="1179971"/>
            <a:ext cx="64046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Una red neuronal no es más que un conjunto de neuronas (normalmente) organizadas en capas</a:t>
            </a:r>
            <a:endParaRPr sz="1200">
              <a:latin typeface="Helvetica Neue"/>
              <a:ea typeface="Helvetica Neue"/>
              <a:cs typeface="Helvetica Neue"/>
              <a:sym typeface="Helvetica Neue"/>
            </a:endParaRPr>
          </a:p>
        </p:txBody>
      </p:sp>
      <p:sp>
        <p:nvSpPr>
          <p:cNvPr id="347" name="Google Shape;347;p25"/>
          <p:cNvSpPr txBox="1"/>
          <p:nvPr/>
        </p:nvSpPr>
        <p:spPr>
          <a:xfrm>
            <a:off x="944905" y="142873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48" name="Google Shape;348;p25"/>
          <p:cNvSpPr txBox="1"/>
          <p:nvPr/>
        </p:nvSpPr>
        <p:spPr>
          <a:xfrm>
            <a:off x="1160894" y="1364149"/>
            <a:ext cx="6677025" cy="65405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Capa de entrada</a:t>
            </a:r>
            <a:r>
              <a:rPr lang="en-US" sz="1200">
                <a:latin typeface="Helvetica Neue"/>
                <a:ea typeface="Helvetica Neue"/>
                <a:cs typeface="Helvetica Neue"/>
                <a:sym typeface="Helvetica Neue"/>
              </a:rPr>
              <a:t>: recibe los atributos de los datos.</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b="1" lang="en-US" sz="1200">
                <a:latin typeface="Arial"/>
                <a:ea typeface="Arial"/>
                <a:cs typeface="Arial"/>
                <a:sym typeface="Arial"/>
              </a:rPr>
              <a:t>Capas ocultas</a:t>
            </a:r>
            <a:r>
              <a:rPr lang="en-US" sz="1200">
                <a:latin typeface="Helvetica Neue"/>
                <a:ea typeface="Helvetica Neue"/>
                <a:cs typeface="Helvetica Neue"/>
                <a:sym typeface="Helvetica Neue"/>
              </a:rPr>
              <a:t>: son capas intermedias que permiten a la red aprender las relaciones entre los datos. </a:t>
            </a:r>
            <a:r>
              <a:rPr b="1" lang="en-US" sz="1200">
                <a:latin typeface="Arial"/>
                <a:ea typeface="Arial"/>
                <a:cs typeface="Arial"/>
                <a:sym typeface="Arial"/>
              </a:rPr>
              <a:t>Capa de salida</a:t>
            </a:r>
            <a:r>
              <a:rPr lang="en-US" sz="1200">
                <a:latin typeface="Helvetica Neue"/>
                <a:ea typeface="Helvetica Neue"/>
                <a:cs typeface="Helvetica Neue"/>
                <a:sym typeface="Helvetica Neue"/>
              </a:rPr>
              <a:t>: es la capa final, que </a:t>
            </a:r>
            <a:r>
              <a:rPr b="1" lang="en-US" sz="1200">
                <a:latin typeface="Arial"/>
                <a:ea typeface="Arial"/>
                <a:cs typeface="Arial"/>
                <a:sym typeface="Arial"/>
              </a:rPr>
              <a:t>genera la salida del sistema a partir de la información recibida.</a:t>
            </a:r>
            <a:endParaRPr sz="1200">
              <a:latin typeface="Arial"/>
              <a:ea typeface="Arial"/>
              <a:cs typeface="Arial"/>
              <a:sym typeface="Arial"/>
            </a:endParaRPr>
          </a:p>
        </p:txBody>
      </p:sp>
      <p:sp>
        <p:nvSpPr>
          <p:cNvPr id="349" name="Google Shape;349;p25"/>
          <p:cNvSpPr txBox="1"/>
          <p:nvPr/>
        </p:nvSpPr>
        <p:spPr>
          <a:xfrm>
            <a:off x="944905" y="1638263"/>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350" name="Google Shape;350;p25"/>
          <p:cNvSpPr txBox="1"/>
          <p:nvPr/>
        </p:nvSpPr>
        <p:spPr>
          <a:xfrm>
            <a:off x="944905" y="1848867"/>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pic>
        <p:nvPicPr>
          <p:cNvPr id="351" name="Google Shape;351;p25"/>
          <p:cNvPicPr preferRelativeResize="0"/>
          <p:nvPr/>
        </p:nvPicPr>
        <p:blipFill rotWithShape="1">
          <a:blip r:embed="rId4">
            <a:alphaModFix/>
          </a:blip>
          <a:srcRect b="0" l="0" r="0" t="0"/>
          <a:stretch/>
        </p:blipFill>
        <p:spPr>
          <a:xfrm>
            <a:off x="3511982" y="2752818"/>
            <a:ext cx="4783727" cy="2216261"/>
          </a:xfrm>
          <a:prstGeom prst="rect">
            <a:avLst/>
          </a:prstGeom>
          <a:noFill/>
          <a:ln>
            <a:noFill/>
          </a:ln>
        </p:spPr>
      </p:pic>
      <p:grpSp>
        <p:nvGrpSpPr>
          <p:cNvPr id="352" name="Google Shape;352;p25"/>
          <p:cNvGrpSpPr/>
          <p:nvPr/>
        </p:nvGrpSpPr>
        <p:grpSpPr>
          <a:xfrm>
            <a:off x="631265" y="2160005"/>
            <a:ext cx="5501945" cy="1957584"/>
            <a:chOff x="631265" y="2160005"/>
            <a:chExt cx="5501945" cy="1957584"/>
          </a:xfrm>
        </p:grpSpPr>
        <p:pic>
          <p:nvPicPr>
            <p:cNvPr id="353" name="Google Shape;353;p25"/>
            <p:cNvPicPr preferRelativeResize="0"/>
            <p:nvPr/>
          </p:nvPicPr>
          <p:blipFill rotWithShape="1">
            <a:blip r:embed="rId5">
              <a:alphaModFix/>
            </a:blip>
            <a:srcRect b="0" l="0" r="0" t="0"/>
            <a:stretch/>
          </p:blipFill>
          <p:spPr>
            <a:xfrm>
              <a:off x="631265" y="2591652"/>
              <a:ext cx="2577497" cy="1525937"/>
            </a:xfrm>
            <a:prstGeom prst="rect">
              <a:avLst/>
            </a:prstGeom>
            <a:noFill/>
            <a:ln>
              <a:noFill/>
            </a:ln>
          </p:spPr>
        </p:pic>
        <p:sp>
          <p:nvSpPr>
            <p:cNvPr id="354" name="Google Shape;354;p25"/>
            <p:cNvSpPr/>
            <p:nvPr/>
          </p:nvSpPr>
          <p:spPr>
            <a:xfrm>
              <a:off x="1872360" y="2160005"/>
              <a:ext cx="4260850" cy="542925"/>
            </a:xfrm>
            <a:custGeom>
              <a:rect b="b" l="l" r="r" t="t"/>
              <a:pathLst>
                <a:path extrusionOk="0" h="542925" w="4260850">
                  <a:moveTo>
                    <a:pt x="1938959" y="0"/>
                  </a:moveTo>
                  <a:lnTo>
                    <a:pt x="1842477" y="355"/>
                  </a:lnTo>
                  <a:lnTo>
                    <a:pt x="1746364" y="1435"/>
                  </a:lnTo>
                  <a:lnTo>
                    <a:pt x="1650238" y="3238"/>
                  </a:lnTo>
                  <a:lnTo>
                    <a:pt x="1555203" y="6121"/>
                  </a:lnTo>
                  <a:lnTo>
                    <a:pt x="1460512" y="10071"/>
                  </a:lnTo>
                  <a:lnTo>
                    <a:pt x="1367282" y="14757"/>
                  </a:lnTo>
                  <a:lnTo>
                    <a:pt x="1275473" y="20154"/>
                  </a:lnTo>
                  <a:lnTo>
                    <a:pt x="1185481" y="26631"/>
                  </a:lnTo>
                  <a:lnTo>
                    <a:pt x="1096924" y="34201"/>
                  </a:lnTo>
                  <a:lnTo>
                    <a:pt x="1010513" y="42113"/>
                  </a:lnTo>
                  <a:lnTo>
                    <a:pt x="926642" y="51117"/>
                  </a:lnTo>
                  <a:lnTo>
                    <a:pt x="845273" y="60832"/>
                  </a:lnTo>
                  <a:lnTo>
                    <a:pt x="766444" y="71640"/>
                  </a:lnTo>
                  <a:lnTo>
                    <a:pt x="690473" y="82791"/>
                  </a:lnTo>
                  <a:lnTo>
                    <a:pt x="617753" y="94678"/>
                  </a:lnTo>
                  <a:lnTo>
                    <a:pt x="548284" y="107276"/>
                  </a:lnTo>
                  <a:lnTo>
                    <a:pt x="482396" y="120599"/>
                  </a:lnTo>
                  <a:lnTo>
                    <a:pt x="420115" y="134632"/>
                  </a:lnTo>
                  <a:lnTo>
                    <a:pt x="361441" y="149034"/>
                  </a:lnTo>
                  <a:lnTo>
                    <a:pt x="307073" y="164160"/>
                  </a:lnTo>
                  <a:lnTo>
                    <a:pt x="256679" y="179641"/>
                  </a:lnTo>
                  <a:lnTo>
                    <a:pt x="210235" y="195478"/>
                  </a:lnTo>
                  <a:lnTo>
                    <a:pt x="168478" y="212039"/>
                  </a:lnTo>
                  <a:lnTo>
                    <a:pt x="131038" y="228600"/>
                  </a:lnTo>
                  <a:lnTo>
                    <a:pt x="69837" y="263156"/>
                  </a:lnTo>
                  <a:lnTo>
                    <a:pt x="27355" y="298792"/>
                  </a:lnTo>
                  <a:lnTo>
                    <a:pt x="4318" y="334797"/>
                  </a:lnTo>
                  <a:lnTo>
                    <a:pt x="0" y="353161"/>
                  </a:lnTo>
                  <a:lnTo>
                    <a:pt x="444957" y="354596"/>
                  </a:lnTo>
                  <a:lnTo>
                    <a:pt x="448195" y="340550"/>
                  </a:lnTo>
                  <a:lnTo>
                    <a:pt x="455040" y="326872"/>
                  </a:lnTo>
                  <a:lnTo>
                    <a:pt x="498601" y="285838"/>
                  </a:lnTo>
                  <a:lnTo>
                    <a:pt x="545401" y="259194"/>
                  </a:lnTo>
                  <a:lnTo>
                    <a:pt x="606234" y="233997"/>
                  </a:lnTo>
                  <a:lnTo>
                    <a:pt x="680402" y="209511"/>
                  </a:lnTo>
                  <a:lnTo>
                    <a:pt x="722160" y="197993"/>
                  </a:lnTo>
                  <a:lnTo>
                    <a:pt x="767156" y="187198"/>
                  </a:lnTo>
                  <a:lnTo>
                    <a:pt x="815035" y="176403"/>
                  </a:lnTo>
                  <a:lnTo>
                    <a:pt x="865441" y="166319"/>
                  </a:lnTo>
                  <a:lnTo>
                    <a:pt x="918718" y="156591"/>
                  </a:lnTo>
                  <a:lnTo>
                    <a:pt x="974521" y="147231"/>
                  </a:lnTo>
                  <a:lnTo>
                    <a:pt x="1032484" y="138595"/>
                  </a:lnTo>
                  <a:lnTo>
                    <a:pt x="1092962" y="130682"/>
                  </a:lnTo>
                  <a:lnTo>
                    <a:pt x="1155598" y="123113"/>
                  </a:lnTo>
                  <a:lnTo>
                    <a:pt x="1220038" y="116281"/>
                  </a:lnTo>
                  <a:lnTo>
                    <a:pt x="1285913" y="110159"/>
                  </a:lnTo>
                  <a:lnTo>
                    <a:pt x="1353959" y="104393"/>
                  </a:lnTo>
                  <a:lnTo>
                    <a:pt x="1423073" y="99352"/>
                  </a:lnTo>
                  <a:lnTo>
                    <a:pt x="1493278" y="95034"/>
                  </a:lnTo>
                  <a:lnTo>
                    <a:pt x="1564919" y="91439"/>
                  </a:lnTo>
                  <a:lnTo>
                    <a:pt x="1637284" y="88557"/>
                  </a:lnTo>
                  <a:lnTo>
                    <a:pt x="1710359" y="86398"/>
                  </a:lnTo>
                  <a:lnTo>
                    <a:pt x="1783803" y="84962"/>
                  </a:lnTo>
                  <a:lnTo>
                    <a:pt x="1857603" y="83870"/>
                  </a:lnTo>
                  <a:lnTo>
                    <a:pt x="1931758" y="83870"/>
                  </a:lnTo>
                  <a:lnTo>
                    <a:pt x="2005558" y="84594"/>
                  </a:lnTo>
                  <a:lnTo>
                    <a:pt x="2079358" y="85674"/>
                  </a:lnTo>
                  <a:lnTo>
                    <a:pt x="2152434" y="87833"/>
                  </a:lnTo>
                  <a:lnTo>
                    <a:pt x="2225154" y="90360"/>
                  </a:lnTo>
                  <a:lnTo>
                    <a:pt x="2296794" y="93954"/>
                  </a:lnTo>
                  <a:lnTo>
                    <a:pt x="2367724" y="97917"/>
                  </a:lnTo>
                  <a:lnTo>
                    <a:pt x="2437561" y="102590"/>
                  </a:lnTo>
                  <a:lnTo>
                    <a:pt x="2505595" y="108000"/>
                  </a:lnTo>
                  <a:lnTo>
                    <a:pt x="2572562" y="114122"/>
                  </a:lnTo>
                  <a:lnTo>
                    <a:pt x="2637358" y="120599"/>
                  </a:lnTo>
                  <a:lnTo>
                    <a:pt x="2700718" y="127800"/>
                  </a:lnTo>
                  <a:lnTo>
                    <a:pt x="2761919" y="135712"/>
                  </a:lnTo>
                  <a:lnTo>
                    <a:pt x="2820593" y="144360"/>
                  </a:lnTo>
                  <a:lnTo>
                    <a:pt x="2877477" y="153352"/>
                  </a:lnTo>
                  <a:lnTo>
                    <a:pt x="2931477" y="162712"/>
                  </a:lnTo>
                  <a:lnTo>
                    <a:pt x="2982963" y="172796"/>
                  </a:lnTo>
                  <a:lnTo>
                    <a:pt x="3031921" y="183235"/>
                  </a:lnTo>
                  <a:lnTo>
                    <a:pt x="3077641" y="194398"/>
                  </a:lnTo>
                  <a:lnTo>
                    <a:pt x="3120478" y="205562"/>
                  </a:lnTo>
                  <a:lnTo>
                    <a:pt x="3160433" y="217436"/>
                  </a:lnTo>
                  <a:lnTo>
                    <a:pt x="3197161" y="229679"/>
                  </a:lnTo>
                  <a:lnTo>
                    <a:pt x="3260153" y="254876"/>
                  </a:lnTo>
                  <a:lnTo>
                    <a:pt x="3309835" y="281152"/>
                  </a:lnTo>
                  <a:lnTo>
                    <a:pt x="3344760" y="308152"/>
                  </a:lnTo>
                  <a:lnTo>
                    <a:pt x="3369602" y="349910"/>
                  </a:lnTo>
                  <a:lnTo>
                    <a:pt x="3370681" y="363600"/>
                  </a:lnTo>
                  <a:lnTo>
                    <a:pt x="3367798" y="377634"/>
                  </a:lnTo>
                  <a:lnTo>
                    <a:pt x="3360953" y="391680"/>
                  </a:lnTo>
                  <a:lnTo>
                    <a:pt x="3350882" y="405358"/>
                  </a:lnTo>
                  <a:lnTo>
                    <a:pt x="2880360" y="390601"/>
                  </a:lnTo>
                  <a:lnTo>
                    <a:pt x="3454920" y="542874"/>
                  </a:lnTo>
                  <a:lnTo>
                    <a:pt x="4260240" y="434162"/>
                  </a:lnTo>
                  <a:lnTo>
                    <a:pt x="3789362" y="419392"/>
                  </a:lnTo>
                  <a:lnTo>
                    <a:pt x="3803040" y="401396"/>
                  </a:lnTo>
                  <a:lnTo>
                    <a:pt x="3811676" y="383400"/>
                  </a:lnTo>
                  <a:lnTo>
                    <a:pt x="3815283" y="365036"/>
                  </a:lnTo>
                  <a:lnTo>
                    <a:pt x="3814203" y="346671"/>
                  </a:lnTo>
                  <a:lnTo>
                    <a:pt x="3797642" y="310680"/>
                  </a:lnTo>
                  <a:lnTo>
                    <a:pt x="3761282" y="274675"/>
                  </a:lnTo>
                  <a:lnTo>
                    <a:pt x="3706202" y="239750"/>
                  </a:lnTo>
                  <a:lnTo>
                    <a:pt x="3672001" y="222834"/>
                  </a:lnTo>
                  <a:lnTo>
                    <a:pt x="3632758" y="206273"/>
                  </a:lnTo>
                  <a:lnTo>
                    <a:pt x="3589553" y="190080"/>
                  </a:lnTo>
                  <a:lnTo>
                    <a:pt x="3541674" y="174231"/>
                  </a:lnTo>
                  <a:lnTo>
                    <a:pt x="3489833" y="158762"/>
                  </a:lnTo>
                  <a:lnTo>
                    <a:pt x="3433673" y="143992"/>
                  </a:lnTo>
                  <a:lnTo>
                    <a:pt x="3373920" y="129590"/>
                  </a:lnTo>
                  <a:lnTo>
                    <a:pt x="3310204" y="115912"/>
                  </a:lnTo>
                  <a:lnTo>
                    <a:pt x="3243237" y="102958"/>
                  </a:lnTo>
                  <a:lnTo>
                    <a:pt x="3172675" y="90360"/>
                  </a:lnTo>
                  <a:lnTo>
                    <a:pt x="3098520" y="78841"/>
                  </a:lnTo>
                  <a:lnTo>
                    <a:pt x="3021838" y="67678"/>
                  </a:lnTo>
                  <a:lnTo>
                    <a:pt x="2941916" y="57594"/>
                  </a:lnTo>
                  <a:lnTo>
                    <a:pt x="2859481" y="47879"/>
                  </a:lnTo>
                  <a:lnTo>
                    <a:pt x="2774873" y="39243"/>
                  </a:lnTo>
                  <a:lnTo>
                    <a:pt x="2687764" y="31318"/>
                  </a:lnTo>
                  <a:lnTo>
                    <a:pt x="2598839" y="24472"/>
                  </a:lnTo>
                  <a:lnTo>
                    <a:pt x="2507754" y="18351"/>
                  </a:lnTo>
                  <a:lnTo>
                    <a:pt x="2415603" y="12954"/>
                  </a:lnTo>
                  <a:lnTo>
                    <a:pt x="2322004" y="8636"/>
                  </a:lnTo>
                  <a:lnTo>
                    <a:pt x="2227313" y="5041"/>
                  </a:lnTo>
                  <a:lnTo>
                    <a:pt x="2131555" y="2514"/>
                  </a:lnTo>
                  <a:lnTo>
                    <a:pt x="2035441" y="711"/>
                  </a:lnTo>
                  <a:lnTo>
                    <a:pt x="1938959" y="0"/>
                  </a:lnTo>
                  <a:close/>
                </a:path>
              </a:pathLst>
            </a:custGeom>
            <a:solidFill>
              <a:srgbClr val="00EBE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5" name="Google Shape;355;p25"/>
            <p:cNvSpPr/>
            <p:nvPr/>
          </p:nvSpPr>
          <p:spPr>
            <a:xfrm>
              <a:off x="1872360" y="2160005"/>
              <a:ext cx="4260850" cy="542925"/>
            </a:xfrm>
            <a:custGeom>
              <a:rect b="b" l="l" r="r" t="t"/>
              <a:pathLst>
                <a:path extrusionOk="0" h="542925" w="4260850">
                  <a:moveTo>
                    <a:pt x="3350882" y="405358"/>
                  </a:moveTo>
                  <a:lnTo>
                    <a:pt x="3360953" y="391680"/>
                  </a:lnTo>
                  <a:lnTo>
                    <a:pt x="3367798" y="377634"/>
                  </a:lnTo>
                  <a:lnTo>
                    <a:pt x="3370681" y="363600"/>
                  </a:lnTo>
                  <a:lnTo>
                    <a:pt x="3369602" y="349910"/>
                  </a:lnTo>
                  <a:lnTo>
                    <a:pt x="3344760" y="308152"/>
                  </a:lnTo>
                  <a:lnTo>
                    <a:pt x="3309835" y="281152"/>
                  </a:lnTo>
                  <a:lnTo>
                    <a:pt x="3260153" y="254876"/>
                  </a:lnTo>
                  <a:lnTo>
                    <a:pt x="3197161" y="229679"/>
                  </a:lnTo>
                  <a:lnTo>
                    <a:pt x="3160433" y="217436"/>
                  </a:lnTo>
                  <a:lnTo>
                    <a:pt x="3120478" y="205562"/>
                  </a:lnTo>
                  <a:lnTo>
                    <a:pt x="3077641" y="194398"/>
                  </a:lnTo>
                  <a:lnTo>
                    <a:pt x="3031921" y="183235"/>
                  </a:lnTo>
                  <a:lnTo>
                    <a:pt x="2982963" y="172796"/>
                  </a:lnTo>
                  <a:lnTo>
                    <a:pt x="2931477" y="162712"/>
                  </a:lnTo>
                  <a:lnTo>
                    <a:pt x="2877477" y="153352"/>
                  </a:lnTo>
                  <a:lnTo>
                    <a:pt x="2820593" y="144360"/>
                  </a:lnTo>
                  <a:lnTo>
                    <a:pt x="2761919" y="135712"/>
                  </a:lnTo>
                  <a:lnTo>
                    <a:pt x="2700718" y="127800"/>
                  </a:lnTo>
                  <a:lnTo>
                    <a:pt x="2637358" y="120599"/>
                  </a:lnTo>
                  <a:lnTo>
                    <a:pt x="2572562" y="114122"/>
                  </a:lnTo>
                  <a:lnTo>
                    <a:pt x="2505595" y="108000"/>
                  </a:lnTo>
                  <a:lnTo>
                    <a:pt x="2437561" y="102590"/>
                  </a:lnTo>
                  <a:lnTo>
                    <a:pt x="2367724" y="97917"/>
                  </a:lnTo>
                  <a:lnTo>
                    <a:pt x="2296794" y="93954"/>
                  </a:lnTo>
                  <a:lnTo>
                    <a:pt x="2225154" y="90360"/>
                  </a:lnTo>
                  <a:lnTo>
                    <a:pt x="2152434" y="87833"/>
                  </a:lnTo>
                  <a:lnTo>
                    <a:pt x="2079358" y="85674"/>
                  </a:lnTo>
                  <a:lnTo>
                    <a:pt x="2005558" y="84594"/>
                  </a:lnTo>
                  <a:lnTo>
                    <a:pt x="1931758" y="83870"/>
                  </a:lnTo>
                  <a:lnTo>
                    <a:pt x="1857603" y="83870"/>
                  </a:lnTo>
                  <a:lnTo>
                    <a:pt x="1783803" y="84962"/>
                  </a:lnTo>
                  <a:lnTo>
                    <a:pt x="1710359" y="86398"/>
                  </a:lnTo>
                  <a:lnTo>
                    <a:pt x="1637284" y="88557"/>
                  </a:lnTo>
                  <a:lnTo>
                    <a:pt x="1564919" y="91439"/>
                  </a:lnTo>
                  <a:lnTo>
                    <a:pt x="1493278" y="95034"/>
                  </a:lnTo>
                  <a:lnTo>
                    <a:pt x="1423073" y="99352"/>
                  </a:lnTo>
                  <a:lnTo>
                    <a:pt x="1353959" y="104393"/>
                  </a:lnTo>
                  <a:lnTo>
                    <a:pt x="1285913" y="110159"/>
                  </a:lnTo>
                  <a:lnTo>
                    <a:pt x="1220038" y="116281"/>
                  </a:lnTo>
                  <a:lnTo>
                    <a:pt x="1155598" y="123113"/>
                  </a:lnTo>
                  <a:lnTo>
                    <a:pt x="1092962" y="130682"/>
                  </a:lnTo>
                  <a:lnTo>
                    <a:pt x="1032484" y="138595"/>
                  </a:lnTo>
                  <a:lnTo>
                    <a:pt x="974521" y="147231"/>
                  </a:lnTo>
                  <a:lnTo>
                    <a:pt x="918718" y="156591"/>
                  </a:lnTo>
                  <a:lnTo>
                    <a:pt x="865441" y="166319"/>
                  </a:lnTo>
                  <a:lnTo>
                    <a:pt x="815035" y="176403"/>
                  </a:lnTo>
                  <a:lnTo>
                    <a:pt x="767156" y="187198"/>
                  </a:lnTo>
                  <a:lnTo>
                    <a:pt x="722160" y="197993"/>
                  </a:lnTo>
                  <a:lnTo>
                    <a:pt x="680402" y="209511"/>
                  </a:lnTo>
                  <a:lnTo>
                    <a:pt x="641515" y="221754"/>
                  </a:lnTo>
                  <a:lnTo>
                    <a:pt x="574205" y="246595"/>
                  </a:lnTo>
                  <a:lnTo>
                    <a:pt x="520204" y="272516"/>
                  </a:lnTo>
                  <a:lnTo>
                    <a:pt x="480237" y="299161"/>
                  </a:lnTo>
                  <a:lnTo>
                    <a:pt x="448195" y="340550"/>
                  </a:lnTo>
                  <a:lnTo>
                    <a:pt x="444957" y="354596"/>
                  </a:lnTo>
                  <a:lnTo>
                    <a:pt x="0" y="353161"/>
                  </a:lnTo>
                  <a:lnTo>
                    <a:pt x="13322" y="316801"/>
                  </a:lnTo>
                  <a:lnTo>
                    <a:pt x="46075" y="280797"/>
                  </a:lnTo>
                  <a:lnTo>
                    <a:pt x="97916" y="245872"/>
                  </a:lnTo>
                  <a:lnTo>
                    <a:pt x="168478" y="212039"/>
                  </a:lnTo>
                  <a:lnTo>
                    <a:pt x="210235" y="195478"/>
                  </a:lnTo>
                  <a:lnTo>
                    <a:pt x="256679" y="179641"/>
                  </a:lnTo>
                  <a:lnTo>
                    <a:pt x="307073" y="164160"/>
                  </a:lnTo>
                  <a:lnTo>
                    <a:pt x="361441" y="149034"/>
                  </a:lnTo>
                  <a:lnTo>
                    <a:pt x="420115" y="134632"/>
                  </a:lnTo>
                  <a:lnTo>
                    <a:pt x="482396" y="120599"/>
                  </a:lnTo>
                  <a:lnTo>
                    <a:pt x="548284" y="107276"/>
                  </a:lnTo>
                  <a:lnTo>
                    <a:pt x="617753" y="94678"/>
                  </a:lnTo>
                  <a:lnTo>
                    <a:pt x="690473" y="82791"/>
                  </a:lnTo>
                  <a:lnTo>
                    <a:pt x="766444" y="71640"/>
                  </a:lnTo>
                  <a:lnTo>
                    <a:pt x="845273" y="60832"/>
                  </a:lnTo>
                  <a:lnTo>
                    <a:pt x="926642" y="51117"/>
                  </a:lnTo>
                  <a:lnTo>
                    <a:pt x="1010513" y="42113"/>
                  </a:lnTo>
                  <a:lnTo>
                    <a:pt x="1096924" y="34201"/>
                  </a:lnTo>
                  <a:lnTo>
                    <a:pt x="1185481" y="26631"/>
                  </a:lnTo>
                  <a:lnTo>
                    <a:pt x="1275473" y="20154"/>
                  </a:lnTo>
                  <a:lnTo>
                    <a:pt x="1367282" y="14757"/>
                  </a:lnTo>
                  <a:lnTo>
                    <a:pt x="1460512" y="10071"/>
                  </a:lnTo>
                  <a:lnTo>
                    <a:pt x="1555203" y="6121"/>
                  </a:lnTo>
                  <a:lnTo>
                    <a:pt x="1650238" y="3238"/>
                  </a:lnTo>
                  <a:lnTo>
                    <a:pt x="1746364" y="1435"/>
                  </a:lnTo>
                  <a:lnTo>
                    <a:pt x="1842477" y="355"/>
                  </a:lnTo>
                  <a:lnTo>
                    <a:pt x="1938959" y="0"/>
                  </a:lnTo>
                  <a:lnTo>
                    <a:pt x="2035441" y="711"/>
                  </a:lnTo>
                  <a:lnTo>
                    <a:pt x="2131555" y="2514"/>
                  </a:lnTo>
                  <a:lnTo>
                    <a:pt x="2227313" y="5041"/>
                  </a:lnTo>
                  <a:lnTo>
                    <a:pt x="2322004" y="8636"/>
                  </a:lnTo>
                  <a:lnTo>
                    <a:pt x="2415603" y="12954"/>
                  </a:lnTo>
                  <a:lnTo>
                    <a:pt x="2507754" y="18351"/>
                  </a:lnTo>
                  <a:lnTo>
                    <a:pt x="2598839" y="24472"/>
                  </a:lnTo>
                  <a:lnTo>
                    <a:pt x="2687764" y="31318"/>
                  </a:lnTo>
                  <a:lnTo>
                    <a:pt x="2774873" y="39243"/>
                  </a:lnTo>
                  <a:lnTo>
                    <a:pt x="2859481" y="47879"/>
                  </a:lnTo>
                  <a:lnTo>
                    <a:pt x="2941916" y="57594"/>
                  </a:lnTo>
                  <a:lnTo>
                    <a:pt x="3021838" y="67678"/>
                  </a:lnTo>
                  <a:lnTo>
                    <a:pt x="3098520" y="78841"/>
                  </a:lnTo>
                  <a:lnTo>
                    <a:pt x="3172675" y="90360"/>
                  </a:lnTo>
                  <a:lnTo>
                    <a:pt x="3243237" y="102958"/>
                  </a:lnTo>
                  <a:lnTo>
                    <a:pt x="3310204" y="115912"/>
                  </a:lnTo>
                  <a:lnTo>
                    <a:pt x="3373920" y="129590"/>
                  </a:lnTo>
                  <a:lnTo>
                    <a:pt x="3433673" y="143992"/>
                  </a:lnTo>
                  <a:lnTo>
                    <a:pt x="3489833" y="158762"/>
                  </a:lnTo>
                  <a:lnTo>
                    <a:pt x="3541674" y="174231"/>
                  </a:lnTo>
                  <a:lnTo>
                    <a:pt x="3589553" y="190080"/>
                  </a:lnTo>
                  <a:lnTo>
                    <a:pt x="3632758" y="206273"/>
                  </a:lnTo>
                  <a:lnTo>
                    <a:pt x="3672001" y="222834"/>
                  </a:lnTo>
                  <a:lnTo>
                    <a:pt x="3706202" y="239750"/>
                  </a:lnTo>
                  <a:lnTo>
                    <a:pt x="3761282" y="274675"/>
                  </a:lnTo>
                  <a:lnTo>
                    <a:pt x="3797642" y="310680"/>
                  </a:lnTo>
                  <a:lnTo>
                    <a:pt x="3814203" y="346671"/>
                  </a:lnTo>
                  <a:lnTo>
                    <a:pt x="3815283" y="365036"/>
                  </a:lnTo>
                  <a:lnTo>
                    <a:pt x="3811676" y="383400"/>
                  </a:lnTo>
                  <a:lnTo>
                    <a:pt x="3803040" y="401396"/>
                  </a:lnTo>
                  <a:lnTo>
                    <a:pt x="3789362" y="419392"/>
                  </a:lnTo>
                  <a:lnTo>
                    <a:pt x="4260240" y="434162"/>
                  </a:lnTo>
                  <a:lnTo>
                    <a:pt x="3454920" y="542874"/>
                  </a:lnTo>
                  <a:lnTo>
                    <a:pt x="2880360" y="390601"/>
                  </a:lnTo>
                  <a:lnTo>
                    <a:pt x="3350882" y="405358"/>
                  </a:lnTo>
                  <a:close/>
                </a:path>
              </a:pathLst>
            </a:custGeom>
            <a:noFill/>
            <a:ln cap="flat" cmpd="sng" w="9525">
              <a:solidFill>
                <a:srgbClr val="3364A3"/>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pic>
        <p:nvPicPr>
          <p:cNvPr id="360" name="Google Shape;360;p26"/>
          <p:cNvPicPr preferRelativeResize="0"/>
          <p:nvPr/>
        </p:nvPicPr>
        <p:blipFill rotWithShape="1">
          <a:blip r:embed="rId3">
            <a:alphaModFix/>
          </a:blip>
          <a:srcRect b="0" l="0" r="0" t="0"/>
          <a:stretch/>
        </p:blipFill>
        <p:spPr>
          <a:xfrm>
            <a:off x="289077" y="491704"/>
            <a:ext cx="3812125" cy="316500"/>
          </a:xfrm>
          <a:prstGeom prst="rect">
            <a:avLst/>
          </a:prstGeom>
          <a:noFill/>
          <a:ln>
            <a:noFill/>
          </a:ln>
        </p:spPr>
      </p:pic>
      <p:sp>
        <p:nvSpPr>
          <p:cNvPr id="361" name="Google Shape;361;p26"/>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6. Elementos básicos de una RNA</a:t>
            </a:r>
            <a:endParaRPr/>
          </a:p>
        </p:txBody>
      </p:sp>
      <p:sp>
        <p:nvSpPr>
          <p:cNvPr id="362" name="Google Shape;362;p26"/>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363" name="Google Shape;363;p26"/>
          <p:cNvSpPr txBox="1"/>
          <p:nvPr/>
        </p:nvSpPr>
        <p:spPr>
          <a:xfrm>
            <a:off x="970457" y="1185026"/>
            <a:ext cx="118173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u="sng">
                <a:latin typeface="Helvetica Neue"/>
                <a:ea typeface="Helvetica Neue"/>
                <a:cs typeface="Helvetica Neue"/>
                <a:sym typeface="Helvetica Neue"/>
              </a:rPr>
              <a:t>Capa de salida</a:t>
            </a:r>
            <a:endParaRPr sz="1400">
              <a:latin typeface="Helvetica Neue"/>
              <a:ea typeface="Helvetica Neue"/>
              <a:cs typeface="Helvetica Neue"/>
              <a:sym typeface="Helvetica Neue"/>
            </a:endParaRPr>
          </a:p>
        </p:txBody>
      </p:sp>
      <p:sp>
        <p:nvSpPr>
          <p:cNvPr id="364" name="Google Shape;364;p26"/>
          <p:cNvSpPr txBox="1"/>
          <p:nvPr/>
        </p:nvSpPr>
        <p:spPr>
          <a:xfrm>
            <a:off x="639978" y="1618096"/>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65" name="Google Shape;365;p26"/>
          <p:cNvSpPr txBox="1"/>
          <p:nvPr/>
        </p:nvSpPr>
        <p:spPr>
          <a:xfrm>
            <a:off x="970457" y="1634657"/>
            <a:ext cx="676148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 capa de salida es la que nos devuelve la respuesta del sistema, a partir de la información recibida.</a:t>
            </a:r>
            <a:endParaRPr sz="1200">
              <a:latin typeface="Helvetica Neue"/>
              <a:ea typeface="Helvetica Neue"/>
              <a:cs typeface="Helvetica Neue"/>
              <a:sym typeface="Helvetica Neue"/>
            </a:endParaRPr>
          </a:p>
        </p:txBody>
      </p:sp>
      <p:sp>
        <p:nvSpPr>
          <p:cNvPr id="366" name="Google Shape;366;p26"/>
          <p:cNvSpPr txBox="1"/>
          <p:nvPr/>
        </p:nvSpPr>
        <p:spPr>
          <a:xfrm>
            <a:off x="639978" y="203713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67" name="Google Shape;367;p26"/>
          <p:cNvSpPr txBox="1"/>
          <p:nvPr/>
        </p:nvSpPr>
        <p:spPr>
          <a:xfrm>
            <a:off x="970457" y="2055141"/>
            <a:ext cx="587883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Para problemas de </a:t>
            </a:r>
            <a:r>
              <a:rPr b="1" lang="en-US" sz="1200">
                <a:latin typeface="Arial"/>
                <a:ea typeface="Arial"/>
                <a:cs typeface="Arial"/>
                <a:sym typeface="Arial"/>
              </a:rPr>
              <a:t>regresión</a:t>
            </a:r>
            <a:r>
              <a:rPr lang="en-US" sz="1200">
                <a:latin typeface="Helvetica Neue"/>
                <a:ea typeface="Helvetica Neue"/>
                <a:cs typeface="Helvetica Neue"/>
                <a:sym typeface="Helvetica Neue"/>
              </a:rPr>
              <a:t>, usaremos neuronas con funciones lineales o sigmoidales.</a:t>
            </a:r>
            <a:endParaRPr sz="1200">
              <a:latin typeface="Helvetica Neue"/>
              <a:ea typeface="Helvetica Neue"/>
              <a:cs typeface="Helvetica Neue"/>
              <a:sym typeface="Helvetica Neue"/>
            </a:endParaRPr>
          </a:p>
        </p:txBody>
      </p:sp>
      <p:sp>
        <p:nvSpPr>
          <p:cNvPr id="368" name="Google Shape;368;p26"/>
          <p:cNvSpPr txBox="1"/>
          <p:nvPr/>
        </p:nvSpPr>
        <p:spPr>
          <a:xfrm>
            <a:off x="639978" y="2457617"/>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69" name="Google Shape;369;p26"/>
          <p:cNvSpPr txBox="1"/>
          <p:nvPr/>
        </p:nvSpPr>
        <p:spPr>
          <a:xfrm>
            <a:off x="970457" y="2446316"/>
            <a:ext cx="7419340" cy="4470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Para problemas de </a:t>
            </a:r>
            <a:r>
              <a:rPr b="1" lang="en-US" sz="1200">
                <a:latin typeface="Arial"/>
                <a:ea typeface="Arial"/>
                <a:cs typeface="Arial"/>
                <a:sym typeface="Arial"/>
              </a:rPr>
              <a:t>clasificación binarios</a:t>
            </a:r>
            <a:r>
              <a:rPr lang="en-US" sz="1200">
                <a:latin typeface="Helvetica Neue"/>
                <a:ea typeface="Helvetica Neue"/>
                <a:cs typeface="Helvetica Neue"/>
                <a:sym typeface="Helvetica Neue"/>
              </a:rPr>
              <a:t>, podemos usar </a:t>
            </a:r>
            <a:r>
              <a:rPr b="1" lang="en-US" sz="1200">
                <a:latin typeface="Arial"/>
                <a:ea typeface="Arial"/>
                <a:cs typeface="Arial"/>
                <a:sym typeface="Arial"/>
              </a:rPr>
              <a:t>una neurona </a:t>
            </a:r>
            <a:r>
              <a:rPr lang="en-US" sz="1200">
                <a:latin typeface="Helvetica Neue"/>
                <a:ea typeface="Helvetica Neue"/>
                <a:cs typeface="Helvetica Neue"/>
                <a:sym typeface="Helvetica Neue"/>
              </a:rPr>
              <a:t>con función de activación umbral, o función de activación “contínua” (probabilidad).</a:t>
            </a:r>
            <a:endParaRPr sz="1200">
              <a:latin typeface="Helvetica Neue"/>
              <a:ea typeface="Helvetica Neue"/>
              <a:cs typeface="Helvetica Neue"/>
              <a:sym typeface="Helvetica Neue"/>
            </a:endParaRPr>
          </a:p>
        </p:txBody>
      </p:sp>
      <p:sp>
        <p:nvSpPr>
          <p:cNvPr id="370" name="Google Shape;370;p26"/>
          <p:cNvSpPr txBox="1"/>
          <p:nvPr/>
        </p:nvSpPr>
        <p:spPr>
          <a:xfrm>
            <a:off x="639978" y="3087613"/>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71" name="Google Shape;371;p26"/>
          <p:cNvSpPr txBox="1"/>
          <p:nvPr/>
        </p:nvSpPr>
        <p:spPr>
          <a:xfrm>
            <a:off x="970457" y="3104174"/>
            <a:ext cx="58972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Para problemas de </a:t>
            </a:r>
            <a:r>
              <a:rPr b="1" lang="en-US" sz="1200">
                <a:latin typeface="Arial"/>
                <a:ea typeface="Arial"/>
                <a:cs typeface="Arial"/>
                <a:sym typeface="Arial"/>
              </a:rPr>
              <a:t>clasificación multiclase</a:t>
            </a:r>
            <a:r>
              <a:rPr lang="en-US" sz="1200">
                <a:latin typeface="Helvetica Neue"/>
                <a:ea typeface="Helvetica Neue"/>
                <a:cs typeface="Helvetica Neue"/>
                <a:sym typeface="Helvetica Neue"/>
              </a:rPr>
              <a:t>, podemos usar </a:t>
            </a:r>
            <a:r>
              <a:rPr b="1" lang="en-US" sz="1200">
                <a:latin typeface="Arial"/>
                <a:ea typeface="Arial"/>
                <a:cs typeface="Arial"/>
                <a:sym typeface="Arial"/>
              </a:rPr>
              <a:t>tantas neuronas como clases.</a:t>
            </a:r>
            <a:endParaRPr sz="12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pic>
        <p:nvPicPr>
          <p:cNvPr id="376" name="Google Shape;376;p27"/>
          <p:cNvPicPr preferRelativeResize="0"/>
          <p:nvPr/>
        </p:nvPicPr>
        <p:blipFill rotWithShape="1">
          <a:blip r:embed="rId3">
            <a:alphaModFix/>
          </a:blip>
          <a:srcRect b="0" l="0" r="0" t="0"/>
          <a:stretch/>
        </p:blipFill>
        <p:spPr>
          <a:xfrm>
            <a:off x="289077" y="491704"/>
            <a:ext cx="5333173" cy="316500"/>
          </a:xfrm>
          <a:prstGeom prst="rect">
            <a:avLst/>
          </a:prstGeom>
          <a:noFill/>
          <a:ln>
            <a:noFill/>
          </a:ln>
        </p:spPr>
      </p:pic>
      <p:sp>
        <p:nvSpPr>
          <p:cNvPr id="377" name="Google Shape;377;p27"/>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7. Funcionamiento de una neurona (perceptrón)</a:t>
            </a:r>
            <a:endParaRPr/>
          </a:p>
        </p:txBody>
      </p:sp>
      <p:sp>
        <p:nvSpPr>
          <p:cNvPr id="378" name="Google Shape;378;p27"/>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379" name="Google Shape;379;p27"/>
          <p:cNvSpPr txBox="1"/>
          <p:nvPr/>
        </p:nvSpPr>
        <p:spPr>
          <a:xfrm>
            <a:off x="970457" y="1151754"/>
            <a:ext cx="7411084"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Usaremos un modelo con una neurona y con una función de activación umbral que multiplica las entradas por los pesos.</a:t>
            </a:r>
            <a:endParaRPr sz="1200">
              <a:latin typeface="Helvetica Neue"/>
              <a:ea typeface="Helvetica Neue"/>
              <a:cs typeface="Helvetica Neue"/>
              <a:sym typeface="Helvetica Neue"/>
            </a:endParaRPr>
          </a:p>
        </p:txBody>
      </p:sp>
      <p:pic>
        <p:nvPicPr>
          <p:cNvPr id="380" name="Google Shape;380;p27"/>
          <p:cNvPicPr preferRelativeResize="0"/>
          <p:nvPr/>
        </p:nvPicPr>
        <p:blipFill rotWithShape="1">
          <a:blip r:embed="rId4">
            <a:alphaModFix/>
          </a:blip>
          <a:srcRect b="0" l="0" r="0" t="0"/>
          <a:stretch/>
        </p:blipFill>
        <p:spPr>
          <a:xfrm>
            <a:off x="1745095" y="1712604"/>
            <a:ext cx="5678484" cy="30740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4" name="Shape 384"/>
        <p:cNvGrpSpPr/>
        <p:nvPr/>
      </p:nvGrpSpPr>
      <p:grpSpPr>
        <a:xfrm>
          <a:off x="0" y="0"/>
          <a:ext cx="0" cy="0"/>
          <a:chOff x="0" y="0"/>
          <a:chExt cx="0" cy="0"/>
        </a:xfrm>
      </p:grpSpPr>
      <p:pic>
        <p:nvPicPr>
          <p:cNvPr id="385" name="Google Shape;385;p28"/>
          <p:cNvPicPr preferRelativeResize="0"/>
          <p:nvPr/>
        </p:nvPicPr>
        <p:blipFill rotWithShape="1">
          <a:blip r:embed="rId3">
            <a:alphaModFix/>
          </a:blip>
          <a:srcRect b="0" l="0" r="0" t="0"/>
          <a:stretch/>
        </p:blipFill>
        <p:spPr>
          <a:xfrm>
            <a:off x="6929256" y="2705879"/>
            <a:ext cx="1913846" cy="1840917"/>
          </a:xfrm>
          <a:prstGeom prst="rect">
            <a:avLst/>
          </a:prstGeom>
          <a:noFill/>
          <a:ln>
            <a:noFill/>
          </a:ln>
        </p:spPr>
      </p:pic>
      <p:pic>
        <p:nvPicPr>
          <p:cNvPr id="386" name="Google Shape;386;p28"/>
          <p:cNvPicPr preferRelativeResize="0"/>
          <p:nvPr/>
        </p:nvPicPr>
        <p:blipFill rotWithShape="1">
          <a:blip r:embed="rId4">
            <a:alphaModFix/>
          </a:blip>
          <a:srcRect b="0" l="0" r="0" t="0"/>
          <a:stretch/>
        </p:blipFill>
        <p:spPr>
          <a:xfrm>
            <a:off x="289077" y="491704"/>
            <a:ext cx="5637382" cy="316500"/>
          </a:xfrm>
          <a:prstGeom prst="rect">
            <a:avLst/>
          </a:prstGeom>
          <a:noFill/>
          <a:ln>
            <a:noFill/>
          </a:ln>
        </p:spPr>
      </p:pic>
      <p:sp>
        <p:nvSpPr>
          <p:cNvPr id="387" name="Google Shape;387;p28"/>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8. Clasificadores lineales básicos (AND, OR, NOT)</a:t>
            </a:r>
            <a:endParaRPr/>
          </a:p>
        </p:txBody>
      </p:sp>
      <p:sp>
        <p:nvSpPr>
          <p:cNvPr id="388" name="Google Shape;388;p28"/>
          <p:cNvSpPr txBox="1"/>
          <p:nvPr/>
        </p:nvSpPr>
        <p:spPr>
          <a:xfrm>
            <a:off x="970457" y="1179971"/>
            <a:ext cx="68694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Con un único perceptrón, podemos implementar clasificadores </a:t>
            </a:r>
            <a:r>
              <a:rPr lang="en-US" sz="1200">
                <a:latin typeface="Helvetica Neue"/>
                <a:ea typeface="Helvetica Neue"/>
                <a:cs typeface="Helvetica Neue"/>
                <a:sym typeface="Helvetica Neue"/>
              </a:rPr>
              <a:t>lineales</a:t>
            </a:r>
            <a:r>
              <a:rPr lang="en-US" sz="1200">
                <a:latin typeface="Helvetica Neue"/>
                <a:ea typeface="Helvetica Neue"/>
                <a:cs typeface="Helvetica Neue"/>
                <a:sym typeface="Helvetica Neue"/>
              </a:rPr>
              <a:t> básicos del tipo AND, OR, NOT</a:t>
            </a:r>
            <a:endParaRPr sz="1200">
              <a:latin typeface="Helvetica Neue"/>
              <a:ea typeface="Helvetica Neue"/>
              <a:cs typeface="Helvetica Neue"/>
              <a:sym typeface="Helvetica Neue"/>
            </a:endParaRPr>
          </a:p>
        </p:txBody>
      </p:sp>
      <p:sp>
        <p:nvSpPr>
          <p:cNvPr id="389" name="Google Shape;389;p28"/>
          <p:cNvSpPr txBox="1"/>
          <p:nvPr/>
        </p:nvSpPr>
        <p:spPr>
          <a:xfrm>
            <a:off x="639978" y="1584987"/>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390" name="Google Shape;390;p28"/>
          <p:cNvSpPr txBox="1"/>
          <p:nvPr/>
        </p:nvSpPr>
        <p:spPr>
          <a:xfrm>
            <a:off x="970457" y="1604062"/>
            <a:ext cx="39370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AND</a:t>
            </a:r>
            <a:endParaRPr sz="1400">
              <a:latin typeface="Helvetica Neue"/>
              <a:ea typeface="Helvetica Neue"/>
              <a:cs typeface="Helvetica Neue"/>
              <a:sym typeface="Helvetica Neue"/>
            </a:endParaRPr>
          </a:p>
        </p:txBody>
      </p:sp>
      <p:sp>
        <p:nvSpPr>
          <p:cNvPr id="391" name="Google Shape;391;p28"/>
          <p:cNvSpPr txBox="1"/>
          <p:nvPr/>
        </p:nvSpPr>
        <p:spPr>
          <a:xfrm>
            <a:off x="970457" y="2089342"/>
            <a:ext cx="395097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 salida de la neurona en este caso es a = f( -1.5 + x1 + x2 )</a:t>
            </a:r>
            <a:endParaRPr sz="1200">
              <a:latin typeface="Helvetica Neue"/>
              <a:ea typeface="Helvetica Neue"/>
              <a:cs typeface="Helvetica Neue"/>
              <a:sym typeface="Helvetica Neue"/>
            </a:endParaRPr>
          </a:p>
        </p:txBody>
      </p:sp>
      <p:sp>
        <p:nvSpPr>
          <p:cNvPr id="392" name="Google Shape;392;p28"/>
          <p:cNvSpPr txBox="1"/>
          <p:nvPr/>
        </p:nvSpPr>
        <p:spPr>
          <a:xfrm>
            <a:off x="970457" y="3768371"/>
            <a:ext cx="569214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El Bias es de 1,5. Vemos como la salida a coincide con la operación lógica X1 and X2</a:t>
            </a:r>
            <a:endParaRPr sz="1200">
              <a:latin typeface="Helvetica Neue"/>
              <a:ea typeface="Helvetica Neue"/>
              <a:cs typeface="Helvetica Neue"/>
              <a:sym typeface="Helvetica Neue"/>
            </a:endParaRPr>
          </a:p>
        </p:txBody>
      </p:sp>
      <p:pic>
        <p:nvPicPr>
          <p:cNvPr id="393" name="Google Shape;393;p28"/>
          <p:cNvPicPr preferRelativeResize="0"/>
          <p:nvPr/>
        </p:nvPicPr>
        <p:blipFill rotWithShape="1">
          <a:blip r:embed="rId5">
            <a:alphaModFix/>
          </a:blip>
          <a:srcRect b="0" l="0" r="0" t="0"/>
          <a:stretch/>
        </p:blipFill>
        <p:spPr>
          <a:xfrm>
            <a:off x="770762" y="2447634"/>
            <a:ext cx="5762948" cy="1220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7" name="Shape 397"/>
        <p:cNvGrpSpPr/>
        <p:nvPr/>
      </p:nvGrpSpPr>
      <p:grpSpPr>
        <a:xfrm>
          <a:off x="0" y="0"/>
          <a:ext cx="0" cy="0"/>
          <a:chOff x="0" y="0"/>
          <a:chExt cx="0" cy="0"/>
        </a:xfrm>
      </p:grpSpPr>
      <p:pic>
        <p:nvPicPr>
          <p:cNvPr id="398" name="Google Shape;398;p29"/>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399" name="Google Shape;399;p29"/>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8. Clasificadores lineales básicos (AND, OR, NOT)</a:t>
            </a:r>
            <a:endParaRPr/>
          </a:p>
        </p:txBody>
      </p:sp>
      <p:sp>
        <p:nvSpPr>
          <p:cNvPr id="400" name="Google Shape;400;p29"/>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401" name="Google Shape;401;p29"/>
          <p:cNvSpPr txBox="1"/>
          <p:nvPr/>
        </p:nvSpPr>
        <p:spPr>
          <a:xfrm>
            <a:off x="970457" y="1185026"/>
            <a:ext cx="27114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OR</a:t>
            </a:r>
            <a:endParaRPr sz="1400">
              <a:latin typeface="Helvetica Neue"/>
              <a:ea typeface="Helvetica Neue"/>
              <a:cs typeface="Helvetica Neue"/>
              <a:sym typeface="Helvetica Neue"/>
            </a:endParaRPr>
          </a:p>
        </p:txBody>
      </p:sp>
      <p:sp>
        <p:nvSpPr>
          <p:cNvPr id="402" name="Google Shape;402;p29"/>
          <p:cNvSpPr txBox="1"/>
          <p:nvPr/>
        </p:nvSpPr>
        <p:spPr>
          <a:xfrm>
            <a:off x="970457" y="1670293"/>
            <a:ext cx="398780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 salida de la neurona en este caso es a = f( -0.5 + x1 + x2 )</a:t>
            </a:r>
            <a:endParaRPr sz="1200">
              <a:latin typeface="Helvetica Neue"/>
              <a:ea typeface="Helvetica Neue"/>
              <a:cs typeface="Helvetica Neue"/>
              <a:sym typeface="Helvetica Neue"/>
            </a:endParaRPr>
          </a:p>
        </p:txBody>
      </p:sp>
      <p:sp>
        <p:nvSpPr>
          <p:cNvPr id="403" name="Google Shape;403;p29"/>
          <p:cNvSpPr txBox="1"/>
          <p:nvPr/>
        </p:nvSpPr>
        <p:spPr>
          <a:xfrm>
            <a:off x="970457" y="3952193"/>
            <a:ext cx="741045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El Bias es de 0,5. Vemos como la salida a coincide con la operación lógica X1 OR X2, sólo hemos modificado el valor del Bias.</a:t>
            </a:r>
            <a:endParaRPr sz="1200">
              <a:latin typeface="Helvetica Neue"/>
              <a:ea typeface="Helvetica Neue"/>
              <a:cs typeface="Helvetica Neue"/>
              <a:sym typeface="Helvetica Neue"/>
            </a:endParaRPr>
          </a:p>
        </p:txBody>
      </p:sp>
      <p:pic>
        <p:nvPicPr>
          <p:cNvPr id="404" name="Google Shape;404;p29"/>
          <p:cNvPicPr preferRelativeResize="0"/>
          <p:nvPr/>
        </p:nvPicPr>
        <p:blipFill rotWithShape="1">
          <a:blip r:embed="rId4">
            <a:alphaModFix/>
          </a:blip>
          <a:srcRect b="0" l="0" r="0" t="0"/>
          <a:stretch/>
        </p:blipFill>
        <p:spPr>
          <a:xfrm>
            <a:off x="6967369" y="2088021"/>
            <a:ext cx="1914146" cy="1791475"/>
          </a:xfrm>
          <a:prstGeom prst="rect">
            <a:avLst/>
          </a:prstGeom>
          <a:noFill/>
          <a:ln>
            <a:noFill/>
          </a:ln>
        </p:spPr>
      </p:pic>
      <p:pic>
        <p:nvPicPr>
          <p:cNvPr id="405" name="Google Shape;405;p29"/>
          <p:cNvPicPr preferRelativeResize="0"/>
          <p:nvPr/>
        </p:nvPicPr>
        <p:blipFill rotWithShape="1">
          <a:blip r:embed="rId5">
            <a:alphaModFix/>
          </a:blip>
          <a:srcRect b="0" l="0" r="0" t="0"/>
          <a:stretch/>
        </p:blipFill>
        <p:spPr>
          <a:xfrm>
            <a:off x="391350" y="2357308"/>
            <a:ext cx="6337201" cy="12749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pic>
        <p:nvPicPr>
          <p:cNvPr id="58" name="Google Shape;58;p3"/>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59" name="Google Shape;59;p3"/>
          <p:cNvSpPr txBox="1"/>
          <p:nvPr/>
        </p:nvSpPr>
        <p:spPr>
          <a:xfrm>
            <a:off x="353059" y="461062"/>
            <a:ext cx="166433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1. Introducción</a:t>
            </a:r>
            <a:endParaRPr sz="1800">
              <a:latin typeface="Arial"/>
              <a:ea typeface="Arial"/>
              <a:cs typeface="Arial"/>
              <a:sym typeface="Arial"/>
            </a:endParaRPr>
          </a:p>
        </p:txBody>
      </p:sp>
      <p:pic>
        <p:nvPicPr>
          <p:cNvPr id="60" name="Google Shape;60;p3"/>
          <p:cNvPicPr preferRelativeResize="0"/>
          <p:nvPr/>
        </p:nvPicPr>
        <p:blipFill rotWithShape="1">
          <a:blip r:embed="rId4">
            <a:alphaModFix/>
          </a:blip>
          <a:srcRect b="0" l="0" r="0" t="0"/>
          <a:stretch/>
        </p:blipFill>
        <p:spPr>
          <a:xfrm>
            <a:off x="1144085" y="1285973"/>
            <a:ext cx="6886711" cy="37156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9" name="Shape 409"/>
        <p:cNvGrpSpPr/>
        <p:nvPr/>
      </p:nvGrpSpPr>
      <p:grpSpPr>
        <a:xfrm>
          <a:off x="0" y="0"/>
          <a:ext cx="0" cy="0"/>
          <a:chOff x="0" y="0"/>
          <a:chExt cx="0" cy="0"/>
        </a:xfrm>
      </p:grpSpPr>
      <p:pic>
        <p:nvPicPr>
          <p:cNvPr id="410" name="Google Shape;410;p30"/>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411" name="Google Shape;411;p30"/>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8. Clasificadores lineales básicos (AND, OR, NOT)</a:t>
            </a:r>
            <a:endParaRPr/>
          </a:p>
        </p:txBody>
      </p:sp>
      <p:sp>
        <p:nvSpPr>
          <p:cNvPr id="412" name="Google Shape;412;p30"/>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413" name="Google Shape;413;p30"/>
          <p:cNvSpPr txBox="1"/>
          <p:nvPr/>
        </p:nvSpPr>
        <p:spPr>
          <a:xfrm>
            <a:off x="970457" y="1185026"/>
            <a:ext cx="38481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NOT</a:t>
            </a:r>
            <a:endParaRPr sz="1400">
              <a:latin typeface="Helvetica Neue"/>
              <a:ea typeface="Helvetica Neue"/>
              <a:cs typeface="Helvetica Neue"/>
              <a:sym typeface="Helvetica Neue"/>
            </a:endParaRPr>
          </a:p>
        </p:txBody>
      </p:sp>
      <p:sp>
        <p:nvSpPr>
          <p:cNvPr id="414" name="Google Shape;414;p30"/>
          <p:cNvSpPr txBox="1"/>
          <p:nvPr/>
        </p:nvSpPr>
        <p:spPr>
          <a:xfrm>
            <a:off x="970457" y="1670293"/>
            <a:ext cx="365569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 salida de la neurona en este caso es a = f( 1 – 2 * x1)</a:t>
            </a:r>
            <a:endParaRPr sz="1200">
              <a:latin typeface="Helvetica Neue"/>
              <a:ea typeface="Helvetica Neue"/>
              <a:cs typeface="Helvetica Neue"/>
              <a:sym typeface="Helvetica Neue"/>
            </a:endParaRPr>
          </a:p>
        </p:txBody>
      </p:sp>
      <p:sp>
        <p:nvSpPr>
          <p:cNvPr id="415" name="Google Shape;415;p30"/>
          <p:cNvSpPr txBox="1"/>
          <p:nvPr/>
        </p:nvSpPr>
        <p:spPr>
          <a:xfrm>
            <a:off x="970457" y="3952193"/>
            <a:ext cx="7411084"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Generalmente para estos casos se usa una función de activación logística, puesto que es diferenciable y nos permite el uso del método backpropagation.</a:t>
            </a:r>
            <a:endParaRPr sz="1200">
              <a:latin typeface="Helvetica Neue"/>
              <a:ea typeface="Helvetica Neue"/>
              <a:cs typeface="Helvetica Neue"/>
              <a:sym typeface="Helvetica Neue"/>
            </a:endParaRPr>
          </a:p>
        </p:txBody>
      </p:sp>
      <p:pic>
        <p:nvPicPr>
          <p:cNvPr id="416" name="Google Shape;416;p30"/>
          <p:cNvPicPr preferRelativeResize="0"/>
          <p:nvPr/>
        </p:nvPicPr>
        <p:blipFill rotWithShape="1">
          <a:blip r:embed="rId4">
            <a:alphaModFix/>
          </a:blip>
          <a:srcRect b="0" l="0" r="0" t="0"/>
          <a:stretch/>
        </p:blipFill>
        <p:spPr>
          <a:xfrm>
            <a:off x="7054844" y="2361427"/>
            <a:ext cx="1837929" cy="1140813"/>
          </a:xfrm>
          <a:prstGeom prst="rect">
            <a:avLst/>
          </a:prstGeom>
          <a:noFill/>
          <a:ln>
            <a:noFill/>
          </a:ln>
        </p:spPr>
      </p:pic>
      <p:pic>
        <p:nvPicPr>
          <p:cNvPr id="417" name="Google Shape;417;p30"/>
          <p:cNvPicPr preferRelativeResize="0"/>
          <p:nvPr/>
        </p:nvPicPr>
        <p:blipFill rotWithShape="1">
          <a:blip r:embed="rId5">
            <a:alphaModFix/>
          </a:blip>
          <a:srcRect b="0" l="0" r="0" t="0"/>
          <a:stretch/>
        </p:blipFill>
        <p:spPr>
          <a:xfrm>
            <a:off x="1067881" y="2492033"/>
            <a:ext cx="5712921" cy="87316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1" name="Shape 421"/>
        <p:cNvGrpSpPr/>
        <p:nvPr/>
      </p:nvGrpSpPr>
      <p:grpSpPr>
        <a:xfrm>
          <a:off x="0" y="0"/>
          <a:ext cx="0" cy="0"/>
          <a:chOff x="0" y="0"/>
          <a:chExt cx="0" cy="0"/>
        </a:xfrm>
      </p:grpSpPr>
      <p:pic>
        <p:nvPicPr>
          <p:cNvPr id="422" name="Google Shape;422;p31"/>
          <p:cNvPicPr preferRelativeResize="0"/>
          <p:nvPr/>
        </p:nvPicPr>
        <p:blipFill rotWithShape="1">
          <a:blip r:embed="rId3">
            <a:alphaModFix/>
          </a:blip>
          <a:srcRect b="0" l="0" r="0" t="0"/>
          <a:stretch/>
        </p:blipFill>
        <p:spPr>
          <a:xfrm>
            <a:off x="289077" y="491704"/>
            <a:ext cx="5637382" cy="316500"/>
          </a:xfrm>
          <a:prstGeom prst="rect">
            <a:avLst/>
          </a:prstGeom>
          <a:noFill/>
          <a:ln>
            <a:noFill/>
          </a:ln>
        </p:spPr>
      </p:pic>
      <p:sp>
        <p:nvSpPr>
          <p:cNvPr id="423" name="Google Shape;423;p31"/>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8. Clasificadores lineales básicos (AND, OR, NOT)</a:t>
            </a:r>
            <a:endParaRPr/>
          </a:p>
        </p:txBody>
      </p:sp>
      <p:sp>
        <p:nvSpPr>
          <p:cNvPr id="424" name="Google Shape;424;p31"/>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425" name="Google Shape;425;p31"/>
          <p:cNvSpPr txBox="1"/>
          <p:nvPr/>
        </p:nvSpPr>
        <p:spPr>
          <a:xfrm>
            <a:off x="970457" y="1179971"/>
            <a:ext cx="6890384"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u="sng">
                <a:solidFill>
                  <a:schemeClr val="hlink"/>
                </a:solidFill>
                <a:latin typeface="Calibri"/>
                <a:ea typeface="Calibri"/>
                <a:cs typeface="Calibri"/>
                <a:sym typeface="Calibri"/>
                <a:hlinkClick r:id="rId4"/>
              </a:rPr>
              <a:t>https://www.analyticsvidhya.com/blog/2016/03/introduction-deep-learning-fundamentals-neural-networks...</a:t>
            </a:r>
            <a:r>
              <a:rPr lang="en-US" sz="1200">
                <a:latin typeface="Calibri"/>
                <a:ea typeface="Calibri"/>
                <a:cs typeface="Calibri"/>
                <a:sym typeface="Calibri"/>
              </a:rPr>
              <a:t>/</a:t>
            </a:r>
            <a:endParaRPr sz="12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9" name="Shape 429"/>
        <p:cNvGrpSpPr/>
        <p:nvPr/>
      </p:nvGrpSpPr>
      <p:grpSpPr>
        <a:xfrm>
          <a:off x="0" y="0"/>
          <a:ext cx="0" cy="0"/>
          <a:chOff x="0" y="0"/>
          <a:chExt cx="0" cy="0"/>
        </a:xfrm>
      </p:grpSpPr>
      <p:pic>
        <p:nvPicPr>
          <p:cNvPr id="430" name="Google Shape;430;p32"/>
          <p:cNvPicPr preferRelativeResize="0"/>
          <p:nvPr/>
        </p:nvPicPr>
        <p:blipFill rotWithShape="1">
          <a:blip r:embed="rId3">
            <a:alphaModFix/>
          </a:blip>
          <a:srcRect b="0" l="0" r="0" t="0"/>
          <a:stretch/>
        </p:blipFill>
        <p:spPr>
          <a:xfrm>
            <a:off x="289077" y="491704"/>
            <a:ext cx="3507916" cy="316500"/>
          </a:xfrm>
          <a:prstGeom prst="rect">
            <a:avLst/>
          </a:prstGeom>
          <a:noFill/>
          <a:ln>
            <a:noFill/>
          </a:ln>
        </p:spPr>
      </p:pic>
      <p:sp>
        <p:nvSpPr>
          <p:cNvPr id="431" name="Google Shape;431;p32"/>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9. Mecanismos de aprendizaje</a:t>
            </a:r>
            <a:endParaRPr/>
          </a:p>
        </p:txBody>
      </p:sp>
      <p:sp>
        <p:nvSpPr>
          <p:cNvPr id="432" name="Google Shape;432;p32"/>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433" name="Google Shape;433;p32"/>
          <p:cNvSpPr txBox="1"/>
          <p:nvPr/>
        </p:nvSpPr>
        <p:spPr>
          <a:xfrm>
            <a:off x="970457" y="1151754"/>
            <a:ext cx="7410450"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Biológicamente se acepta que la información memorizada en el cerebro se relaciona con los valores de las conexiones.</a:t>
            </a:r>
            <a:endParaRPr sz="1200">
              <a:latin typeface="Helvetica Neue"/>
              <a:ea typeface="Helvetica Neue"/>
              <a:cs typeface="Helvetica Neue"/>
              <a:sym typeface="Helvetica Neue"/>
            </a:endParaRPr>
          </a:p>
        </p:txBody>
      </p:sp>
      <p:sp>
        <p:nvSpPr>
          <p:cNvPr id="434" name="Google Shape;434;p32"/>
          <p:cNvSpPr txBox="1"/>
          <p:nvPr/>
        </p:nvSpPr>
        <p:spPr>
          <a:xfrm>
            <a:off x="639978" y="179197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435" name="Google Shape;435;p32"/>
          <p:cNvSpPr txBox="1"/>
          <p:nvPr/>
        </p:nvSpPr>
        <p:spPr>
          <a:xfrm>
            <a:off x="970457" y="1809980"/>
            <a:ext cx="79756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En las RNA:</a:t>
            </a:r>
            <a:endParaRPr sz="1200">
              <a:latin typeface="Helvetica Neue"/>
              <a:ea typeface="Helvetica Neue"/>
              <a:cs typeface="Helvetica Neue"/>
              <a:sym typeface="Helvetica Neue"/>
            </a:endParaRPr>
          </a:p>
        </p:txBody>
      </p:sp>
      <p:sp>
        <p:nvSpPr>
          <p:cNvPr id="436" name="Google Shape;436;p32"/>
          <p:cNvSpPr txBox="1"/>
          <p:nvPr/>
        </p:nvSpPr>
        <p:spPr>
          <a:xfrm>
            <a:off x="944905" y="205837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37" name="Google Shape;437;p32"/>
          <p:cNvSpPr txBox="1"/>
          <p:nvPr/>
        </p:nvSpPr>
        <p:spPr>
          <a:xfrm>
            <a:off x="1160894" y="1991631"/>
            <a:ext cx="7219315" cy="107569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El objetivo es obtener una salida a partir de unos inputs.</a:t>
            </a:r>
            <a:endParaRPr sz="1200">
              <a:latin typeface="Helvetica Neue"/>
              <a:ea typeface="Helvetica Neue"/>
              <a:cs typeface="Helvetica Neue"/>
              <a:sym typeface="Helvetica Neue"/>
            </a:endParaRPr>
          </a:p>
          <a:p>
            <a:pPr indent="0" lvl="0" marL="12700" marR="908685" rtl="0" algn="l">
              <a:lnSpc>
                <a:spcPct val="114599"/>
              </a:lnSpc>
              <a:spcBef>
                <a:spcPts val="10"/>
              </a:spcBef>
              <a:spcAft>
                <a:spcPts val="0"/>
              </a:spcAft>
              <a:buNone/>
            </a:pPr>
            <a:r>
              <a:rPr lang="en-US" sz="1200">
                <a:latin typeface="Helvetica Neue"/>
                <a:ea typeface="Helvetica Neue"/>
                <a:cs typeface="Helvetica Neue"/>
                <a:sym typeface="Helvetica Neue"/>
              </a:rPr>
              <a:t>Se considera que el </a:t>
            </a:r>
            <a:r>
              <a:rPr b="1" lang="en-US" sz="1200">
                <a:latin typeface="Arial"/>
                <a:ea typeface="Arial"/>
                <a:cs typeface="Arial"/>
                <a:sym typeface="Arial"/>
              </a:rPr>
              <a:t>conocimiento </a:t>
            </a:r>
            <a:r>
              <a:rPr lang="en-US" sz="1200">
                <a:latin typeface="Helvetica Neue"/>
                <a:ea typeface="Helvetica Neue"/>
                <a:cs typeface="Helvetica Neue"/>
                <a:sym typeface="Helvetica Neue"/>
              </a:rPr>
              <a:t>se encuentra representado en los </a:t>
            </a:r>
            <a:r>
              <a:rPr b="1" lang="en-US" sz="1200">
                <a:latin typeface="Arial"/>
                <a:ea typeface="Arial"/>
                <a:cs typeface="Arial"/>
                <a:sym typeface="Arial"/>
              </a:rPr>
              <a:t>pesos de las conexiones</a:t>
            </a:r>
            <a:r>
              <a:rPr lang="en-US" sz="1200">
                <a:latin typeface="Helvetica Neue"/>
                <a:ea typeface="Helvetica Neue"/>
                <a:cs typeface="Helvetica Neue"/>
                <a:sym typeface="Helvetica Neue"/>
              </a:rPr>
              <a:t>. El </a:t>
            </a:r>
            <a:r>
              <a:rPr b="1" lang="en-US" sz="1200">
                <a:latin typeface="Arial"/>
                <a:ea typeface="Arial"/>
                <a:cs typeface="Arial"/>
                <a:sym typeface="Arial"/>
              </a:rPr>
              <a:t>proceso de aprendizaje </a:t>
            </a:r>
            <a:r>
              <a:rPr lang="en-US" sz="1200">
                <a:latin typeface="Helvetica Neue"/>
                <a:ea typeface="Helvetica Neue"/>
                <a:cs typeface="Helvetica Neue"/>
                <a:sym typeface="Helvetica Neue"/>
              </a:rPr>
              <a:t>se basa en </a:t>
            </a:r>
            <a:r>
              <a:rPr b="1" lang="en-US" sz="1200">
                <a:latin typeface="Arial"/>
                <a:ea typeface="Arial"/>
                <a:cs typeface="Arial"/>
                <a:sym typeface="Arial"/>
              </a:rPr>
              <a:t>cambios en estos pesos</a:t>
            </a:r>
            <a:r>
              <a:rPr lang="en-US" sz="1200">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Durante el proceso de aprendizaje, la topología de la red y funciones de cada neurona (entrada, activación y salida), no cambia, pero SÍ los pesos.</a:t>
            </a:r>
            <a:endParaRPr sz="1200">
              <a:latin typeface="Helvetica Neue"/>
              <a:ea typeface="Helvetica Neue"/>
              <a:cs typeface="Helvetica Neue"/>
              <a:sym typeface="Helvetica Neue"/>
            </a:endParaRPr>
          </a:p>
        </p:txBody>
      </p:sp>
      <p:sp>
        <p:nvSpPr>
          <p:cNvPr id="438" name="Google Shape;438;p32"/>
          <p:cNvSpPr txBox="1"/>
          <p:nvPr/>
        </p:nvSpPr>
        <p:spPr>
          <a:xfrm>
            <a:off x="944905" y="2267904"/>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39" name="Google Shape;439;p32"/>
          <p:cNvSpPr txBox="1"/>
          <p:nvPr/>
        </p:nvSpPr>
        <p:spPr>
          <a:xfrm>
            <a:off x="944905" y="247742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40" name="Google Shape;440;p32"/>
          <p:cNvSpPr txBox="1"/>
          <p:nvPr/>
        </p:nvSpPr>
        <p:spPr>
          <a:xfrm>
            <a:off x="944905" y="268838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41" name="Google Shape;441;p32"/>
          <p:cNvSpPr txBox="1"/>
          <p:nvPr/>
        </p:nvSpPr>
        <p:spPr>
          <a:xfrm>
            <a:off x="639978" y="3297137"/>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442" name="Google Shape;442;p32"/>
          <p:cNvSpPr txBox="1"/>
          <p:nvPr/>
        </p:nvSpPr>
        <p:spPr>
          <a:xfrm>
            <a:off x="970457" y="3285849"/>
            <a:ext cx="7416800" cy="4470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Los cambios en el proceso de aprendizaje se reducen a </a:t>
            </a:r>
            <a:r>
              <a:rPr b="1" lang="en-US" sz="1200">
                <a:latin typeface="Arial"/>
                <a:ea typeface="Arial"/>
                <a:cs typeface="Arial"/>
                <a:sym typeface="Arial"/>
              </a:rPr>
              <a:t>destrucción, modificación y creación de conexiones entre las neuronas.</a:t>
            </a:r>
            <a:endParaRPr sz="1200">
              <a:latin typeface="Arial"/>
              <a:ea typeface="Arial"/>
              <a:cs typeface="Arial"/>
              <a:sym typeface="Arial"/>
            </a:endParaRPr>
          </a:p>
        </p:txBody>
      </p:sp>
      <p:sp>
        <p:nvSpPr>
          <p:cNvPr id="443" name="Google Shape;443;p32"/>
          <p:cNvSpPr txBox="1"/>
          <p:nvPr/>
        </p:nvSpPr>
        <p:spPr>
          <a:xfrm>
            <a:off x="944905" y="3771622"/>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44" name="Google Shape;444;p32"/>
          <p:cNvSpPr txBox="1"/>
          <p:nvPr/>
        </p:nvSpPr>
        <p:spPr>
          <a:xfrm>
            <a:off x="1160894" y="3707033"/>
            <a:ext cx="667385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La creación de una conexión implica que el peso de la misma pasa a tener un valor distinto de cero. Una conexión se destruye cuando su valor pasa a ser cero.</a:t>
            </a:r>
            <a:endParaRPr sz="1200">
              <a:latin typeface="Helvetica Neue"/>
              <a:ea typeface="Helvetica Neue"/>
              <a:cs typeface="Helvetica Neue"/>
              <a:sym typeface="Helvetica Neue"/>
            </a:endParaRPr>
          </a:p>
        </p:txBody>
      </p:sp>
      <p:sp>
        <p:nvSpPr>
          <p:cNvPr id="445" name="Google Shape;445;p32"/>
          <p:cNvSpPr txBox="1"/>
          <p:nvPr/>
        </p:nvSpPr>
        <p:spPr>
          <a:xfrm>
            <a:off x="944905" y="3982582"/>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9" name="Shape 449"/>
        <p:cNvGrpSpPr/>
        <p:nvPr/>
      </p:nvGrpSpPr>
      <p:grpSpPr>
        <a:xfrm>
          <a:off x="0" y="0"/>
          <a:ext cx="0" cy="0"/>
          <a:chOff x="0" y="0"/>
          <a:chExt cx="0" cy="0"/>
        </a:xfrm>
      </p:grpSpPr>
      <p:pic>
        <p:nvPicPr>
          <p:cNvPr id="450" name="Google Shape;450;p33"/>
          <p:cNvPicPr preferRelativeResize="0"/>
          <p:nvPr/>
        </p:nvPicPr>
        <p:blipFill rotWithShape="1">
          <a:blip r:embed="rId3">
            <a:alphaModFix/>
          </a:blip>
          <a:srcRect b="0" l="0" r="0" t="0"/>
          <a:stretch/>
        </p:blipFill>
        <p:spPr>
          <a:xfrm>
            <a:off x="289077" y="491704"/>
            <a:ext cx="3507916" cy="316500"/>
          </a:xfrm>
          <a:prstGeom prst="rect">
            <a:avLst/>
          </a:prstGeom>
          <a:noFill/>
          <a:ln>
            <a:noFill/>
          </a:ln>
        </p:spPr>
      </p:pic>
      <p:sp>
        <p:nvSpPr>
          <p:cNvPr id="451" name="Google Shape;451;p33"/>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9. Mecanismos de aprendizaje</a:t>
            </a:r>
            <a:endParaRPr/>
          </a:p>
        </p:txBody>
      </p:sp>
      <p:sp>
        <p:nvSpPr>
          <p:cNvPr id="452" name="Google Shape;452;p33"/>
          <p:cNvSpPr txBox="1"/>
          <p:nvPr/>
        </p:nvSpPr>
        <p:spPr>
          <a:xfrm>
            <a:off x="639978" y="1011137"/>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453" name="Google Shape;453;p33"/>
          <p:cNvSpPr txBox="1"/>
          <p:nvPr/>
        </p:nvSpPr>
        <p:spPr>
          <a:xfrm>
            <a:off x="970457" y="1028778"/>
            <a:ext cx="1809114"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2 métodos de aprendizaje:</a:t>
            </a:r>
            <a:endParaRPr sz="1200">
              <a:latin typeface="Helvetica Neue"/>
              <a:ea typeface="Helvetica Neue"/>
              <a:cs typeface="Helvetica Neue"/>
              <a:sym typeface="Helvetica Neue"/>
            </a:endParaRPr>
          </a:p>
        </p:txBody>
      </p:sp>
      <p:sp>
        <p:nvSpPr>
          <p:cNvPr id="454" name="Google Shape;454;p33"/>
          <p:cNvSpPr txBox="1"/>
          <p:nvPr/>
        </p:nvSpPr>
        <p:spPr>
          <a:xfrm>
            <a:off x="1160894" y="1211508"/>
            <a:ext cx="7231380" cy="3434715"/>
          </a:xfrm>
          <a:prstGeom prst="rect">
            <a:avLst/>
          </a:prstGeom>
          <a:noFill/>
          <a:ln>
            <a:noFill/>
          </a:ln>
        </p:spPr>
        <p:txBody>
          <a:bodyPr anchorCtr="0" anchor="t" bIns="0" lIns="0" spcFirstLastPara="1" rIns="0" wrap="square" tIns="39350">
            <a:spAutoFit/>
          </a:bodyPr>
          <a:lstStyle/>
          <a:p>
            <a:pPr indent="-217170" lvl="0" marL="229870" rtl="0" algn="just">
              <a:lnSpc>
                <a:spcPct val="100000"/>
              </a:lnSpc>
              <a:spcBef>
                <a:spcPts val="0"/>
              </a:spcBef>
              <a:spcAft>
                <a:spcPts val="0"/>
              </a:spcAft>
              <a:buSzPts val="1200"/>
              <a:buFont typeface="Helvetica Neue"/>
              <a:buAutoNum type="arabicParenR"/>
            </a:pPr>
            <a:r>
              <a:rPr lang="en-US" sz="1200">
                <a:latin typeface="Helvetica Neue"/>
                <a:ea typeface="Helvetica Neue"/>
                <a:cs typeface="Helvetica Neue"/>
                <a:sym typeface="Helvetica Neue"/>
              </a:rPr>
              <a:t>Aprendizaje supervisado.</a:t>
            </a:r>
            <a:endParaRPr sz="1200">
              <a:latin typeface="Helvetica Neue"/>
              <a:ea typeface="Helvetica Neue"/>
              <a:cs typeface="Helvetica Neue"/>
              <a:sym typeface="Helvetica Neue"/>
            </a:endParaRPr>
          </a:p>
          <a:p>
            <a:pPr indent="-218440" lvl="1" marL="662305" rtl="0" algn="just">
              <a:lnSpc>
                <a:spcPct val="100000"/>
              </a:lnSpc>
              <a:spcBef>
                <a:spcPts val="209"/>
              </a:spcBef>
              <a:spcAft>
                <a:spcPts val="0"/>
              </a:spcAft>
              <a:buSzPts val="1200"/>
              <a:buFont typeface="Helvetica Neue"/>
              <a:buAutoNum type="romanLcPeriod"/>
            </a:pPr>
            <a:r>
              <a:rPr lang="en-US" sz="1200">
                <a:latin typeface="Helvetica Neue"/>
                <a:ea typeface="Helvetica Neue"/>
                <a:cs typeface="Helvetica Neue"/>
                <a:sym typeface="Helvetica Neue"/>
              </a:rPr>
              <a:t>Aprendizaje por corrección de error.</a:t>
            </a:r>
            <a:endParaRPr sz="1200">
              <a:latin typeface="Helvetica Neue"/>
              <a:ea typeface="Helvetica Neue"/>
              <a:cs typeface="Helvetica Neue"/>
              <a:sym typeface="Helvetica Neue"/>
            </a:endParaRPr>
          </a:p>
          <a:p>
            <a:pPr indent="0" lvl="0" marL="1091565" marR="14604" rtl="0" algn="just">
              <a:lnSpc>
                <a:spcPct val="114399"/>
              </a:lnSpc>
              <a:spcBef>
                <a:spcPts val="10"/>
              </a:spcBef>
              <a:spcAft>
                <a:spcPts val="0"/>
              </a:spcAft>
              <a:buNone/>
            </a:pPr>
            <a:r>
              <a:rPr lang="en-US" sz="1100">
                <a:latin typeface="Helvetica Neue"/>
                <a:ea typeface="Helvetica Neue"/>
                <a:cs typeface="Helvetica Neue"/>
                <a:sym typeface="Helvetica Neue"/>
              </a:rPr>
              <a:t>Consiste en ajustar los pesos de las conexiones de la red en función de la diferencia entre los valores deseados y los obtenidos a la salida de la red, es decir, en función del error cometido en la salida. </a:t>
            </a:r>
            <a:r>
              <a:rPr b="1" lang="en-US" sz="1100">
                <a:latin typeface="Arial"/>
                <a:ea typeface="Arial"/>
                <a:cs typeface="Arial"/>
                <a:sym typeface="Arial"/>
              </a:rPr>
              <a:t>La generalización de este método de aprendizaje es el backpropagation.</a:t>
            </a:r>
            <a:endParaRPr sz="1100">
              <a:latin typeface="Arial"/>
              <a:ea typeface="Arial"/>
              <a:cs typeface="Arial"/>
              <a:sym typeface="Arial"/>
            </a:endParaRPr>
          </a:p>
          <a:p>
            <a:pPr indent="0" lvl="0" marL="0" rtl="0" algn="l">
              <a:lnSpc>
                <a:spcPct val="100000"/>
              </a:lnSpc>
              <a:spcBef>
                <a:spcPts val="875"/>
              </a:spcBef>
              <a:spcAft>
                <a:spcPts val="0"/>
              </a:spcAft>
              <a:buNone/>
            </a:pPr>
            <a:r>
              <a:t/>
            </a:r>
            <a:endParaRPr sz="1100">
              <a:latin typeface="Arial"/>
              <a:ea typeface="Arial"/>
              <a:cs typeface="Arial"/>
              <a:sym typeface="Arial"/>
            </a:endParaRPr>
          </a:p>
          <a:p>
            <a:pPr indent="-217804" lvl="1" marL="661670" rtl="0" algn="just">
              <a:lnSpc>
                <a:spcPct val="100000"/>
              </a:lnSpc>
              <a:spcBef>
                <a:spcPts val="0"/>
              </a:spcBef>
              <a:spcAft>
                <a:spcPts val="0"/>
              </a:spcAft>
              <a:buSzPts val="1200"/>
              <a:buFont typeface="Helvetica Neue"/>
              <a:buAutoNum type="romanLcPeriod"/>
            </a:pPr>
            <a:r>
              <a:rPr lang="en-US" sz="1200">
                <a:latin typeface="Helvetica Neue"/>
                <a:ea typeface="Helvetica Neue"/>
                <a:cs typeface="Helvetica Neue"/>
                <a:sym typeface="Helvetica Neue"/>
              </a:rPr>
              <a:t>Apredizaje por refuerzo.</a:t>
            </a:r>
            <a:endParaRPr sz="1200">
              <a:latin typeface="Helvetica Neue"/>
              <a:ea typeface="Helvetica Neue"/>
              <a:cs typeface="Helvetica Neue"/>
              <a:sym typeface="Helvetica Neue"/>
            </a:endParaRPr>
          </a:p>
          <a:p>
            <a:pPr indent="0" lvl="0" marL="1091565" marR="5080" rtl="0" algn="just">
              <a:lnSpc>
                <a:spcPct val="114700"/>
              </a:lnSpc>
              <a:spcBef>
                <a:spcPts val="5"/>
              </a:spcBef>
              <a:spcAft>
                <a:spcPts val="0"/>
              </a:spcAft>
              <a:buNone/>
            </a:pPr>
            <a:r>
              <a:rPr lang="en-US" sz="1100">
                <a:latin typeface="Helvetica Neue"/>
                <a:ea typeface="Helvetica Neue"/>
                <a:cs typeface="Helvetica Neue"/>
                <a:sym typeface="Helvetica Neue"/>
              </a:rPr>
              <a:t>Se trata de un aprendizaje supervisado, </a:t>
            </a:r>
            <a:r>
              <a:rPr b="1" lang="en-US" sz="1100">
                <a:latin typeface="Arial"/>
                <a:ea typeface="Arial"/>
                <a:cs typeface="Arial"/>
                <a:sym typeface="Arial"/>
              </a:rPr>
              <a:t>más lento que el anterior</a:t>
            </a:r>
            <a:r>
              <a:rPr lang="en-US" sz="1100">
                <a:latin typeface="Helvetica Neue"/>
                <a:ea typeface="Helvetica Neue"/>
                <a:cs typeface="Helvetica Neue"/>
                <a:sym typeface="Helvetica Neue"/>
              </a:rPr>
              <a:t>, que </a:t>
            </a:r>
            <a:r>
              <a:rPr b="1" lang="en-US" sz="1100">
                <a:latin typeface="Arial"/>
                <a:ea typeface="Arial"/>
                <a:cs typeface="Arial"/>
                <a:sym typeface="Arial"/>
              </a:rPr>
              <a:t>se basa en </a:t>
            </a:r>
            <a:r>
              <a:rPr lang="en-US" sz="1100">
                <a:latin typeface="Helvetica Neue"/>
                <a:ea typeface="Helvetica Neue"/>
                <a:cs typeface="Helvetica Neue"/>
                <a:sym typeface="Helvetica Neue"/>
              </a:rPr>
              <a:t>la idea de no disponer de un ejemplo completo del comportamiento deseado, es decir, de </a:t>
            </a:r>
            <a:r>
              <a:rPr b="1" lang="en-US" sz="1100">
                <a:latin typeface="Arial"/>
                <a:ea typeface="Arial"/>
                <a:cs typeface="Arial"/>
                <a:sym typeface="Arial"/>
              </a:rPr>
              <a:t>no indicar durante el entrenamiento exactamente la salida que se desea que proporcione la red ante una determinada entrada. </a:t>
            </a:r>
            <a:r>
              <a:rPr lang="en-US" sz="1100">
                <a:latin typeface="Helvetica Neue"/>
                <a:ea typeface="Helvetica Neue"/>
                <a:cs typeface="Helvetica Neue"/>
                <a:sym typeface="Helvetica Neue"/>
              </a:rPr>
              <a:t>Aquí la función del supervisor se reduce a indicar si la salida obtenida se ajusta a la deseada (éxito = 1, fracaso = -1) y luego se ajustan los pesos basándose en un mecanismo de probabilidades.</a:t>
            </a:r>
            <a:endParaRPr sz="1100">
              <a:latin typeface="Helvetica Neue"/>
              <a:ea typeface="Helvetica Neue"/>
              <a:cs typeface="Helvetica Neue"/>
              <a:sym typeface="Helvetica Neue"/>
            </a:endParaRPr>
          </a:p>
          <a:p>
            <a:pPr indent="0" lvl="0" marL="0" rtl="0" algn="l">
              <a:lnSpc>
                <a:spcPct val="100000"/>
              </a:lnSpc>
              <a:spcBef>
                <a:spcPts val="615"/>
              </a:spcBef>
              <a:spcAft>
                <a:spcPts val="0"/>
              </a:spcAft>
              <a:buNone/>
            </a:pPr>
            <a:r>
              <a:t/>
            </a:r>
            <a:endParaRPr sz="1100">
              <a:latin typeface="Helvetica Neue"/>
              <a:ea typeface="Helvetica Neue"/>
              <a:cs typeface="Helvetica Neue"/>
              <a:sym typeface="Helvetica Neue"/>
            </a:endParaRPr>
          </a:p>
          <a:p>
            <a:pPr indent="-217169" lvl="1" marL="661035" rtl="0" algn="just">
              <a:lnSpc>
                <a:spcPct val="100000"/>
              </a:lnSpc>
              <a:spcBef>
                <a:spcPts val="0"/>
              </a:spcBef>
              <a:spcAft>
                <a:spcPts val="0"/>
              </a:spcAft>
              <a:buSzPts val="1200"/>
              <a:buFont typeface="Helvetica Neue"/>
              <a:buAutoNum type="romanLcPeriod"/>
            </a:pPr>
            <a:r>
              <a:rPr lang="en-US" sz="1200">
                <a:latin typeface="Helvetica Neue"/>
                <a:ea typeface="Helvetica Neue"/>
                <a:cs typeface="Helvetica Neue"/>
                <a:sym typeface="Helvetica Neue"/>
              </a:rPr>
              <a:t>Aprendizaje estocástico.</a:t>
            </a:r>
            <a:endParaRPr sz="1200">
              <a:latin typeface="Helvetica Neue"/>
              <a:ea typeface="Helvetica Neue"/>
              <a:cs typeface="Helvetica Neue"/>
              <a:sym typeface="Helvetica Neue"/>
            </a:endParaRPr>
          </a:p>
          <a:p>
            <a:pPr indent="0" lvl="0" marL="1091565" marR="5715" rtl="0" algn="just">
              <a:lnSpc>
                <a:spcPct val="138181"/>
              </a:lnSpc>
              <a:spcBef>
                <a:spcPts val="75"/>
              </a:spcBef>
              <a:spcAft>
                <a:spcPts val="0"/>
              </a:spcAft>
              <a:buNone/>
            </a:pPr>
            <a:r>
              <a:rPr lang="en-US" sz="1100">
                <a:latin typeface="Helvetica Neue"/>
                <a:ea typeface="Helvetica Neue"/>
                <a:cs typeface="Helvetica Neue"/>
                <a:sym typeface="Helvetica Neue"/>
              </a:rPr>
              <a:t>Consiste básicamente en </a:t>
            </a:r>
            <a:r>
              <a:rPr b="1" lang="en-US" sz="1100">
                <a:latin typeface="Arial"/>
                <a:ea typeface="Arial"/>
                <a:cs typeface="Arial"/>
                <a:sym typeface="Arial"/>
              </a:rPr>
              <a:t>realizar cambios aleatorios en los valores de los pesos </a:t>
            </a:r>
            <a:r>
              <a:rPr lang="en-US" sz="1100">
                <a:latin typeface="Helvetica Neue"/>
                <a:ea typeface="Helvetica Neue"/>
                <a:cs typeface="Helvetica Neue"/>
                <a:sym typeface="Helvetica Neue"/>
              </a:rPr>
              <a:t>de las conexiones de la red y evaluar su efecto a partir del objetivo deseado y de distribuciones de probabilidad.</a:t>
            </a:r>
            <a:endParaRPr sz="1100">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8" name="Shape 458"/>
        <p:cNvGrpSpPr/>
        <p:nvPr/>
      </p:nvGrpSpPr>
      <p:grpSpPr>
        <a:xfrm>
          <a:off x="0" y="0"/>
          <a:ext cx="0" cy="0"/>
          <a:chOff x="0" y="0"/>
          <a:chExt cx="0" cy="0"/>
        </a:xfrm>
      </p:grpSpPr>
      <p:pic>
        <p:nvPicPr>
          <p:cNvPr id="459" name="Google Shape;459;p34"/>
          <p:cNvPicPr preferRelativeResize="0"/>
          <p:nvPr/>
        </p:nvPicPr>
        <p:blipFill rotWithShape="1">
          <a:blip r:embed="rId3">
            <a:alphaModFix/>
          </a:blip>
          <a:srcRect b="0" l="0" r="0" t="0"/>
          <a:stretch/>
        </p:blipFill>
        <p:spPr>
          <a:xfrm>
            <a:off x="289077" y="491704"/>
            <a:ext cx="3507916" cy="316500"/>
          </a:xfrm>
          <a:prstGeom prst="rect">
            <a:avLst/>
          </a:prstGeom>
          <a:noFill/>
          <a:ln>
            <a:noFill/>
          </a:ln>
        </p:spPr>
      </p:pic>
      <p:sp>
        <p:nvSpPr>
          <p:cNvPr id="460" name="Google Shape;460;p34"/>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9. Mecanismos de aprendizaje</a:t>
            </a:r>
            <a:endParaRPr/>
          </a:p>
        </p:txBody>
      </p:sp>
      <p:sp>
        <p:nvSpPr>
          <p:cNvPr id="461" name="Google Shape;461;p34"/>
          <p:cNvSpPr txBox="1"/>
          <p:nvPr/>
        </p:nvSpPr>
        <p:spPr>
          <a:xfrm>
            <a:off x="1160894" y="1002319"/>
            <a:ext cx="7230745" cy="811530"/>
          </a:xfrm>
          <a:prstGeom prst="rect">
            <a:avLst/>
          </a:prstGeom>
          <a:noFill/>
          <a:ln>
            <a:noFill/>
          </a:ln>
        </p:spPr>
        <p:txBody>
          <a:bodyPr anchorCtr="0" anchor="t" bIns="0" lIns="0" spcFirstLastPara="1" rIns="0" wrap="square" tIns="38725">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2) Aprendizaje no supervisado (Redes Kohonen)</a:t>
            </a:r>
            <a:endParaRPr sz="1200">
              <a:latin typeface="Helvetica Neue"/>
              <a:ea typeface="Helvetica Neue"/>
              <a:cs typeface="Helvetica Neue"/>
              <a:sym typeface="Helvetica Neue"/>
            </a:endParaRPr>
          </a:p>
          <a:p>
            <a:pPr indent="0" lvl="0" marL="227965" marR="5080" rtl="0" algn="l">
              <a:lnSpc>
                <a:spcPct val="114500"/>
              </a:lnSpc>
              <a:spcBef>
                <a:spcPts val="0"/>
              </a:spcBef>
              <a:spcAft>
                <a:spcPts val="0"/>
              </a:spcAft>
              <a:buNone/>
            </a:pPr>
            <a:r>
              <a:rPr lang="en-US" sz="1100">
                <a:latin typeface="Helvetica Neue"/>
                <a:ea typeface="Helvetica Neue"/>
                <a:cs typeface="Helvetica Neue"/>
                <a:sym typeface="Helvetica Neue"/>
              </a:rPr>
              <a:t>Las redes con aprendizaje no supervisado (también conocido como autosupervisado) </a:t>
            </a:r>
            <a:r>
              <a:rPr b="1" lang="en-US" sz="1100">
                <a:latin typeface="Arial"/>
                <a:ea typeface="Arial"/>
                <a:cs typeface="Arial"/>
                <a:sym typeface="Arial"/>
              </a:rPr>
              <a:t>no requieren influencia externa para ajustar los pesos de las conexiones entre sus neuronas</a:t>
            </a:r>
            <a:r>
              <a:rPr lang="en-US" sz="1100">
                <a:latin typeface="Helvetica Neue"/>
                <a:ea typeface="Helvetica Neue"/>
                <a:cs typeface="Helvetica Neue"/>
                <a:sym typeface="Helvetica Neue"/>
              </a:rPr>
              <a:t>. La red no recibe ninguna información por</a:t>
            </a:r>
            <a:endParaRPr sz="1100">
              <a:latin typeface="Helvetica Neue"/>
              <a:ea typeface="Helvetica Neue"/>
              <a:cs typeface="Helvetica Neue"/>
              <a:sym typeface="Helvetica Neue"/>
            </a:endParaRPr>
          </a:p>
          <a:p>
            <a:pPr indent="0" lvl="0" marL="227965" rtl="0" algn="l">
              <a:lnSpc>
                <a:spcPct val="100000"/>
              </a:lnSpc>
              <a:spcBef>
                <a:spcPts val="200"/>
              </a:spcBef>
              <a:spcAft>
                <a:spcPts val="0"/>
              </a:spcAft>
              <a:buNone/>
            </a:pPr>
            <a:r>
              <a:rPr lang="en-US" sz="1100">
                <a:latin typeface="Helvetica Neue"/>
                <a:ea typeface="Helvetica Neue"/>
                <a:cs typeface="Helvetica Neue"/>
                <a:sym typeface="Helvetica Neue"/>
              </a:rPr>
              <a:t>parte del entorno que le indique si la salida generada en respuesta a una determinada entrada es o no correcta.</a:t>
            </a:r>
            <a:endParaRPr sz="1100">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5" name="Shape 465"/>
        <p:cNvGrpSpPr/>
        <p:nvPr/>
      </p:nvGrpSpPr>
      <p:grpSpPr>
        <a:xfrm>
          <a:off x="0" y="0"/>
          <a:ext cx="0" cy="0"/>
          <a:chOff x="0" y="0"/>
          <a:chExt cx="0" cy="0"/>
        </a:xfrm>
      </p:grpSpPr>
      <p:pic>
        <p:nvPicPr>
          <p:cNvPr id="466" name="Google Shape;466;p35"/>
          <p:cNvPicPr preferRelativeResize="0"/>
          <p:nvPr/>
        </p:nvPicPr>
        <p:blipFill rotWithShape="1">
          <a:blip r:embed="rId3">
            <a:alphaModFix/>
          </a:blip>
          <a:srcRect b="0" l="0" r="0" t="0"/>
          <a:stretch/>
        </p:blipFill>
        <p:spPr>
          <a:xfrm>
            <a:off x="289077" y="491704"/>
            <a:ext cx="3507916" cy="316500"/>
          </a:xfrm>
          <a:prstGeom prst="rect">
            <a:avLst/>
          </a:prstGeom>
          <a:noFill/>
          <a:ln>
            <a:noFill/>
          </a:ln>
        </p:spPr>
      </p:pic>
      <p:sp>
        <p:nvSpPr>
          <p:cNvPr id="467" name="Google Shape;467;p35"/>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Aprendizaje del perceptrón</a:t>
            </a:r>
            <a:endParaRPr/>
          </a:p>
        </p:txBody>
      </p:sp>
      <p:sp>
        <p:nvSpPr>
          <p:cNvPr id="468" name="Google Shape;468;p35"/>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469" name="Google Shape;469;p35"/>
          <p:cNvSpPr txBox="1"/>
          <p:nvPr/>
        </p:nvSpPr>
        <p:spPr>
          <a:xfrm>
            <a:off x="970457" y="1185026"/>
            <a:ext cx="3494404"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Supongamos una entrada con valor positivo:</a:t>
            </a:r>
            <a:endParaRPr sz="1400">
              <a:latin typeface="Helvetica Neue"/>
              <a:ea typeface="Helvetica Neue"/>
              <a:cs typeface="Helvetica Neue"/>
              <a:sym typeface="Helvetica Neue"/>
            </a:endParaRPr>
          </a:p>
        </p:txBody>
      </p:sp>
      <p:sp>
        <p:nvSpPr>
          <p:cNvPr id="470" name="Google Shape;470;p35"/>
          <p:cNvSpPr txBox="1"/>
          <p:nvPr/>
        </p:nvSpPr>
        <p:spPr>
          <a:xfrm>
            <a:off x="1160894" y="1483107"/>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71" name="Google Shape;471;p35"/>
          <p:cNvSpPr txBox="1"/>
          <p:nvPr/>
        </p:nvSpPr>
        <p:spPr>
          <a:xfrm>
            <a:off x="1376540" y="1499391"/>
            <a:ext cx="7006500" cy="628500"/>
          </a:xfrm>
          <a:prstGeom prst="rect">
            <a:avLst/>
          </a:prstGeom>
          <a:noFill/>
          <a:ln>
            <a:noFill/>
          </a:ln>
        </p:spPr>
        <p:txBody>
          <a:bodyPr anchorCtr="0" anchor="t" bIns="0" lIns="0" spcFirstLastPara="1" rIns="0" wrap="square" tIns="15225">
            <a:spAutoFit/>
          </a:bodyPr>
          <a:lstStyle/>
          <a:p>
            <a:pPr indent="0" lvl="0" marL="12700" marR="5080" rtl="0" algn="l">
              <a:lnSpc>
                <a:spcPct val="115999"/>
              </a:lnSpc>
              <a:spcBef>
                <a:spcPts val="0"/>
              </a:spcBef>
              <a:spcAft>
                <a:spcPts val="0"/>
              </a:spcAft>
              <a:buNone/>
            </a:pPr>
            <a:r>
              <a:rPr lang="en-US" sz="1200">
                <a:latin typeface="Helvetica Neue"/>
                <a:ea typeface="Helvetica Neue"/>
                <a:cs typeface="Helvetica Neue"/>
                <a:sym typeface="Helvetica Neue"/>
              </a:rPr>
              <a:t>Si la neurona responde -1, y debiera responder con 1 → Debemos incrementar el peso correspondiente  Si la neurona responde con 1, y debiera responder con -1 → Se debe decrementar el peso correspondiente</a:t>
            </a:r>
            <a:endParaRPr sz="1200">
              <a:latin typeface="Helvetica Neue"/>
              <a:ea typeface="Helvetica Neue"/>
              <a:cs typeface="Helvetica Neue"/>
              <a:sym typeface="Helvetica Neue"/>
            </a:endParaRPr>
          </a:p>
        </p:txBody>
      </p:sp>
      <p:sp>
        <p:nvSpPr>
          <p:cNvPr id="472" name="Google Shape;472;p35"/>
          <p:cNvSpPr txBox="1"/>
          <p:nvPr/>
        </p:nvSpPr>
        <p:spPr>
          <a:xfrm>
            <a:off x="1160894" y="1708101"/>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73" name="Google Shape;473;p35"/>
          <p:cNvSpPr txBox="1"/>
          <p:nvPr/>
        </p:nvSpPr>
        <p:spPr>
          <a:xfrm>
            <a:off x="639978" y="2284820"/>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474" name="Google Shape;474;p35"/>
          <p:cNvSpPr txBox="1"/>
          <p:nvPr/>
        </p:nvSpPr>
        <p:spPr>
          <a:xfrm>
            <a:off x="970457" y="2303908"/>
            <a:ext cx="371094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Si la entrada es negativa, razonamiento inverso</a:t>
            </a:r>
            <a:endParaRPr sz="1400">
              <a:latin typeface="Helvetica Neue"/>
              <a:ea typeface="Helvetica Neue"/>
              <a:cs typeface="Helvetica Neue"/>
              <a:sym typeface="Helvetica Neue"/>
            </a:endParaRPr>
          </a:p>
        </p:txBody>
      </p:sp>
      <p:sp>
        <p:nvSpPr>
          <p:cNvPr id="475" name="Google Shape;475;p35"/>
          <p:cNvSpPr txBox="1"/>
          <p:nvPr/>
        </p:nvSpPr>
        <p:spPr>
          <a:xfrm>
            <a:off x="944905" y="2582902"/>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76" name="Google Shape;476;p35"/>
          <p:cNvSpPr txBox="1"/>
          <p:nvPr/>
        </p:nvSpPr>
        <p:spPr>
          <a:xfrm>
            <a:off x="1160894" y="2516153"/>
            <a:ext cx="7037705" cy="4470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Si la neurona responde -1, y debiera responder con 1 → Debemos decrementar el peso correspondiente  Si la neurona responde con 1, y debiera responder con -1 → Se debe incrementar el peso correspondiente</a:t>
            </a:r>
            <a:endParaRPr sz="1200">
              <a:latin typeface="Helvetica Neue"/>
              <a:ea typeface="Helvetica Neue"/>
              <a:cs typeface="Helvetica Neue"/>
              <a:sym typeface="Helvetica Neue"/>
            </a:endParaRPr>
          </a:p>
        </p:txBody>
      </p:sp>
      <p:sp>
        <p:nvSpPr>
          <p:cNvPr id="477" name="Google Shape;477;p35"/>
          <p:cNvSpPr txBox="1"/>
          <p:nvPr/>
        </p:nvSpPr>
        <p:spPr>
          <a:xfrm>
            <a:off x="944905" y="2792427"/>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1" name="Shape 481"/>
        <p:cNvGrpSpPr/>
        <p:nvPr/>
      </p:nvGrpSpPr>
      <p:grpSpPr>
        <a:xfrm>
          <a:off x="0" y="0"/>
          <a:ext cx="0" cy="0"/>
          <a:chOff x="0" y="0"/>
          <a:chExt cx="0" cy="0"/>
        </a:xfrm>
      </p:grpSpPr>
      <p:pic>
        <p:nvPicPr>
          <p:cNvPr id="482" name="Google Shape;482;p36"/>
          <p:cNvPicPr preferRelativeResize="0"/>
          <p:nvPr/>
        </p:nvPicPr>
        <p:blipFill rotWithShape="1">
          <a:blip r:embed="rId3">
            <a:alphaModFix/>
          </a:blip>
          <a:srcRect b="0" l="0" r="0" t="0"/>
          <a:stretch/>
        </p:blipFill>
        <p:spPr>
          <a:xfrm>
            <a:off x="289077" y="491704"/>
            <a:ext cx="3507916" cy="316500"/>
          </a:xfrm>
          <a:prstGeom prst="rect">
            <a:avLst/>
          </a:prstGeom>
          <a:noFill/>
          <a:ln>
            <a:noFill/>
          </a:ln>
        </p:spPr>
      </p:pic>
      <p:sp>
        <p:nvSpPr>
          <p:cNvPr id="483" name="Google Shape;483;p36"/>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Aprendizaje del perceptrón</a:t>
            </a:r>
            <a:endParaRPr/>
          </a:p>
        </p:txBody>
      </p:sp>
      <p:sp>
        <p:nvSpPr>
          <p:cNvPr id="484" name="Google Shape;484;p36"/>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485" name="Google Shape;485;p36"/>
          <p:cNvSpPr txBox="1"/>
          <p:nvPr/>
        </p:nvSpPr>
        <p:spPr>
          <a:xfrm>
            <a:off x="970457" y="1151754"/>
            <a:ext cx="7410450"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La respuesta de la red neuronal se compara con la respuesta deseada y el error cometido se utiliza para modificar los pesos</a:t>
            </a:r>
            <a:endParaRPr sz="1200">
              <a:latin typeface="Helvetica Neue"/>
              <a:ea typeface="Helvetica Neue"/>
              <a:cs typeface="Helvetica Neue"/>
              <a:sym typeface="Helvetica Neue"/>
            </a:endParaRPr>
          </a:p>
        </p:txBody>
      </p:sp>
      <p:sp>
        <p:nvSpPr>
          <p:cNvPr id="486" name="Google Shape;486;p36"/>
          <p:cNvSpPr txBox="1"/>
          <p:nvPr/>
        </p:nvSpPr>
        <p:spPr>
          <a:xfrm>
            <a:off x="970457" y="2762394"/>
            <a:ext cx="7411720" cy="65532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donde:</a:t>
            </a:r>
            <a:endParaRPr sz="1200">
              <a:latin typeface="Helvetica Neue"/>
              <a:ea typeface="Helvetica Neue"/>
              <a:cs typeface="Helvetica Neue"/>
              <a:sym typeface="Helvetica Neue"/>
            </a:endParaRPr>
          </a:p>
          <a:p>
            <a:pPr indent="0" lvl="0" marL="12700" marR="5080" rtl="0" algn="l">
              <a:lnSpc>
                <a:spcPct val="138333"/>
              </a:lnSpc>
              <a:spcBef>
                <a:spcPts val="80"/>
              </a:spcBef>
              <a:spcAft>
                <a:spcPts val="0"/>
              </a:spcAft>
              <a:buNone/>
            </a:pPr>
            <a:r>
              <a:rPr lang="en-US" sz="1200">
                <a:latin typeface="Cambria"/>
                <a:ea typeface="Cambria"/>
                <a:cs typeface="Cambria"/>
                <a:sym typeface="Cambria"/>
              </a:rPr>
              <a:t>⍺ </a:t>
            </a:r>
            <a:r>
              <a:rPr lang="en-US" sz="1200">
                <a:latin typeface="Helvetica Neue"/>
                <a:ea typeface="Helvetica Neue"/>
                <a:cs typeface="Helvetica Neue"/>
                <a:sym typeface="Helvetica Neue"/>
              </a:rPr>
              <a:t>es una constante positiva, usualmente pequeña (0,1) llamada factor de aprendizaje que modera las actualizaciones de los pesos.</a:t>
            </a:r>
            <a:endParaRPr sz="1200">
              <a:latin typeface="Helvetica Neue"/>
              <a:ea typeface="Helvetica Neue"/>
              <a:cs typeface="Helvetica Neue"/>
              <a:sym typeface="Helvetica Neue"/>
            </a:endParaRPr>
          </a:p>
        </p:txBody>
      </p:sp>
      <p:sp>
        <p:nvSpPr>
          <p:cNvPr id="487" name="Google Shape;487;p36"/>
          <p:cNvSpPr txBox="1"/>
          <p:nvPr/>
        </p:nvSpPr>
        <p:spPr>
          <a:xfrm>
            <a:off x="639978" y="2982139"/>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488" name="Google Shape;488;p36"/>
          <p:cNvSpPr txBox="1"/>
          <p:nvPr/>
        </p:nvSpPr>
        <p:spPr>
          <a:xfrm>
            <a:off x="944905" y="3456624"/>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89" name="Google Shape;489;p36"/>
          <p:cNvSpPr txBox="1"/>
          <p:nvPr/>
        </p:nvSpPr>
        <p:spPr>
          <a:xfrm>
            <a:off x="1135494" y="3392034"/>
            <a:ext cx="7282180" cy="654685"/>
          </a:xfrm>
          <a:prstGeom prst="rect">
            <a:avLst/>
          </a:prstGeom>
          <a:noFill/>
          <a:ln>
            <a:noFill/>
          </a:ln>
        </p:spPr>
        <p:txBody>
          <a:bodyPr anchorCtr="0" anchor="t" bIns="0" lIns="0" spcFirstLastPara="1" rIns="0" wrap="square" tIns="12700">
            <a:spAutoFit/>
          </a:bodyPr>
          <a:lstStyle/>
          <a:p>
            <a:pPr indent="0" lvl="0" marL="38100" marR="30480" rtl="0" algn="l">
              <a:lnSpc>
                <a:spcPct val="114599"/>
              </a:lnSpc>
              <a:spcBef>
                <a:spcPts val="0"/>
              </a:spcBef>
              <a:spcAft>
                <a:spcPts val="0"/>
              </a:spcAft>
              <a:buNone/>
            </a:pPr>
            <a:r>
              <a:rPr lang="en-US" sz="1200">
                <a:latin typeface="Helvetica Neue"/>
                <a:ea typeface="Helvetica Neue"/>
                <a:cs typeface="Helvetica Neue"/>
                <a:sym typeface="Helvetica Neue"/>
              </a:rPr>
              <a:t>En cada iteración, si d=1 y y=0, entonces (d−y&gt;0), y por tanto los w</a:t>
            </a:r>
            <a:r>
              <a:rPr baseline="-25000" lang="en-US" sz="975">
                <a:latin typeface="Helvetica Neue"/>
                <a:ea typeface="Helvetica Neue"/>
                <a:cs typeface="Helvetica Neue"/>
                <a:sym typeface="Helvetica Neue"/>
              </a:rPr>
              <a:t>i </a:t>
            </a:r>
            <a:r>
              <a:rPr lang="en-US" sz="1200">
                <a:latin typeface="Helvetica Neue"/>
                <a:ea typeface="Helvetica Neue"/>
                <a:cs typeface="Helvetica Neue"/>
                <a:sym typeface="Helvetica Neue"/>
              </a:rPr>
              <a:t>correspondientes a x</a:t>
            </a:r>
            <a:r>
              <a:rPr baseline="-25000" lang="en-US" sz="975">
                <a:latin typeface="Helvetica Neue"/>
                <a:ea typeface="Helvetica Neue"/>
                <a:cs typeface="Helvetica Neue"/>
                <a:sym typeface="Helvetica Neue"/>
              </a:rPr>
              <a:t>i </a:t>
            </a:r>
            <a:r>
              <a:rPr lang="en-US" sz="1200">
                <a:latin typeface="Helvetica Neue"/>
                <a:ea typeface="Helvetica Neue"/>
                <a:cs typeface="Helvetica Neue"/>
                <a:sym typeface="Helvetica Neue"/>
              </a:rPr>
              <a:t>positivos aumentarán (y disminuirán los correspondientes a x</a:t>
            </a:r>
            <a:r>
              <a:rPr baseline="-25000" lang="en-US" sz="975">
                <a:latin typeface="Helvetica Neue"/>
                <a:ea typeface="Helvetica Neue"/>
                <a:cs typeface="Helvetica Neue"/>
                <a:sym typeface="Helvetica Neue"/>
              </a:rPr>
              <a:t>i </a:t>
            </a:r>
            <a:r>
              <a:rPr lang="en-US" sz="1200">
                <a:latin typeface="Helvetica Neue"/>
                <a:ea typeface="Helvetica Neue"/>
                <a:cs typeface="Helvetica Neue"/>
                <a:sym typeface="Helvetica Neue"/>
              </a:rPr>
              <a:t>negativos)</a:t>
            </a:r>
            <a:endParaRPr sz="1200">
              <a:latin typeface="Helvetica Neue"/>
              <a:ea typeface="Helvetica Neue"/>
              <a:cs typeface="Helvetica Neue"/>
              <a:sym typeface="Helvetica Neue"/>
            </a:endParaRPr>
          </a:p>
          <a:p>
            <a:pPr indent="0" lvl="0" marL="38100" rtl="0" algn="l">
              <a:lnSpc>
                <a:spcPct val="100000"/>
              </a:lnSpc>
              <a:spcBef>
                <a:spcPts val="210"/>
              </a:spcBef>
              <a:spcAft>
                <a:spcPts val="0"/>
              </a:spcAft>
              <a:buNone/>
            </a:pPr>
            <a:r>
              <a:rPr lang="en-US" sz="1200">
                <a:latin typeface="Helvetica Neue"/>
                <a:ea typeface="Helvetica Neue"/>
                <a:cs typeface="Helvetica Neue"/>
                <a:sym typeface="Helvetica Neue"/>
              </a:rPr>
              <a:t>Análogamente ocurre si es y=1 e d = 0</a:t>
            </a:r>
            <a:endParaRPr sz="1200">
              <a:latin typeface="Helvetica Neue"/>
              <a:ea typeface="Helvetica Neue"/>
              <a:cs typeface="Helvetica Neue"/>
              <a:sym typeface="Helvetica Neue"/>
            </a:endParaRPr>
          </a:p>
        </p:txBody>
      </p:sp>
      <p:sp>
        <p:nvSpPr>
          <p:cNvPr id="490" name="Google Shape;490;p36"/>
          <p:cNvSpPr txBox="1"/>
          <p:nvPr/>
        </p:nvSpPr>
        <p:spPr>
          <a:xfrm>
            <a:off x="944905" y="387710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491" name="Google Shape;491;p36"/>
          <p:cNvSpPr txBox="1"/>
          <p:nvPr/>
        </p:nvSpPr>
        <p:spPr>
          <a:xfrm>
            <a:off x="639978" y="403117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492" name="Google Shape;492;p36"/>
          <p:cNvSpPr txBox="1"/>
          <p:nvPr/>
        </p:nvSpPr>
        <p:spPr>
          <a:xfrm>
            <a:off x="970457" y="4060331"/>
            <a:ext cx="24453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1800">
                <a:latin typeface="Helvetica Neue"/>
                <a:ea typeface="Helvetica Neue"/>
                <a:cs typeface="Helvetica Neue"/>
                <a:sym typeface="Helvetica Neue"/>
              </a:rPr>
              <a:t>Cuando y = d, los w</a:t>
            </a:r>
            <a:r>
              <a:rPr lang="en-US" sz="650">
                <a:latin typeface="Helvetica Neue"/>
                <a:ea typeface="Helvetica Neue"/>
                <a:cs typeface="Helvetica Neue"/>
                <a:sym typeface="Helvetica Neue"/>
              </a:rPr>
              <a:t>i </a:t>
            </a:r>
            <a:r>
              <a:rPr baseline="30000" lang="en-US" sz="1800">
                <a:latin typeface="Helvetica Neue"/>
                <a:ea typeface="Helvetica Neue"/>
                <a:cs typeface="Helvetica Neue"/>
                <a:sym typeface="Helvetica Neue"/>
              </a:rPr>
              <a:t>no se modifican</a:t>
            </a:r>
            <a:endParaRPr baseline="30000" sz="1800">
              <a:latin typeface="Helvetica Neue"/>
              <a:ea typeface="Helvetica Neue"/>
              <a:cs typeface="Helvetica Neue"/>
              <a:sym typeface="Helvetica Neue"/>
            </a:endParaRPr>
          </a:p>
        </p:txBody>
      </p:sp>
      <p:pic>
        <p:nvPicPr>
          <p:cNvPr id="493" name="Google Shape;493;p36"/>
          <p:cNvPicPr preferRelativeResize="0"/>
          <p:nvPr/>
        </p:nvPicPr>
        <p:blipFill rotWithShape="1">
          <a:blip r:embed="rId4">
            <a:alphaModFix/>
          </a:blip>
          <a:srcRect b="0" l="0" r="0" t="0"/>
          <a:stretch/>
        </p:blipFill>
        <p:spPr>
          <a:xfrm>
            <a:off x="2860368" y="1656361"/>
            <a:ext cx="3502391" cy="10724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7" name="Shape 497"/>
        <p:cNvGrpSpPr/>
        <p:nvPr/>
      </p:nvGrpSpPr>
      <p:grpSpPr>
        <a:xfrm>
          <a:off x="0" y="0"/>
          <a:ext cx="0" cy="0"/>
          <a:chOff x="0" y="0"/>
          <a:chExt cx="0" cy="0"/>
        </a:xfrm>
      </p:grpSpPr>
      <p:pic>
        <p:nvPicPr>
          <p:cNvPr id="498" name="Google Shape;498;p37"/>
          <p:cNvPicPr preferRelativeResize="0"/>
          <p:nvPr/>
        </p:nvPicPr>
        <p:blipFill rotWithShape="1">
          <a:blip r:embed="rId3">
            <a:alphaModFix/>
          </a:blip>
          <a:srcRect b="0" l="0" r="0" t="0"/>
          <a:stretch/>
        </p:blipFill>
        <p:spPr>
          <a:xfrm>
            <a:off x="289077" y="491704"/>
            <a:ext cx="3507916" cy="316500"/>
          </a:xfrm>
          <a:prstGeom prst="rect">
            <a:avLst/>
          </a:prstGeom>
          <a:noFill/>
          <a:ln>
            <a:noFill/>
          </a:ln>
        </p:spPr>
      </p:pic>
      <p:sp>
        <p:nvSpPr>
          <p:cNvPr id="499" name="Google Shape;499;p37"/>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Aprendizaje del perceptrón</a:t>
            </a:r>
            <a:endParaRPr/>
          </a:p>
        </p:txBody>
      </p:sp>
      <p:sp>
        <p:nvSpPr>
          <p:cNvPr id="500" name="Google Shape;500;p37"/>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501" name="Google Shape;501;p37"/>
          <p:cNvSpPr txBox="1"/>
          <p:nvPr/>
        </p:nvSpPr>
        <p:spPr>
          <a:xfrm>
            <a:off x="970457" y="1179971"/>
            <a:ext cx="64071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Teorema:</a:t>
            </a:r>
            <a:endParaRPr sz="1200">
              <a:latin typeface="Helvetica Neue"/>
              <a:ea typeface="Helvetica Neue"/>
              <a:cs typeface="Helvetica Neue"/>
              <a:sym typeface="Helvetica Neue"/>
            </a:endParaRPr>
          </a:p>
        </p:txBody>
      </p:sp>
      <p:sp>
        <p:nvSpPr>
          <p:cNvPr id="502" name="Google Shape;502;p37"/>
          <p:cNvSpPr txBox="1"/>
          <p:nvPr/>
        </p:nvSpPr>
        <p:spPr>
          <a:xfrm>
            <a:off x="944905" y="142873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03" name="Google Shape;503;p37"/>
          <p:cNvSpPr txBox="1"/>
          <p:nvPr/>
        </p:nvSpPr>
        <p:spPr>
          <a:xfrm>
            <a:off x="1160894" y="1364149"/>
            <a:ext cx="7233284" cy="654050"/>
          </a:xfrm>
          <a:prstGeom prst="rect">
            <a:avLst/>
          </a:prstGeom>
          <a:noFill/>
          <a:ln>
            <a:noFill/>
          </a:ln>
        </p:spPr>
        <p:txBody>
          <a:bodyPr anchorCtr="0" anchor="t" bIns="0" lIns="0" spcFirstLastPara="1" rIns="0" wrap="square" tIns="12700">
            <a:spAutoFit/>
          </a:bodyPr>
          <a:lstStyle/>
          <a:p>
            <a:pPr indent="0" lvl="0" marL="12700" marR="5080" rtl="0" algn="just">
              <a:lnSpc>
                <a:spcPct val="114599"/>
              </a:lnSpc>
              <a:spcBef>
                <a:spcPts val="0"/>
              </a:spcBef>
              <a:spcAft>
                <a:spcPts val="0"/>
              </a:spcAft>
              <a:buNone/>
            </a:pPr>
            <a:r>
              <a:rPr lang="en-US" sz="1200">
                <a:latin typeface="Helvetica Neue"/>
                <a:ea typeface="Helvetica Neue"/>
                <a:cs typeface="Helvetica Neue"/>
                <a:sym typeface="Helvetica Neue"/>
              </a:rPr>
              <a:t>El algoritmo anterior converge en un número finito de pasos a un vector de pesos que clasifica correctamente todos los ejemplos de entrenamiento, siempre que éstos sean </a:t>
            </a:r>
            <a:r>
              <a:rPr b="1" lang="en-US" sz="1200">
                <a:latin typeface="Arial"/>
                <a:ea typeface="Arial"/>
                <a:cs typeface="Arial"/>
                <a:sym typeface="Arial"/>
              </a:rPr>
              <a:t>linealmente separables </a:t>
            </a:r>
            <a:r>
              <a:rPr lang="en-US" sz="1200">
                <a:latin typeface="Helvetica Neue"/>
                <a:ea typeface="Helvetica Neue"/>
                <a:cs typeface="Helvetica Neue"/>
                <a:sym typeface="Helvetica Neue"/>
              </a:rPr>
              <a:t>y suficientemente pequeño (Minsky and Papert, 1969).</a:t>
            </a:r>
            <a:endParaRPr sz="1200">
              <a:latin typeface="Helvetica Neue"/>
              <a:ea typeface="Helvetica Neue"/>
              <a:cs typeface="Helvetica Neue"/>
              <a:sym typeface="Helvetica Neue"/>
            </a:endParaRPr>
          </a:p>
        </p:txBody>
      </p:sp>
      <p:sp>
        <p:nvSpPr>
          <p:cNvPr id="504" name="Google Shape;504;p37"/>
          <p:cNvSpPr txBox="1"/>
          <p:nvPr/>
        </p:nvSpPr>
        <p:spPr>
          <a:xfrm>
            <a:off x="639978" y="2212456"/>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505" name="Google Shape;505;p37"/>
          <p:cNvSpPr txBox="1"/>
          <p:nvPr/>
        </p:nvSpPr>
        <p:spPr>
          <a:xfrm>
            <a:off x="970457" y="2230096"/>
            <a:ext cx="66357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Por tanto,</a:t>
            </a:r>
            <a:endParaRPr sz="1200">
              <a:latin typeface="Helvetica Neue"/>
              <a:ea typeface="Helvetica Neue"/>
              <a:cs typeface="Helvetica Neue"/>
              <a:sym typeface="Helvetica Neue"/>
            </a:endParaRPr>
          </a:p>
        </p:txBody>
      </p:sp>
      <p:sp>
        <p:nvSpPr>
          <p:cNvPr id="506" name="Google Shape;506;p37"/>
          <p:cNvSpPr txBox="1"/>
          <p:nvPr/>
        </p:nvSpPr>
        <p:spPr>
          <a:xfrm>
            <a:off x="944905" y="247742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07" name="Google Shape;507;p37"/>
          <p:cNvSpPr txBox="1"/>
          <p:nvPr/>
        </p:nvSpPr>
        <p:spPr>
          <a:xfrm>
            <a:off x="1160894" y="2412483"/>
            <a:ext cx="7221220" cy="654685"/>
          </a:xfrm>
          <a:prstGeom prst="rect">
            <a:avLst/>
          </a:prstGeom>
          <a:noFill/>
          <a:ln>
            <a:noFill/>
          </a:ln>
        </p:spPr>
        <p:txBody>
          <a:bodyPr anchorCtr="0" anchor="t" bIns="0" lIns="0" spcFirstLastPara="1" rIns="0" wrap="square" tIns="12700">
            <a:spAutoFit/>
          </a:bodyPr>
          <a:lstStyle/>
          <a:p>
            <a:pPr indent="0" lvl="0" marL="12700" marR="5080" rtl="0" algn="l">
              <a:lnSpc>
                <a:spcPct val="114799"/>
              </a:lnSpc>
              <a:spcBef>
                <a:spcPts val="0"/>
              </a:spcBef>
              <a:spcAft>
                <a:spcPts val="0"/>
              </a:spcAft>
              <a:buNone/>
            </a:pPr>
            <a:r>
              <a:rPr lang="en-US" sz="1200">
                <a:latin typeface="Helvetica Neue"/>
                <a:ea typeface="Helvetica Neue"/>
                <a:cs typeface="Helvetica Neue"/>
                <a:sym typeface="Helvetica Neue"/>
              </a:rPr>
              <a:t>En el caso de conjuntos de entrenamiento linealmente separables, el resultado será perfecto, con un perceptrón.</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No hay manera “buena” de comprobar si un problema es linealmente separable.</a:t>
            </a:r>
            <a:endParaRPr sz="1200">
              <a:latin typeface="Helvetica Neue"/>
              <a:ea typeface="Helvetica Neue"/>
              <a:cs typeface="Helvetica Neue"/>
              <a:sym typeface="Helvetica Neue"/>
            </a:endParaRPr>
          </a:p>
        </p:txBody>
      </p:sp>
      <p:sp>
        <p:nvSpPr>
          <p:cNvPr id="508" name="Google Shape;508;p37"/>
          <p:cNvSpPr txBox="1"/>
          <p:nvPr/>
        </p:nvSpPr>
        <p:spPr>
          <a:xfrm>
            <a:off x="944905" y="2897900"/>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2" name="Shape 512"/>
        <p:cNvGrpSpPr/>
        <p:nvPr/>
      </p:nvGrpSpPr>
      <p:grpSpPr>
        <a:xfrm>
          <a:off x="0" y="0"/>
          <a:ext cx="0" cy="0"/>
          <a:chOff x="0" y="0"/>
          <a:chExt cx="0" cy="0"/>
        </a:xfrm>
      </p:grpSpPr>
      <p:pic>
        <p:nvPicPr>
          <p:cNvPr id="513" name="Google Shape;513;p38"/>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514" name="Google Shape;514;p38"/>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11. Modelos multicapa</a:t>
            </a:r>
            <a:endParaRPr/>
          </a:p>
        </p:txBody>
      </p:sp>
      <p:sp>
        <p:nvSpPr>
          <p:cNvPr id="515" name="Google Shape;515;p38"/>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516" name="Google Shape;516;p38"/>
          <p:cNvSpPr txBox="1"/>
          <p:nvPr/>
        </p:nvSpPr>
        <p:spPr>
          <a:xfrm>
            <a:off x="970457" y="1151754"/>
            <a:ext cx="7411720" cy="866775"/>
          </a:xfrm>
          <a:prstGeom prst="rect">
            <a:avLst/>
          </a:prstGeom>
          <a:noFill/>
          <a:ln>
            <a:noFill/>
          </a:ln>
        </p:spPr>
        <p:txBody>
          <a:bodyPr anchorCtr="0" anchor="t" bIns="0" lIns="0" spcFirstLastPara="1" rIns="0" wrap="square" tIns="40625">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¿Porqué deberíamos usar modelso con más de una capa?</a:t>
            </a:r>
            <a:endParaRPr sz="1200">
              <a:latin typeface="Helvetica Neue"/>
              <a:ea typeface="Helvetica Neue"/>
              <a:cs typeface="Helvetica Neue"/>
              <a:sym typeface="Helvetica Neue"/>
            </a:endParaRPr>
          </a:p>
          <a:p>
            <a:pPr indent="0" lvl="0" marL="12700" marR="5080" rtl="0" algn="l">
              <a:lnSpc>
                <a:spcPct val="114599"/>
              </a:lnSpc>
              <a:spcBef>
                <a:spcPts val="10"/>
              </a:spcBef>
              <a:spcAft>
                <a:spcPts val="0"/>
              </a:spcAft>
              <a:buNone/>
            </a:pPr>
            <a:r>
              <a:rPr lang="en-US" sz="1200">
                <a:latin typeface="Helvetica Neue"/>
                <a:ea typeface="Helvetica Neue"/>
                <a:cs typeface="Helvetica Neue"/>
                <a:sym typeface="Helvetica Neue"/>
              </a:rPr>
              <a:t>→ El perceptrón nos permite resolver sólo problemas lineales y ésto es un problema porque en la vida real y en los problemas reales, no sucede casi nunca.</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latin typeface="Helvetica Neue"/>
                <a:ea typeface="Helvetica Neue"/>
                <a:cs typeface="Helvetica Neue"/>
                <a:sym typeface="Helvetica Neue"/>
              </a:rPr>
              <a:t>→ Básicamente corta los datos con una línea recta.</a:t>
            </a:r>
            <a:endParaRPr sz="1200">
              <a:latin typeface="Helvetica Neue"/>
              <a:ea typeface="Helvetica Neue"/>
              <a:cs typeface="Helvetica Neue"/>
              <a:sym typeface="Helvetica Neue"/>
            </a:endParaRPr>
          </a:p>
        </p:txBody>
      </p:sp>
      <p:pic>
        <p:nvPicPr>
          <p:cNvPr id="517" name="Google Shape;517;p38"/>
          <p:cNvPicPr preferRelativeResize="0"/>
          <p:nvPr/>
        </p:nvPicPr>
        <p:blipFill rotWithShape="1">
          <a:blip r:embed="rId4">
            <a:alphaModFix/>
          </a:blip>
          <a:srcRect b="0" l="0" r="0" t="0"/>
          <a:stretch/>
        </p:blipFill>
        <p:spPr>
          <a:xfrm>
            <a:off x="2784799" y="2704339"/>
            <a:ext cx="2787736" cy="153146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1" name="Shape 521"/>
        <p:cNvGrpSpPr/>
        <p:nvPr/>
      </p:nvGrpSpPr>
      <p:grpSpPr>
        <a:xfrm>
          <a:off x="0" y="0"/>
          <a:ext cx="0" cy="0"/>
          <a:chOff x="0" y="0"/>
          <a:chExt cx="0" cy="0"/>
        </a:xfrm>
      </p:grpSpPr>
      <p:pic>
        <p:nvPicPr>
          <p:cNvPr id="522" name="Google Shape;522;p39"/>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523" name="Google Shape;523;p39"/>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11. Modelos multicapa</a:t>
            </a:r>
            <a:endParaRPr/>
          </a:p>
        </p:txBody>
      </p:sp>
      <p:sp>
        <p:nvSpPr>
          <p:cNvPr id="524" name="Google Shape;524;p39"/>
          <p:cNvSpPr txBox="1"/>
          <p:nvPr>
            <p:ph idx="1" type="body"/>
          </p:nvPr>
        </p:nvSpPr>
        <p:spPr>
          <a:xfrm>
            <a:off x="970457" y="1151754"/>
            <a:ext cx="7410450" cy="1915795"/>
          </a:xfrm>
          <a:prstGeom prst="rect">
            <a:avLst/>
          </a:prstGeom>
          <a:noFill/>
          <a:ln>
            <a:noFill/>
          </a:ln>
        </p:spPr>
        <p:txBody>
          <a:bodyPr anchorCtr="0" anchor="t" bIns="0" lIns="0" spcFirstLastPara="1" rIns="0" wrap="square" tIns="12700">
            <a:spAutoFit/>
          </a:bodyPr>
          <a:lstStyle/>
          <a:p>
            <a:pPr indent="0" lvl="0" marL="12700" marR="5080" rtl="0" algn="just">
              <a:lnSpc>
                <a:spcPct val="115399"/>
              </a:lnSpc>
              <a:spcBef>
                <a:spcPts val="0"/>
              </a:spcBef>
              <a:spcAft>
                <a:spcPts val="0"/>
              </a:spcAft>
              <a:buNone/>
            </a:pPr>
            <a:r>
              <a:rPr lang="en-US"/>
              <a:t>Las redes multicapas son aquellas que disponen de un conjunto de neuronas agrupadas en varios (2, 3, etc.) niveles o capas.</a:t>
            </a:r>
            <a:endParaRPr/>
          </a:p>
          <a:p>
            <a:pPr indent="0" lvl="0" marL="0" rtl="0" algn="l">
              <a:lnSpc>
                <a:spcPct val="100000"/>
              </a:lnSpc>
              <a:spcBef>
                <a:spcPts val="290"/>
              </a:spcBef>
              <a:spcAft>
                <a:spcPts val="0"/>
              </a:spcAft>
              <a:buNone/>
            </a:pPr>
            <a:r>
              <a:t/>
            </a:r>
            <a:endParaRPr/>
          </a:p>
          <a:p>
            <a:pPr indent="0" lvl="0" marL="12700" marR="6985" rtl="0" algn="just">
              <a:lnSpc>
                <a:spcPct val="114599"/>
              </a:lnSpc>
              <a:spcBef>
                <a:spcPts val="0"/>
              </a:spcBef>
              <a:spcAft>
                <a:spcPts val="0"/>
              </a:spcAft>
              <a:buNone/>
            </a:pPr>
            <a:r>
              <a:rPr lang="en-US"/>
              <a:t>En estos casos, una forma para distinguir la capa a la que pertenece una neurona, consistiría en fijarse en el origen de las señales que recibe a la entrada y el destino de la señal de salida.</a:t>
            </a:r>
            <a:endParaRPr/>
          </a:p>
          <a:p>
            <a:pPr indent="0" lvl="0" marL="0" rtl="0" algn="l">
              <a:lnSpc>
                <a:spcPct val="100000"/>
              </a:lnSpc>
              <a:spcBef>
                <a:spcPts val="295"/>
              </a:spcBef>
              <a:spcAft>
                <a:spcPts val="0"/>
              </a:spcAft>
              <a:buNone/>
            </a:pPr>
            <a:r>
              <a:t/>
            </a:r>
            <a:endParaRPr/>
          </a:p>
          <a:p>
            <a:pPr indent="0" lvl="0" marL="12700" marR="5715" rtl="0" algn="just">
              <a:lnSpc>
                <a:spcPct val="114700"/>
              </a:lnSpc>
              <a:spcBef>
                <a:spcPts val="0"/>
              </a:spcBef>
              <a:spcAft>
                <a:spcPts val="0"/>
              </a:spcAft>
              <a:buNone/>
            </a:pPr>
            <a:r>
              <a:rPr lang="en-US"/>
              <a:t>Normalmente, todas las neuronas de una capa reciben señales de entrada desde otra capa anterior (la cual está más cerca a la entrada de la red), y envían señales de salida a una capa posterior (que está más cerca a la salida de la red). </a:t>
            </a:r>
            <a:r>
              <a:rPr b="1" lang="en-US">
                <a:latin typeface="Arial"/>
                <a:ea typeface="Arial"/>
                <a:cs typeface="Arial"/>
                <a:sym typeface="Arial"/>
              </a:rPr>
              <a:t>A estas conexiones se las denomina conexiones hacia adelante o feedforward.</a:t>
            </a:r>
            <a:endParaRPr/>
          </a:p>
        </p:txBody>
      </p:sp>
      <p:pic>
        <p:nvPicPr>
          <p:cNvPr id="525" name="Google Shape;525;p39"/>
          <p:cNvPicPr preferRelativeResize="0"/>
          <p:nvPr/>
        </p:nvPicPr>
        <p:blipFill rotWithShape="1">
          <a:blip r:embed="rId4">
            <a:alphaModFix/>
          </a:blip>
          <a:srcRect b="0" l="0" r="0" t="0"/>
          <a:stretch/>
        </p:blipFill>
        <p:spPr>
          <a:xfrm>
            <a:off x="2716199" y="3355202"/>
            <a:ext cx="3711955" cy="159335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 name="Shape 64"/>
        <p:cNvGrpSpPr/>
        <p:nvPr/>
      </p:nvGrpSpPr>
      <p:grpSpPr>
        <a:xfrm>
          <a:off x="0" y="0"/>
          <a:ext cx="0" cy="0"/>
          <a:chOff x="0" y="0"/>
          <a:chExt cx="0" cy="0"/>
        </a:xfrm>
      </p:grpSpPr>
      <p:pic>
        <p:nvPicPr>
          <p:cNvPr id="65" name="Google Shape;65;p4"/>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66" name="Google Shape;66;p4"/>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67" name="Google Shape;67;p4"/>
          <p:cNvSpPr txBox="1"/>
          <p:nvPr/>
        </p:nvSpPr>
        <p:spPr>
          <a:xfrm>
            <a:off x="970457" y="1179971"/>
            <a:ext cx="3773804"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 historia de las redes neuronales puede resumirse así:</a:t>
            </a:r>
            <a:endParaRPr sz="1200">
              <a:latin typeface="Helvetica Neue"/>
              <a:ea typeface="Helvetica Neue"/>
              <a:cs typeface="Helvetica Neue"/>
              <a:sym typeface="Helvetica Neue"/>
            </a:endParaRPr>
          </a:p>
        </p:txBody>
      </p:sp>
      <p:sp>
        <p:nvSpPr>
          <p:cNvPr id="68" name="Google Shape;68;p4"/>
          <p:cNvSpPr txBox="1"/>
          <p:nvPr/>
        </p:nvSpPr>
        <p:spPr>
          <a:xfrm>
            <a:off x="639978" y="1582459"/>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9" name="Google Shape;69;p4"/>
          <p:cNvSpPr txBox="1"/>
          <p:nvPr/>
        </p:nvSpPr>
        <p:spPr>
          <a:xfrm>
            <a:off x="970457" y="1600456"/>
            <a:ext cx="732726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1936 - Alan Turing. Fue el primero en estudiar el cerebro como una forma de ver el mundo de la computación.</a:t>
            </a:r>
            <a:endParaRPr sz="1200">
              <a:latin typeface="Helvetica Neue"/>
              <a:ea typeface="Helvetica Neue"/>
              <a:cs typeface="Helvetica Neue"/>
              <a:sym typeface="Helvetica Neue"/>
            </a:endParaRPr>
          </a:p>
        </p:txBody>
      </p:sp>
      <p:sp>
        <p:nvSpPr>
          <p:cNvPr id="70" name="Google Shape;70;p4"/>
          <p:cNvSpPr txBox="1"/>
          <p:nvPr/>
        </p:nvSpPr>
        <p:spPr>
          <a:xfrm>
            <a:off x="639978" y="200293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1" name="Google Shape;71;p4"/>
          <p:cNvSpPr txBox="1"/>
          <p:nvPr/>
        </p:nvSpPr>
        <p:spPr>
          <a:xfrm>
            <a:off x="970457" y="1991631"/>
            <a:ext cx="7411720" cy="8661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Los primeros teóricos que concibieron los fundamentos de la computación neuronal fueron Warren McCulloch, un neurofisiólogo, Walter Pitts, un matemático, quienes, en 1943, lanzaron una teoría acerca de la forma</a:t>
            </a:r>
            <a:endParaRPr sz="1200">
              <a:latin typeface="Helvetica Neue"/>
              <a:ea typeface="Helvetica Neue"/>
              <a:cs typeface="Helvetica Neue"/>
              <a:sym typeface="Helvetica Neue"/>
            </a:endParaRPr>
          </a:p>
          <a:p>
            <a:pPr indent="0" lvl="0" marL="12700" marR="7620" rtl="0" algn="l">
              <a:lnSpc>
                <a:spcPct val="137500"/>
              </a:lnSpc>
              <a:spcBef>
                <a:spcPts val="90"/>
              </a:spcBef>
              <a:spcAft>
                <a:spcPts val="0"/>
              </a:spcAft>
              <a:buNone/>
            </a:pPr>
            <a:r>
              <a:rPr lang="en-US" sz="1200">
                <a:latin typeface="Helvetica Neue"/>
                <a:ea typeface="Helvetica Neue"/>
                <a:cs typeface="Helvetica Neue"/>
                <a:sym typeface="Helvetica Neue"/>
              </a:rPr>
              <a:t>de trabajar de las neuronas (Un Cálculo Lógico de la Inminente Idea de la Actividad Nerviosa - Boletín de Matemática Biofísica 5: 115-133). Ellos modelaron una red neuronal simple mediante circuitos eléctricos.</a:t>
            </a:r>
            <a:endParaRPr sz="1200">
              <a:latin typeface="Helvetica Neue"/>
              <a:ea typeface="Helvetica Neue"/>
              <a:cs typeface="Helvetica Neue"/>
              <a:sym typeface="Helvetica Neue"/>
            </a:endParaRPr>
          </a:p>
        </p:txBody>
      </p:sp>
      <p:sp>
        <p:nvSpPr>
          <p:cNvPr id="72" name="Google Shape;72;p4"/>
          <p:cNvSpPr txBox="1"/>
          <p:nvPr/>
        </p:nvSpPr>
        <p:spPr>
          <a:xfrm>
            <a:off x="639978" y="3051977"/>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3" name="Google Shape;73;p4"/>
          <p:cNvSpPr txBox="1"/>
          <p:nvPr/>
        </p:nvSpPr>
        <p:spPr>
          <a:xfrm>
            <a:off x="970457" y="3042835"/>
            <a:ext cx="7423150" cy="1283970"/>
          </a:xfrm>
          <a:prstGeom prst="rect">
            <a:avLst/>
          </a:prstGeom>
          <a:noFill/>
          <a:ln>
            <a:noFill/>
          </a:ln>
        </p:spPr>
        <p:txBody>
          <a:bodyPr anchorCtr="0" anchor="t" bIns="0" lIns="0" spcFirstLastPara="1" rIns="0" wrap="square" tIns="12050">
            <a:spAutoFit/>
          </a:bodyPr>
          <a:lstStyle/>
          <a:p>
            <a:pPr indent="0" lvl="0" marL="12700" marR="5080" rtl="0" algn="just">
              <a:lnSpc>
                <a:spcPct val="114700"/>
              </a:lnSpc>
              <a:spcBef>
                <a:spcPts val="0"/>
              </a:spcBef>
              <a:spcAft>
                <a:spcPts val="0"/>
              </a:spcAft>
              <a:buNone/>
            </a:pPr>
            <a:r>
              <a:rPr lang="en-US" sz="1200">
                <a:latin typeface="Helvetica Neue"/>
                <a:ea typeface="Helvetica Neue"/>
                <a:cs typeface="Helvetica Neue"/>
                <a:sym typeface="Helvetica Neue"/>
              </a:rPr>
              <a:t>1949 - Donald Hebb. Fue el primero en explicar los procesos del aprendizaje (que es el elemento básico de la inteligencia humana) desde un punto de vista psicológico, desarrollando una regla de como el aprendizaje ocurría. Aun hoy, </a:t>
            </a:r>
            <a:r>
              <a:rPr b="1" lang="en-US" sz="1200">
                <a:latin typeface="Arial"/>
                <a:ea typeface="Arial"/>
                <a:cs typeface="Arial"/>
                <a:sym typeface="Arial"/>
              </a:rPr>
              <a:t>éste es el fundamento de la mayoría de las funciones de aprendizaje que pueden hallarse en una red neuronal</a:t>
            </a:r>
            <a:r>
              <a:rPr lang="en-US" sz="1200">
                <a:latin typeface="Helvetica Neue"/>
                <a:ea typeface="Helvetica Neue"/>
                <a:cs typeface="Helvetica Neue"/>
                <a:sym typeface="Helvetica Neue"/>
              </a:rPr>
              <a:t>. Su idea fue que el aprendizaje ocurría cuando ciertos cambios en una neurona eran activados. También intentó encontrar semejanzas entre el aprendizaje y la actividad nerviosa. </a:t>
            </a:r>
            <a:r>
              <a:rPr b="1" lang="en-US" sz="1200">
                <a:latin typeface="Arial"/>
                <a:ea typeface="Arial"/>
                <a:cs typeface="Arial"/>
                <a:sym typeface="Arial"/>
              </a:rPr>
              <a:t>Los trabajos de Hebb formaron las bases de la Teoría de las Redes Neuronales.</a:t>
            </a:r>
            <a:endParaRPr sz="1200">
              <a:latin typeface="Arial"/>
              <a:ea typeface="Arial"/>
              <a:cs typeface="Arial"/>
              <a:sym typeface="Arial"/>
            </a:endParaRPr>
          </a:p>
        </p:txBody>
      </p:sp>
      <p:sp>
        <p:nvSpPr>
          <p:cNvPr id="74" name="Google Shape;74;p4"/>
          <p:cNvSpPr txBox="1"/>
          <p:nvPr/>
        </p:nvSpPr>
        <p:spPr>
          <a:xfrm>
            <a:off x="639978" y="4521494"/>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5" name="Google Shape;75;p4"/>
          <p:cNvSpPr txBox="1"/>
          <p:nvPr/>
        </p:nvSpPr>
        <p:spPr>
          <a:xfrm>
            <a:off x="970457" y="4509482"/>
            <a:ext cx="7410450"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1950 - Karl Lashley. En sus series de ensayos, encontró que la información no era almacenada en forma centralizada en el cerebro sino que era distribuida encima de él.</a:t>
            </a:r>
            <a:endParaRPr sz="1200">
              <a:latin typeface="Helvetica Neue"/>
              <a:ea typeface="Helvetica Neue"/>
              <a:cs typeface="Helvetica Neue"/>
              <a:sym typeface="Helvetica Neu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9" name="Shape 529"/>
        <p:cNvGrpSpPr/>
        <p:nvPr/>
      </p:nvGrpSpPr>
      <p:grpSpPr>
        <a:xfrm>
          <a:off x="0" y="0"/>
          <a:ext cx="0" cy="0"/>
          <a:chOff x="0" y="0"/>
          <a:chExt cx="0" cy="0"/>
        </a:xfrm>
      </p:grpSpPr>
      <p:pic>
        <p:nvPicPr>
          <p:cNvPr id="530" name="Google Shape;530;p40"/>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531" name="Google Shape;531;p40"/>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11. Modelos multicapa</a:t>
            </a:r>
            <a:endParaRPr/>
          </a:p>
        </p:txBody>
      </p:sp>
      <p:sp>
        <p:nvSpPr>
          <p:cNvPr id="532" name="Google Shape;532;p40"/>
          <p:cNvSpPr txBox="1"/>
          <p:nvPr/>
        </p:nvSpPr>
        <p:spPr>
          <a:xfrm>
            <a:off x="970457" y="1151754"/>
            <a:ext cx="4629785"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b="1" lang="en-US" sz="1200">
                <a:latin typeface="Arial"/>
                <a:ea typeface="Arial"/>
                <a:cs typeface="Arial"/>
                <a:sym typeface="Arial"/>
              </a:rPr>
              <a:t>La activación se propaga a través de los pesos desde la capa de entrada hacia las intermedias.</a:t>
            </a:r>
            <a:endParaRPr sz="1200">
              <a:latin typeface="Arial"/>
              <a:ea typeface="Arial"/>
              <a:cs typeface="Arial"/>
              <a:sym typeface="Arial"/>
            </a:endParaRPr>
          </a:p>
        </p:txBody>
      </p:sp>
      <p:sp>
        <p:nvSpPr>
          <p:cNvPr id="533" name="Google Shape;533;p40"/>
          <p:cNvSpPr txBox="1"/>
          <p:nvPr/>
        </p:nvSpPr>
        <p:spPr>
          <a:xfrm>
            <a:off x="639978" y="179197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534" name="Google Shape;534;p40"/>
          <p:cNvSpPr txBox="1"/>
          <p:nvPr/>
        </p:nvSpPr>
        <p:spPr>
          <a:xfrm>
            <a:off x="970457" y="1809980"/>
            <a:ext cx="327787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Aprendizaje, se actualizan 2 conjuntos de pesos:</a:t>
            </a:r>
            <a:endParaRPr sz="1200">
              <a:latin typeface="Helvetica Neue"/>
              <a:ea typeface="Helvetica Neue"/>
              <a:cs typeface="Helvetica Neue"/>
              <a:sym typeface="Helvetica Neue"/>
            </a:endParaRPr>
          </a:p>
        </p:txBody>
      </p:sp>
      <p:sp>
        <p:nvSpPr>
          <p:cNvPr id="535" name="Google Shape;535;p40"/>
          <p:cNvSpPr txBox="1"/>
          <p:nvPr/>
        </p:nvSpPr>
        <p:spPr>
          <a:xfrm>
            <a:off x="1160894" y="205837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36" name="Google Shape;536;p40"/>
          <p:cNvSpPr txBox="1"/>
          <p:nvPr/>
        </p:nvSpPr>
        <p:spPr>
          <a:xfrm>
            <a:off x="1376540" y="1991631"/>
            <a:ext cx="3698875" cy="4470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Aquellos entre la capa intermedia y la de salida, y Aquellos entre la capa de entrada y la capa intermedia.</a:t>
            </a:r>
            <a:endParaRPr sz="1200">
              <a:latin typeface="Helvetica Neue"/>
              <a:ea typeface="Helvetica Neue"/>
              <a:cs typeface="Helvetica Neue"/>
              <a:sym typeface="Helvetica Neue"/>
            </a:endParaRPr>
          </a:p>
        </p:txBody>
      </p:sp>
      <p:sp>
        <p:nvSpPr>
          <p:cNvPr id="537" name="Google Shape;537;p40"/>
          <p:cNvSpPr txBox="1"/>
          <p:nvPr/>
        </p:nvSpPr>
        <p:spPr>
          <a:xfrm>
            <a:off x="1160894" y="2267904"/>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38" name="Google Shape;538;p40"/>
          <p:cNvSpPr txBox="1"/>
          <p:nvPr/>
        </p:nvSpPr>
        <p:spPr>
          <a:xfrm>
            <a:off x="639978" y="2632940"/>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539" name="Google Shape;539;p40"/>
          <p:cNvSpPr txBox="1"/>
          <p:nvPr/>
        </p:nvSpPr>
        <p:spPr>
          <a:xfrm>
            <a:off x="970457" y="2622732"/>
            <a:ext cx="4630420"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El error debido al primer conjunto de pesos se calcula empleando el método anteriormente descrito.</a:t>
            </a:r>
            <a:endParaRPr sz="1200">
              <a:latin typeface="Helvetica Neue"/>
              <a:ea typeface="Helvetica Neue"/>
              <a:cs typeface="Helvetica Neue"/>
              <a:sym typeface="Helvetica Neue"/>
            </a:endParaRPr>
          </a:p>
        </p:txBody>
      </p:sp>
      <p:sp>
        <p:nvSpPr>
          <p:cNvPr id="540" name="Google Shape;540;p40"/>
          <p:cNvSpPr txBox="1"/>
          <p:nvPr/>
        </p:nvSpPr>
        <p:spPr>
          <a:xfrm>
            <a:off x="639978" y="326150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541" name="Google Shape;541;p40"/>
          <p:cNvSpPr txBox="1"/>
          <p:nvPr/>
        </p:nvSpPr>
        <p:spPr>
          <a:xfrm>
            <a:off x="970457" y="3252372"/>
            <a:ext cx="4639945" cy="654685"/>
          </a:xfrm>
          <a:prstGeom prst="rect">
            <a:avLst/>
          </a:prstGeom>
          <a:noFill/>
          <a:ln>
            <a:noFill/>
          </a:ln>
        </p:spPr>
        <p:txBody>
          <a:bodyPr anchorCtr="0" anchor="t" bIns="0" lIns="0" spcFirstLastPara="1" rIns="0" wrap="square" tIns="12050">
            <a:spAutoFit/>
          </a:bodyPr>
          <a:lstStyle/>
          <a:p>
            <a:pPr indent="0" lvl="0" marL="12700" marR="5080" rtl="0" algn="just">
              <a:lnSpc>
                <a:spcPct val="114700"/>
              </a:lnSpc>
              <a:spcBef>
                <a:spcPts val="0"/>
              </a:spcBef>
              <a:spcAft>
                <a:spcPts val="0"/>
              </a:spcAft>
              <a:buNone/>
            </a:pPr>
            <a:r>
              <a:rPr lang="en-US" sz="1200">
                <a:latin typeface="Helvetica Neue"/>
                <a:ea typeface="Helvetica Neue"/>
                <a:cs typeface="Helvetica Neue"/>
                <a:sym typeface="Helvetica Neue"/>
              </a:rPr>
              <a:t>Entonces se propaga hacia atrás la parte del error debido a los errores que tienen lugar en el segundo conjunto de pesos y </a:t>
            </a:r>
            <a:r>
              <a:rPr b="1" lang="en-US" sz="1200">
                <a:latin typeface="Arial"/>
                <a:ea typeface="Arial"/>
                <a:cs typeface="Arial"/>
                <a:sym typeface="Arial"/>
              </a:rPr>
              <a:t>se asigna el error proporcional a los pesos que lo causan.</a:t>
            </a:r>
            <a:endParaRPr sz="1200">
              <a:latin typeface="Arial"/>
              <a:ea typeface="Arial"/>
              <a:cs typeface="Arial"/>
              <a:sym typeface="Arial"/>
            </a:endParaRPr>
          </a:p>
        </p:txBody>
      </p:sp>
      <p:pic>
        <p:nvPicPr>
          <p:cNvPr id="542" name="Google Shape;542;p40"/>
          <p:cNvPicPr preferRelativeResize="0"/>
          <p:nvPr/>
        </p:nvPicPr>
        <p:blipFill rotWithShape="1">
          <a:blip r:embed="rId4">
            <a:alphaModFix/>
          </a:blip>
          <a:srcRect b="0" l="0" r="0" t="0"/>
          <a:stretch/>
        </p:blipFill>
        <p:spPr>
          <a:xfrm>
            <a:off x="5759996" y="1408686"/>
            <a:ext cx="3135342" cy="224720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6" name="Shape 546"/>
        <p:cNvGrpSpPr/>
        <p:nvPr/>
      </p:nvGrpSpPr>
      <p:grpSpPr>
        <a:xfrm>
          <a:off x="0" y="0"/>
          <a:ext cx="0" cy="0"/>
          <a:chOff x="0" y="0"/>
          <a:chExt cx="0" cy="0"/>
        </a:xfrm>
      </p:grpSpPr>
      <p:pic>
        <p:nvPicPr>
          <p:cNvPr id="547" name="Google Shape;547;p41"/>
          <p:cNvPicPr preferRelativeResize="0"/>
          <p:nvPr/>
        </p:nvPicPr>
        <p:blipFill rotWithShape="1">
          <a:blip r:embed="rId3">
            <a:alphaModFix/>
          </a:blip>
          <a:srcRect b="0" l="0" r="0" t="0"/>
          <a:stretch/>
        </p:blipFill>
        <p:spPr>
          <a:xfrm>
            <a:off x="289077" y="491704"/>
            <a:ext cx="2595287" cy="316500"/>
          </a:xfrm>
          <a:prstGeom prst="rect">
            <a:avLst/>
          </a:prstGeom>
          <a:noFill/>
          <a:ln>
            <a:noFill/>
          </a:ln>
        </p:spPr>
      </p:pic>
      <p:sp>
        <p:nvSpPr>
          <p:cNvPr id="548" name="Google Shape;548;p41"/>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11. Modelos multicapa</a:t>
            </a:r>
            <a:endParaRPr/>
          </a:p>
        </p:txBody>
      </p:sp>
      <p:sp>
        <p:nvSpPr>
          <p:cNvPr id="549" name="Google Shape;549;p41"/>
          <p:cNvSpPr txBox="1"/>
          <p:nvPr/>
        </p:nvSpPr>
        <p:spPr>
          <a:xfrm>
            <a:off x="639978" y="1163067"/>
            <a:ext cx="140335"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solidFill>
                  <a:srgbClr val="00EBE9"/>
                </a:solidFill>
                <a:latin typeface="Helvetica Neue"/>
                <a:ea typeface="Helvetica Neue"/>
                <a:cs typeface="Helvetica Neue"/>
                <a:sym typeface="Helvetica Neue"/>
              </a:rPr>
              <a:t>●</a:t>
            </a:r>
            <a:endParaRPr sz="1300">
              <a:latin typeface="Helvetica Neue"/>
              <a:ea typeface="Helvetica Neue"/>
              <a:cs typeface="Helvetica Neue"/>
              <a:sym typeface="Helvetica Neue"/>
            </a:endParaRPr>
          </a:p>
        </p:txBody>
      </p:sp>
      <p:sp>
        <p:nvSpPr>
          <p:cNvPr id="550" name="Google Shape;550;p41"/>
          <p:cNvSpPr txBox="1"/>
          <p:nvPr/>
        </p:nvSpPr>
        <p:spPr>
          <a:xfrm>
            <a:off x="970457" y="1182143"/>
            <a:ext cx="3786504"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latin typeface="Helvetica Neue"/>
                <a:ea typeface="Helvetica Neue"/>
                <a:cs typeface="Helvetica Neue"/>
                <a:sym typeface="Helvetica Neue"/>
              </a:rPr>
              <a:t>Podemos utilizar cualquier número de capas ocultas</a:t>
            </a:r>
            <a:endParaRPr sz="1300">
              <a:latin typeface="Helvetica Neue"/>
              <a:ea typeface="Helvetica Neue"/>
              <a:cs typeface="Helvetica Neue"/>
              <a:sym typeface="Helvetica Neue"/>
            </a:endParaRPr>
          </a:p>
        </p:txBody>
      </p:sp>
      <p:sp>
        <p:nvSpPr>
          <p:cNvPr id="551" name="Google Shape;551;p41"/>
          <p:cNvSpPr txBox="1"/>
          <p:nvPr/>
        </p:nvSpPr>
        <p:spPr>
          <a:xfrm>
            <a:off x="639978" y="1601179"/>
            <a:ext cx="140335"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solidFill>
                  <a:srgbClr val="00EBE9"/>
                </a:solidFill>
                <a:latin typeface="Helvetica Neue"/>
                <a:ea typeface="Helvetica Neue"/>
                <a:cs typeface="Helvetica Neue"/>
                <a:sym typeface="Helvetica Neue"/>
              </a:rPr>
              <a:t>●</a:t>
            </a:r>
            <a:endParaRPr sz="1300">
              <a:latin typeface="Helvetica Neue"/>
              <a:ea typeface="Helvetica Neue"/>
              <a:cs typeface="Helvetica Neue"/>
              <a:sym typeface="Helvetica Neue"/>
            </a:endParaRPr>
          </a:p>
        </p:txBody>
      </p:sp>
      <p:sp>
        <p:nvSpPr>
          <p:cNvPr id="552" name="Google Shape;552;p41"/>
          <p:cNvSpPr txBox="1"/>
          <p:nvPr/>
        </p:nvSpPr>
        <p:spPr>
          <a:xfrm>
            <a:off x="970457" y="1620267"/>
            <a:ext cx="2230755"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latin typeface="Helvetica Neue"/>
                <a:ea typeface="Helvetica Neue"/>
                <a:cs typeface="Helvetica Neue"/>
                <a:sym typeface="Helvetica Neue"/>
              </a:rPr>
              <a:t>El método es bastante general</a:t>
            </a:r>
            <a:endParaRPr sz="1300">
              <a:latin typeface="Helvetica Neue"/>
              <a:ea typeface="Helvetica Neue"/>
              <a:cs typeface="Helvetica Neue"/>
              <a:sym typeface="Helvetica Neue"/>
            </a:endParaRPr>
          </a:p>
        </p:txBody>
      </p:sp>
      <p:sp>
        <p:nvSpPr>
          <p:cNvPr id="553" name="Google Shape;553;p41"/>
          <p:cNvSpPr txBox="1"/>
          <p:nvPr/>
        </p:nvSpPr>
        <p:spPr>
          <a:xfrm>
            <a:off x="944905" y="1890981"/>
            <a:ext cx="84455" cy="114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54" name="Google Shape;554;p41"/>
          <p:cNvSpPr txBox="1"/>
          <p:nvPr/>
        </p:nvSpPr>
        <p:spPr>
          <a:xfrm>
            <a:off x="1160894" y="1818924"/>
            <a:ext cx="3793490" cy="707390"/>
          </a:xfrm>
          <a:prstGeom prst="rect">
            <a:avLst/>
          </a:prstGeom>
          <a:noFill/>
          <a:ln>
            <a:noFill/>
          </a:ln>
        </p:spPr>
        <p:txBody>
          <a:bodyPr anchorCtr="0" anchor="t" bIns="0" lIns="0" spcFirstLastPara="1" rIns="0" wrap="square" tIns="12700">
            <a:spAutoFit/>
          </a:bodyPr>
          <a:lstStyle/>
          <a:p>
            <a:pPr indent="0" lvl="0" marL="12700" marR="5080" rtl="0" algn="l">
              <a:lnSpc>
                <a:spcPct val="114700"/>
              </a:lnSpc>
              <a:spcBef>
                <a:spcPts val="0"/>
              </a:spcBef>
              <a:spcAft>
                <a:spcPts val="0"/>
              </a:spcAft>
              <a:buNone/>
            </a:pPr>
            <a:r>
              <a:rPr lang="en-US" sz="1300">
                <a:latin typeface="Helvetica Neue"/>
                <a:ea typeface="Helvetica Neue"/>
                <a:cs typeface="Helvetica Neue"/>
                <a:sym typeface="Helvetica Neue"/>
              </a:rPr>
              <a:t>El tiempo de entrenamiento puede ser excesivo Learning)</a:t>
            </a:r>
            <a:endParaRPr sz="1300">
              <a:latin typeface="Helvetica Neue"/>
              <a:ea typeface="Helvetica Neue"/>
              <a:cs typeface="Helvetica Neue"/>
              <a:sym typeface="Helvetica Neue"/>
            </a:endParaRPr>
          </a:p>
          <a:p>
            <a:pPr indent="0" lvl="0" marL="12700" rtl="0" algn="l">
              <a:lnSpc>
                <a:spcPct val="100000"/>
              </a:lnSpc>
              <a:spcBef>
                <a:spcPts val="229"/>
              </a:spcBef>
              <a:spcAft>
                <a:spcPts val="0"/>
              </a:spcAft>
              <a:buNone/>
            </a:pPr>
            <a:r>
              <a:rPr lang="en-US" sz="1300">
                <a:latin typeface="Helvetica Neue"/>
                <a:ea typeface="Helvetica Neue"/>
                <a:cs typeface="Helvetica Neue"/>
                <a:sym typeface="Helvetica Neue"/>
              </a:rPr>
              <a:t>El perceptrón multicapa es el modelo más utilizado</a:t>
            </a:r>
            <a:endParaRPr sz="1300">
              <a:latin typeface="Helvetica Neue"/>
              <a:ea typeface="Helvetica Neue"/>
              <a:cs typeface="Helvetica Neue"/>
              <a:sym typeface="Helvetica Neue"/>
            </a:endParaRPr>
          </a:p>
        </p:txBody>
      </p:sp>
      <p:sp>
        <p:nvSpPr>
          <p:cNvPr id="555" name="Google Shape;555;p41"/>
          <p:cNvSpPr txBox="1"/>
          <p:nvPr/>
        </p:nvSpPr>
        <p:spPr>
          <a:xfrm>
            <a:off x="5024528" y="1847788"/>
            <a:ext cx="3465829"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latin typeface="Helvetica Neue"/>
                <a:ea typeface="Helvetica Neue"/>
                <a:cs typeface="Helvetica Neue"/>
                <a:sym typeface="Helvetica Neue"/>
              </a:rPr>
              <a:t>para arquitecturas con muchas capas (Deep</a:t>
            </a:r>
            <a:endParaRPr sz="1300">
              <a:latin typeface="Helvetica Neue"/>
              <a:ea typeface="Helvetica Neue"/>
              <a:cs typeface="Helvetica Neue"/>
              <a:sym typeface="Helvetica Neue"/>
            </a:endParaRPr>
          </a:p>
        </p:txBody>
      </p:sp>
      <p:sp>
        <p:nvSpPr>
          <p:cNvPr id="556" name="Google Shape;556;p41"/>
          <p:cNvSpPr txBox="1"/>
          <p:nvPr/>
        </p:nvSpPr>
        <p:spPr>
          <a:xfrm>
            <a:off x="944905" y="2345666"/>
            <a:ext cx="84455" cy="114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57" name="Google Shape;557;p41"/>
          <p:cNvSpPr txBox="1"/>
          <p:nvPr/>
        </p:nvSpPr>
        <p:spPr>
          <a:xfrm>
            <a:off x="639978" y="2721497"/>
            <a:ext cx="140335"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solidFill>
                  <a:srgbClr val="00EBE9"/>
                </a:solidFill>
                <a:latin typeface="Helvetica Neue"/>
                <a:ea typeface="Helvetica Neue"/>
                <a:cs typeface="Helvetica Neue"/>
                <a:sym typeface="Helvetica Neue"/>
              </a:rPr>
              <a:t>●</a:t>
            </a:r>
            <a:endParaRPr sz="1300">
              <a:latin typeface="Helvetica Neue"/>
              <a:ea typeface="Helvetica Neue"/>
              <a:cs typeface="Helvetica Neue"/>
              <a:sym typeface="Helvetica Neue"/>
            </a:endParaRPr>
          </a:p>
        </p:txBody>
      </p:sp>
      <p:sp>
        <p:nvSpPr>
          <p:cNvPr id="558" name="Google Shape;558;p41"/>
          <p:cNvSpPr txBox="1"/>
          <p:nvPr/>
        </p:nvSpPr>
        <p:spPr>
          <a:xfrm>
            <a:off x="970457" y="2739138"/>
            <a:ext cx="6628765"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latin typeface="Helvetica Neue"/>
                <a:ea typeface="Helvetica Neue"/>
                <a:cs typeface="Helvetica Neue"/>
                <a:sym typeface="Helvetica Neue"/>
              </a:rPr>
              <a:t>En las capas ocultas se suelen utilizar funciones de transferencia sigmoideas, normalmente.</a:t>
            </a:r>
            <a:endParaRPr sz="1300">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2" name="Shape 562"/>
        <p:cNvGrpSpPr/>
        <p:nvPr/>
      </p:nvGrpSpPr>
      <p:grpSpPr>
        <a:xfrm>
          <a:off x="0" y="0"/>
          <a:ext cx="0" cy="0"/>
          <a:chOff x="0" y="0"/>
          <a:chExt cx="0" cy="0"/>
        </a:xfrm>
      </p:grpSpPr>
      <p:pic>
        <p:nvPicPr>
          <p:cNvPr id="563" name="Google Shape;563;p42"/>
          <p:cNvPicPr preferRelativeResize="0"/>
          <p:nvPr/>
        </p:nvPicPr>
        <p:blipFill rotWithShape="1">
          <a:blip r:embed="rId3">
            <a:alphaModFix/>
          </a:blip>
          <a:srcRect b="0" l="0" r="0" t="0"/>
          <a:stretch/>
        </p:blipFill>
        <p:spPr>
          <a:xfrm>
            <a:off x="289077" y="491704"/>
            <a:ext cx="4572649" cy="316500"/>
          </a:xfrm>
          <a:prstGeom prst="rect">
            <a:avLst/>
          </a:prstGeom>
          <a:noFill/>
          <a:ln>
            <a:noFill/>
          </a:ln>
        </p:spPr>
      </p:pic>
      <p:sp>
        <p:nvSpPr>
          <p:cNvPr id="564" name="Google Shape;564;p42"/>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12. Aprendizaje de redes de varias capas</a:t>
            </a:r>
            <a:endParaRPr/>
          </a:p>
        </p:txBody>
      </p:sp>
      <p:sp>
        <p:nvSpPr>
          <p:cNvPr id="565" name="Google Shape;565;p42"/>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566" name="Google Shape;566;p42"/>
          <p:cNvSpPr txBox="1"/>
          <p:nvPr/>
        </p:nvSpPr>
        <p:spPr>
          <a:xfrm>
            <a:off x="970457" y="1185026"/>
            <a:ext cx="140081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Backpropagation:</a:t>
            </a:r>
            <a:endParaRPr sz="1400">
              <a:latin typeface="Helvetica Neue"/>
              <a:ea typeface="Helvetica Neue"/>
              <a:cs typeface="Helvetica Neue"/>
              <a:sym typeface="Helvetica Neue"/>
            </a:endParaRPr>
          </a:p>
        </p:txBody>
      </p:sp>
      <p:sp>
        <p:nvSpPr>
          <p:cNvPr id="567" name="Google Shape;567;p42"/>
          <p:cNvSpPr txBox="1"/>
          <p:nvPr/>
        </p:nvSpPr>
        <p:spPr>
          <a:xfrm>
            <a:off x="944905" y="146401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68" name="Google Shape;568;p42"/>
          <p:cNvSpPr txBox="1"/>
          <p:nvPr/>
        </p:nvSpPr>
        <p:spPr>
          <a:xfrm>
            <a:off x="1160894" y="1398350"/>
            <a:ext cx="360743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La red empieza fijando pesos de forma aleatoria. Proceso iterativo hasta alcanzar un criterio de parada.</a:t>
            </a:r>
            <a:endParaRPr sz="1200">
              <a:latin typeface="Helvetica Neue"/>
              <a:ea typeface="Helvetica Neue"/>
              <a:cs typeface="Helvetica Neue"/>
              <a:sym typeface="Helvetica Neue"/>
            </a:endParaRPr>
          </a:p>
        </p:txBody>
      </p:sp>
      <p:sp>
        <p:nvSpPr>
          <p:cNvPr id="569" name="Google Shape;569;p42"/>
          <p:cNvSpPr txBox="1"/>
          <p:nvPr/>
        </p:nvSpPr>
        <p:spPr>
          <a:xfrm>
            <a:off x="944905" y="1673544"/>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70" name="Google Shape;570;p42"/>
          <p:cNvSpPr txBox="1"/>
          <p:nvPr/>
        </p:nvSpPr>
        <p:spPr>
          <a:xfrm>
            <a:off x="639978" y="2039659"/>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571" name="Google Shape;571;p42"/>
          <p:cNvSpPr txBox="1"/>
          <p:nvPr/>
        </p:nvSpPr>
        <p:spPr>
          <a:xfrm>
            <a:off x="970457" y="2058748"/>
            <a:ext cx="258953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Ciclos (epochs) de dos procesos:</a:t>
            </a:r>
            <a:endParaRPr sz="1400">
              <a:latin typeface="Helvetica Neue"/>
              <a:ea typeface="Helvetica Neue"/>
              <a:cs typeface="Helvetica Neue"/>
              <a:sym typeface="Helvetica Neue"/>
            </a:endParaRPr>
          </a:p>
        </p:txBody>
      </p:sp>
      <p:sp>
        <p:nvSpPr>
          <p:cNvPr id="572" name="Google Shape;572;p42"/>
          <p:cNvSpPr txBox="1"/>
          <p:nvPr/>
        </p:nvSpPr>
        <p:spPr>
          <a:xfrm>
            <a:off x="944905" y="2345666"/>
            <a:ext cx="84455" cy="114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73" name="Google Shape;573;p42"/>
          <p:cNvSpPr txBox="1"/>
          <p:nvPr/>
        </p:nvSpPr>
        <p:spPr>
          <a:xfrm>
            <a:off x="1160894" y="2226261"/>
            <a:ext cx="2951400" cy="4131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latin typeface="Helvetica Neue"/>
                <a:ea typeface="Helvetica Neue"/>
                <a:cs typeface="Helvetica Neue"/>
                <a:sym typeface="Helvetica Neue"/>
              </a:rPr>
              <a:t>Fase forward: calcular la salida de la red.</a:t>
            </a:r>
            <a:endParaRPr sz="1300">
              <a:latin typeface="Helvetica Neue"/>
              <a:ea typeface="Helvetica Neue"/>
              <a:cs typeface="Helvetica Neue"/>
              <a:sym typeface="Helvetica Neue"/>
            </a:endParaRPr>
          </a:p>
        </p:txBody>
      </p:sp>
      <p:sp>
        <p:nvSpPr>
          <p:cNvPr id="574" name="Google Shape;574;p42"/>
          <p:cNvSpPr txBox="1"/>
          <p:nvPr/>
        </p:nvSpPr>
        <p:spPr>
          <a:xfrm>
            <a:off x="1160894" y="2565262"/>
            <a:ext cx="7048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75" name="Google Shape;575;p42"/>
          <p:cNvSpPr txBox="1"/>
          <p:nvPr/>
        </p:nvSpPr>
        <p:spPr>
          <a:xfrm>
            <a:off x="1376540" y="2500672"/>
            <a:ext cx="4754880" cy="65405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Neuronas activadas en secuencia desde la capa de inputs a la outputs. Aplicar a cada neurona sus pesos y función de activación.</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Al llegar a la capa final se produce una señal de output.</a:t>
            </a:r>
            <a:endParaRPr sz="1200">
              <a:latin typeface="Helvetica Neue"/>
              <a:ea typeface="Helvetica Neue"/>
              <a:cs typeface="Helvetica Neue"/>
              <a:sym typeface="Helvetica Neue"/>
            </a:endParaRPr>
          </a:p>
        </p:txBody>
      </p:sp>
      <p:sp>
        <p:nvSpPr>
          <p:cNvPr id="576" name="Google Shape;576;p42"/>
          <p:cNvSpPr txBox="1"/>
          <p:nvPr/>
        </p:nvSpPr>
        <p:spPr>
          <a:xfrm>
            <a:off x="1160894" y="2776222"/>
            <a:ext cx="7048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77" name="Google Shape;577;p42"/>
          <p:cNvSpPr txBox="1"/>
          <p:nvPr/>
        </p:nvSpPr>
        <p:spPr>
          <a:xfrm>
            <a:off x="1160894" y="2985746"/>
            <a:ext cx="7048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78" name="Google Shape;578;p42"/>
          <p:cNvSpPr txBox="1"/>
          <p:nvPr/>
        </p:nvSpPr>
        <p:spPr>
          <a:xfrm>
            <a:off x="944905" y="3412339"/>
            <a:ext cx="84455" cy="114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79" name="Google Shape;579;p42"/>
          <p:cNvSpPr txBox="1"/>
          <p:nvPr/>
        </p:nvSpPr>
        <p:spPr>
          <a:xfrm>
            <a:off x="1160894" y="3369147"/>
            <a:ext cx="3598545"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latin typeface="Helvetica Neue"/>
                <a:ea typeface="Helvetica Neue"/>
                <a:cs typeface="Helvetica Neue"/>
                <a:sym typeface="Helvetica Neue"/>
              </a:rPr>
              <a:t>Fase backward: calcular el error y reajustar pesos</a:t>
            </a:r>
            <a:endParaRPr sz="1300">
              <a:latin typeface="Helvetica Neue"/>
              <a:ea typeface="Helvetica Neue"/>
              <a:cs typeface="Helvetica Neue"/>
              <a:sym typeface="Helvetica Neue"/>
            </a:endParaRPr>
          </a:p>
        </p:txBody>
      </p:sp>
      <p:sp>
        <p:nvSpPr>
          <p:cNvPr id="580" name="Google Shape;580;p42"/>
          <p:cNvSpPr txBox="1"/>
          <p:nvPr/>
        </p:nvSpPr>
        <p:spPr>
          <a:xfrm>
            <a:off x="1160894" y="3633383"/>
            <a:ext cx="70500" cy="9630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581" name="Google Shape;581;p42"/>
          <p:cNvSpPr txBox="1"/>
          <p:nvPr/>
        </p:nvSpPr>
        <p:spPr>
          <a:xfrm>
            <a:off x="1376540" y="3567371"/>
            <a:ext cx="5102225"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Comparar la diferencia entre la señal de output y los valores reales.</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Se propaga el error hacia atrás para recalcular los pesos entre las neuronas.</a:t>
            </a:r>
            <a:endParaRPr sz="1200">
              <a:latin typeface="Helvetica Neue"/>
              <a:ea typeface="Helvetica Neue"/>
              <a:cs typeface="Helvetica Neue"/>
              <a:sym typeface="Helvetica Neue"/>
            </a:endParaRPr>
          </a:p>
        </p:txBody>
      </p:sp>
      <p:sp>
        <p:nvSpPr>
          <p:cNvPr id="582" name="Google Shape;582;p42"/>
          <p:cNvSpPr txBox="1"/>
          <p:nvPr/>
        </p:nvSpPr>
        <p:spPr>
          <a:xfrm>
            <a:off x="1160894" y="3842907"/>
            <a:ext cx="7048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6" name="Shape 586"/>
        <p:cNvGrpSpPr/>
        <p:nvPr/>
      </p:nvGrpSpPr>
      <p:grpSpPr>
        <a:xfrm>
          <a:off x="0" y="0"/>
          <a:ext cx="0" cy="0"/>
          <a:chOff x="0" y="0"/>
          <a:chExt cx="0" cy="0"/>
        </a:xfrm>
      </p:grpSpPr>
      <p:pic>
        <p:nvPicPr>
          <p:cNvPr id="587" name="Google Shape;587;p43"/>
          <p:cNvPicPr preferRelativeResize="0"/>
          <p:nvPr/>
        </p:nvPicPr>
        <p:blipFill rotWithShape="1">
          <a:blip r:embed="rId3">
            <a:alphaModFix/>
          </a:blip>
          <a:srcRect b="0" l="0" r="0" t="0"/>
          <a:stretch/>
        </p:blipFill>
        <p:spPr>
          <a:xfrm>
            <a:off x="289077" y="491704"/>
            <a:ext cx="3051601" cy="316500"/>
          </a:xfrm>
          <a:prstGeom prst="rect">
            <a:avLst/>
          </a:prstGeom>
          <a:noFill/>
          <a:ln>
            <a:noFill/>
          </a:ln>
        </p:spPr>
      </p:pic>
      <p:sp>
        <p:nvSpPr>
          <p:cNvPr id="588" name="Google Shape;588;p43"/>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13. Descenso del gradiente</a:t>
            </a:r>
            <a:endParaRPr/>
          </a:p>
        </p:txBody>
      </p:sp>
      <p:sp>
        <p:nvSpPr>
          <p:cNvPr id="589" name="Google Shape;589;p43"/>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590" name="Google Shape;590;p43"/>
          <p:cNvSpPr txBox="1"/>
          <p:nvPr/>
        </p:nvSpPr>
        <p:spPr>
          <a:xfrm>
            <a:off x="970457" y="1153639"/>
            <a:ext cx="7510145" cy="514984"/>
          </a:xfrm>
          <a:prstGeom prst="rect">
            <a:avLst/>
          </a:prstGeom>
          <a:noFill/>
          <a:ln>
            <a:noFill/>
          </a:ln>
        </p:spPr>
        <p:txBody>
          <a:bodyPr anchorCtr="0" anchor="t" bIns="0" lIns="0" spcFirstLastPara="1" rIns="0" wrap="square" tIns="12700">
            <a:spAutoFit/>
          </a:bodyPr>
          <a:lstStyle/>
          <a:p>
            <a:pPr indent="0" lvl="0" marL="12700" marR="5080" rtl="0" algn="l">
              <a:lnSpc>
                <a:spcPct val="114700"/>
              </a:lnSpc>
              <a:spcBef>
                <a:spcPts val="0"/>
              </a:spcBef>
              <a:spcAft>
                <a:spcPts val="0"/>
              </a:spcAft>
              <a:buNone/>
            </a:pPr>
            <a:r>
              <a:rPr lang="en-US" sz="1400">
                <a:latin typeface="Helvetica Neue"/>
                <a:ea typeface="Helvetica Neue"/>
                <a:cs typeface="Helvetica Neue"/>
                <a:sym typeface="Helvetica Neue"/>
              </a:rPr>
              <a:t>Back propagation se basa en el descenceso del gradiente para alcanzar el valor óptimo de los pesos de una RNA.</a:t>
            </a:r>
            <a:endParaRPr sz="1400">
              <a:latin typeface="Helvetica Neue"/>
              <a:ea typeface="Helvetica Neue"/>
              <a:cs typeface="Helvetica Neue"/>
              <a:sym typeface="Helvetica Neue"/>
            </a:endParaRPr>
          </a:p>
        </p:txBody>
      </p:sp>
      <p:sp>
        <p:nvSpPr>
          <p:cNvPr id="591" name="Google Shape;591;p43"/>
          <p:cNvSpPr txBox="1"/>
          <p:nvPr/>
        </p:nvSpPr>
        <p:spPr>
          <a:xfrm>
            <a:off x="639978" y="1899985"/>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592" name="Google Shape;592;p43"/>
          <p:cNvSpPr txBox="1"/>
          <p:nvPr/>
        </p:nvSpPr>
        <p:spPr>
          <a:xfrm>
            <a:off x="970457" y="1919060"/>
            <a:ext cx="619887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Es un proceso de optimización que busca minimizar la pérdida en nuestra RNA.</a:t>
            </a:r>
            <a:endParaRPr sz="1400">
              <a:latin typeface="Helvetica Neue"/>
              <a:ea typeface="Helvetica Neue"/>
              <a:cs typeface="Helvetica Neue"/>
              <a:sym typeface="Helvetica Neue"/>
            </a:endParaRPr>
          </a:p>
        </p:txBody>
      </p:sp>
      <p:sp>
        <p:nvSpPr>
          <p:cNvPr id="593" name="Google Shape;593;p43"/>
          <p:cNvSpPr txBox="1"/>
          <p:nvPr/>
        </p:nvSpPr>
        <p:spPr>
          <a:xfrm>
            <a:off x="639978" y="2388859"/>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594" name="Google Shape;594;p43"/>
          <p:cNvSpPr txBox="1"/>
          <p:nvPr/>
        </p:nvSpPr>
        <p:spPr>
          <a:xfrm>
            <a:off x="970457" y="2372294"/>
            <a:ext cx="7510780" cy="520065"/>
          </a:xfrm>
          <a:prstGeom prst="rect">
            <a:avLst/>
          </a:prstGeom>
          <a:noFill/>
          <a:ln>
            <a:noFill/>
          </a:ln>
        </p:spPr>
        <p:txBody>
          <a:bodyPr anchorCtr="0" anchor="t" bIns="0" lIns="0" spcFirstLastPara="1" rIns="0" wrap="square" tIns="13325">
            <a:spAutoFit/>
          </a:bodyPr>
          <a:lstStyle/>
          <a:p>
            <a:pPr indent="0" lvl="0" marL="12700" marR="5080" rtl="0" algn="l">
              <a:lnSpc>
                <a:spcPct val="113300"/>
              </a:lnSpc>
              <a:spcBef>
                <a:spcPts val="0"/>
              </a:spcBef>
              <a:spcAft>
                <a:spcPts val="0"/>
              </a:spcAft>
              <a:buNone/>
            </a:pPr>
            <a:r>
              <a:rPr i="1" lang="en-US" sz="1450">
                <a:latin typeface="Arial"/>
                <a:ea typeface="Arial"/>
                <a:cs typeface="Arial"/>
                <a:sym typeface="Arial"/>
              </a:rPr>
              <a:t>Gradient descent </a:t>
            </a:r>
            <a:r>
              <a:rPr lang="en-US" sz="1400">
                <a:latin typeface="Helvetica Neue"/>
                <a:ea typeface="Helvetica Neue"/>
                <a:cs typeface="Helvetica Neue"/>
                <a:sym typeface="Helvetica Neue"/>
              </a:rPr>
              <a:t>usa la primera derivada (gradiente) de la función de loss cuando realiza la actualización en los parámetros.</a:t>
            </a:r>
            <a:endParaRPr sz="1400">
              <a:latin typeface="Helvetica Neue"/>
              <a:ea typeface="Helvetica Neue"/>
              <a:cs typeface="Helvetica Neue"/>
              <a:sym typeface="Helvetica Neue"/>
            </a:endParaRPr>
          </a:p>
        </p:txBody>
      </p:sp>
      <p:sp>
        <p:nvSpPr>
          <p:cNvPr id="595" name="Google Shape;595;p43"/>
          <p:cNvSpPr txBox="1"/>
          <p:nvPr/>
        </p:nvSpPr>
        <p:spPr>
          <a:xfrm>
            <a:off x="639978" y="3122906"/>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596" name="Google Shape;596;p43"/>
          <p:cNvSpPr txBox="1"/>
          <p:nvPr/>
        </p:nvSpPr>
        <p:spPr>
          <a:xfrm>
            <a:off x="970457" y="3143061"/>
            <a:ext cx="562356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Por ello, es necesario que las funciones de activación sean “derivables”.</a:t>
            </a:r>
            <a:endParaRPr sz="1400">
              <a:latin typeface="Helvetica Neue"/>
              <a:ea typeface="Helvetica Neue"/>
              <a:cs typeface="Helvetica Neue"/>
              <a:sym typeface="Helvetica Neue"/>
            </a:endParaRPr>
          </a:p>
        </p:txBody>
      </p:sp>
      <p:sp>
        <p:nvSpPr>
          <p:cNvPr id="597" name="Google Shape;597;p43"/>
          <p:cNvSpPr txBox="1"/>
          <p:nvPr/>
        </p:nvSpPr>
        <p:spPr>
          <a:xfrm>
            <a:off x="639978" y="3613228"/>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598" name="Google Shape;598;p43"/>
          <p:cNvSpPr txBox="1"/>
          <p:nvPr/>
        </p:nvSpPr>
        <p:spPr>
          <a:xfrm>
            <a:off x="970457" y="3600904"/>
            <a:ext cx="7508875" cy="515620"/>
          </a:xfrm>
          <a:prstGeom prst="rect">
            <a:avLst/>
          </a:prstGeom>
          <a:noFill/>
          <a:ln>
            <a:noFill/>
          </a:ln>
        </p:spPr>
        <p:txBody>
          <a:bodyPr anchorCtr="0" anchor="t" bIns="0" lIns="0" spcFirstLastPara="1" rIns="0" wrap="square" tIns="12700">
            <a:spAutoFit/>
          </a:bodyPr>
          <a:lstStyle/>
          <a:p>
            <a:pPr indent="0" lvl="0" marL="12700" marR="5080" rtl="0" algn="l">
              <a:lnSpc>
                <a:spcPct val="114700"/>
              </a:lnSpc>
              <a:spcBef>
                <a:spcPts val="0"/>
              </a:spcBef>
              <a:spcAft>
                <a:spcPts val="0"/>
              </a:spcAft>
              <a:buNone/>
            </a:pPr>
            <a:r>
              <a:rPr lang="en-US" sz="1400">
                <a:latin typeface="Helvetica Neue"/>
                <a:ea typeface="Helvetica Neue"/>
                <a:cs typeface="Helvetica Neue"/>
                <a:sym typeface="Helvetica Neue"/>
              </a:rPr>
              <a:t>El gradiente nos da la pendiente de una función en un punto. El gradiente, siempre apunta en el sentido en el que se incrementa el valor de la función loss.</a:t>
            </a:r>
            <a:endParaRPr sz="1400">
              <a:latin typeface="Helvetica Neue"/>
              <a:ea typeface="Helvetica Neue"/>
              <a:cs typeface="Helvetica Neue"/>
              <a:sym typeface="Helvetica Neue"/>
            </a:endParaRPr>
          </a:p>
        </p:txBody>
      </p:sp>
      <p:sp>
        <p:nvSpPr>
          <p:cNvPr id="599" name="Google Shape;599;p43"/>
          <p:cNvSpPr txBox="1"/>
          <p:nvPr/>
        </p:nvSpPr>
        <p:spPr>
          <a:xfrm>
            <a:off x="639978" y="4347262"/>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00" name="Google Shape;600;p43"/>
          <p:cNvSpPr txBox="1"/>
          <p:nvPr/>
        </p:nvSpPr>
        <p:spPr>
          <a:xfrm>
            <a:off x="970457" y="4361144"/>
            <a:ext cx="7282815" cy="2463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Si tomamos el negativo del gradiente, estaremos buscando aquel punto que minimiza el </a:t>
            </a:r>
            <a:r>
              <a:rPr i="1" lang="en-US" sz="1450">
                <a:latin typeface="Arial"/>
                <a:ea typeface="Arial"/>
                <a:cs typeface="Arial"/>
                <a:sym typeface="Arial"/>
              </a:rPr>
              <a:t>loss.</a:t>
            </a:r>
            <a:endParaRPr sz="145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4" name="Shape 604"/>
        <p:cNvGrpSpPr/>
        <p:nvPr/>
      </p:nvGrpSpPr>
      <p:grpSpPr>
        <a:xfrm>
          <a:off x="0" y="0"/>
          <a:ext cx="0" cy="0"/>
          <a:chOff x="0" y="0"/>
          <a:chExt cx="0" cy="0"/>
        </a:xfrm>
      </p:grpSpPr>
      <p:pic>
        <p:nvPicPr>
          <p:cNvPr id="605" name="Google Shape;605;p44"/>
          <p:cNvPicPr preferRelativeResize="0"/>
          <p:nvPr/>
        </p:nvPicPr>
        <p:blipFill rotWithShape="1">
          <a:blip r:embed="rId3">
            <a:alphaModFix/>
          </a:blip>
          <a:srcRect b="0" l="0" r="0" t="0"/>
          <a:stretch/>
        </p:blipFill>
        <p:spPr>
          <a:xfrm>
            <a:off x="289077" y="491704"/>
            <a:ext cx="3051601" cy="316500"/>
          </a:xfrm>
          <a:prstGeom prst="rect">
            <a:avLst/>
          </a:prstGeom>
          <a:noFill/>
          <a:ln>
            <a:noFill/>
          </a:ln>
        </p:spPr>
      </p:pic>
      <p:sp>
        <p:nvSpPr>
          <p:cNvPr id="606" name="Google Shape;606;p44"/>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13. Descenso del gradiente</a:t>
            </a:r>
            <a:endParaRPr/>
          </a:p>
        </p:txBody>
      </p:sp>
      <p:sp>
        <p:nvSpPr>
          <p:cNvPr id="607" name="Google Shape;607;p44"/>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08" name="Google Shape;608;p44"/>
          <p:cNvSpPr txBox="1"/>
          <p:nvPr/>
        </p:nvSpPr>
        <p:spPr>
          <a:xfrm>
            <a:off x="970457" y="1151754"/>
            <a:ext cx="4703445" cy="657225"/>
          </a:xfrm>
          <a:prstGeom prst="rect">
            <a:avLst/>
          </a:prstGeom>
          <a:noFill/>
          <a:ln>
            <a:noFill/>
          </a:ln>
        </p:spPr>
        <p:txBody>
          <a:bodyPr anchorCtr="0" anchor="t" bIns="0" lIns="0" spcFirstLastPara="1" rIns="0" wrap="square" tIns="13325">
            <a:spAutoFit/>
          </a:bodyPr>
          <a:lstStyle/>
          <a:p>
            <a:pPr indent="0" lvl="0" marL="12700" marR="5080" rtl="0" algn="just">
              <a:lnSpc>
                <a:spcPct val="114999"/>
              </a:lnSpc>
              <a:spcBef>
                <a:spcPts val="0"/>
              </a:spcBef>
              <a:spcAft>
                <a:spcPts val="0"/>
              </a:spcAft>
              <a:buNone/>
            </a:pPr>
            <a:r>
              <a:rPr lang="en-US" sz="1200">
                <a:latin typeface="Helvetica Neue"/>
                <a:ea typeface="Helvetica Neue"/>
                <a:cs typeface="Helvetica Neue"/>
                <a:sym typeface="Helvetica Neue"/>
              </a:rPr>
              <a:t>Supongamos que la línea representa los valores que toma la función loss para cada posible parámetro y el punto (inicial) indicado muestra el negativo del gradiente.</a:t>
            </a:r>
            <a:endParaRPr sz="1200">
              <a:latin typeface="Helvetica Neue"/>
              <a:ea typeface="Helvetica Neue"/>
              <a:cs typeface="Helvetica Neue"/>
              <a:sym typeface="Helvetica Neue"/>
            </a:endParaRPr>
          </a:p>
        </p:txBody>
      </p:sp>
      <p:sp>
        <p:nvSpPr>
          <p:cNvPr id="609" name="Google Shape;609;p44"/>
          <p:cNvSpPr txBox="1"/>
          <p:nvPr/>
        </p:nvSpPr>
        <p:spPr>
          <a:xfrm>
            <a:off x="639978" y="2632940"/>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10" name="Google Shape;610;p44"/>
          <p:cNvSpPr txBox="1"/>
          <p:nvPr/>
        </p:nvSpPr>
        <p:spPr>
          <a:xfrm>
            <a:off x="970457" y="2622732"/>
            <a:ext cx="4710430" cy="1913889"/>
          </a:xfrm>
          <a:prstGeom prst="rect">
            <a:avLst/>
          </a:prstGeom>
          <a:noFill/>
          <a:ln>
            <a:noFill/>
          </a:ln>
        </p:spPr>
        <p:txBody>
          <a:bodyPr anchorCtr="0" anchor="t" bIns="0" lIns="0" spcFirstLastPara="1" rIns="0" wrap="square" tIns="13325">
            <a:spAutoFit/>
          </a:bodyPr>
          <a:lstStyle/>
          <a:p>
            <a:pPr indent="0" lvl="0" marL="12700" marR="5080" rtl="0" algn="just">
              <a:lnSpc>
                <a:spcPct val="114100"/>
              </a:lnSpc>
              <a:spcBef>
                <a:spcPts val="0"/>
              </a:spcBef>
              <a:spcAft>
                <a:spcPts val="0"/>
              </a:spcAft>
              <a:buNone/>
            </a:pPr>
            <a:r>
              <a:rPr lang="en-US" sz="1200">
                <a:latin typeface="Helvetica Neue"/>
                <a:ea typeface="Helvetica Neue"/>
                <a:cs typeface="Helvetica Neue"/>
                <a:sym typeface="Helvetica Neue"/>
              </a:rPr>
              <a:t>Para determinar el siguiente valor para el parámetro (para simplificar la explicación, consideremos solo el peso/weight), el algoritmo de gradient descent modifica el valor del peso inicial para ir en sentido contrario al del gradiente (ya que este apunta en el sentido en que crece  la  loss  y  queremos  reducirla),  añadiendo  una  cantidad proporcional a este. La magnitud de este cambio está determinado por el valor del gradiente y por un hiperparámetro </a:t>
            </a:r>
            <a:r>
              <a:rPr i="1" lang="en-US" sz="1250">
                <a:latin typeface="Arial"/>
                <a:ea typeface="Arial"/>
                <a:cs typeface="Arial"/>
                <a:sym typeface="Arial"/>
              </a:rPr>
              <a:t>learning rate</a:t>
            </a:r>
            <a:r>
              <a:rPr lang="en-US" sz="1200">
                <a:latin typeface="Helvetica Neue"/>
                <a:ea typeface="Helvetica Neue"/>
                <a:cs typeface="Helvetica Neue"/>
                <a:sym typeface="Helvetica Neue"/>
              </a:rPr>
              <a:t>. Por lo tanto, conceptualmente es como si siguiéramos la dirección de la pendiente cuesta abajo hasta que alcanzamos un mínimo local.</a:t>
            </a:r>
            <a:endParaRPr sz="1200">
              <a:latin typeface="Helvetica Neue"/>
              <a:ea typeface="Helvetica Neue"/>
              <a:cs typeface="Helvetica Neue"/>
              <a:sym typeface="Helvetica Neue"/>
            </a:endParaRPr>
          </a:p>
        </p:txBody>
      </p:sp>
      <p:pic>
        <p:nvPicPr>
          <p:cNvPr id="611" name="Google Shape;611;p44"/>
          <p:cNvPicPr preferRelativeResize="0"/>
          <p:nvPr/>
        </p:nvPicPr>
        <p:blipFill rotWithShape="1">
          <a:blip r:embed="rId4">
            <a:alphaModFix/>
          </a:blip>
          <a:srcRect b="0" l="0" r="0" t="0"/>
          <a:stretch/>
        </p:blipFill>
        <p:spPr>
          <a:xfrm>
            <a:off x="5899985" y="893878"/>
            <a:ext cx="2787559" cy="1474924"/>
          </a:xfrm>
          <a:prstGeom prst="rect">
            <a:avLst/>
          </a:prstGeom>
          <a:noFill/>
          <a:ln>
            <a:noFill/>
          </a:ln>
        </p:spPr>
      </p:pic>
      <p:pic>
        <p:nvPicPr>
          <p:cNvPr id="612" name="Google Shape;612;p44"/>
          <p:cNvPicPr preferRelativeResize="0"/>
          <p:nvPr/>
        </p:nvPicPr>
        <p:blipFill rotWithShape="1">
          <a:blip r:embed="rId5">
            <a:alphaModFix/>
          </a:blip>
          <a:srcRect b="0" l="0" r="0" t="0"/>
          <a:stretch/>
        </p:blipFill>
        <p:spPr>
          <a:xfrm>
            <a:off x="5925756" y="2953818"/>
            <a:ext cx="2785117" cy="149830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6" name="Shape 616"/>
        <p:cNvGrpSpPr/>
        <p:nvPr/>
      </p:nvGrpSpPr>
      <p:grpSpPr>
        <a:xfrm>
          <a:off x="0" y="0"/>
          <a:ext cx="0" cy="0"/>
          <a:chOff x="0" y="0"/>
          <a:chExt cx="0" cy="0"/>
        </a:xfrm>
      </p:grpSpPr>
      <p:pic>
        <p:nvPicPr>
          <p:cNvPr id="617" name="Google Shape;617;p45"/>
          <p:cNvPicPr preferRelativeResize="0"/>
          <p:nvPr/>
        </p:nvPicPr>
        <p:blipFill rotWithShape="1">
          <a:blip r:embed="rId3">
            <a:alphaModFix/>
          </a:blip>
          <a:srcRect b="0" l="0" r="0" t="0"/>
          <a:stretch/>
        </p:blipFill>
        <p:spPr>
          <a:xfrm>
            <a:off x="289077" y="491704"/>
            <a:ext cx="3051601" cy="316500"/>
          </a:xfrm>
          <a:prstGeom prst="rect">
            <a:avLst/>
          </a:prstGeom>
          <a:noFill/>
          <a:ln>
            <a:noFill/>
          </a:ln>
        </p:spPr>
      </p:pic>
      <p:sp>
        <p:nvSpPr>
          <p:cNvPr id="618" name="Google Shape;618;p45"/>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13. Descenso del gradiente</a:t>
            </a:r>
            <a:endParaRPr/>
          </a:p>
        </p:txBody>
      </p:sp>
      <p:sp>
        <p:nvSpPr>
          <p:cNvPr id="619" name="Google Shape;619;p45"/>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20" name="Google Shape;620;p45"/>
          <p:cNvSpPr txBox="1"/>
          <p:nvPr/>
        </p:nvSpPr>
        <p:spPr>
          <a:xfrm>
            <a:off x="970457" y="1151754"/>
            <a:ext cx="4702175" cy="657225"/>
          </a:xfrm>
          <a:prstGeom prst="rect">
            <a:avLst/>
          </a:prstGeom>
          <a:noFill/>
          <a:ln>
            <a:noFill/>
          </a:ln>
        </p:spPr>
        <p:txBody>
          <a:bodyPr anchorCtr="0" anchor="t" bIns="0" lIns="0" spcFirstLastPara="1" rIns="0" wrap="square" tIns="13325">
            <a:spAutoFit/>
          </a:bodyPr>
          <a:lstStyle/>
          <a:p>
            <a:pPr indent="0" lvl="0" marL="12700" marR="5080" rtl="0" algn="just">
              <a:lnSpc>
                <a:spcPct val="114999"/>
              </a:lnSpc>
              <a:spcBef>
                <a:spcPts val="0"/>
              </a:spcBef>
              <a:spcAft>
                <a:spcPts val="0"/>
              </a:spcAft>
              <a:buNone/>
            </a:pPr>
            <a:r>
              <a:rPr lang="en-US" sz="1200">
                <a:latin typeface="Helvetica Neue"/>
                <a:ea typeface="Helvetica Neue"/>
                <a:cs typeface="Helvetica Neue"/>
                <a:sym typeface="Helvetica Neue"/>
              </a:rPr>
              <a:t>El algoritmo gradient descent repite este proceso acercándose cada vez más al mínimo hasta que el valor del parámetro llega a un punto más allá del cual no puede disminuir la función de loss.</a:t>
            </a:r>
            <a:endParaRPr sz="1200">
              <a:latin typeface="Helvetica Neue"/>
              <a:ea typeface="Helvetica Neue"/>
              <a:cs typeface="Helvetica Neue"/>
              <a:sym typeface="Helvetica Neue"/>
            </a:endParaRPr>
          </a:p>
        </p:txBody>
      </p:sp>
      <p:pic>
        <p:nvPicPr>
          <p:cNvPr id="621" name="Google Shape;621;p45"/>
          <p:cNvPicPr preferRelativeResize="0"/>
          <p:nvPr/>
        </p:nvPicPr>
        <p:blipFill rotWithShape="1">
          <a:blip r:embed="rId4">
            <a:alphaModFix/>
          </a:blip>
          <a:srcRect b="0" l="0" r="0" t="0"/>
          <a:stretch/>
        </p:blipFill>
        <p:spPr>
          <a:xfrm>
            <a:off x="5971555" y="889190"/>
            <a:ext cx="2691975" cy="136565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5" name="Shape 625"/>
        <p:cNvGrpSpPr/>
        <p:nvPr/>
      </p:nvGrpSpPr>
      <p:grpSpPr>
        <a:xfrm>
          <a:off x="0" y="0"/>
          <a:ext cx="0" cy="0"/>
          <a:chOff x="0" y="0"/>
          <a:chExt cx="0" cy="0"/>
        </a:xfrm>
      </p:grpSpPr>
      <p:pic>
        <p:nvPicPr>
          <p:cNvPr id="626" name="Google Shape;626;p46"/>
          <p:cNvPicPr preferRelativeResize="0"/>
          <p:nvPr/>
        </p:nvPicPr>
        <p:blipFill rotWithShape="1">
          <a:blip r:embed="rId3">
            <a:alphaModFix/>
          </a:blip>
          <a:srcRect b="0" l="0" r="0" t="0"/>
          <a:stretch/>
        </p:blipFill>
        <p:spPr>
          <a:xfrm>
            <a:off x="289077" y="491704"/>
            <a:ext cx="3051601" cy="316500"/>
          </a:xfrm>
          <a:prstGeom prst="rect">
            <a:avLst/>
          </a:prstGeom>
          <a:noFill/>
          <a:ln>
            <a:noFill/>
          </a:ln>
        </p:spPr>
      </p:pic>
      <p:sp>
        <p:nvSpPr>
          <p:cNvPr id="627" name="Google Shape;627;p46"/>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13. Descenso del gradiente</a:t>
            </a:r>
            <a:endParaRPr/>
          </a:p>
        </p:txBody>
      </p:sp>
      <p:sp>
        <p:nvSpPr>
          <p:cNvPr id="628" name="Google Shape;628;p46"/>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29" name="Google Shape;629;p46"/>
          <p:cNvSpPr txBox="1"/>
          <p:nvPr/>
        </p:nvSpPr>
        <p:spPr>
          <a:xfrm>
            <a:off x="970457" y="1151754"/>
            <a:ext cx="7576820"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Uno de los problemas del algoritmo es que si utilizamos un ratio de aprendizaje muy grande, podemos “saltarnos” el mínimo local.</a:t>
            </a:r>
            <a:endParaRPr sz="1200">
              <a:latin typeface="Helvetica Neue"/>
              <a:ea typeface="Helvetica Neue"/>
              <a:cs typeface="Helvetica Neue"/>
              <a:sym typeface="Helvetica Neue"/>
            </a:endParaRPr>
          </a:p>
        </p:txBody>
      </p:sp>
      <p:sp>
        <p:nvSpPr>
          <p:cNvPr id="630" name="Google Shape;630;p46"/>
          <p:cNvSpPr txBox="1"/>
          <p:nvPr/>
        </p:nvSpPr>
        <p:spPr>
          <a:xfrm>
            <a:off x="639978" y="179197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31" name="Google Shape;631;p46"/>
          <p:cNvSpPr txBox="1"/>
          <p:nvPr/>
        </p:nvSpPr>
        <p:spPr>
          <a:xfrm>
            <a:off x="970457" y="1809980"/>
            <a:ext cx="578485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Si el ratio es muy pequeño, pero no iteramos lo sufiente, podemos no llegar al mínimo.</a:t>
            </a:r>
            <a:endParaRPr sz="1200">
              <a:latin typeface="Helvetica Neue"/>
              <a:ea typeface="Helvetica Neue"/>
              <a:cs typeface="Helvetica Neue"/>
              <a:sym typeface="Helvetica Neue"/>
            </a:endParaRPr>
          </a:p>
        </p:txBody>
      </p:sp>
      <p:pic>
        <p:nvPicPr>
          <p:cNvPr id="632" name="Google Shape;632;p46"/>
          <p:cNvPicPr preferRelativeResize="0"/>
          <p:nvPr/>
        </p:nvPicPr>
        <p:blipFill rotWithShape="1">
          <a:blip r:embed="rId4">
            <a:alphaModFix/>
          </a:blip>
          <a:srcRect b="0" l="0" r="0" t="0"/>
          <a:stretch/>
        </p:blipFill>
        <p:spPr>
          <a:xfrm>
            <a:off x="2817544" y="2800866"/>
            <a:ext cx="3417733" cy="165972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6" name="Shape 636"/>
        <p:cNvGrpSpPr/>
        <p:nvPr/>
      </p:nvGrpSpPr>
      <p:grpSpPr>
        <a:xfrm>
          <a:off x="0" y="0"/>
          <a:ext cx="0" cy="0"/>
          <a:chOff x="0" y="0"/>
          <a:chExt cx="0" cy="0"/>
        </a:xfrm>
      </p:grpSpPr>
      <p:pic>
        <p:nvPicPr>
          <p:cNvPr id="637" name="Google Shape;637;p47"/>
          <p:cNvPicPr preferRelativeResize="0"/>
          <p:nvPr/>
        </p:nvPicPr>
        <p:blipFill rotWithShape="1">
          <a:blip r:embed="rId3">
            <a:alphaModFix/>
          </a:blip>
          <a:srcRect b="0" l="0" r="0" t="0"/>
          <a:stretch/>
        </p:blipFill>
        <p:spPr>
          <a:xfrm>
            <a:off x="289077" y="491704"/>
            <a:ext cx="3051601" cy="316500"/>
          </a:xfrm>
          <a:prstGeom prst="rect">
            <a:avLst/>
          </a:prstGeom>
          <a:noFill/>
          <a:ln>
            <a:noFill/>
          </a:ln>
        </p:spPr>
      </p:pic>
      <p:sp>
        <p:nvSpPr>
          <p:cNvPr id="638" name="Google Shape;638;p47"/>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13. Descenso del gradiente</a:t>
            </a:r>
            <a:endParaRPr/>
          </a:p>
        </p:txBody>
      </p:sp>
      <p:sp>
        <p:nvSpPr>
          <p:cNvPr id="639" name="Google Shape;639;p47"/>
          <p:cNvSpPr txBox="1"/>
          <p:nvPr/>
        </p:nvSpPr>
        <p:spPr>
          <a:xfrm>
            <a:off x="639978" y="11634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40" name="Google Shape;640;p47"/>
          <p:cNvSpPr txBox="1"/>
          <p:nvPr/>
        </p:nvSpPr>
        <p:spPr>
          <a:xfrm>
            <a:off x="970457" y="1179971"/>
            <a:ext cx="585152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También puede ocurrir (y ocurre), que caigamos en un mínimo local que no es el global.</a:t>
            </a:r>
            <a:endParaRPr sz="1200">
              <a:latin typeface="Helvetica Neue"/>
              <a:ea typeface="Helvetica Neue"/>
              <a:cs typeface="Helvetica Neue"/>
              <a:sym typeface="Helvetica Neue"/>
            </a:endParaRPr>
          </a:p>
        </p:txBody>
      </p:sp>
      <p:sp>
        <p:nvSpPr>
          <p:cNvPr id="641" name="Google Shape;641;p47"/>
          <p:cNvSpPr txBox="1"/>
          <p:nvPr/>
        </p:nvSpPr>
        <p:spPr>
          <a:xfrm>
            <a:off x="639978" y="2424508"/>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42" name="Google Shape;642;p47"/>
          <p:cNvSpPr txBox="1"/>
          <p:nvPr/>
        </p:nvSpPr>
        <p:spPr>
          <a:xfrm>
            <a:off x="970457" y="2443583"/>
            <a:ext cx="139065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Solución (parcial):</a:t>
            </a:r>
            <a:endParaRPr sz="1400">
              <a:latin typeface="Helvetica Neue"/>
              <a:ea typeface="Helvetica Neue"/>
              <a:cs typeface="Helvetica Neue"/>
              <a:sym typeface="Helvetica Neue"/>
            </a:endParaRPr>
          </a:p>
        </p:txBody>
      </p:sp>
      <p:sp>
        <p:nvSpPr>
          <p:cNvPr id="643" name="Google Shape;643;p47"/>
          <p:cNvSpPr txBox="1"/>
          <p:nvPr/>
        </p:nvSpPr>
        <p:spPr>
          <a:xfrm>
            <a:off x="944905" y="2867156"/>
            <a:ext cx="3505835" cy="1284605"/>
          </a:xfrm>
          <a:prstGeom prst="rect">
            <a:avLst/>
          </a:prstGeom>
          <a:noFill/>
          <a:ln>
            <a:noFill/>
          </a:ln>
        </p:spPr>
        <p:txBody>
          <a:bodyPr anchorCtr="0" anchor="t" bIns="0" lIns="0" spcFirstLastPara="1" rIns="0" wrap="square" tIns="12700">
            <a:spAutoFit/>
          </a:bodyPr>
          <a:lstStyle/>
          <a:p>
            <a:pPr indent="-216534" lvl="0" marL="228600" marR="49530" rtl="0" algn="l">
              <a:lnSpc>
                <a:spcPct val="114799"/>
              </a:lnSpc>
              <a:spcBef>
                <a:spcPts val="0"/>
              </a:spcBef>
              <a:spcAft>
                <a:spcPts val="0"/>
              </a:spcAft>
              <a:buSzPts val="1200"/>
              <a:buFont typeface="Helvetica Neue"/>
              <a:buAutoNum type="arabicPeriod"/>
            </a:pPr>
            <a:r>
              <a:rPr lang="en-US" sz="1200">
                <a:latin typeface="Helvetica Neue"/>
                <a:ea typeface="Helvetica Neue"/>
                <a:cs typeface="Helvetica Neue"/>
                <a:sym typeface="Helvetica Neue"/>
              </a:rPr>
              <a:t>Regularizar nuestros datos, bien con L1 (Lasso) o L2 (Ridge).</a:t>
            </a:r>
            <a:endParaRPr sz="1200">
              <a:latin typeface="Helvetica Neue"/>
              <a:ea typeface="Helvetica Neue"/>
              <a:cs typeface="Helvetica Neue"/>
              <a:sym typeface="Helvetica Neue"/>
            </a:endParaRPr>
          </a:p>
          <a:p>
            <a:pPr indent="-216534" lvl="0" marL="229234" rtl="0" algn="l">
              <a:lnSpc>
                <a:spcPct val="100000"/>
              </a:lnSpc>
              <a:spcBef>
                <a:spcPts val="209"/>
              </a:spcBef>
              <a:spcAft>
                <a:spcPts val="0"/>
              </a:spcAft>
              <a:buSzPts val="1200"/>
              <a:buFont typeface="Helvetica Neue"/>
              <a:buAutoNum type="arabicPeriod"/>
            </a:pPr>
            <a:r>
              <a:rPr lang="en-US" sz="1200">
                <a:latin typeface="Helvetica Neue"/>
                <a:ea typeface="Helvetica Neue"/>
                <a:cs typeface="Helvetica Neue"/>
                <a:sym typeface="Helvetica Neue"/>
              </a:rPr>
              <a:t>Añadir un “momentum” (inercia) que consiste</a:t>
            </a:r>
            <a:endParaRPr sz="1200">
              <a:latin typeface="Helvetica Neue"/>
              <a:ea typeface="Helvetica Neue"/>
              <a:cs typeface="Helvetica Neue"/>
              <a:sym typeface="Helvetica Neue"/>
            </a:endParaRPr>
          </a:p>
          <a:p>
            <a:pPr indent="0" lvl="0" marL="228600" marR="5080" rtl="0" algn="l">
              <a:lnSpc>
                <a:spcPct val="114599"/>
              </a:lnSpc>
              <a:spcBef>
                <a:spcPts val="5"/>
              </a:spcBef>
              <a:spcAft>
                <a:spcPts val="0"/>
              </a:spcAft>
              <a:buNone/>
            </a:pPr>
            <a:r>
              <a:rPr lang="en-US" sz="1200">
                <a:latin typeface="Helvetica Neue"/>
                <a:ea typeface="Helvetica Neue"/>
                <a:cs typeface="Helvetica Neue"/>
                <a:sym typeface="Helvetica Neue"/>
              </a:rPr>
              <a:t>básicamente en añadir una fracción de los pesos obtenidos previamente a los nuevos. Es un parámetro existente en la librería.</a:t>
            </a:r>
            <a:endParaRPr sz="1200">
              <a:latin typeface="Helvetica Neue"/>
              <a:ea typeface="Helvetica Neue"/>
              <a:cs typeface="Helvetica Neue"/>
              <a:sym typeface="Helvetica Neue"/>
            </a:endParaRPr>
          </a:p>
        </p:txBody>
      </p:sp>
      <p:pic>
        <p:nvPicPr>
          <p:cNvPr id="644" name="Google Shape;644;p47"/>
          <p:cNvPicPr preferRelativeResize="0"/>
          <p:nvPr/>
        </p:nvPicPr>
        <p:blipFill rotWithShape="1">
          <a:blip r:embed="rId4">
            <a:alphaModFix/>
          </a:blip>
          <a:srcRect b="0" l="0" r="0" t="0"/>
          <a:stretch/>
        </p:blipFill>
        <p:spPr>
          <a:xfrm>
            <a:off x="5312891" y="2087640"/>
            <a:ext cx="3543110" cy="2821686"/>
          </a:xfrm>
          <a:prstGeom prst="rect">
            <a:avLst/>
          </a:prstGeom>
          <a:noFill/>
          <a:ln>
            <a:noFill/>
          </a:ln>
        </p:spPr>
      </p:pic>
      <p:pic>
        <p:nvPicPr>
          <p:cNvPr id="645" name="Google Shape;645;p47"/>
          <p:cNvPicPr preferRelativeResize="0"/>
          <p:nvPr/>
        </p:nvPicPr>
        <p:blipFill rotWithShape="1">
          <a:blip r:embed="rId5">
            <a:alphaModFix/>
          </a:blip>
          <a:srcRect b="0" l="0" r="0" t="0"/>
          <a:stretch/>
        </p:blipFill>
        <p:spPr>
          <a:xfrm>
            <a:off x="6983996" y="716396"/>
            <a:ext cx="1659657" cy="115524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9" name="Shape 649"/>
        <p:cNvGrpSpPr/>
        <p:nvPr/>
      </p:nvGrpSpPr>
      <p:grpSpPr>
        <a:xfrm>
          <a:off x="0" y="0"/>
          <a:ext cx="0" cy="0"/>
          <a:chOff x="0" y="0"/>
          <a:chExt cx="0" cy="0"/>
        </a:xfrm>
      </p:grpSpPr>
      <p:pic>
        <p:nvPicPr>
          <p:cNvPr id="650" name="Google Shape;650;p48"/>
          <p:cNvPicPr preferRelativeResize="0"/>
          <p:nvPr/>
        </p:nvPicPr>
        <p:blipFill rotWithShape="1">
          <a:blip r:embed="rId3">
            <a:alphaModFix/>
          </a:blip>
          <a:srcRect b="0" l="0" r="0" t="0"/>
          <a:stretch/>
        </p:blipFill>
        <p:spPr>
          <a:xfrm>
            <a:off x="289077" y="491704"/>
            <a:ext cx="3355811" cy="316500"/>
          </a:xfrm>
          <a:prstGeom prst="rect">
            <a:avLst/>
          </a:prstGeom>
          <a:noFill/>
          <a:ln>
            <a:noFill/>
          </a:ln>
        </p:spPr>
      </p:pic>
      <p:sp>
        <p:nvSpPr>
          <p:cNvPr id="651" name="Google Shape;651;p48"/>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14. Número de capas ocultas</a:t>
            </a:r>
            <a:endParaRPr/>
          </a:p>
        </p:txBody>
      </p:sp>
      <p:sp>
        <p:nvSpPr>
          <p:cNvPr id="652" name="Google Shape;652;p48"/>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53" name="Google Shape;653;p48"/>
          <p:cNvSpPr txBox="1"/>
          <p:nvPr/>
        </p:nvSpPr>
        <p:spPr>
          <a:xfrm>
            <a:off x="970457" y="1185026"/>
            <a:ext cx="540512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Para muchos conjuntos de datos, una sola capa puede ser suficiente.</a:t>
            </a:r>
            <a:endParaRPr sz="1400">
              <a:latin typeface="Helvetica Neue"/>
              <a:ea typeface="Helvetica Neue"/>
              <a:cs typeface="Helvetica Neue"/>
              <a:sym typeface="Helvetica Neue"/>
            </a:endParaRPr>
          </a:p>
        </p:txBody>
      </p:sp>
      <p:sp>
        <p:nvSpPr>
          <p:cNvPr id="654" name="Google Shape;654;p48"/>
          <p:cNvSpPr txBox="1"/>
          <p:nvPr/>
        </p:nvSpPr>
        <p:spPr>
          <a:xfrm>
            <a:off x="639978" y="1654824"/>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55" name="Google Shape;655;p48"/>
          <p:cNvSpPr txBox="1"/>
          <p:nvPr/>
        </p:nvSpPr>
        <p:spPr>
          <a:xfrm>
            <a:off x="970457" y="1673899"/>
            <a:ext cx="660273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No hay una teoría que nos permita optimizar el número de capas ocultas necesarias.</a:t>
            </a:r>
            <a:endParaRPr sz="1400">
              <a:latin typeface="Helvetica Neue"/>
              <a:ea typeface="Helvetica Neue"/>
              <a:cs typeface="Helvetica Neue"/>
              <a:sym typeface="Helvetica Neue"/>
            </a:endParaRPr>
          </a:p>
        </p:txBody>
      </p:sp>
      <p:sp>
        <p:nvSpPr>
          <p:cNvPr id="656" name="Google Shape;656;p48"/>
          <p:cNvSpPr txBox="1"/>
          <p:nvPr/>
        </p:nvSpPr>
        <p:spPr>
          <a:xfrm>
            <a:off x="639978" y="2143698"/>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57" name="Google Shape;657;p48"/>
          <p:cNvSpPr txBox="1"/>
          <p:nvPr/>
        </p:nvSpPr>
        <p:spPr>
          <a:xfrm>
            <a:off x="970457" y="2132822"/>
            <a:ext cx="4854575" cy="1494790"/>
          </a:xfrm>
          <a:prstGeom prst="rect">
            <a:avLst/>
          </a:prstGeom>
          <a:noFill/>
          <a:ln>
            <a:noFill/>
          </a:ln>
        </p:spPr>
        <p:txBody>
          <a:bodyPr anchorCtr="0" anchor="t" bIns="0" lIns="0" spcFirstLastPara="1" rIns="0" wrap="square" tIns="438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Teorema</a:t>
            </a:r>
            <a:endParaRPr sz="1400">
              <a:latin typeface="Helvetica Neue"/>
              <a:ea typeface="Helvetica Neue"/>
              <a:cs typeface="Helvetica Neue"/>
              <a:sym typeface="Helvetica Neue"/>
            </a:endParaRPr>
          </a:p>
          <a:p>
            <a:pPr indent="0" lvl="0" marL="202565" marR="5080" rtl="0" algn="l">
              <a:lnSpc>
                <a:spcPct val="114700"/>
              </a:lnSpc>
              <a:spcBef>
                <a:spcPts val="0"/>
              </a:spcBef>
              <a:spcAft>
                <a:spcPts val="0"/>
              </a:spcAft>
              <a:buNone/>
            </a:pPr>
            <a:r>
              <a:rPr lang="en-US" sz="1400">
                <a:latin typeface="Helvetica Neue"/>
                <a:ea typeface="Helvetica Neue"/>
                <a:cs typeface="Helvetica Neue"/>
                <a:sym typeface="Helvetica Neue"/>
              </a:rPr>
              <a:t>“It has been proven that a neural network with at least one hidden layer of sufficient neurons is a universal function approximator. This means that neural networks can be used to approximate any continuous function to an arbitrary precision over a finite interval”</a:t>
            </a:r>
            <a:endParaRPr sz="1400">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1" name="Shape 661"/>
        <p:cNvGrpSpPr/>
        <p:nvPr/>
      </p:nvGrpSpPr>
      <p:grpSpPr>
        <a:xfrm>
          <a:off x="0" y="0"/>
          <a:ext cx="0" cy="0"/>
          <a:chOff x="0" y="0"/>
          <a:chExt cx="0" cy="0"/>
        </a:xfrm>
      </p:grpSpPr>
      <p:pic>
        <p:nvPicPr>
          <p:cNvPr id="662" name="Google Shape;662;p49"/>
          <p:cNvPicPr preferRelativeResize="0"/>
          <p:nvPr/>
        </p:nvPicPr>
        <p:blipFill rotWithShape="1">
          <a:blip r:embed="rId3">
            <a:alphaModFix/>
          </a:blip>
          <a:srcRect b="0" l="0" r="0" t="0"/>
          <a:stretch/>
        </p:blipFill>
        <p:spPr>
          <a:xfrm>
            <a:off x="289077" y="491704"/>
            <a:ext cx="3812125" cy="316500"/>
          </a:xfrm>
          <a:prstGeom prst="rect">
            <a:avLst/>
          </a:prstGeom>
          <a:noFill/>
          <a:ln>
            <a:noFill/>
          </a:ln>
        </p:spPr>
      </p:pic>
      <p:sp>
        <p:nvSpPr>
          <p:cNvPr id="663" name="Google Shape;663;p49"/>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15. Número de neuronas por capa</a:t>
            </a:r>
            <a:endParaRPr/>
          </a:p>
        </p:txBody>
      </p:sp>
      <p:sp>
        <p:nvSpPr>
          <p:cNvPr id="664" name="Google Shape;664;p49"/>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65" name="Google Shape;665;p49"/>
          <p:cNvSpPr txBox="1"/>
          <p:nvPr/>
        </p:nvSpPr>
        <p:spPr>
          <a:xfrm>
            <a:off x="970457" y="1153639"/>
            <a:ext cx="7511415" cy="514984"/>
          </a:xfrm>
          <a:prstGeom prst="rect">
            <a:avLst/>
          </a:prstGeom>
          <a:noFill/>
          <a:ln>
            <a:noFill/>
          </a:ln>
        </p:spPr>
        <p:txBody>
          <a:bodyPr anchorCtr="0" anchor="t" bIns="0" lIns="0" spcFirstLastPara="1" rIns="0" wrap="square" tIns="12700">
            <a:spAutoFit/>
          </a:bodyPr>
          <a:lstStyle/>
          <a:p>
            <a:pPr indent="0" lvl="0" marL="12700" marR="5080" rtl="0" algn="l">
              <a:lnSpc>
                <a:spcPct val="114700"/>
              </a:lnSpc>
              <a:spcBef>
                <a:spcPts val="0"/>
              </a:spcBef>
              <a:spcAft>
                <a:spcPts val="0"/>
              </a:spcAft>
              <a:buNone/>
            </a:pPr>
            <a:r>
              <a:rPr lang="en-US" sz="1400">
                <a:latin typeface="Helvetica Neue"/>
                <a:ea typeface="Helvetica Neue"/>
                <a:cs typeface="Helvetica Neue"/>
                <a:sym typeface="Helvetica Neue"/>
              </a:rPr>
              <a:t>Entrenar varias redes con distinto número de neuronas ocultas y estimar el error generalizado de cada red.</a:t>
            </a:r>
            <a:endParaRPr sz="1400">
              <a:latin typeface="Helvetica Neue"/>
              <a:ea typeface="Helvetica Neue"/>
              <a:cs typeface="Helvetica Neue"/>
              <a:sym typeface="Helvetica Neue"/>
            </a:endParaRPr>
          </a:p>
        </p:txBody>
      </p:sp>
      <p:sp>
        <p:nvSpPr>
          <p:cNvPr id="666" name="Google Shape;666;p49"/>
          <p:cNvSpPr txBox="1"/>
          <p:nvPr/>
        </p:nvSpPr>
        <p:spPr>
          <a:xfrm>
            <a:off x="944905" y="1719620"/>
            <a:ext cx="89535" cy="1219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600">
                <a:latin typeface="Quattrocento Sans"/>
                <a:ea typeface="Quattrocento Sans"/>
                <a:cs typeface="Quattrocento Sans"/>
                <a:sym typeface="Quattrocento Sans"/>
              </a:rPr>
              <a:t>●</a:t>
            </a:r>
            <a:endParaRPr sz="600">
              <a:latin typeface="Quattrocento Sans"/>
              <a:ea typeface="Quattrocento Sans"/>
              <a:cs typeface="Quattrocento Sans"/>
              <a:sym typeface="Quattrocento Sans"/>
            </a:endParaRPr>
          </a:p>
        </p:txBody>
      </p:sp>
      <p:sp>
        <p:nvSpPr>
          <p:cNvPr id="667" name="Google Shape;667;p49"/>
          <p:cNvSpPr txBox="1"/>
          <p:nvPr/>
        </p:nvSpPr>
        <p:spPr>
          <a:xfrm>
            <a:off x="1160894" y="1642144"/>
            <a:ext cx="6614795" cy="761365"/>
          </a:xfrm>
          <a:prstGeom prst="rect">
            <a:avLst/>
          </a:prstGeom>
          <a:noFill/>
          <a:ln>
            <a:noFill/>
          </a:ln>
        </p:spPr>
        <p:txBody>
          <a:bodyPr anchorCtr="0" anchor="t" bIns="0" lIns="0" spcFirstLastPara="1" rIns="0" wrap="square" tIns="12700">
            <a:spAutoFit/>
          </a:bodyPr>
          <a:lstStyle/>
          <a:p>
            <a:pPr indent="0" lvl="0" marL="12700" marR="5080" rtl="0" algn="l">
              <a:lnSpc>
                <a:spcPct val="114900"/>
              </a:lnSpc>
              <a:spcBef>
                <a:spcPts val="0"/>
              </a:spcBef>
              <a:spcAft>
                <a:spcPts val="0"/>
              </a:spcAft>
              <a:buNone/>
            </a:pPr>
            <a:r>
              <a:rPr lang="en-US" sz="1400">
                <a:latin typeface="Helvetica Neue"/>
                <a:ea typeface="Helvetica Neue"/>
                <a:cs typeface="Helvetica Neue"/>
                <a:sym typeface="Helvetica Neue"/>
              </a:rPr>
              <a:t>Procedimiento simple: empezar sin neuronas ocultas y añadir una neurona cada vez. Calcular el error de generalización de cada red.</a:t>
            </a:r>
            <a:endParaRPr sz="1400">
              <a:latin typeface="Helvetica Neue"/>
              <a:ea typeface="Helvetica Neue"/>
              <a:cs typeface="Helvetica Neue"/>
              <a:sym typeface="Helvetica Neue"/>
            </a:endParaRPr>
          </a:p>
          <a:p>
            <a:pPr indent="0" lvl="0" marL="12700" rtl="0" algn="l">
              <a:lnSpc>
                <a:spcPct val="100000"/>
              </a:lnSpc>
              <a:spcBef>
                <a:spcPts val="250"/>
              </a:spcBef>
              <a:spcAft>
                <a:spcPts val="0"/>
              </a:spcAft>
              <a:buNone/>
            </a:pPr>
            <a:r>
              <a:rPr lang="en-US" sz="1400">
                <a:latin typeface="Helvetica Neue"/>
                <a:ea typeface="Helvetica Neue"/>
                <a:cs typeface="Helvetica Neue"/>
                <a:sym typeface="Helvetica Neue"/>
              </a:rPr>
              <a:t>Dejar de añadir neuronas si aumenta la generalización del error (overfitting).</a:t>
            </a:r>
            <a:endParaRPr sz="1400">
              <a:latin typeface="Helvetica Neue"/>
              <a:ea typeface="Helvetica Neue"/>
              <a:cs typeface="Helvetica Neue"/>
              <a:sym typeface="Helvetica Neue"/>
            </a:endParaRPr>
          </a:p>
        </p:txBody>
      </p:sp>
      <p:sp>
        <p:nvSpPr>
          <p:cNvPr id="668" name="Google Shape;668;p49"/>
          <p:cNvSpPr txBox="1"/>
          <p:nvPr/>
        </p:nvSpPr>
        <p:spPr>
          <a:xfrm>
            <a:off x="944905" y="1963345"/>
            <a:ext cx="89535" cy="1219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600">
                <a:latin typeface="Quattrocento Sans"/>
                <a:ea typeface="Quattrocento Sans"/>
                <a:cs typeface="Quattrocento Sans"/>
                <a:sym typeface="Quattrocento Sans"/>
              </a:rPr>
              <a:t>●</a:t>
            </a:r>
            <a:endParaRPr sz="600">
              <a:latin typeface="Quattrocento Sans"/>
              <a:ea typeface="Quattrocento Sans"/>
              <a:cs typeface="Quattrocento Sans"/>
              <a:sym typeface="Quattrocento Sans"/>
            </a:endParaRPr>
          </a:p>
        </p:txBody>
      </p:sp>
      <p:sp>
        <p:nvSpPr>
          <p:cNvPr id="669" name="Google Shape;669;p49"/>
          <p:cNvSpPr txBox="1"/>
          <p:nvPr/>
        </p:nvSpPr>
        <p:spPr>
          <a:xfrm>
            <a:off x="944905" y="2208506"/>
            <a:ext cx="89535" cy="1219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600">
                <a:latin typeface="Quattrocento Sans"/>
                <a:ea typeface="Quattrocento Sans"/>
                <a:cs typeface="Quattrocento Sans"/>
                <a:sym typeface="Quattrocento Sans"/>
              </a:rPr>
              <a:t>●</a:t>
            </a:r>
            <a:endParaRPr sz="600">
              <a:latin typeface="Quattrocento Sans"/>
              <a:ea typeface="Quattrocento Sans"/>
              <a:cs typeface="Quattrocento Sans"/>
              <a:sym typeface="Quattrocento Sans"/>
            </a:endParaRPr>
          </a:p>
        </p:txBody>
      </p:sp>
      <p:sp>
        <p:nvSpPr>
          <p:cNvPr id="670" name="Google Shape;670;p49"/>
          <p:cNvSpPr txBox="1"/>
          <p:nvPr/>
        </p:nvSpPr>
        <p:spPr>
          <a:xfrm>
            <a:off x="639978" y="2634020"/>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71" name="Google Shape;671;p49"/>
          <p:cNvSpPr txBox="1"/>
          <p:nvPr/>
        </p:nvSpPr>
        <p:spPr>
          <a:xfrm>
            <a:off x="970457" y="2653108"/>
            <a:ext cx="261366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Para una red con 2 capas ocultas</a:t>
            </a:r>
            <a:endParaRPr sz="1400">
              <a:latin typeface="Helvetica Neue"/>
              <a:ea typeface="Helvetica Neue"/>
              <a:cs typeface="Helvetica Neue"/>
              <a:sym typeface="Helvetica Neue"/>
            </a:endParaRPr>
          </a:p>
        </p:txBody>
      </p:sp>
      <p:sp>
        <p:nvSpPr>
          <p:cNvPr id="672" name="Google Shape;672;p49"/>
          <p:cNvSpPr txBox="1"/>
          <p:nvPr/>
        </p:nvSpPr>
        <p:spPr>
          <a:xfrm>
            <a:off x="944905" y="2942541"/>
            <a:ext cx="89535" cy="1219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600">
                <a:latin typeface="Quattrocento Sans"/>
                <a:ea typeface="Quattrocento Sans"/>
                <a:cs typeface="Quattrocento Sans"/>
                <a:sym typeface="Quattrocento Sans"/>
              </a:rPr>
              <a:t>●</a:t>
            </a:r>
            <a:endParaRPr sz="600">
              <a:latin typeface="Quattrocento Sans"/>
              <a:ea typeface="Quattrocento Sans"/>
              <a:cs typeface="Quattrocento Sans"/>
              <a:sym typeface="Quattrocento Sans"/>
            </a:endParaRPr>
          </a:p>
        </p:txBody>
      </p:sp>
      <p:sp>
        <p:nvSpPr>
          <p:cNvPr id="673" name="Google Shape;673;p49"/>
          <p:cNvSpPr txBox="1"/>
          <p:nvPr/>
        </p:nvSpPr>
        <p:spPr>
          <a:xfrm>
            <a:off x="1160894" y="2866882"/>
            <a:ext cx="4486910" cy="514984"/>
          </a:xfrm>
          <a:prstGeom prst="rect">
            <a:avLst/>
          </a:prstGeom>
          <a:noFill/>
          <a:ln>
            <a:noFill/>
          </a:ln>
        </p:spPr>
        <p:txBody>
          <a:bodyPr anchorCtr="0" anchor="t" bIns="0" lIns="0" spcFirstLastPara="1" rIns="0" wrap="square" tIns="438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¿Funcionará mejor con 1 neurona en la 1ª y 1000 en la 2ª?</a:t>
            </a:r>
            <a:endParaRPr sz="1400">
              <a:latin typeface="Helvetica Neue"/>
              <a:ea typeface="Helvetica Neue"/>
              <a:cs typeface="Helvetica Neue"/>
              <a:sym typeface="Helvetica Neue"/>
            </a:endParaRPr>
          </a:p>
          <a:p>
            <a:pPr indent="0" lvl="0" marL="12700" rtl="0" algn="l">
              <a:lnSpc>
                <a:spcPct val="100000"/>
              </a:lnSpc>
              <a:spcBef>
                <a:spcPts val="250"/>
              </a:spcBef>
              <a:spcAft>
                <a:spcPts val="0"/>
              </a:spcAft>
              <a:buNone/>
            </a:pPr>
            <a:r>
              <a:rPr lang="en-US" sz="1400">
                <a:latin typeface="Helvetica Neue"/>
                <a:ea typeface="Helvetica Neue"/>
                <a:cs typeface="Helvetica Neue"/>
                <a:sym typeface="Helvetica Neue"/>
              </a:rPr>
              <a:t>¿Funcionará mejor con 1000 neurona en la 1ª y 1 en la 2ª?</a:t>
            </a:r>
            <a:endParaRPr sz="1400">
              <a:latin typeface="Helvetica Neue"/>
              <a:ea typeface="Helvetica Neue"/>
              <a:cs typeface="Helvetica Neue"/>
              <a:sym typeface="Helvetica Neue"/>
            </a:endParaRPr>
          </a:p>
        </p:txBody>
      </p:sp>
      <p:sp>
        <p:nvSpPr>
          <p:cNvPr id="674" name="Google Shape;674;p49"/>
          <p:cNvSpPr txBox="1"/>
          <p:nvPr/>
        </p:nvSpPr>
        <p:spPr>
          <a:xfrm>
            <a:off x="944905" y="3187702"/>
            <a:ext cx="89535" cy="12192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600">
                <a:latin typeface="Quattrocento Sans"/>
                <a:ea typeface="Quattrocento Sans"/>
                <a:cs typeface="Quattrocento Sans"/>
                <a:sym typeface="Quattrocento Sans"/>
              </a:rPr>
              <a:t>●</a:t>
            </a:r>
            <a:endParaRPr sz="600">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9" name="Shape 79"/>
        <p:cNvGrpSpPr/>
        <p:nvPr/>
      </p:nvGrpSpPr>
      <p:grpSpPr>
        <a:xfrm>
          <a:off x="0" y="0"/>
          <a:ext cx="0" cy="0"/>
          <a:chOff x="0" y="0"/>
          <a:chExt cx="0" cy="0"/>
        </a:xfrm>
      </p:grpSpPr>
      <p:pic>
        <p:nvPicPr>
          <p:cNvPr id="80" name="Google Shape;80;p5"/>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81" name="Google Shape;81;p5"/>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82" name="Google Shape;82;p5"/>
          <p:cNvSpPr txBox="1"/>
          <p:nvPr/>
        </p:nvSpPr>
        <p:spPr>
          <a:xfrm>
            <a:off x="639978" y="1372935"/>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83" name="Google Shape;83;p5"/>
          <p:cNvSpPr txBox="1"/>
          <p:nvPr/>
        </p:nvSpPr>
        <p:spPr>
          <a:xfrm>
            <a:off x="970457" y="1364149"/>
            <a:ext cx="7411084"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1956 - Congreso de Dartmouth. Este Congreso frecuentemente se menciona para indicar el nacimiento de la inteligencia artificial.</a:t>
            </a:r>
            <a:endParaRPr sz="1200">
              <a:latin typeface="Helvetica Neue"/>
              <a:ea typeface="Helvetica Neue"/>
              <a:cs typeface="Helvetica Neue"/>
              <a:sym typeface="Helvetica Neue"/>
            </a:endParaRPr>
          </a:p>
        </p:txBody>
      </p:sp>
      <p:sp>
        <p:nvSpPr>
          <p:cNvPr id="84" name="Google Shape;84;p5"/>
          <p:cNvSpPr txBox="1"/>
          <p:nvPr/>
        </p:nvSpPr>
        <p:spPr>
          <a:xfrm>
            <a:off x="639978" y="200293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85" name="Google Shape;85;p5"/>
          <p:cNvSpPr txBox="1"/>
          <p:nvPr/>
        </p:nvSpPr>
        <p:spPr>
          <a:xfrm>
            <a:off x="970457" y="1991631"/>
            <a:ext cx="7419975" cy="1286510"/>
          </a:xfrm>
          <a:prstGeom prst="rect">
            <a:avLst/>
          </a:prstGeom>
          <a:noFill/>
          <a:ln>
            <a:noFill/>
          </a:ln>
        </p:spPr>
        <p:txBody>
          <a:bodyPr anchorCtr="0" anchor="t" bIns="0" lIns="0" spcFirstLastPara="1" rIns="0" wrap="square" tIns="13325">
            <a:spAutoFit/>
          </a:bodyPr>
          <a:lstStyle/>
          <a:p>
            <a:pPr indent="0" lvl="0" marL="12700" marR="5080" rtl="0" algn="just">
              <a:lnSpc>
                <a:spcPct val="114799"/>
              </a:lnSpc>
              <a:spcBef>
                <a:spcPts val="0"/>
              </a:spcBef>
              <a:spcAft>
                <a:spcPts val="0"/>
              </a:spcAft>
              <a:buNone/>
            </a:pPr>
            <a:r>
              <a:rPr lang="en-US" sz="1200">
                <a:latin typeface="Helvetica Neue"/>
                <a:ea typeface="Helvetica Neue"/>
                <a:cs typeface="Helvetica Neue"/>
                <a:sym typeface="Helvetica Neue"/>
              </a:rPr>
              <a:t>1957 - Frank Rosenblatt. </a:t>
            </a:r>
            <a:r>
              <a:rPr b="1" lang="en-US" sz="1200">
                <a:latin typeface="Arial"/>
                <a:ea typeface="Arial"/>
                <a:cs typeface="Arial"/>
                <a:sym typeface="Arial"/>
              </a:rPr>
              <a:t>Comenzó el desarrollo del Perceptron</a:t>
            </a:r>
            <a:r>
              <a:rPr lang="en-US" sz="1200">
                <a:latin typeface="Helvetica Neue"/>
                <a:ea typeface="Helvetica Neue"/>
                <a:cs typeface="Helvetica Neue"/>
                <a:sym typeface="Helvetica Neue"/>
              </a:rPr>
              <a:t>. Esta es la red neuronal más antigua; utilizándose hoy en día para aplicación como identificador de patrones. </a:t>
            </a:r>
            <a:r>
              <a:rPr b="1" lang="en-US" sz="1200">
                <a:latin typeface="Arial"/>
                <a:ea typeface="Arial"/>
                <a:cs typeface="Arial"/>
                <a:sym typeface="Arial"/>
              </a:rPr>
              <a:t>Este modelo era capaz de generalizar, es decir, después de haber aprendido una serie de patrones podía reconocer otros similares, aunque no se le hubiesen presentado en el entrenamiento. </a:t>
            </a:r>
            <a:r>
              <a:rPr lang="en-US" sz="1200">
                <a:latin typeface="Helvetica Neue"/>
                <a:ea typeface="Helvetica Neue"/>
                <a:cs typeface="Helvetica Neue"/>
                <a:sym typeface="Helvetica Neue"/>
              </a:rPr>
              <a:t>Sin embargo, tenía una serie de limitaciones, por ejemplo, su incapacidad para resolver el problema de la función OR-exclusiva y, en general, era incapaz de clasificar clases no separables linealmente.</a:t>
            </a:r>
            <a:endParaRPr sz="1200">
              <a:latin typeface="Helvetica Neue"/>
              <a:ea typeface="Helvetica Neue"/>
              <a:cs typeface="Helvetica Neue"/>
              <a:sym typeface="Helvetica Neue"/>
            </a:endParaRPr>
          </a:p>
        </p:txBody>
      </p:sp>
      <p:sp>
        <p:nvSpPr>
          <p:cNvPr id="86" name="Google Shape;86;p5"/>
          <p:cNvSpPr txBox="1"/>
          <p:nvPr/>
        </p:nvSpPr>
        <p:spPr>
          <a:xfrm>
            <a:off x="639978" y="347246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87" name="Google Shape;87;p5"/>
          <p:cNvSpPr txBox="1"/>
          <p:nvPr/>
        </p:nvSpPr>
        <p:spPr>
          <a:xfrm>
            <a:off x="970457" y="3461516"/>
            <a:ext cx="7409180" cy="445770"/>
          </a:xfrm>
          <a:prstGeom prst="rect">
            <a:avLst/>
          </a:prstGeom>
          <a:noFill/>
          <a:ln>
            <a:noFill/>
          </a:ln>
        </p:spPr>
        <p:txBody>
          <a:bodyPr anchorCtr="0" anchor="t" bIns="0" lIns="0" spcFirstLastPara="1" rIns="0" wrap="square" tIns="12700">
            <a:spAutoFit/>
          </a:bodyPr>
          <a:lstStyle/>
          <a:p>
            <a:pPr indent="0" lvl="0" marL="12700" marR="5080" rtl="0" algn="l">
              <a:lnSpc>
                <a:spcPct val="114799"/>
              </a:lnSpc>
              <a:spcBef>
                <a:spcPts val="0"/>
              </a:spcBef>
              <a:spcAft>
                <a:spcPts val="0"/>
              </a:spcAft>
              <a:buNone/>
            </a:pPr>
            <a:r>
              <a:rPr lang="en-US" sz="1200">
                <a:latin typeface="Helvetica Neue"/>
                <a:ea typeface="Helvetica Neue"/>
                <a:cs typeface="Helvetica Neue"/>
                <a:sym typeface="Helvetica Neue"/>
              </a:rPr>
              <a:t>1959 - Frank Rosenblatt: Principios de Neurodinámica. En este libro confirmó que, bajo ciertas condiciones, el aprendizaje del Perceptron convergía hacia un estado finito (Teorema de Convergencia del Perceptron).</a:t>
            </a:r>
            <a:endParaRPr sz="1200">
              <a:latin typeface="Helvetica Neue"/>
              <a:ea typeface="Helvetica Neue"/>
              <a:cs typeface="Helvetica Neue"/>
              <a:sym typeface="Helvetica Neue"/>
            </a:endParaRPr>
          </a:p>
        </p:txBody>
      </p:sp>
      <p:sp>
        <p:nvSpPr>
          <p:cNvPr id="88" name="Google Shape;88;p5"/>
          <p:cNvSpPr txBox="1"/>
          <p:nvPr/>
        </p:nvSpPr>
        <p:spPr>
          <a:xfrm>
            <a:off x="639978" y="410102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89" name="Google Shape;89;p5"/>
          <p:cNvSpPr txBox="1"/>
          <p:nvPr/>
        </p:nvSpPr>
        <p:spPr>
          <a:xfrm>
            <a:off x="970457" y="4091868"/>
            <a:ext cx="7422515" cy="654050"/>
          </a:xfrm>
          <a:prstGeom prst="rect">
            <a:avLst/>
          </a:prstGeom>
          <a:noFill/>
          <a:ln>
            <a:noFill/>
          </a:ln>
        </p:spPr>
        <p:txBody>
          <a:bodyPr anchorCtr="0" anchor="t" bIns="0" lIns="0" spcFirstLastPara="1" rIns="0" wrap="square" tIns="12700">
            <a:spAutoFit/>
          </a:bodyPr>
          <a:lstStyle/>
          <a:p>
            <a:pPr indent="0" lvl="0" marL="12700" marR="5080" rtl="0" algn="just">
              <a:lnSpc>
                <a:spcPct val="114599"/>
              </a:lnSpc>
              <a:spcBef>
                <a:spcPts val="0"/>
              </a:spcBef>
              <a:spcAft>
                <a:spcPts val="0"/>
              </a:spcAft>
              <a:buNone/>
            </a:pPr>
            <a:r>
              <a:rPr lang="en-US" sz="1200">
                <a:latin typeface="Helvetica Neue"/>
                <a:ea typeface="Helvetica Neue"/>
                <a:cs typeface="Helvetica Neue"/>
                <a:sym typeface="Helvetica Neue"/>
              </a:rPr>
              <a:t>1960 - Bernard Widroff/Marcian Hoff. Desarrollaron el </a:t>
            </a:r>
            <a:r>
              <a:rPr b="1" lang="en-US" sz="1200">
                <a:latin typeface="Arial"/>
                <a:ea typeface="Arial"/>
                <a:cs typeface="Arial"/>
                <a:sym typeface="Arial"/>
              </a:rPr>
              <a:t>modelo Adaline (ADAptative LINear Elements). </a:t>
            </a:r>
            <a:r>
              <a:rPr lang="en-US" sz="1200">
                <a:latin typeface="Helvetica Neue"/>
                <a:ea typeface="Helvetica Neue"/>
                <a:cs typeface="Helvetica Neue"/>
                <a:sym typeface="Helvetica Neue"/>
              </a:rPr>
              <a:t>Esta fue la primera red neuronal aplicada a un problema real (filtros adaptativos para eliminar ecos en las líneas telefónicas) que se ha utilizado comercialmente durante varias décadas.</a:t>
            </a:r>
            <a:endParaRPr sz="1200">
              <a:latin typeface="Helvetica Neue"/>
              <a:ea typeface="Helvetica Neue"/>
              <a:cs typeface="Helvetica Neue"/>
              <a:sym typeface="Helvetica Neu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8" name="Shape 678"/>
        <p:cNvGrpSpPr/>
        <p:nvPr/>
      </p:nvGrpSpPr>
      <p:grpSpPr>
        <a:xfrm>
          <a:off x="0" y="0"/>
          <a:ext cx="0" cy="0"/>
          <a:chOff x="0" y="0"/>
          <a:chExt cx="0" cy="0"/>
        </a:xfrm>
      </p:grpSpPr>
      <p:pic>
        <p:nvPicPr>
          <p:cNvPr id="679" name="Google Shape;679;p50"/>
          <p:cNvPicPr preferRelativeResize="0"/>
          <p:nvPr/>
        </p:nvPicPr>
        <p:blipFill rotWithShape="1">
          <a:blip r:embed="rId3">
            <a:alphaModFix/>
          </a:blip>
          <a:srcRect b="0" l="0" r="0" t="0"/>
          <a:stretch/>
        </p:blipFill>
        <p:spPr>
          <a:xfrm>
            <a:off x="6103944" y="1762927"/>
            <a:ext cx="2845288" cy="1044714"/>
          </a:xfrm>
          <a:prstGeom prst="rect">
            <a:avLst/>
          </a:prstGeom>
          <a:noFill/>
          <a:ln>
            <a:noFill/>
          </a:ln>
        </p:spPr>
      </p:pic>
      <p:pic>
        <p:nvPicPr>
          <p:cNvPr id="680" name="Google Shape;680;p50"/>
          <p:cNvPicPr preferRelativeResize="0"/>
          <p:nvPr/>
        </p:nvPicPr>
        <p:blipFill rotWithShape="1">
          <a:blip r:embed="rId4">
            <a:alphaModFix/>
          </a:blip>
          <a:srcRect b="0" l="0" r="0" t="0"/>
          <a:stretch/>
        </p:blipFill>
        <p:spPr>
          <a:xfrm>
            <a:off x="289077" y="491704"/>
            <a:ext cx="4420544" cy="316500"/>
          </a:xfrm>
          <a:prstGeom prst="rect">
            <a:avLst/>
          </a:prstGeom>
          <a:noFill/>
          <a:ln>
            <a:noFill/>
          </a:ln>
        </p:spPr>
      </p:pic>
      <p:sp>
        <p:nvSpPr>
          <p:cNvPr id="681" name="Google Shape;681;p50"/>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16. Otros modelos de redes neuronales</a:t>
            </a:r>
            <a:endParaRPr/>
          </a:p>
        </p:txBody>
      </p:sp>
      <p:sp>
        <p:nvSpPr>
          <p:cNvPr id="682" name="Google Shape;682;p50"/>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83" name="Google Shape;683;p50"/>
          <p:cNvSpPr txBox="1"/>
          <p:nvPr/>
        </p:nvSpPr>
        <p:spPr>
          <a:xfrm>
            <a:off x="970457" y="1153846"/>
            <a:ext cx="7503795" cy="688975"/>
          </a:xfrm>
          <a:prstGeom prst="rect">
            <a:avLst/>
          </a:prstGeom>
          <a:noFill/>
          <a:ln>
            <a:noFill/>
          </a:ln>
        </p:spPr>
        <p:txBody>
          <a:bodyPr anchorCtr="0" anchor="t" bIns="0" lIns="0" spcFirstLastPara="1" rIns="0" wrap="square" tIns="438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Radial Basis Neural Network</a:t>
            </a:r>
            <a:endParaRPr sz="1400">
              <a:latin typeface="Helvetica Neue"/>
              <a:ea typeface="Helvetica Neue"/>
              <a:cs typeface="Helvetica Neue"/>
              <a:sym typeface="Helvetica Neue"/>
            </a:endParaRPr>
          </a:p>
          <a:p>
            <a:pPr indent="0" lvl="0" marL="418465" marR="5080" rtl="0" algn="l">
              <a:lnSpc>
                <a:spcPct val="114599"/>
              </a:lnSpc>
              <a:spcBef>
                <a:spcPts val="0"/>
              </a:spcBef>
              <a:spcAft>
                <a:spcPts val="0"/>
              </a:spcAft>
              <a:buNone/>
            </a:pPr>
            <a:r>
              <a:rPr lang="en-US" sz="1200">
                <a:latin typeface="Helvetica Neue"/>
                <a:ea typeface="Helvetica Neue"/>
                <a:cs typeface="Helvetica Neue"/>
                <a:sym typeface="Helvetica Neue"/>
              </a:rPr>
              <a:t>Similares a las RNA vistas, pero con la particularidad de que la función de activación usada es radial. Por tanto calculan la salida en función de la distancia a un punto denominado centro.</a:t>
            </a:r>
            <a:endParaRPr sz="1200">
              <a:latin typeface="Helvetica Neue"/>
              <a:ea typeface="Helvetica Neue"/>
              <a:cs typeface="Helvetica Neue"/>
              <a:sym typeface="Helvetica Neue"/>
            </a:endParaRPr>
          </a:p>
        </p:txBody>
      </p:sp>
      <p:sp>
        <p:nvSpPr>
          <p:cNvPr id="684" name="Google Shape;684;p50"/>
          <p:cNvSpPr txBox="1"/>
          <p:nvPr/>
        </p:nvSpPr>
        <p:spPr>
          <a:xfrm>
            <a:off x="1160894" y="2100505"/>
            <a:ext cx="84455" cy="114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685" name="Google Shape;685;p50"/>
          <p:cNvSpPr txBox="1"/>
          <p:nvPr/>
        </p:nvSpPr>
        <p:spPr>
          <a:xfrm>
            <a:off x="1376540" y="2057300"/>
            <a:ext cx="1123315" cy="224154"/>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300">
                <a:latin typeface="Helvetica Neue"/>
                <a:ea typeface="Helvetica Neue"/>
                <a:cs typeface="Helvetica Neue"/>
                <a:sym typeface="Helvetica Neue"/>
              </a:rPr>
              <a:t>Características</a:t>
            </a:r>
            <a:r>
              <a:rPr lang="en-US" sz="1200">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86" name="Google Shape;686;p50"/>
          <p:cNvSpPr txBox="1"/>
          <p:nvPr/>
        </p:nvSpPr>
        <p:spPr>
          <a:xfrm>
            <a:off x="1376540" y="2321549"/>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687" name="Google Shape;687;p50"/>
          <p:cNvSpPr txBox="1"/>
          <p:nvPr/>
        </p:nvSpPr>
        <p:spPr>
          <a:xfrm>
            <a:off x="1592541" y="2255511"/>
            <a:ext cx="5254625" cy="86550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Simétricas respecto de x=0</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Se definen con al menos 2 parámetros:</a:t>
            </a:r>
            <a:endParaRPr sz="1200">
              <a:latin typeface="Helvetica Neue"/>
              <a:ea typeface="Helvetica Neue"/>
              <a:cs typeface="Helvetica Neue"/>
              <a:sym typeface="Helvetica Neue"/>
            </a:endParaRPr>
          </a:p>
          <a:p>
            <a:pPr indent="0" lvl="0" marL="228600" rtl="0" algn="l">
              <a:lnSpc>
                <a:spcPct val="100000"/>
              </a:lnSpc>
              <a:spcBef>
                <a:spcPts val="220"/>
              </a:spcBef>
              <a:spcAft>
                <a:spcPts val="0"/>
              </a:spcAft>
              <a:buNone/>
            </a:pPr>
            <a:r>
              <a:rPr lang="en-US" sz="1200">
                <a:latin typeface="Helvetica Neue"/>
                <a:ea typeface="Helvetica Neue"/>
                <a:cs typeface="Helvetica Neue"/>
                <a:sym typeface="Helvetica Neue"/>
              </a:rPr>
              <a:t>Centro → Punto donde la función posee un extremo</a:t>
            </a:r>
            <a:endParaRPr sz="1200">
              <a:latin typeface="Helvetica Neue"/>
              <a:ea typeface="Helvetica Neue"/>
              <a:cs typeface="Helvetica Neue"/>
              <a:sym typeface="Helvetica Neue"/>
            </a:endParaRPr>
          </a:p>
          <a:p>
            <a:pPr indent="0" lvl="0" marL="228600" rtl="0" algn="l">
              <a:lnSpc>
                <a:spcPct val="100000"/>
              </a:lnSpc>
              <a:spcBef>
                <a:spcPts val="210"/>
              </a:spcBef>
              <a:spcAft>
                <a:spcPts val="0"/>
              </a:spcAft>
              <a:buNone/>
            </a:pPr>
            <a:r>
              <a:rPr lang="en-US" sz="1200">
                <a:latin typeface="Helvetica Neue"/>
                <a:ea typeface="Helvetica Neue"/>
                <a:cs typeface="Helvetica Neue"/>
                <a:sym typeface="Helvetica Neue"/>
              </a:rPr>
              <a:t>Anchura → Magnitud de la variación de la función según se aleja del centro.</a:t>
            </a:r>
            <a:endParaRPr sz="1200">
              <a:latin typeface="Helvetica Neue"/>
              <a:ea typeface="Helvetica Neue"/>
              <a:cs typeface="Helvetica Neue"/>
              <a:sym typeface="Helvetica Neue"/>
            </a:endParaRPr>
          </a:p>
        </p:txBody>
      </p:sp>
      <p:sp>
        <p:nvSpPr>
          <p:cNvPr id="688" name="Google Shape;688;p50"/>
          <p:cNvSpPr txBox="1"/>
          <p:nvPr/>
        </p:nvSpPr>
        <p:spPr>
          <a:xfrm>
            <a:off x="1376540" y="2531061"/>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689" name="Google Shape;689;p50"/>
          <p:cNvSpPr txBox="1"/>
          <p:nvPr/>
        </p:nvSpPr>
        <p:spPr>
          <a:xfrm>
            <a:off x="970457" y="3725028"/>
            <a:ext cx="750252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Las salidas de las redes de neuronas de base radial son, por tanto una combinación lineal de gausianas, cada una de las cuales se activa para una determinada porción del espacio definido por los patrones de entrada.</a:t>
            </a:r>
            <a:endParaRPr sz="1200">
              <a:latin typeface="Helvetica Neue"/>
              <a:ea typeface="Helvetica Neue"/>
              <a:cs typeface="Helvetica Neue"/>
              <a:sym typeface="Helvetica Neue"/>
            </a:endParaRPr>
          </a:p>
        </p:txBody>
      </p:sp>
      <p:sp>
        <p:nvSpPr>
          <p:cNvPr id="690" name="Google Shape;690;p50"/>
          <p:cNvSpPr txBox="1"/>
          <p:nvPr/>
        </p:nvSpPr>
        <p:spPr>
          <a:xfrm>
            <a:off x="639978" y="4363810"/>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91" name="Google Shape;691;p50"/>
          <p:cNvSpPr txBox="1"/>
          <p:nvPr/>
        </p:nvSpPr>
        <p:spPr>
          <a:xfrm>
            <a:off x="970457" y="4381451"/>
            <a:ext cx="3484879"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Se usan principalmente en problemas de clustering.</a:t>
            </a:r>
            <a:endParaRPr sz="1200">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5" name="Shape 695"/>
        <p:cNvGrpSpPr/>
        <p:nvPr/>
      </p:nvGrpSpPr>
      <p:grpSpPr>
        <a:xfrm>
          <a:off x="0" y="0"/>
          <a:ext cx="0" cy="0"/>
          <a:chOff x="0" y="0"/>
          <a:chExt cx="0" cy="0"/>
        </a:xfrm>
      </p:grpSpPr>
      <p:pic>
        <p:nvPicPr>
          <p:cNvPr id="696" name="Google Shape;696;p51"/>
          <p:cNvPicPr preferRelativeResize="0"/>
          <p:nvPr/>
        </p:nvPicPr>
        <p:blipFill rotWithShape="1">
          <a:blip r:embed="rId3">
            <a:alphaModFix/>
          </a:blip>
          <a:srcRect b="0" l="0" r="0" t="0"/>
          <a:stretch/>
        </p:blipFill>
        <p:spPr>
          <a:xfrm>
            <a:off x="289077" y="491704"/>
            <a:ext cx="4420544" cy="316500"/>
          </a:xfrm>
          <a:prstGeom prst="rect">
            <a:avLst/>
          </a:prstGeom>
          <a:noFill/>
          <a:ln>
            <a:noFill/>
          </a:ln>
        </p:spPr>
      </p:pic>
      <p:sp>
        <p:nvSpPr>
          <p:cNvPr id="697" name="Google Shape;697;p51"/>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16. Otros modelos de redes neuronales</a:t>
            </a:r>
            <a:endParaRPr/>
          </a:p>
        </p:txBody>
      </p:sp>
      <p:sp>
        <p:nvSpPr>
          <p:cNvPr id="698" name="Google Shape;698;p51"/>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699" name="Google Shape;699;p51"/>
          <p:cNvSpPr txBox="1"/>
          <p:nvPr/>
        </p:nvSpPr>
        <p:spPr>
          <a:xfrm>
            <a:off x="970457" y="1185026"/>
            <a:ext cx="331787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Mapas auto-organizados (Redes Kohonen)</a:t>
            </a:r>
            <a:endParaRPr sz="1400">
              <a:latin typeface="Helvetica Neue"/>
              <a:ea typeface="Helvetica Neue"/>
              <a:cs typeface="Helvetica Neue"/>
              <a:sym typeface="Helvetica Neue"/>
            </a:endParaRPr>
          </a:p>
        </p:txBody>
      </p:sp>
      <p:sp>
        <p:nvSpPr>
          <p:cNvPr id="700" name="Google Shape;700;p51"/>
          <p:cNvSpPr txBox="1"/>
          <p:nvPr/>
        </p:nvSpPr>
        <p:spPr>
          <a:xfrm>
            <a:off x="1160894" y="146401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01" name="Google Shape;701;p51"/>
          <p:cNvSpPr txBox="1"/>
          <p:nvPr/>
        </p:nvSpPr>
        <p:spPr>
          <a:xfrm>
            <a:off x="1376540" y="1398350"/>
            <a:ext cx="3075305" cy="1075055"/>
          </a:xfrm>
          <a:prstGeom prst="rect">
            <a:avLst/>
          </a:prstGeom>
          <a:noFill/>
          <a:ln>
            <a:noFill/>
          </a:ln>
        </p:spPr>
        <p:txBody>
          <a:bodyPr anchorCtr="0" anchor="t" bIns="0" lIns="0" spcFirstLastPara="1" rIns="0" wrap="square" tIns="12050">
            <a:spAutoFit/>
          </a:bodyPr>
          <a:lstStyle/>
          <a:p>
            <a:pPr indent="0" lvl="0" marL="12700" marR="5080" rtl="0" algn="just">
              <a:lnSpc>
                <a:spcPct val="114900"/>
              </a:lnSpc>
              <a:spcBef>
                <a:spcPts val="0"/>
              </a:spcBef>
              <a:spcAft>
                <a:spcPts val="0"/>
              </a:spcAft>
              <a:buNone/>
            </a:pPr>
            <a:r>
              <a:rPr lang="en-US" sz="1200">
                <a:latin typeface="Helvetica Neue"/>
                <a:ea typeface="Helvetica Neue"/>
                <a:cs typeface="Helvetica Neue"/>
                <a:sym typeface="Helvetica Neue"/>
              </a:rPr>
              <a:t>Se basan en ciertas evidencias descubiertas a nivel cerebral y usan un aprendizaje no supervisado competitivo.</a:t>
            </a:r>
            <a:endParaRPr sz="1200">
              <a:latin typeface="Helvetica Neue"/>
              <a:ea typeface="Helvetica Neue"/>
              <a:cs typeface="Helvetica Neue"/>
              <a:sym typeface="Helvetica Neue"/>
            </a:endParaRPr>
          </a:p>
          <a:p>
            <a:pPr indent="0" lvl="0" marL="12700" marR="5080" rtl="0" algn="just">
              <a:lnSpc>
                <a:spcPct val="114599"/>
              </a:lnSpc>
              <a:spcBef>
                <a:spcPts val="0"/>
              </a:spcBef>
              <a:spcAft>
                <a:spcPts val="0"/>
              </a:spcAft>
              <a:buNone/>
            </a:pPr>
            <a:r>
              <a:rPr lang="en-US" sz="1200">
                <a:latin typeface="Helvetica Neue"/>
                <a:ea typeface="Helvetica Neue"/>
                <a:cs typeface="Helvetica Neue"/>
                <a:sym typeface="Helvetica Neue"/>
              </a:rPr>
              <a:t>Se orienta a la clusterización o clasificación de los datos de entrada (categorización).</a:t>
            </a:r>
            <a:endParaRPr sz="1200">
              <a:latin typeface="Helvetica Neue"/>
              <a:ea typeface="Helvetica Neue"/>
              <a:cs typeface="Helvetica Neue"/>
              <a:sym typeface="Helvetica Neue"/>
            </a:endParaRPr>
          </a:p>
        </p:txBody>
      </p:sp>
      <p:sp>
        <p:nvSpPr>
          <p:cNvPr id="702" name="Google Shape;702;p51"/>
          <p:cNvSpPr txBox="1"/>
          <p:nvPr/>
        </p:nvSpPr>
        <p:spPr>
          <a:xfrm>
            <a:off x="1160894" y="209294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03" name="Google Shape;703;p51"/>
          <p:cNvSpPr txBox="1"/>
          <p:nvPr/>
        </p:nvSpPr>
        <p:spPr>
          <a:xfrm>
            <a:off x="1160894" y="2513065"/>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04" name="Google Shape;704;p51"/>
          <p:cNvSpPr txBox="1"/>
          <p:nvPr/>
        </p:nvSpPr>
        <p:spPr>
          <a:xfrm>
            <a:off x="1376540" y="2474178"/>
            <a:ext cx="55562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La	red</a:t>
            </a:r>
            <a:endParaRPr sz="1200">
              <a:latin typeface="Helvetica Neue"/>
              <a:ea typeface="Helvetica Neue"/>
              <a:cs typeface="Helvetica Neue"/>
              <a:sym typeface="Helvetica Neue"/>
            </a:endParaRPr>
          </a:p>
        </p:txBody>
      </p:sp>
      <p:sp>
        <p:nvSpPr>
          <p:cNvPr id="705" name="Google Shape;705;p51"/>
          <p:cNvSpPr txBox="1"/>
          <p:nvPr/>
        </p:nvSpPr>
        <p:spPr>
          <a:xfrm>
            <a:off x="1376540" y="2684782"/>
            <a:ext cx="474300" cy="197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rasgos</a:t>
            </a:r>
            <a:endParaRPr sz="1200">
              <a:latin typeface="Helvetica Neue"/>
              <a:ea typeface="Helvetica Neue"/>
              <a:cs typeface="Helvetica Neue"/>
              <a:sym typeface="Helvetica Neue"/>
            </a:endParaRPr>
          </a:p>
        </p:txBody>
      </p:sp>
      <p:sp>
        <p:nvSpPr>
          <p:cNvPr id="706" name="Google Shape;706;p51"/>
          <p:cNvSpPr txBox="1"/>
          <p:nvPr/>
        </p:nvSpPr>
        <p:spPr>
          <a:xfrm>
            <a:off x="2059846" y="2446316"/>
            <a:ext cx="2392680" cy="447040"/>
          </a:xfrm>
          <a:prstGeom prst="rect">
            <a:avLst/>
          </a:prstGeom>
          <a:noFill/>
          <a:ln>
            <a:noFill/>
          </a:ln>
        </p:spPr>
        <p:txBody>
          <a:bodyPr anchorCtr="0" anchor="t" bIns="0" lIns="0" spcFirstLastPara="1" rIns="0" wrap="square" tIns="12700">
            <a:spAutoFit/>
          </a:bodyPr>
          <a:lstStyle/>
          <a:p>
            <a:pPr indent="-265430" lvl="0" marL="277495" marR="5080" rtl="0" algn="l">
              <a:lnSpc>
                <a:spcPct val="115199"/>
              </a:lnSpc>
              <a:spcBef>
                <a:spcPts val="0"/>
              </a:spcBef>
              <a:spcAft>
                <a:spcPts val="0"/>
              </a:spcAft>
              <a:buNone/>
            </a:pPr>
            <a:r>
              <a:rPr lang="en-US" sz="1200">
                <a:latin typeface="Helvetica Neue"/>
                <a:ea typeface="Helvetica Neue"/>
                <a:cs typeface="Helvetica Neue"/>
                <a:sym typeface="Helvetica Neue"/>
              </a:rPr>
              <a:t>auto-organizada	debe	descubrir comunes,		regularidades,</a:t>
            </a:r>
            <a:endParaRPr sz="1200">
              <a:latin typeface="Helvetica Neue"/>
              <a:ea typeface="Helvetica Neue"/>
              <a:cs typeface="Helvetica Neue"/>
              <a:sym typeface="Helvetica Neue"/>
            </a:endParaRPr>
          </a:p>
        </p:txBody>
      </p:sp>
      <p:sp>
        <p:nvSpPr>
          <p:cNvPr id="707" name="Google Shape;707;p51"/>
          <p:cNvSpPr txBox="1"/>
          <p:nvPr/>
        </p:nvSpPr>
        <p:spPr>
          <a:xfrm>
            <a:off x="1376540" y="2867156"/>
            <a:ext cx="3075900" cy="1257900"/>
          </a:xfrm>
          <a:prstGeom prst="rect">
            <a:avLst/>
          </a:prstGeom>
          <a:noFill/>
          <a:ln>
            <a:noFill/>
          </a:ln>
        </p:spPr>
        <p:txBody>
          <a:bodyPr anchorCtr="0" anchor="t" bIns="0" lIns="0" spcFirstLastPara="1" rIns="0" wrap="square" tIns="12700">
            <a:spAutoFit/>
          </a:bodyPr>
          <a:lstStyle/>
          <a:p>
            <a:pPr indent="0" lvl="0" marL="12700" marR="5080" rtl="0" algn="just">
              <a:lnSpc>
                <a:spcPct val="114700"/>
              </a:lnSpc>
              <a:spcBef>
                <a:spcPts val="0"/>
              </a:spcBef>
              <a:spcAft>
                <a:spcPts val="0"/>
              </a:spcAft>
              <a:buNone/>
            </a:pPr>
            <a:r>
              <a:rPr lang="en-US" sz="1200">
                <a:latin typeface="Helvetica Neue"/>
                <a:ea typeface="Helvetica Neue"/>
                <a:cs typeface="Helvetica Neue"/>
                <a:sym typeface="Helvetica Neue"/>
              </a:rPr>
              <a:t>correlaciones o categorías en los datos de entrada,  e  incorporarlos  a  su  estructura interna de conexiones.</a:t>
            </a:r>
            <a:endParaRPr sz="1200">
              <a:latin typeface="Helvetica Neue"/>
              <a:ea typeface="Helvetica Neue"/>
              <a:cs typeface="Helvetica Neue"/>
              <a:sym typeface="Helvetica Neue"/>
            </a:endParaRPr>
          </a:p>
          <a:p>
            <a:pPr indent="0" lvl="0" marL="12700" marR="5080" rtl="0" algn="just">
              <a:lnSpc>
                <a:spcPct val="114599"/>
              </a:lnSpc>
              <a:spcBef>
                <a:spcPts val="10"/>
              </a:spcBef>
              <a:spcAft>
                <a:spcPts val="0"/>
              </a:spcAft>
              <a:buNone/>
            </a:pPr>
            <a:r>
              <a:rPr lang="en-US" sz="1200">
                <a:latin typeface="Helvetica Neue"/>
                <a:ea typeface="Helvetica Neue"/>
                <a:cs typeface="Helvetica Neue"/>
                <a:sym typeface="Helvetica Neue"/>
              </a:rPr>
              <a:t>Se dice, por tanto, que las neuronas deben auto-organizarse en función de los estímulos (datos) procedentes del exterior.</a:t>
            </a:r>
            <a:endParaRPr sz="1200">
              <a:latin typeface="Helvetica Neue"/>
              <a:ea typeface="Helvetica Neue"/>
              <a:cs typeface="Helvetica Neue"/>
              <a:sym typeface="Helvetica Neue"/>
            </a:endParaRPr>
          </a:p>
        </p:txBody>
      </p:sp>
      <p:sp>
        <p:nvSpPr>
          <p:cNvPr id="708" name="Google Shape;708;p51"/>
          <p:cNvSpPr txBox="1"/>
          <p:nvPr/>
        </p:nvSpPr>
        <p:spPr>
          <a:xfrm>
            <a:off x="1160894" y="3562098"/>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pic>
        <p:nvPicPr>
          <p:cNvPr id="709" name="Google Shape;709;p51"/>
          <p:cNvPicPr preferRelativeResize="0"/>
          <p:nvPr/>
        </p:nvPicPr>
        <p:blipFill rotWithShape="1">
          <a:blip r:embed="rId4">
            <a:alphaModFix/>
          </a:blip>
          <a:srcRect b="0" l="0" r="0" t="0"/>
          <a:stretch/>
        </p:blipFill>
        <p:spPr>
          <a:xfrm>
            <a:off x="4896002" y="1089357"/>
            <a:ext cx="3967556" cy="294228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3" name="Shape 713"/>
        <p:cNvGrpSpPr/>
        <p:nvPr/>
      </p:nvGrpSpPr>
      <p:grpSpPr>
        <a:xfrm>
          <a:off x="0" y="0"/>
          <a:ext cx="0" cy="0"/>
          <a:chOff x="0" y="0"/>
          <a:chExt cx="0" cy="0"/>
        </a:xfrm>
      </p:grpSpPr>
      <p:pic>
        <p:nvPicPr>
          <p:cNvPr id="714" name="Google Shape;714;p52"/>
          <p:cNvPicPr preferRelativeResize="0"/>
          <p:nvPr/>
        </p:nvPicPr>
        <p:blipFill rotWithShape="1">
          <a:blip r:embed="rId3">
            <a:alphaModFix/>
          </a:blip>
          <a:srcRect b="0" l="0" r="0" t="0"/>
          <a:stretch/>
        </p:blipFill>
        <p:spPr>
          <a:xfrm>
            <a:off x="289077" y="491704"/>
            <a:ext cx="4420544" cy="316500"/>
          </a:xfrm>
          <a:prstGeom prst="rect">
            <a:avLst/>
          </a:prstGeom>
          <a:noFill/>
          <a:ln>
            <a:noFill/>
          </a:ln>
        </p:spPr>
      </p:pic>
      <p:sp>
        <p:nvSpPr>
          <p:cNvPr id="715" name="Google Shape;715;p52"/>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16. Otros modelos de redes neuronales</a:t>
            </a:r>
            <a:endParaRPr/>
          </a:p>
        </p:txBody>
      </p:sp>
      <p:sp>
        <p:nvSpPr>
          <p:cNvPr id="716" name="Google Shape;716;p52"/>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717" name="Google Shape;717;p52"/>
          <p:cNvSpPr txBox="1"/>
          <p:nvPr/>
        </p:nvSpPr>
        <p:spPr>
          <a:xfrm>
            <a:off x="970457" y="1185026"/>
            <a:ext cx="128841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Red de Hopfield</a:t>
            </a:r>
            <a:endParaRPr sz="1400">
              <a:latin typeface="Helvetica Neue"/>
              <a:ea typeface="Helvetica Neue"/>
              <a:cs typeface="Helvetica Neue"/>
              <a:sym typeface="Helvetica Neue"/>
            </a:endParaRPr>
          </a:p>
        </p:txBody>
      </p:sp>
      <p:sp>
        <p:nvSpPr>
          <p:cNvPr id="718" name="Google Shape;718;p52"/>
          <p:cNvSpPr txBox="1"/>
          <p:nvPr/>
        </p:nvSpPr>
        <p:spPr>
          <a:xfrm>
            <a:off x="1160894" y="146401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19" name="Google Shape;719;p52"/>
          <p:cNvSpPr txBox="1"/>
          <p:nvPr/>
        </p:nvSpPr>
        <p:spPr>
          <a:xfrm>
            <a:off x="1376540" y="1398350"/>
            <a:ext cx="4943400" cy="23160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Es probabilístico</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Al ser un modelo recurrente todas las neuronas están conectadas entre</a:t>
            </a:r>
            <a:endParaRPr sz="1200">
              <a:latin typeface="Helvetica Neue"/>
              <a:ea typeface="Helvetica Neue"/>
              <a:cs typeface="Helvetica Neue"/>
              <a:sym typeface="Helvetica Neue"/>
            </a:endParaRPr>
          </a:p>
          <a:p>
            <a:pPr indent="0" lvl="0" marL="12700" marR="5715" rtl="0" algn="l">
              <a:lnSpc>
                <a:spcPct val="114799"/>
              </a:lnSpc>
              <a:spcBef>
                <a:spcPts val="5"/>
              </a:spcBef>
              <a:spcAft>
                <a:spcPts val="0"/>
              </a:spcAft>
              <a:buNone/>
            </a:pPr>
            <a:r>
              <a:rPr lang="en-US" sz="1200">
                <a:latin typeface="Helvetica Neue"/>
                <a:ea typeface="Helvetica Neue"/>
                <a:cs typeface="Helvetica Neue"/>
                <a:sym typeface="Helvetica Neue"/>
              </a:rPr>
              <a:t>sí, cada neurona recibe señal de todas las demás y emite hacia todas ellas, pero no a sí.</a:t>
            </a:r>
            <a:endParaRPr sz="1200">
              <a:latin typeface="Helvetica Neue"/>
              <a:ea typeface="Helvetica Neue"/>
              <a:cs typeface="Helvetica Neue"/>
              <a:sym typeface="Helvetica Neue"/>
            </a:endParaRPr>
          </a:p>
          <a:p>
            <a:pPr indent="0" lvl="0" marL="12700" marR="186690" rtl="0" algn="l">
              <a:lnSpc>
                <a:spcPct val="114599"/>
              </a:lnSpc>
              <a:spcBef>
                <a:spcPts val="0"/>
              </a:spcBef>
              <a:spcAft>
                <a:spcPts val="0"/>
              </a:spcAft>
              <a:buNone/>
            </a:pPr>
            <a:r>
              <a:rPr lang="en-US" sz="1200">
                <a:latin typeface="Helvetica Neue"/>
                <a:ea typeface="Helvetica Neue"/>
                <a:cs typeface="Helvetica Neue"/>
                <a:sym typeface="Helvetica Neue"/>
              </a:rPr>
              <a:t>Consta de una matriz de pesos fija (W), simétrica y de diagonal nula (0). Cada neurona puede tomar dos valores distintos (binarios-bipolares).</a:t>
            </a:r>
            <a:endParaRPr sz="1200">
              <a:latin typeface="Helvetica Neue"/>
              <a:ea typeface="Helvetica Neue"/>
              <a:cs typeface="Helvetica Neue"/>
              <a:sym typeface="Helvetica Neue"/>
            </a:endParaRPr>
          </a:p>
          <a:p>
            <a:pPr indent="0" lvl="0" marL="12700" marR="5080" rtl="0" algn="just">
              <a:lnSpc>
                <a:spcPct val="114599"/>
              </a:lnSpc>
              <a:spcBef>
                <a:spcPts val="5"/>
              </a:spcBef>
              <a:spcAft>
                <a:spcPts val="0"/>
              </a:spcAft>
              <a:buNone/>
            </a:pPr>
            <a:r>
              <a:rPr lang="en-US" sz="1200">
                <a:latin typeface="Helvetica Neue"/>
                <a:ea typeface="Helvetica Neue"/>
                <a:cs typeface="Helvetica Neue"/>
                <a:sym typeface="Helvetica Neue"/>
              </a:rPr>
              <a:t>Al introducir un patrón de entrada, la información se propaga hacia adelante y hacia atrás. La convergencia a uno de los patrones no está; garantizada,  esta  situación  puede  provocar  que  no  se  alcance  la estabilidad del sistema y que la red nunca se detenga.</a:t>
            </a:r>
            <a:endParaRPr sz="1200">
              <a:latin typeface="Helvetica Neue"/>
              <a:ea typeface="Helvetica Neue"/>
              <a:cs typeface="Helvetica Neue"/>
              <a:sym typeface="Helvetica Neue"/>
            </a:endParaRPr>
          </a:p>
        </p:txBody>
      </p:sp>
      <p:sp>
        <p:nvSpPr>
          <p:cNvPr id="720" name="Google Shape;720;p52"/>
          <p:cNvSpPr txBox="1"/>
          <p:nvPr/>
        </p:nvSpPr>
        <p:spPr>
          <a:xfrm>
            <a:off x="1160894" y="1673544"/>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21" name="Google Shape;721;p52"/>
          <p:cNvSpPr txBox="1"/>
          <p:nvPr/>
        </p:nvSpPr>
        <p:spPr>
          <a:xfrm>
            <a:off x="1160894" y="2303540"/>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22" name="Google Shape;722;p52"/>
          <p:cNvSpPr txBox="1"/>
          <p:nvPr/>
        </p:nvSpPr>
        <p:spPr>
          <a:xfrm>
            <a:off x="1160894" y="2513065"/>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23" name="Google Shape;723;p52"/>
          <p:cNvSpPr txBox="1"/>
          <p:nvPr/>
        </p:nvSpPr>
        <p:spPr>
          <a:xfrm>
            <a:off x="1160894" y="272258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pic>
        <p:nvPicPr>
          <p:cNvPr id="724" name="Google Shape;724;p52"/>
          <p:cNvPicPr preferRelativeResize="0"/>
          <p:nvPr/>
        </p:nvPicPr>
        <p:blipFill rotWithShape="1">
          <a:blip r:embed="rId4">
            <a:alphaModFix/>
          </a:blip>
          <a:srcRect b="0" l="0" r="0" t="0"/>
          <a:stretch/>
        </p:blipFill>
        <p:spPr>
          <a:xfrm>
            <a:off x="6856472" y="869820"/>
            <a:ext cx="1462042" cy="1313531"/>
          </a:xfrm>
          <a:prstGeom prst="rect">
            <a:avLst/>
          </a:prstGeom>
          <a:noFill/>
          <a:ln>
            <a:noFill/>
          </a:ln>
        </p:spPr>
      </p:pic>
      <p:pic>
        <p:nvPicPr>
          <p:cNvPr id="725" name="Google Shape;725;p52"/>
          <p:cNvPicPr preferRelativeResize="0"/>
          <p:nvPr/>
        </p:nvPicPr>
        <p:blipFill rotWithShape="1">
          <a:blip r:embed="rId5">
            <a:alphaModFix/>
          </a:blip>
          <a:srcRect b="0" l="0" r="0" t="0"/>
          <a:stretch/>
        </p:blipFill>
        <p:spPr>
          <a:xfrm>
            <a:off x="6624002" y="2375638"/>
            <a:ext cx="2165045" cy="220931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9" name="Shape 729"/>
        <p:cNvGrpSpPr/>
        <p:nvPr/>
      </p:nvGrpSpPr>
      <p:grpSpPr>
        <a:xfrm>
          <a:off x="0" y="0"/>
          <a:ext cx="0" cy="0"/>
          <a:chOff x="0" y="0"/>
          <a:chExt cx="0" cy="0"/>
        </a:xfrm>
      </p:grpSpPr>
      <p:pic>
        <p:nvPicPr>
          <p:cNvPr id="730" name="Google Shape;730;p53"/>
          <p:cNvPicPr preferRelativeResize="0"/>
          <p:nvPr/>
        </p:nvPicPr>
        <p:blipFill rotWithShape="1">
          <a:blip r:embed="rId3">
            <a:alphaModFix/>
          </a:blip>
          <a:srcRect b="0" l="0" r="0" t="0"/>
          <a:stretch/>
        </p:blipFill>
        <p:spPr>
          <a:xfrm>
            <a:off x="289077" y="491704"/>
            <a:ext cx="4420544" cy="316500"/>
          </a:xfrm>
          <a:prstGeom prst="rect">
            <a:avLst/>
          </a:prstGeom>
          <a:noFill/>
          <a:ln>
            <a:noFill/>
          </a:ln>
        </p:spPr>
      </p:pic>
      <p:sp>
        <p:nvSpPr>
          <p:cNvPr id="731" name="Google Shape;731;p53"/>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16. Otros modelos de redes neuronales</a:t>
            </a:r>
            <a:endParaRPr/>
          </a:p>
        </p:txBody>
      </p:sp>
      <p:sp>
        <p:nvSpPr>
          <p:cNvPr id="732" name="Google Shape;732;p53"/>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733" name="Google Shape;733;p53"/>
          <p:cNvSpPr txBox="1"/>
          <p:nvPr/>
        </p:nvSpPr>
        <p:spPr>
          <a:xfrm>
            <a:off x="970457" y="1185026"/>
            <a:ext cx="189865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Máquinas de Boltzmann</a:t>
            </a:r>
            <a:endParaRPr sz="1400">
              <a:latin typeface="Helvetica Neue"/>
              <a:ea typeface="Helvetica Neue"/>
              <a:cs typeface="Helvetica Neue"/>
              <a:sym typeface="Helvetica Neue"/>
            </a:endParaRPr>
          </a:p>
        </p:txBody>
      </p:sp>
      <p:sp>
        <p:nvSpPr>
          <p:cNvPr id="734" name="Google Shape;734;p53"/>
          <p:cNvSpPr txBox="1"/>
          <p:nvPr/>
        </p:nvSpPr>
        <p:spPr>
          <a:xfrm>
            <a:off x="1160894" y="146401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35" name="Google Shape;735;p53"/>
          <p:cNvSpPr txBox="1"/>
          <p:nvPr/>
        </p:nvSpPr>
        <p:spPr>
          <a:xfrm>
            <a:off x="1376540" y="1398350"/>
            <a:ext cx="4225925" cy="2334260"/>
          </a:xfrm>
          <a:prstGeom prst="rect">
            <a:avLst/>
          </a:prstGeom>
          <a:noFill/>
          <a:ln>
            <a:noFill/>
          </a:ln>
        </p:spPr>
        <p:txBody>
          <a:bodyPr anchorCtr="0" anchor="t" bIns="0" lIns="0" spcFirstLastPara="1" rIns="0" wrap="square" tIns="12050">
            <a:spAutoFit/>
          </a:bodyPr>
          <a:lstStyle/>
          <a:p>
            <a:pPr indent="0" lvl="0" marL="12700" marR="5080" rtl="0" algn="just">
              <a:lnSpc>
                <a:spcPct val="114900"/>
              </a:lnSpc>
              <a:spcBef>
                <a:spcPts val="0"/>
              </a:spcBef>
              <a:spcAft>
                <a:spcPts val="0"/>
              </a:spcAft>
              <a:buNone/>
            </a:pPr>
            <a:r>
              <a:rPr lang="en-US" sz="1200">
                <a:latin typeface="Helvetica Neue"/>
                <a:ea typeface="Helvetica Neue"/>
                <a:cs typeface="Helvetica Neue"/>
                <a:sym typeface="Helvetica Neue"/>
              </a:rPr>
              <a:t>Son redes estocásticas de Hopfield con unidades ocultas y recurrentes que representan la información a partir de una distribución de probabilidad.</a:t>
            </a:r>
            <a:endParaRPr sz="1200">
              <a:latin typeface="Helvetica Neue"/>
              <a:ea typeface="Helvetica Neue"/>
              <a:cs typeface="Helvetica Neue"/>
              <a:sym typeface="Helvetica Neue"/>
            </a:endParaRPr>
          </a:p>
          <a:p>
            <a:pPr indent="0" lvl="0" marL="12700" marR="5080" rtl="0" algn="just">
              <a:lnSpc>
                <a:spcPct val="114599"/>
              </a:lnSpc>
              <a:spcBef>
                <a:spcPts val="0"/>
              </a:spcBef>
              <a:spcAft>
                <a:spcPts val="0"/>
              </a:spcAft>
              <a:buNone/>
            </a:pPr>
            <a:r>
              <a:rPr lang="en-US" sz="1200">
                <a:latin typeface="Helvetica Neue"/>
                <a:ea typeface="Helvetica Neue"/>
                <a:cs typeface="Helvetica Neue"/>
                <a:sym typeface="Helvetica Neue"/>
              </a:rPr>
              <a:t>Los pesos se inician aleatoriamente y la red aprende por backpropagation.</a:t>
            </a:r>
            <a:endParaRPr sz="1200">
              <a:latin typeface="Helvetica Neue"/>
              <a:ea typeface="Helvetica Neue"/>
              <a:cs typeface="Helvetica Neue"/>
              <a:sym typeface="Helvetica Neue"/>
            </a:endParaRPr>
          </a:p>
          <a:p>
            <a:pPr indent="0" lvl="0" marL="12700" rtl="0" algn="just">
              <a:lnSpc>
                <a:spcPct val="100000"/>
              </a:lnSpc>
              <a:spcBef>
                <a:spcPts val="210"/>
              </a:spcBef>
              <a:spcAft>
                <a:spcPts val="0"/>
              </a:spcAft>
              <a:buNone/>
            </a:pPr>
            <a:r>
              <a:rPr lang="en-US" sz="1200">
                <a:latin typeface="Helvetica Neue"/>
                <a:ea typeface="Helvetica Neue"/>
                <a:cs typeface="Helvetica Neue"/>
                <a:sym typeface="Helvetica Neue"/>
              </a:rPr>
              <a:t>Se usa para resolver 2 problemas diferentes:</a:t>
            </a:r>
            <a:endParaRPr sz="1200">
              <a:latin typeface="Helvetica Neue"/>
              <a:ea typeface="Helvetica Neue"/>
              <a:cs typeface="Helvetica Neue"/>
              <a:sym typeface="Helvetica Neue"/>
            </a:endParaRPr>
          </a:p>
          <a:p>
            <a:pPr indent="-216534" lvl="0" marL="444500" marR="5080" rtl="0" algn="l">
              <a:lnSpc>
                <a:spcPct val="114599"/>
              </a:lnSpc>
              <a:spcBef>
                <a:spcPts val="10"/>
              </a:spcBef>
              <a:spcAft>
                <a:spcPts val="0"/>
              </a:spcAft>
              <a:buSzPts val="1200"/>
              <a:buFont typeface="Helvetica Neue"/>
              <a:buAutoNum type="arabicPeriod"/>
            </a:pPr>
            <a:r>
              <a:rPr lang="en-US" sz="1200">
                <a:latin typeface="Helvetica Neue"/>
                <a:ea typeface="Helvetica Neue"/>
                <a:cs typeface="Helvetica Neue"/>
                <a:sym typeface="Helvetica Neue"/>
              </a:rPr>
              <a:t>Búsquedas. Los pesos en las conexiones son fijos y se usan para representar una función de coste.</a:t>
            </a:r>
            <a:endParaRPr sz="1200">
              <a:latin typeface="Helvetica Neue"/>
              <a:ea typeface="Helvetica Neue"/>
              <a:cs typeface="Helvetica Neue"/>
              <a:sym typeface="Helvetica Neue"/>
            </a:endParaRPr>
          </a:p>
          <a:p>
            <a:pPr indent="-216534" lvl="0" marL="444500" marR="5080" rtl="0" algn="l">
              <a:lnSpc>
                <a:spcPct val="114599"/>
              </a:lnSpc>
              <a:spcBef>
                <a:spcPts val="0"/>
              </a:spcBef>
              <a:spcAft>
                <a:spcPts val="0"/>
              </a:spcAft>
              <a:buSzPts val="1200"/>
              <a:buFont typeface="Helvetica Neue"/>
              <a:buAutoNum type="arabicPeriod"/>
            </a:pPr>
            <a:r>
              <a:rPr lang="en-US" sz="1200">
                <a:latin typeface="Helvetica Neue"/>
                <a:ea typeface="Helvetica Neue"/>
                <a:cs typeface="Helvetica Neue"/>
                <a:sym typeface="Helvetica Neue"/>
              </a:rPr>
              <a:t>Aprendizaje. Hacen muchas actualizaciones pequeñas en  los  pesos  y  cada  actualización  requieren  que</a:t>
            </a:r>
            <a:endParaRPr sz="1200">
              <a:latin typeface="Helvetica Neue"/>
              <a:ea typeface="Helvetica Neue"/>
              <a:cs typeface="Helvetica Neue"/>
              <a:sym typeface="Helvetica Neue"/>
            </a:endParaRPr>
          </a:p>
          <a:p>
            <a:pPr indent="0" lvl="0" marL="444500" rtl="0" algn="l">
              <a:lnSpc>
                <a:spcPct val="100000"/>
              </a:lnSpc>
              <a:spcBef>
                <a:spcPts val="220"/>
              </a:spcBef>
              <a:spcAft>
                <a:spcPts val="0"/>
              </a:spcAft>
              <a:buNone/>
            </a:pPr>
            <a:r>
              <a:rPr lang="en-US" sz="1200">
                <a:latin typeface="Helvetica Neue"/>
                <a:ea typeface="Helvetica Neue"/>
                <a:cs typeface="Helvetica Neue"/>
                <a:sym typeface="Helvetica Neue"/>
              </a:rPr>
              <a:t>resuelvan problemas de búsqueda diferentes.</a:t>
            </a:r>
            <a:endParaRPr sz="1200">
              <a:latin typeface="Helvetica Neue"/>
              <a:ea typeface="Helvetica Neue"/>
              <a:cs typeface="Helvetica Neue"/>
              <a:sym typeface="Helvetica Neue"/>
            </a:endParaRPr>
          </a:p>
        </p:txBody>
      </p:sp>
      <p:sp>
        <p:nvSpPr>
          <p:cNvPr id="736" name="Google Shape;736;p53"/>
          <p:cNvSpPr txBox="1"/>
          <p:nvPr/>
        </p:nvSpPr>
        <p:spPr>
          <a:xfrm>
            <a:off x="1160894" y="209294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37" name="Google Shape;737;p53"/>
          <p:cNvSpPr txBox="1"/>
          <p:nvPr/>
        </p:nvSpPr>
        <p:spPr>
          <a:xfrm>
            <a:off x="1160894" y="2513065"/>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pic>
        <p:nvPicPr>
          <p:cNvPr id="738" name="Google Shape;738;p53"/>
          <p:cNvPicPr preferRelativeResize="0"/>
          <p:nvPr/>
        </p:nvPicPr>
        <p:blipFill rotWithShape="1">
          <a:blip r:embed="rId4">
            <a:alphaModFix/>
          </a:blip>
          <a:srcRect b="0" l="0" r="0" t="0"/>
          <a:stretch/>
        </p:blipFill>
        <p:spPr>
          <a:xfrm>
            <a:off x="5861338" y="1303084"/>
            <a:ext cx="2766201" cy="2759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2" name="Shape 742"/>
        <p:cNvGrpSpPr/>
        <p:nvPr/>
      </p:nvGrpSpPr>
      <p:grpSpPr>
        <a:xfrm>
          <a:off x="0" y="0"/>
          <a:ext cx="0" cy="0"/>
          <a:chOff x="0" y="0"/>
          <a:chExt cx="0" cy="0"/>
        </a:xfrm>
      </p:grpSpPr>
      <p:pic>
        <p:nvPicPr>
          <p:cNvPr id="743" name="Google Shape;743;p54"/>
          <p:cNvPicPr preferRelativeResize="0"/>
          <p:nvPr/>
        </p:nvPicPr>
        <p:blipFill rotWithShape="1">
          <a:blip r:embed="rId3">
            <a:alphaModFix/>
          </a:blip>
          <a:srcRect b="0" l="0" r="0" t="0"/>
          <a:stretch/>
        </p:blipFill>
        <p:spPr>
          <a:xfrm>
            <a:off x="289077" y="491704"/>
            <a:ext cx="4420544" cy="316500"/>
          </a:xfrm>
          <a:prstGeom prst="rect">
            <a:avLst/>
          </a:prstGeom>
          <a:noFill/>
          <a:ln>
            <a:noFill/>
          </a:ln>
        </p:spPr>
      </p:pic>
      <p:sp>
        <p:nvSpPr>
          <p:cNvPr id="744" name="Google Shape;744;p54"/>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16. Otros modelos de redes neuronales</a:t>
            </a:r>
            <a:endParaRPr/>
          </a:p>
        </p:txBody>
      </p:sp>
      <p:sp>
        <p:nvSpPr>
          <p:cNvPr id="745" name="Google Shape;745;p54"/>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746" name="Google Shape;746;p54"/>
          <p:cNvSpPr txBox="1"/>
          <p:nvPr/>
        </p:nvSpPr>
        <p:spPr>
          <a:xfrm>
            <a:off x="970457" y="1185026"/>
            <a:ext cx="237807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Redes neuronales recurrentes</a:t>
            </a:r>
            <a:endParaRPr sz="1400">
              <a:latin typeface="Helvetica Neue"/>
              <a:ea typeface="Helvetica Neue"/>
              <a:cs typeface="Helvetica Neue"/>
              <a:sym typeface="Helvetica Neue"/>
            </a:endParaRPr>
          </a:p>
        </p:txBody>
      </p:sp>
      <p:sp>
        <p:nvSpPr>
          <p:cNvPr id="747" name="Google Shape;747;p54"/>
          <p:cNvSpPr txBox="1"/>
          <p:nvPr/>
        </p:nvSpPr>
        <p:spPr>
          <a:xfrm>
            <a:off x="1160894" y="146401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48" name="Google Shape;748;p54"/>
          <p:cNvSpPr txBox="1"/>
          <p:nvPr/>
        </p:nvSpPr>
        <p:spPr>
          <a:xfrm>
            <a:off x="1376540" y="1398350"/>
            <a:ext cx="4225290" cy="1914525"/>
          </a:xfrm>
          <a:prstGeom prst="rect">
            <a:avLst/>
          </a:prstGeom>
          <a:noFill/>
          <a:ln>
            <a:noFill/>
          </a:ln>
        </p:spPr>
        <p:txBody>
          <a:bodyPr anchorCtr="0" anchor="t" bIns="0" lIns="0" spcFirstLastPara="1" rIns="0" wrap="square" tIns="12700">
            <a:spAutoFit/>
          </a:bodyPr>
          <a:lstStyle/>
          <a:p>
            <a:pPr indent="0" lvl="0" marL="12700" marR="5715" rtl="0" algn="l">
              <a:lnSpc>
                <a:spcPct val="114599"/>
              </a:lnSpc>
              <a:spcBef>
                <a:spcPts val="0"/>
              </a:spcBef>
              <a:spcAft>
                <a:spcPts val="0"/>
              </a:spcAft>
              <a:buNone/>
            </a:pPr>
            <a:r>
              <a:rPr lang="en-US" sz="1200">
                <a:latin typeface="Helvetica Neue"/>
                <a:ea typeface="Helvetica Neue"/>
                <a:cs typeface="Helvetica Neue"/>
                <a:sym typeface="Helvetica Neue"/>
              </a:rPr>
              <a:t>Son un grupo de redes neuronales especializadas en procesar datos secuenciales</a:t>
            </a:r>
            <a:endParaRPr sz="1200">
              <a:latin typeface="Helvetica Neue"/>
              <a:ea typeface="Helvetica Neue"/>
              <a:cs typeface="Helvetica Neue"/>
              <a:sym typeface="Helvetica Neue"/>
            </a:endParaRPr>
          </a:p>
          <a:p>
            <a:pPr indent="0" lvl="0" marL="12700" marR="571500" rtl="0" algn="l">
              <a:lnSpc>
                <a:spcPct val="114799"/>
              </a:lnSpc>
              <a:spcBef>
                <a:spcPts val="5"/>
              </a:spcBef>
              <a:spcAft>
                <a:spcPts val="0"/>
              </a:spcAft>
              <a:buNone/>
            </a:pPr>
            <a:r>
              <a:rPr lang="en-US" sz="1200">
                <a:latin typeface="Helvetica Neue"/>
                <a:ea typeface="Helvetica Neue"/>
                <a:cs typeface="Helvetica Neue"/>
                <a:sym typeface="Helvetica Neue"/>
              </a:rPr>
              <a:t>Deben tener al menos un circuito de retroalimentación 2 tipologías: de una capa y capa oculta</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Su principal ventaja estriba en la posibilidad de almacenar (memorizar) una representación de la historia reciente de la</a:t>
            </a:r>
            <a:endParaRPr sz="1200">
              <a:latin typeface="Helvetica Neue"/>
              <a:ea typeface="Helvetica Neue"/>
              <a:cs typeface="Helvetica Neue"/>
              <a:sym typeface="Helvetica Neue"/>
            </a:endParaRPr>
          </a:p>
          <a:p>
            <a:pPr indent="0" lvl="0" marL="12700" marR="5080" rtl="0" algn="l">
              <a:lnSpc>
                <a:spcPct val="114599"/>
              </a:lnSpc>
              <a:spcBef>
                <a:spcPts val="5"/>
              </a:spcBef>
              <a:spcAft>
                <a:spcPts val="0"/>
              </a:spcAft>
              <a:buNone/>
            </a:pPr>
            <a:r>
              <a:rPr lang="en-US" sz="1200">
                <a:latin typeface="Helvetica Neue"/>
                <a:ea typeface="Helvetica Neue"/>
                <a:cs typeface="Helvetica Neue"/>
                <a:sym typeface="Helvetica Neue"/>
              </a:rPr>
              <a:t>secuencia. Son más potentes que las redes neuronales feed- forward, debido a su memoria.</a:t>
            </a:r>
            <a:endParaRPr sz="1200">
              <a:latin typeface="Helvetica Neue"/>
              <a:ea typeface="Helvetica Neue"/>
              <a:cs typeface="Helvetica Neue"/>
              <a:sym typeface="Helvetica Neue"/>
            </a:endParaRPr>
          </a:p>
          <a:p>
            <a:pPr indent="0" lvl="0" marL="12700" rtl="0" algn="l">
              <a:lnSpc>
                <a:spcPct val="100000"/>
              </a:lnSpc>
              <a:spcBef>
                <a:spcPts val="215"/>
              </a:spcBef>
              <a:spcAft>
                <a:spcPts val="0"/>
              </a:spcAft>
              <a:buNone/>
            </a:pPr>
            <a:r>
              <a:rPr lang="en-US" sz="1200">
                <a:latin typeface="Helvetica Neue"/>
                <a:ea typeface="Helvetica Neue"/>
                <a:cs typeface="Helvetica Neue"/>
                <a:sym typeface="Helvetica Neue"/>
              </a:rPr>
              <a:t>Sin embargo son más difíciles de entrenar</a:t>
            </a:r>
            <a:endParaRPr sz="1200">
              <a:latin typeface="Helvetica Neue"/>
              <a:ea typeface="Helvetica Neue"/>
              <a:cs typeface="Helvetica Neue"/>
              <a:sym typeface="Helvetica Neue"/>
            </a:endParaRPr>
          </a:p>
        </p:txBody>
      </p:sp>
      <p:sp>
        <p:nvSpPr>
          <p:cNvPr id="749" name="Google Shape;749;p54"/>
          <p:cNvSpPr txBox="1"/>
          <p:nvPr/>
        </p:nvSpPr>
        <p:spPr>
          <a:xfrm>
            <a:off x="1160894" y="188306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50" name="Google Shape;750;p54"/>
          <p:cNvSpPr txBox="1"/>
          <p:nvPr/>
        </p:nvSpPr>
        <p:spPr>
          <a:xfrm>
            <a:off x="1160894" y="2092949"/>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51" name="Google Shape;751;p54"/>
          <p:cNvSpPr txBox="1"/>
          <p:nvPr/>
        </p:nvSpPr>
        <p:spPr>
          <a:xfrm>
            <a:off x="1160894" y="2303540"/>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752" name="Google Shape;752;p54"/>
          <p:cNvSpPr txBox="1"/>
          <p:nvPr/>
        </p:nvSpPr>
        <p:spPr>
          <a:xfrm>
            <a:off x="1160894" y="3143061"/>
            <a:ext cx="5016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pic>
        <p:nvPicPr>
          <p:cNvPr id="753" name="Google Shape;753;p54"/>
          <p:cNvPicPr preferRelativeResize="0"/>
          <p:nvPr/>
        </p:nvPicPr>
        <p:blipFill rotWithShape="1">
          <a:blip r:embed="rId4">
            <a:alphaModFix/>
          </a:blip>
          <a:srcRect b="0" l="0" r="0" t="0"/>
          <a:stretch/>
        </p:blipFill>
        <p:spPr>
          <a:xfrm>
            <a:off x="6427630" y="1092240"/>
            <a:ext cx="1997447" cy="293444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7" name="Shape 757"/>
        <p:cNvGrpSpPr/>
        <p:nvPr/>
      </p:nvGrpSpPr>
      <p:grpSpPr>
        <a:xfrm>
          <a:off x="0" y="0"/>
          <a:ext cx="0" cy="0"/>
          <a:chOff x="0" y="0"/>
          <a:chExt cx="0" cy="0"/>
        </a:xfrm>
      </p:grpSpPr>
      <p:pic>
        <p:nvPicPr>
          <p:cNvPr id="758" name="Google Shape;758;p55"/>
          <p:cNvPicPr preferRelativeResize="0"/>
          <p:nvPr/>
        </p:nvPicPr>
        <p:blipFill rotWithShape="1">
          <a:blip r:embed="rId3">
            <a:alphaModFix/>
          </a:blip>
          <a:srcRect b="0" l="0" r="0" t="0"/>
          <a:stretch/>
        </p:blipFill>
        <p:spPr>
          <a:xfrm>
            <a:off x="289077" y="491704"/>
            <a:ext cx="1682658" cy="316500"/>
          </a:xfrm>
          <a:prstGeom prst="rect">
            <a:avLst/>
          </a:prstGeom>
          <a:noFill/>
          <a:ln>
            <a:noFill/>
          </a:ln>
        </p:spPr>
      </p:pic>
      <p:sp>
        <p:nvSpPr>
          <p:cNvPr id="759" name="Google Shape;759;p55"/>
          <p:cNvSpPr txBox="1"/>
          <p:nvPr/>
        </p:nvSpPr>
        <p:spPr>
          <a:xfrm>
            <a:off x="353059" y="461062"/>
            <a:ext cx="160147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17. Play with it</a:t>
            </a:r>
            <a:endParaRPr sz="1800">
              <a:latin typeface="Arial"/>
              <a:ea typeface="Arial"/>
              <a:cs typeface="Arial"/>
              <a:sym typeface="Arial"/>
            </a:endParaRPr>
          </a:p>
        </p:txBody>
      </p:sp>
      <p:sp>
        <p:nvSpPr>
          <p:cNvPr id="760" name="Google Shape;760;p55"/>
          <p:cNvSpPr txBox="1"/>
          <p:nvPr/>
        </p:nvSpPr>
        <p:spPr>
          <a:xfrm>
            <a:off x="639978" y="1164503"/>
            <a:ext cx="14922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a:t>
            </a:r>
            <a:endParaRPr sz="1400">
              <a:latin typeface="Helvetica Neue"/>
              <a:ea typeface="Helvetica Neue"/>
              <a:cs typeface="Helvetica Neue"/>
              <a:sym typeface="Helvetica Neue"/>
            </a:endParaRPr>
          </a:p>
        </p:txBody>
      </p:sp>
      <p:sp>
        <p:nvSpPr>
          <p:cNvPr id="761" name="Google Shape;761;p55"/>
          <p:cNvSpPr txBox="1"/>
          <p:nvPr/>
        </p:nvSpPr>
        <p:spPr>
          <a:xfrm>
            <a:off x="970457" y="1185026"/>
            <a:ext cx="265049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Prueba a jugar con una RNA aquí:</a:t>
            </a:r>
            <a:endParaRPr sz="1400">
              <a:latin typeface="Helvetica Neue"/>
              <a:ea typeface="Helvetica Neue"/>
              <a:cs typeface="Helvetica Neue"/>
              <a:sym typeface="Helvetica Neue"/>
            </a:endParaRPr>
          </a:p>
        </p:txBody>
      </p:sp>
      <p:sp>
        <p:nvSpPr>
          <p:cNvPr id="762" name="Google Shape;762;p55"/>
          <p:cNvSpPr txBox="1"/>
          <p:nvPr/>
        </p:nvSpPr>
        <p:spPr>
          <a:xfrm>
            <a:off x="919592" y="1637759"/>
            <a:ext cx="89400" cy="1089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600">
                <a:latin typeface="Quattrocento Sans"/>
                <a:ea typeface="Quattrocento Sans"/>
                <a:cs typeface="Quattrocento Sans"/>
                <a:sym typeface="Quattrocento Sans"/>
              </a:rPr>
              <a:t>●</a:t>
            </a:r>
            <a:endParaRPr sz="600">
              <a:latin typeface="Quattrocento Sans"/>
              <a:ea typeface="Quattrocento Sans"/>
              <a:cs typeface="Quattrocento Sans"/>
              <a:sym typeface="Quattrocento Sans"/>
            </a:endParaRPr>
          </a:p>
        </p:txBody>
      </p:sp>
      <p:sp>
        <p:nvSpPr>
          <p:cNvPr id="763" name="Google Shape;763;p55"/>
          <p:cNvSpPr txBox="1"/>
          <p:nvPr/>
        </p:nvSpPr>
        <p:spPr>
          <a:xfrm>
            <a:off x="1135582" y="1593118"/>
            <a:ext cx="26466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u="sng">
                <a:solidFill>
                  <a:schemeClr val="hlink"/>
                </a:solidFill>
                <a:latin typeface="Helvetica Neue"/>
                <a:ea typeface="Helvetica Neue"/>
                <a:cs typeface="Helvetica Neue"/>
                <a:sym typeface="Helvetica Neue"/>
                <a:hlinkClick r:id="rId4"/>
              </a:rPr>
              <a:t>https://playground.tensorflow.org/</a:t>
            </a:r>
            <a:endParaRPr sz="14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pic>
        <p:nvPicPr>
          <p:cNvPr id="94" name="Google Shape;94;p6"/>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95" name="Google Shape;95;p6"/>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96" name="Google Shape;96;p6"/>
          <p:cNvSpPr txBox="1"/>
          <p:nvPr/>
        </p:nvSpPr>
        <p:spPr>
          <a:xfrm>
            <a:off x="639978" y="1372935"/>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97" name="Google Shape;97;p6"/>
          <p:cNvSpPr txBox="1"/>
          <p:nvPr/>
        </p:nvSpPr>
        <p:spPr>
          <a:xfrm>
            <a:off x="970457" y="1390931"/>
            <a:ext cx="7223759"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1961 - Karl Steinbeck: Die Lernmatrix. Red neuronal para simples realizaciones técnicas (memoria asociativa).</a:t>
            </a:r>
            <a:endParaRPr sz="1200">
              <a:latin typeface="Helvetica Neue"/>
              <a:ea typeface="Helvetica Neue"/>
              <a:cs typeface="Helvetica Neue"/>
              <a:sym typeface="Helvetica Neue"/>
            </a:endParaRPr>
          </a:p>
        </p:txBody>
      </p:sp>
      <p:sp>
        <p:nvSpPr>
          <p:cNvPr id="98" name="Google Shape;98;p6"/>
          <p:cNvSpPr txBox="1"/>
          <p:nvPr/>
        </p:nvSpPr>
        <p:spPr>
          <a:xfrm>
            <a:off x="639978" y="179197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99" name="Google Shape;99;p6"/>
          <p:cNvSpPr txBox="1"/>
          <p:nvPr/>
        </p:nvSpPr>
        <p:spPr>
          <a:xfrm>
            <a:off x="970457" y="1783211"/>
            <a:ext cx="7411720" cy="1075055"/>
          </a:xfrm>
          <a:prstGeom prst="rect">
            <a:avLst/>
          </a:prstGeom>
          <a:noFill/>
          <a:ln>
            <a:noFill/>
          </a:ln>
        </p:spPr>
        <p:txBody>
          <a:bodyPr anchorCtr="0" anchor="t" bIns="0" lIns="0" spcFirstLastPara="1" rIns="0" wrap="square" tIns="12050">
            <a:spAutoFit/>
          </a:bodyPr>
          <a:lstStyle/>
          <a:p>
            <a:pPr indent="0" lvl="0" marL="12700" marR="5080" rtl="0" algn="just">
              <a:lnSpc>
                <a:spcPct val="114799"/>
              </a:lnSpc>
              <a:spcBef>
                <a:spcPts val="0"/>
              </a:spcBef>
              <a:spcAft>
                <a:spcPts val="0"/>
              </a:spcAft>
              <a:buNone/>
            </a:pPr>
            <a:r>
              <a:rPr lang="en-US" sz="1200">
                <a:latin typeface="Helvetica Neue"/>
                <a:ea typeface="Helvetica Neue"/>
                <a:cs typeface="Helvetica Neue"/>
                <a:sym typeface="Helvetica Neue"/>
              </a:rPr>
              <a:t>1969 - Marvin Minsky/Seymour Papert. En este año casi se produjo la “muerte  abrupta” de las Redes Neuronales; ya que Minsky y Papert probaron (matemáticamente) que el Perceptrons no era capaz de resolver problemas relativamente fáciles, tales como el aprendizaje de una función no-lineal. Esto demostró que el Perceptron era muy débil, dado que las funciones no-lineales son extensamente empleadas en computación y en los problemas del mundo real.</a:t>
            </a:r>
            <a:endParaRPr sz="1200">
              <a:latin typeface="Helvetica Neue"/>
              <a:ea typeface="Helvetica Neue"/>
              <a:cs typeface="Helvetica Neue"/>
              <a:sym typeface="Helvetica Neue"/>
            </a:endParaRPr>
          </a:p>
        </p:txBody>
      </p:sp>
      <p:sp>
        <p:nvSpPr>
          <p:cNvPr id="100" name="Google Shape;100;p6"/>
          <p:cNvSpPr txBox="1"/>
          <p:nvPr/>
        </p:nvSpPr>
        <p:spPr>
          <a:xfrm>
            <a:off x="639978" y="3051977"/>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01" name="Google Shape;101;p6"/>
          <p:cNvSpPr txBox="1"/>
          <p:nvPr/>
        </p:nvSpPr>
        <p:spPr>
          <a:xfrm>
            <a:off x="970457" y="3042835"/>
            <a:ext cx="741616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1974 - Paul Werbos. Desarrolló la idea básica del </a:t>
            </a:r>
            <a:r>
              <a:rPr b="1" lang="en-US" sz="1200">
                <a:latin typeface="Arial"/>
                <a:ea typeface="Arial"/>
                <a:cs typeface="Arial"/>
                <a:sym typeface="Arial"/>
              </a:rPr>
              <a:t>algoritmo de aprendizaje de propagación hacia atrás (backpropagation); </a:t>
            </a:r>
            <a:r>
              <a:rPr lang="en-US" sz="1200">
                <a:latin typeface="Helvetica Neue"/>
                <a:ea typeface="Helvetica Neue"/>
                <a:cs typeface="Helvetica Neue"/>
                <a:sym typeface="Helvetica Neue"/>
              </a:rPr>
              <a:t>cuyo significado quedó definitivamente aclarado en 1985.</a:t>
            </a:r>
            <a:endParaRPr sz="1200">
              <a:latin typeface="Helvetica Neue"/>
              <a:ea typeface="Helvetica Neue"/>
              <a:cs typeface="Helvetica Neue"/>
              <a:sym typeface="Helvetica Neue"/>
            </a:endParaRPr>
          </a:p>
        </p:txBody>
      </p:sp>
      <p:sp>
        <p:nvSpPr>
          <p:cNvPr id="102" name="Google Shape;102;p6"/>
          <p:cNvSpPr txBox="1"/>
          <p:nvPr/>
        </p:nvSpPr>
        <p:spPr>
          <a:xfrm>
            <a:off x="639978" y="3681973"/>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03" name="Google Shape;103;p6"/>
          <p:cNvSpPr txBox="1"/>
          <p:nvPr/>
        </p:nvSpPr>
        <p:spPr>
          <a:xfrm>
            <a:off x="970457" y="3670672"/>
            <a:ext cx="7411084" cy="656590"/>
          </a:xfrm>
          <a:prstGeom prst="rect">
            <a:avLst/>
          </a:prstGeom>
          <a:noFill/>
          <a:ln>
            <a:noFill/>
          </a:ln>
        </p:spPr>
        <p:txBody>
          <a:bodyPr anchorCtr="0" anchor="t" bIns="0" lIns="0" spcFirstLastPara="1" rIns="0" wrap="square" tIns="12700">
            <a:spAutoFit/>
          </a:bodyPr>
          <a:lstStyle/>
          <a:p>
            <a:pPr indent="0" lvl="0" marL="12700" marR="5080" rtl="0" algn="just">
              <a:lnSpc>
                <a:spcPct val="114900"/>
              </a:lnSpc>
              <a:spcBef>
                <a:spcPts val="0"/>
              </a:spcBef>
              <a:spcAft>
                <a:spcPts val="0"/>
              </a:spcAft>
              <a:buNone/>
            </a:pPr>
            <a:r>
              <a:rPr lang="en-US" sz="1200">
                <a:latin typeface="Helvetica Neue"/>
                <a:ea typeface="Helvetica Neue"/>
                <a:cs typeface="Helvetica Neue"/>
                <a:sym typeface="Helvetica Neue"/>
              </a:rPr>
              <a:t>1977 - Stephen Grossberg: Teoría de Resonancia Adaptada (TRA). La Teoría de Resonancia Adaptada es una arquitectura de red que se diferencia de todas las demás previamente inventadas. La misma simula otras habilidades del cerebro: memoria a largo y corto plazo.</a:t>
            </a:r>
            <a:endParaRPr sz="1200">
              <a:latin typeface="Helvetica Neue"/>
              <a:ea typeface="Helvetica Neue"/>
              <a:cs typeface="Helvetica Neue"/>
              <a:sym typeface="Helvetica Neue"/>
            </a:endParaRPr>
          </a:p>
        </p:txBody>
      </p:sp>
      <p:sp>
        <p:nvSpPr>
          <p:cNvPr id="104" name="Google Shape;104;p6"/>
          <p:cNvSpPr txBox="1"/>
          <p:nvPr/>
        </p:nvSpPr>
        <p:spPr>
          <a:xfrm>
            <a:off x="639978" y="4521494"/>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05" name="Google Shape;105;p6"/>
          <p:cNvSpPr txBox="1"/>
          <p:nvPr/>
        </p:nvSpPr>
        <p:spPr>
          <a:xfrm>
            <a:off x="970457" y="4509482"/>
            <a:ext cx="7410450"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1985 - John Hopfield. Provocó el renacimiento de las redes neuronales con su libro: “Computación neuronal de decisiones en problemas de optimización.”</a:t>
            </a:r>
            <a:endParaRPr sz="12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pic>
        <p:nvPicPr>
          <p:cNvPr id="110" name="Google Shape;110;p7"/>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111" name="Google Shape;111;p7"/>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112" name="Google Shape;112;p7"/>
          <p:cNvSpPr txBox="1"/>
          <p:nvPr/>
        </p:nvSpPr>
        <p:spPr>
          <a:xfrm>
            <a:off x="639978" y="1372935"/>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13" name="Google Shape;113;p7"/>
          <p:cNvSpPr txBox="1"/>
          <p:nvPr/>
        </p:nvSpPr>
        <p:spPr>
          <a:xfrm>
            <a:off x="970457" y="1364149"/>
            <a:ext cx="740981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1986 - David Rumelhart/G. Hinton. Redescubrieron el algoritmo de aprendizaje de propagación hacia atrás (backpropagation).</a:t>
            </a:r>
            <a:endParaRPr sz="1200">
              <a:latin typeface="Helvetica Neue"/>
              <a:ea typeface="Helvetica Neue"/>
              <a:cs typeface="Helvetica Neue"/>
              <a:sym typeface="Helvetica Neue"/>
            </a:endParaRPr>
          </a:p>
        </p:txBody>
      </p:sp>
      <p:sp>
        <p:nvSpPr>
          <p:cNvPr id="114" name="Google Shape;114;p7"/>
          <p:cNvSpPr txBox="1"/>
          <p:nvPr/>
        </p:nvSpPr>
        <p:spPr>
          <a:xfrm>
            <a:off x="639978" y="200293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15" name="Google Shape;115;p7"/>
          <p:cNvSpPr txBox="1"/>
          <p:nvPr/>
        </p:nvSpPr>
        <p:spPr>
          <a:xfrm>
            <a:off x="970457" y="1991631"/>
            <a:ext cx="7411720" cy="866140"/>
          </a:xfrm>
          <a:prstGeom prst="rect">
            <a:avLst/>
          </a:prstGeom>
          <a:noFill/>
          <a:ln>
            <a:noFill/>
          </a:ln>
        </p:spPr>
        <p:txBody>
          <a:bodyPr anchorCtr="0" anchor="t" bIns="0" lIns="0" spcFirstLastPara="1" rIns="0" wrap="square" tIns="13325">
            <a:spAutoFit/>
          </a:bodyPr>
          <a:lstStyle/>
          <a:p>
            <a:pPr indent="0" lvl="0" marL="12700" marR="5080" rtl="0" algn="just">
              <a:lnSpc>
                <a:spcPct val="114799"/>
              </a:lnSpc>
              <a:spcBef>
                <a:spcPts val="0"/>
              </a:spcBef>
              <a:spcAft>
                <a:spcPts val="0"/>
              </a:spcAft>
              <a:buNone/>
            </a:pPr>
            <a:r>
              <a:rPr lang="en-US" sz="1200">
                <a:latin typeface="Helvetica Neue"/>
                <a:ea typeface="Helvetica Neue"/>
                <a:cs typeface="Helvetica Neue"/>
                <a:sym typeface="Helvetica Neue"/>
              </a:rPr>
              <a:t>A partir de 1986, el panorama fue alentador con respecto a las investigaciones y el desarrollo de las redes neuronales. En la actualidad, son numerosos los trabajos que se realizan y publican cada año, las aplicaciones nuevas que surgen (sobretodo en el área de control) y las empresas que lanzan al mercado productos nuevos, tanto hardware como software (sobre todo para simulaciiones).</a:t>
            </a:r>
            <a:endParaRPr sz="12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pic>
        <p:nvPicPr>
          <p:cNvPr id="120" name="Google Shape;120;p8"/>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121" name="Google Shape;121;p8"/>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122" name="Google Shape;122;p8"/>
          <p:cNvSpPr txBox="1"/>
          <p:nvPr/>
        </p:nvSpPr>
        <p:spPr>
          <a:xfrm>
            <a:off x="970457" y="1179971"/>
            <a:ext cx="232219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El cerebro humano, por naturaleza</a:t>
            </a:r>
            <a:endParaRPr sz="1200">
              <a:latin typeface="Helvetica Neue"/>
              <a:ea typeface="Helvetica Neue"/>
              <a:cs typeface="Helvetica Neue"/>
              <a:sym typeface="Helvetica Neue"/>
            </a:endParaRPr>
          </a:p>
        </p:txBody>
      </p:sp>
      <p:sp>
        <p:nvSpPr>
          <p:cNvPr id="123" name="Google Shape;123;p8"/>
          <p:cNvSpPr txBox="1"/>
          <p:nvPr/>
        </p:nvSpPr>
        <p:spPr>
          <a:xfrm>
            <a:off x="1160894" y="1638263"/>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24" name="Google Shape;124;p8"/>
          <p:cNvSpPr txBox="1"/>
          <p:nvPr/>
        </p:nvSpPr>
        <p:spPr>
          <a:xfrm>
            <a:off x="1376540" y="1573674"/>
            <a:ext cx="3272154" cy="864869"/>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Es capaz de reconocer patrones</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Puede hacer asociaciones entre conceptos Puede manejar información de gran complejidad</a:t>
            </a:r>
            <a:endParaRPr sz="1200">
              <a:latin typeface="Helvetica Neue"/>
              <a:ea typeface="Helvetica Neue"/>
              <a:cs typeface="Helvetica Neue"/>
              <a:sym typeface="Helvetica Neue"/>
            </a:endParaRPr>
          </a:p>
          <a:p>
            <a:pPr indent="0" lvl="0" marL="12700" rtl="0" algn="l">
              <a:lnSpc>
                <a:spcPct val="100000"/>
              </a:lnSpc>
              <a:spcBef>
                <a:spcPts val="215"/>
              </a:spcBef>
              <a:spcAft>
                <a:spcPts val="0"/>
              </a:spcAft>
              <a:buNone/>
            </a:pPr>
            <a:r>
              <a:rPr lang="en-US" sz="1200">
                <a:latin typeface="Helvetica Neue"/>
                <a:ea typeface="Helvetica Neue"/>
                <a:cs typeface="Helvetica Neue"/>
                <a:sym typeface="Helvetica Neue"/>
              </a:rPr>
              <a:t>Es tolerante al ruido</a:t>
            </a:r>
            <a:endParaRPr sz="1200">
              <a:latin typeface="Helvetica Neue"/>
              <a:ea typeface="Helvetica Neue"/>
              <a:cs typeface="Helvetica Neue"/>
              <a:sym typeface="Helvetica Neue"/>
            </a:endParaRPr>
          </a:p>
        </p:txBody>
      </p:sp>
      <p:sp>
        <p:nvSpPr>
          <p:cNvPr id="125" name="Google Shape;125;p8"/>
          <p:cNvSpPr txBox="1"/>
          <p:nvPr/>
        </p:nvSpPr>
        <p:spPr>
          <a:xfrm>
            <a:off x="1160894" y="1848867"/>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26" name="Google Shape;126;p8"/>
          <p:cNvSpPr txBox="1"/>
          <p:nvPr/>
        </p:nvSpPr>
        <p:spPr>
          <a:xfrm>
            <a:off x="1160894" y="205837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27" name="Google Shape;127;p8"/>
          <p:cNvSpPr txBox="1"/>
          <p:nvPr/>
        </p:nvSpPr>
        <p:spPr>
          <a:xfrm>
            <a:off x="1160894" y="2267904"/>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28" name="Google Shape;128;p8"/>
          <p:cNvSpPr txBox="1"/>
          <p:nvPr/>
        </p:nvSpPr>
        <p:spPr>
          <a:xfrm>
            <a:off x="970457" y="2649501"/>
            <a:ext cx="95504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Un ordenador</a:t>
            </a:r>
            <a:endParaRPr sz="1200">
              <a:latin typeface="Helvetica Neue"/>
              <a:ea typeface="Helvetica Neue"/>
              <a:cs typeface="Helvetica Neue"/>
              <a:sym typeface="Helvetica Neue"/>
            </a:endParaRPr>
          </a:p>
        </p:txBody>
      </p:sp>
      <p:sp>
        <p:nvSpPr>
          <p:cNvPr id="129" name="Google Shape;129;p8"/>
          <p:cNvSpPr txBox="1"/>
          <p:nvPr/>
        </p:nvSpPr>
        <p:spPr>
          <a:xfrm>
            <a:off x="1160894" y="2897900"/>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30" name="Google Shape;130;p8"/>
          <p:cNvSpPr txBox="1"/>
          <p:nvPr/>
        </p:nvSpPr>
        <p:spPr>
          <a:xfrm>
            <a:off x="1376540" y="2831151"/>
            <a:ext cx="3231515" cy="65659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Tiene una gran capacidad de cálculo</a:t>
            </a:r>
            <a:endParaRPr sz="1200">
              <a:latin typeface="Helvetica Neue"/>
              <a:ea typeface="Helvetica Neue"/>
              <a:cs typeface="Helvetica Neue"/>
              <a:sym typeface="Helvetica Neue"/>
            </a:endParaRPr>
          </a:p>
          <a:p>
            <a:pPr indent="0" lvl="0" marL="12700" marR="5080" rtl="0" algn="l">
              <a:lnSpc>
                <a:spcPct val="114599"/>
              </a:lnSpc>
              <a:spcBef>
                <a:spcPts val="10"/>
              </a:spcBef>
              <a:spcAft>
                <a:spcPts val="0"/>
              </a:spcAft>
              <a:buNone/>
            </a:pPr>
            <a:r>
              <a:rPr lang="en-US" sz="1200">
                <a:latin typeface="Helvetica Neue"/>
                <a:ea typeface="Helvetica Neue"/>
                <a:cs typeface="Helvetica Neue"/>
                <a:sym typeface="Helvetica Neue"/>
              </a:rPr>
              <a:t>Puede hacer cálculos extremadamente precisos Puede implementar lógica</a:t>
            </a:r>
            <a:endParaRPr sz="1200">
              <a:latin typeface="Helvetica Neue"/>
              <a:ea typeface="Helvetica Neue"/>
              <a:cs typeface="Helvetica Neue"/>
              <a:sym typeface="Helvetica Neue"/>
            </a:endParaRPr>
          </a:p>
        </p:txBody>
      </p:sp>
      <p:sp>
        <p:nvSpPr>
          <p:cNvPr id="131" name="Google Shape;131;p8"/>
          <p:cNvSpPr txBox="1"/>
          <p:nvPr/>
        </p:nvSpPr>
        <p:spPr>
          <a:xfrm>
            <a:off x="1160894" y="3107425"/>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32" name="Google Shape;132;p8"/>
          <p:cNvSpPr txBox="1"/>
          <p:nvPr/>
        </p:nvSpPr>
        <p:spPr>
          <a:xfrm>
            <a:off x="1160894" y="331694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pic>
        <p:nvPicPr>
          <p:cNvPr id="137" name="Google Shape;137;p9"/>
          <p:cNvPicPr preferRelativeResize="0"/>
          <p:nvPr/>
        </p:nvPicPr>
        <p:blipFill rotWithShape="1">
          <a:blip r:embed="rId3">
            <a:alphaModFix/>
          </a:blip>
          <a:srcRect b="0" l="0" r="0" t="0"/>
          <a:stretch/>
        </p:blipFill>
        <p:spPr>
          <a:xfrm>
            <a:off x="289077" y="491704"/>
            <a:ext cx="1834763" cy="316500"/>
          </a:xfrm>
          <a:prstGeom prst="rect">
            <a:avLst/>
          </a:prstGeom>
          <a:noFill/>
          <a:ln>
            <a:noFill/>
          </a:ln>
        </p:spPr>
      </p:pic>
      <p:sp>
        <p:nvSpPr>
          <p:cNvPr id="138" name="Google Shape;138;p9"/>
          <p:cNvSpPr txBox="1"/>
          <p:nvPr>
            <p:ph type="title"/>
          </p:nvPr>
        </p:nvSpPr>
        <p:spPr>
          <a:xfrm>
            <a:off x="353059" y="461062"/>
            <a:ext cx="549719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Introducción</a:t>
            </a:r>
            <a:endParaRPr/>
          </a:p>
        </p:txBody>
      </p:sp>
      <p:sp>
        <p:nvSpPr>
          <p:cNvPr id="139" name="Google Shape;139;p9"/>
          <p:cNvSpPr txBox="1"/>
          <p:nvPr/>
        </p:nvSpPr>
        <p:spPr>
          <a:xfrm>
            <a:off x="970457" y="1179971"/>
            <a:ext cx="7411720" cy="3356610"/>
          </a:xfrm>
          <a:prstGeom prst="rect">
            <a:avLst/>
          </a:prstGeom>
          <a:noFill/>
          <a:ln>
            <a:noFill/>
          </a:ln>
        </p:spPr>
        <p:txBody>
          <a:bodyPr anchorCtr="0" anchor="t" bIns="0" lIns="0" spcFirstLastPara="1" rIns="0" wrap="square" tIns="12700">
            <a:spAutoFit/>
          </a:bodyPr>
          <a:lstStyle/>
          <a:p>
            <a:pPr indent="0" lvl="0" marL="12700" rtl="0" algn="just">
              <a:lnSpc>
                <a:spcPct val="100000"/>
              </a:lnSpc>
              <a:spcBef>
                <a:spcPts val="0"/>
              </a:spcBef>
              <a:spcAft>
                <a:spcPts val="0"/>
              </a:spcAft>
              <a:buNone/>
            </a:pPr>
            <a:r>
              <a:rPr lang="en-US" sz="1200">
                <a:latin typeface="Helvetica Neue"/>
                <a:ea typeface="Helvetica Neue"/>
                <a:cs typeface="Helvetica Neue"/>
                <a:sym typeface="Helvetica Neue"/>
              </a:rPr>
              <a:t>Los seres humanos y los ordenadores son intrínsecamente adecuados para </a:t>
            </a:r>
            <a:r>
              <a:rPr b="1" lang="en-US" sz="1200">
                <a:latin typeface="Arial"/>
                <a:ea typeface="Arial"/>
                <a:cs typeface="Arial"/>
                <a:sym typeface="Arial"/>
              </a:rPr>
              <a:t>diferentes </a:t>
            </a:r>
            <a:r>
              <a:rPr lang="en-US" sz="1200">
                <a:latin typeface="Helvetica Neue"/>
                <a:ea typeface="Helvetica Neue"/>
                <a:cs typeface="Helvetica Neue"/>
                <a:sym typeface="Helvetica Neue"/>
              </a:rPr>
              <a:t>tipos de tareas.</a:t>
            </a:r>
            <a:endParaRPr sz="1200">
              <a:latin typeface="Helvetica Neue"/>
              <a:ea typeface="Helvetica Neue"/>
              <a:cs typeface="Helvetica Neue"/>
              <a:sym typeface="Helvetica Neue"/>
            </a:endParaRPr>
          </a:p>
          <a:p>
            <a:pPr indent="0" lvl="0" marL="0" rtl="0" algn="l">
              <a:lnSpc>
                <a:spcPct val="100000"/>
              </a:lnSpc>
              <a:spcBef>
                <a:spcPts val="295"/>
              </a:spcBef>
              <a:spcAft>
                <a:spcPts val="0"/>
              </a:spcAft>
              <a:buNone/>
            </a:pPr>
            <a:r>
              <a:t/>
            </a:r>
            <a:endParaRPr sz="1200">
              <a:latin typeface="Helvetica Neue"/>
              <a:ea typeface="Helvetica Neue"/>
              <a:cs typeface="Helvetica Neue"/>
              <a:sym typeface="Helvetica Neue"/>
            </a:endParaRPr>
          </a:p>
          <a:p>
            <a:pPr indent="0" lvl="0" marL="12700" marR="5080" rtl="0" algn="just">
              <a:lnSpc>
                <a:spcPct val="114799"/>
              </a:lnSpc>
              <a:spcBef>
                <a:spcPts val="0"/>
              </a:spcBef>
              <a:spcAft>
                <a:spcPts val="0"/>
              </a:spcAft>
              <a:buNone/>
            </a:pPr>
            <a:r>
              <a:rPr lang="en-US" sz="1200">
                <a:latin typeface="Helvetica Neue"/>
                <a:ea typeface="Helvetica Neue"/>
                <a:cs typeface="Helvetica Neue"/>
                <a:sym typeface="Helvetica Neue"/>
              </a:rPr>
              <a:t>Por ejemplo, el cálculo de la raíz cúbica de un número grande es muy fácil para un ordenador, pero es extremadamente dificil para los humanos. En cambio, una tarea como el reconocimiento de los objetos de una imagen es un asunto sencillo para un humano, pero tradicionalmente ha sido muy difícil para algoritmo de aprendizaje automatizado.</a:t>
            </a:r>
            <a:endParaRPr sz="1200">
              <a:latin typeface="Helvetica Neue"/>
              <a:ea typeface="Helvetica Neue"/>
              <a:cs typeface="Helvetica Neue"/>
              <a:sym typeface="Helvetica Neue"/>
            </a:endParaRPr>
          </a:p>
          <a:p>
            <a:pPr indent="0" lvl="0" marL="0" rtl="0" algn="l">
              <a:lnSpc>
                <a:spcPct val="100000"/>
              </a:lnSpc>
              <a:spcBef>
                <a:spcPts val="295"/>
              </a:spcBef>
              <a:spcAft>
                <a:spcPts val="0"/>
              </a:spcAft>
              <a:buNone/>
            </a:pPr>
            <a:r>
              <a:t/>
            </a:r>
            <a:endParaRPr sz="1200">
              <a:latin typeface="Helvetica Neue"/>
              <a:ea typeface="Helvetica Neue"/>
              <a:cs typeface="Helvetica Neue"/>
              <a:sym typeface="Helvetica Neue"/>
            </a:endParaRPr>
          </a:p>
          <a:p>
            <a:pPr indent="0" lvl="0" marL="12700" marR="6350" rtl="0" algn="just">
              <a:lnSpc>
                <a:spcPct val="114599"/>
              </a:lnSpc>
              <a:spcBef>
                <a:spcPts val="0"/>
              </a:spcBef>
              <a:spcAft>
                <a:spcPts val="0"/>
              </a:spcAft>
              <a:buNone/>
            </a:pPr>
            <a:r>
              <a:rPr lang="en-US" sz="1200">
                <a:latin typeface="Helvetica Neue"/>
                <a:ea typeface="Helvetica Neue"/>
                <a:cs typeface="Helvetica Neue"/>
                <a:sym typeface="Helvetica Neue"/>
              </a:rPr>
              <a:t>Solo en los últimos años el aprendizaje profundo (deep learning) ha mostrado una precisión en algunas de estas tareas que supera a la de un humano.</a:t>
            </a:r>
            <a:endParaRPr sz="1200">
              <a:latin typeface="Helvetica Neue"/>
              <a:ea typeface="Helvetica Neue"/>
              <a:cs typeface="Helvetica Neue"/>
              <a:sym typeface="Helvetica Neue"/>
            </a:endParaRPr>
          </a:p>
          <a:p>
            <a:pPr indent="0" lvl="0" marL="0" rtl="0" algn="l">
              <a:lnSpc>
                <a:spcPct val="100000"/>
              </a:lnSpc>
              <a:spcBef>
                <a:spcPts val="300"/>
              </a:spcBef>
              <a:spcAft>
                <a:spcPts val="0"/>
              </a:spcAft>
              <a:buNone/>
            </a:pPr>
            <a:r>
              <a:t/>
            </a:r>
            <a:endParaRPr sz="1200">
              <a:latin typeface="Helvetica Neue"/>
              <a:ea typeface="Helvetica Neue"/>
              <a:cs typeface="Helvetica Neue"/>
              <a:sym typeface="Helvetica Neue"/>
            </a:endParaRPr>
          </a:p>
          <a:p>
            <a:pPr indent="0" lvl="0" marL="12700" marR="5080" rtl="0" algn="just">
              <a:lnSpc>
                <a:spcPct val="114599"/>
              </a:lnSpc>
              <a:spcBef>
                <a:spcPts val="0"/>
              </a:spcBef>
              <a:spcAft>
                <a:spcPts val="0"/>
              </a:spcAft>
              <a:buNone/>
            </a:pPr>
            <a:r>
              <a:rPr lang="en-US" sz="1200">
                <a:latin typeface="Helvetica Neue"/>
                <a:ea typeface="Helvetica Neue"/>
                <a:cs typeface="Helvetica Neue"/>
                <a:sym typeface="Helvetica Neue"/>
              </a:rPr>
              <a:t>El rendimiento superior de las redes neuronales profundas refleja el hecho de que las redes neuronales biológicas obtienen gran parte de su potencia de la </a:t>
            </a:r>
            <a:r>
              <a:rPr b="1" lang="en-US" sz="1200">
                <a:latin typeface="Arial"/>
                <a:ea typeface="Arial"/>
                <a:cs typeface="Arial"/>
                <a:sym typeface="Arial"/>
              </a:rPr>
              <a:t>profundidad.</a:t>
            </a:r>
            <a:endParaRPr sz="1200">
              <a:latin typeface="Arial"/>
              <a:ea typeface="Arial"/>
              <a:cs typeface="Arial"/>
              <a:sym typeface="Arial"/>
            </a:endParaRPr>
          </a:p>
          <a:p>
            <a:pPr indent="0" lvl="0" marL="0" rtl="0" algn="l">
              <a:lnSpc>
                <a:spcPct val="100000"/>
              </a:lnSpc>
              <a:spcBef>
                <a:spcPts val="280"/>
              </a:spcBef>
              <a:spcAft>
                <a:spcPts val="0"/>
              </a:spcAft>
              <a:buNone/>
            </a:pPr>
            <a:r>
              <a:t/>
            </a:r>
            <a:endParaRPr sz="1200">
              <a:latin typeface="Arial"/>
              <a:ea typeface="Arial"/>
              <a:cs typeface="Arial"/>
              <a:sym typeface="Arial"/>
            </a:endParaRPr>
          </a:p>
          <a:p>
            <a:pPr indent="0" lvl="0" marL="12700" marR="5080" rtl="0" algn="just">
              <a:lnSpc>
                <a:spcPct val="114599"/>
              </a:lnSpc>
              <a:spcBef>
                <a:spcPts val="0"/>
              </a:spcBef>
              <a:spcAft>
                <a:spcPts val="0"/>
              </a:spcAft>
              <a:buNone/>
            </a:pPr>
            <a:r>
              <a:rPr lang="en-US" sz="1200">
                <a:latin typeface="Helvetica Neue"/>
                <a:ea typeface="Helvetica Neue"/>
                <a:cs typeface="Helvetica Neue"/>
                <a:sym typeface="Helvetica Neue"/>
              </a:rPr>
              <a:t>Las redes biológicas están conectadas de maneras que no comprendemos del todo. En los pocos casos en los que la estructura biológica se entiende a cierto nivel, se han logrado avances significativos diseñando redes neuronales artificiales siguiendo de esas líneas.</a:t>
            </a:r>
            <a:endParaRPr sz="1200">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2024-12-23T07:12:47Z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2022-09-19T00:00:00Z</vt:filetime>
  </property>
  <property fmtid="{D5CDD505-2E9C-101B-9397-08002B2CF9AE}" pid="3" name="Creator">
    <vt:lpwstr>Impress</vt:lpwstr>
  </property>
  <property fmtid="{D5CDD505-2E9C-101B-9397-08002B2CF9AE}" pid="4" name="Producer">
    <vt:lpwstr>LibreOffice 7.3</vt:lpwstr>
  </property>
  <property fmtid="{D5CDD505-2E9C-101B-9397-08002B2CF9AE}" pid="5" name="LastSaved">
    <vt:filetime>2022-09-19T00:00:00Z</vt:filetime>
  </property>
</Properties>
</file>