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9850" cx="9144000"/>
  <p:notesSz cx="9144000" cy="5149850"/>
  <p:embeddedFontLst>
    <p:embeddedFont>
      <p:font typeface="Quattrocento Sans"/>
      <p:regular r:id="rId48"/>
      <p:bold r:id="rId49"/>
      <p:italic r:id="rId50"/>
      <p:boldItalic r:id="rId51"/>
    </p:embeddedFont>
    <p:embeddedFont>
      <p:font typeface="Helvetica Neue"/>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56" roundtripDataSignature="AMtx7mgzqNWNuE2jK91tcpsWY6Z7ky+4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B4FBDC-4BCA-4CDA-B081-6B65119AD553}">
  <a:tblStyle styleId="{50B4FBDC-4BCA-4CDA-B081-6B65119AD553}"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QuattrocentoSans-regular.fntdata"/><Relationship Id="rId47" Type="http://schemas.openxmlformats.org/officeDocument/2006/relationships/slide" Target="slides/slide41.xml"/><Relationship Id="rId49" Type="http://schemas.openxmlformats.org/officeDocument/2006/relationships/font" Target="fonts/QuattrocentoSans-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QuattrocentoSans-boldItalic.fntdata"/><Relationship Id="rId50" Type="http://schemas.openxmlformats.org/officeDocument/2006/relationships/font" Target="fonts/QuattrocentoSans-italic.fntdata"/><Relationship Id="rId53" Type="http://schemas.openxmlformats.org/officeDocument/2006/relationships/font" Target="fonts/HelveticaNeue-bold.fntdata"/><Relationship Id="rId52" Type="http://schemas.openxmlformats.org/officeDocument/2006/relationships/font" Target="fonts/HelveticaNeue-regular.fntdata"/><Relationship Id="rId11" Type="http://schemas.openxmlformats.org/officeDocument/2006/relationships/slide" Target="slides/slide5.xml"/><Relationship Id="rId55" Type="http://schemas.openxmlformats.org/officeDocument/2006/relationships/font" Target="fonts/HelveticaNeue-boldItalic.fntdata"/><Relationship Id="rId10" Type="http://schemas.openxmlformats.org/officeDocument/2006/relationships/slide" Target="slides/slide4.xml"/><Relationship Id="rId54" Type="http://schemas.openxmlformats.org/officeDocument/2006/relationships/font" Target="fonts/HelveticaNeue-italic.fntdata"/><Relationship Id="rId13" Type="http://schemas.openxmlformats.org/officeDocument/2006/relationships/slide" Target="slides/slide7.xml"/><Relationship Id="rId12" Type="http://schemas.openxmlformats.org/officeDocument/2006/relationships/slide" Target="slides/slide6.xml"/><Relationship Id="rId56"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6175"/>
            <a:ext cx="7315200" cy="23174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2: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2: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3: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0: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0: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41: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41: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7: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9:notes"/>
          <p:cNvSpPr txBox="1"/>
          <p:nvPr>
            <p:ph idx="1" type="body"/>
          </p:nvPr>
        </p:nvSpPr>
        <p:spPr>
          <a:xfrm>
            <a:off x="914400" y="2446175"/>
            <a:ext cx="7315200" cy="23174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1524300" y="386225"/>
            <a:ext cx="6096300" cy="19311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43"/>
          <p:cNvSpPr txBox="1"/>
          <p:nvPr>
            <p:ph type="title"/>
          </p:nvPr>
        </p:nvSpPr>
        <p:spPr>
          <a:xfrm>
            <a:off x="353059" y="461062"/>
            <a:ext cx="6420484" cy="31123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43"/>
          <p:cNvSpPr txBox="1"/>
          <p:nvPr>
            <p:ph idx="1" type="body"/>
          </p:nvPr>
        </p:nvSpPr>
        <p:spPr>
          <a:xfrm>
            <a:off x="639978" y="1013309"/>
            <a:ext cx="7746365" cy="328295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14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 name="Google Shape;14;p43"/>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43"/>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3"/>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7" name="Shape 17"/>
        <p:cNvGrpSpPr/>
        <p:nvPr/>
      </p:nvGrpSpPr>
      <p:grpSpPr>
        <a:xfrm>
          <a:off x="0" y="0"/>
          <a:ext cx="0" cy="0"/>
          <a:chOff x="0" y="0"/>
          <a:chExt cx="0" cy="0"/>
        </a:xfrm>
      </p:grpSpPr>
      <p:sp>
        <p:nvSpPr>
          <p:cNvPr id="18" name="Google Shape;18;p44"/>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4"/>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4"/>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1" name="Shape 21"/>
        <p:cNvGrpSpPr/>
        <p:nvPr/>
      </p:nvGrpSpPr>
      <p:grpSpPr>
        <a:xfrm>
          <a:off x="0" y="0"/>
          <a:ext cx="0" cy="0"/>
          <a:chOff x="0" y="0"/>
          <a:chExt cx="0" cy="0"/>
        </a:xfrm>
      </p:grpSpPr>
      <p:sp>
        <p:nvSpPr>
          <p:cNvPr id="22" name="Google Shape;22;p45"/>
          <p:cNvSpPr txBox="1"/>
          <p:nvPr>
            <p:ph type="ctrTitle"/>
          </p:nvPr>
        </p:nvSpPr>
        <p:spPr>
          <a:xfrm>
            <a:off x="685800" y="1596453"/>
            <a:ext cx="7772400" cy="108146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5"/>
          <p:cNvSpPr txBox="1"/>
          <p:nvPr>
            <p:ph idx="1" type="subTitle"/>
          </p:nvPr>
        </p:nvSpPr>
        <p:spPr>
          <a:xfrm>
            <a:off x="1371600" y="2883916"/>
            <a:ext cx="6400800" cy="128746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4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5"/>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5"/>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5"/>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7" name="Shape 27"/>
        <p:cNvGrpSpPr/>
        <p:nvPr/>
      </p:nvGrpSpPr>
      <p:grpSpPr>
        <a:xfrm>
          <a:off x="0" y="0"/>
          <a:ext cx="0" cy="0"/>
          <a:chOff x="0" y="0"/>
          <a:chExt cx="0" cy="0"/>
        </a:xfrm>
      </p:grpSpPr>
      <p:sp>
        <p:nvSpPr>
          <p:cNvPr id="28" name="Google Shape;28;p46"/>
          <p:cNvSpPr txBox="1"/>
          <p:nvPr>
            <p:ph type="title"/>
          </p:nvPr>
        </p:nvSpPr>
        <p:spPr>
          <a:xfrm>
            <a:off x="353059" y="461062"/>
            <a:ext cx="6420484" cy="31123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6"/>
          <p:cNvSpPr txBox="1"/>
          <p:nvPr>
            <p:ph idx="1" type="body"/>
          </p:nvPr>
        </p:nvSpPr>
        <p:spPr>
          <a:xfrm>
            <a:off x="457200" y="1184465"/>
            <a:ext cx="3977640" cy="339890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46"/>
          <p:cNvSpPr txBox="1"/>
          <p:nvPr>
            <p:ph idx="2" type="body"/>
          </p:nvPr>
        </p:nvSpPr>
        <p:spPr>
          <a:xfrm>
            <a:off x="4709160" y="1184465"/>
            <a:ext cx="3977640" cy="339890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46"/>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46"/>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6"/>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 name="Shape 34"/>
        <p:cNvGrpSpPr/>
        <p:nvPr/>
      </p:nvGrpSpPr>
      <p:grpSpPr>
        <a:xfrm>
          <a:off x="0" y="0"/>
          <a:ext cx="0" cy="0"/>
          <a:chOff x="0" y="0"/>
          <a:chExt cx="0" cy="0"/>
        </a:xfrm>
      </p:grpSpPr>
      <p:sp>
        <p:nvSpPr>
          <p:cNvPr id="35" name="Google Shape;35;p47"/>
          <p:cNvSpPr txBox="1"/>
          <p:nvPr>
            <p:ph type="title"/>
          </p:nvPr>
        </p:nvSpPr>
        <p:spPr>
          <a:xfrm>
            <a:off x="353059" y="461062"/>
            <a:ext cx="6420484" cy="31123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18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47"/>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47"/>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7"/>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53059" y="461062"/>
            <a:ext cx="6420484" cy="311238"/>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1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2"/>
          <p:cNvSpPr txBox="1"/>
          <p:nvPr>
            <p:ph idx="1" type="body"/>
          </p:nvPr>
        </p:nvSpPr>
        <p:spPr>
          <a:xfrm>
            <a:off x="639978" y="1013309"/>
            <a:ext cx="7746365" cy="328295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14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42"/>
          <p:cNvSpPr txBox="1"/>
          <p:nvPr>
            <p:ph idx="11" type="ftr"/>
          </p:nvPr>
        </p:nvSpPr>
        <p:spPr>
          <a:xfrm>
            <a:off x="3108960" y="4789360"/>
            <a:ext cx="2926080" cy="25749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42"/>
          <p:cNvSpPr txBox="1"/>
          <p:nvPr>
            <p:ph idx="10" type="dt"/>
          </p:nvPr>
        </p:nvSpPr>
        <p:spPr>
          <a:xfrm>
            <a:off x="457200" y="4789360"/>
            <a:ext cx="2103120" cy="25749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42"/>
          <p:cNvSpPr txBox="1"/>
          <p:nvPr>
            <p:ph idx="12" type="sldNum"/>
          </p:nvPr>
        </p:nvSpPr>
        <p:spPr>
          <a:xfrm>
            <a:off x="6583680" y="4789360"/>
            <a:ext cx="2103120" cy="257492"/>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www.nltk.org/" TargetMode="External"/><Relationship Id="rId4"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github.com/RaRe-Technologies/gensim" TargetMode="Externa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textblob.readthedocs.io/en/dev/" TargetMode="Externa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textblob.readthedocs.io/en/dev/" TargetMode="Externa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hyperlink" Target="http://snowball.tartarus.org/algorithms/spanish/stemmer.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jpg"/><Relationship Id="rId5" Type="http://schemas.openxmlformats.org/officeDocument/2006/relationships/image" Target="../media/image1.jpg"/><Relationship Id="rId6"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hyperlink" Target="http://www.nltk.org/nltk_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 name="Shape 42"/>
        <p:cNvGrpSpPr/>
        <p:nvPr/>
      </p:nvGrpSpPr>
      <p:grpSpPr>
        <a:xfrm>
          <a:off x="0" y="0"/>
          <a:ext cx="0" cy="0"/>
          <a:chOff x="0" y="0"/>
          <a:chExt cx="0" cy="0"/>
        </a:xfrm>
      </p:grpSpPr>
      <p:sp>
        <p:nvSpPr>
          <p:cNvPr id="43" name="Google Shape;43;p1"/>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Índice de contenidos</a:t>
            </a:r>
            <a:endParaRPr/>
          </a:p>
        </p:txBody>
      </p:sp>
      <p:sp>
        <p:nvSpPr>
          <p:cNvPr id="44" name="Google Shape;44;p1"/>
          <p:cNvSpPr txBox="1"/>
          <p:nvPr/>
        </p:nvSpPr>
        <p:spPr>
          <a:xfrm>
            <a:off x="627380" y="941227"/>
            <a:ext cx="4429125" cy="2529840"/>
          </a:xfrm>
          <a:prstGeom prst="rect">
            <a:avLst/>
          </a:prstGeom>
          <a:noFill/>
          <a:ln>
            <a:noFill/>
          </a:ln>
        </p:spPr>
        <p:txBody>
          <a:bodyPr anchorCtr="0" anchor="t" bIns="0" lIns="0" spcFirstLastPara="1" rIns="0" wrap="square" tIns="43175">
            <a:spAutoFit/>
          </a:bodyPr>
          <a:lstStyle/>
          <a:p>
            <a:pPr indent="-342900" lvl="0" marL="355600" rtl="0" algn="l">
              <a:lnSpc>
                <a:spcPct val="100000"/>
              </a:lnSpc>
              <a:spcBef>
                <a:spcPts val="0"/>
              </a:spcBef>
              <a:spcAft>
                <a:spcPts val="0"/>
              </a:spcAft>
              <a:buSzPts val="1300"/>
              <a:buFont typeface="Arial"/>
              <a:buAutoNum type="arabicPeriod"/>
            </a:pPr>
            <a:r>
              <a:rPr b="1" lang="en-US" sz="1300">
                <a:latin typeface="Arial"/>
                <a:ea typeface="Arial"/>
                <a:cs typeface="Arial"/>
                <a:sym typeface="Arial"/>
              </a:rPr>
              <a:t>¿Qué es el procesamiento del lenguaje natural?</a:t>
            </a:r>
            <a:endParaRPr sz="1300">
              <a:latin typeface="Arial"/>
              <a:ea typeface="Arial"/>
              <a:cs typeface="Arial"/>
              <a:sym typeface="Arial"/>
            </a:endParaRPr>
          </a:p>
          <a:p>
            <a:pPr indent="-342900" lvl="0" marL="355600" rtl="0" algn="l">
              <a:lnSpc>
                <a:spcPct val="100000"/>
              </a:lnSpc>
              <a:spcBef>
                <a:spcPts val="240"/>
              </a:spcBef>
              <a:spcAft>
                <a:spcPts val="0"/>
              </a:spcAft>
              <a:buSzPts val="1300"/>
              <a:buFont typeface="Arial"/>
              <a:buAutoNum type="arabicPeriod"/>
            </a:pPr>
            <a:r>
              <a:rPr b="1" lang="en-US" sz="1300">
                <a:latin typeface="Arial"/>
                <a:ea typeface="Arial"/>
                <a:cs typeface="Arial"/>
                <a:sym typeface="Arial"/>
              </a:rPr>
              <a:t>Entendiento el PLN</a:t>
            </a:r>
            <a:endParaRPr sz="1300">
              <a:latin typeface="Arial"/>
              <a:ea typeface="Arial"/>
              <a:cs typeface="Arial"/>
              <a:sym typeface="Arial"/>
            </a:endParaRPr>
          </a:p>
          <a:p>
            <a:pPr indent="-342900" lvl="0" marL="355600" rtl="0" algn="l">
              <a:lnSpc>
                <a:spcPct val="100000"/>
              </a:lnSpc>
              <a:spcBef>
                <a:spcPts val="225"/>
              </a:spcBef>
              <a:spcAft>
                <a:spcPts val="0"/>
              </a:spcAft>
              <a:buSzPts val="1300"/>
              <a:buFont typeface="Arial"/>
              <a:buAutoNum type="arabicPeriod"/>
            </a:pPr>
            <a:r>
              <a:rPr b="1" lang="en-US" sz="1300">
                <a:latin typeface="Arial"/>
                <a:ea typeface="Arial"/>
                <a:cs typeface="Arial"/>
                <a:sym typeface="Arial"/>
              </a:rPr>
              <a:t>Diferencia entre PLN basado en reglas y PLN estadístico</a:t>
            </a:r>
            <a:endParaRPr sz="1300">
              <a:latin typeface="Arial"/>
              <a:ea typeface="Arial"/>
              <a:cs typeface="Arial"/>
              <a:sym typeface="Arial"/>
            </a:endParaRPr>
          </a:p>
          <a:p>
            <a:pPr indent="-342900" lvl="0" marL="355600" rtl="0" algn="l">
              <a:lnSpc>
                <a:spcPct val="100000"/>
              </a:lnSpc>
              <a:spcBef>
                <a:spcPts val="234"/>
              </a:spcBef>
              <a:spcAft>
                <a:spcPts val="0"/>
              </a:spcAft>
              <a:buSzPts val="1300"/>
              <a:buFont typeface="Arial"/>
              <a:buAutoNum type="arabicPeriod"/>
            </a:pPr>
            <a:r>
              <a:rPr b="1" lang="en-US" sz="1300">
                <a:latin typeface="Arial"/>
                <a:ea typeface="Arial"/>
                <a:cs typeface="Arial"/>
                <a:sym typeface="Arial"/>
              </a:rPr>
              <a:t>El problema de la ambigüedad léxica</a:t>
            </a:r>
            <a:endParaRPr sz="1300">
              <a:latin typeface="Arial"/>
              <a:ea typeface="Arial"/>
              <a:cs typeface="Arial"/>
              <a:sym typeface="Arial"/>
            </a:endParaRPr>
          </a:p>
          <a:p>
            <a:pPr indent="-342900" lvl="0" marL="355600" rtl="0" algn="l">
              <a:lnSpc>
                <a:spcPct val="100000"/>
              </a:lnSpc>
              <a:spcBef>
                <a:spcPts val="225"/>
              </a:spcBef>
              <a:spcAft>
                <a:spcPts val="0"/>
              </a:spcAft>
              <a:buSzPts val="1300"/>
              <a:buFont typeface="Arial"/>
              <a:buAutoNum type="arabicPeriod"/>
            </a:pPr>
            <a:r>
              <a:rPr b="1" lang="en-US" sz="1300">
                <a:latin typeface="Arial"/>
                <a:ea typeface="Arial"/>
                <a:cs typeface="Arial"/>
                <a:sym typeface="Arial"/>
              </a:rPr>
              <a:t>Conocimiento necesario para el PLN</a:t>
            </a:r>
            <a:endParaRPr sz="1300">
              <a:latin typeface="Arial"/>
              <a:ea typeface="Arial"/>
              <a:cs typeface="Arial"/>
              <a:sym typeface="Arial"/>
            </a:endParaRPr>
          </a:p>
          <a:p>
            <a:pPr indent="-342900" lvl="0" marL="355600" rtl="0" algn="l">
              <a:lnSpc>
                <a:spcPct val="100000"/>
              </a:lnSpc>
              <a:spcBef>
                <a:spcPts val="235"/>
              </a:spcBef>
              <a:spcAft>
                <a:spcPts val="0"/>
              </a:spcAft>
              <a:buSzPts val="1300"/>
              <a:buFont typeface="Arial"/>
              <a:buAutoNum type="arabicPeriod"/>
            </a:pPr>
            <a:r>
              <a:rPr b="1" lang="en-US" sz="1300">
                <a:latin typeface="Arial"/>
                <a:ea typeface="Arial"/>
                <a:cs typeface="Arial"/>
                <a:sym typeface="Arial"/>
              </a:rPr>
              <a:t>Librerías disponibles para PLN</a:t>
            </a:r>
            <a:endParaRPr sz="1300">
              <a:latin typeface="Arial"/>
              <a:ea typeface="Arial"/>
              <a:cs typeface="Arial"/>
              <a:sym typeface="Arial"/>
            </a:endParaRPr>
          </a:p>
          <a:p>
            <a:pPr indent="-342900" lvl="0" marL="355600" rtl="0" algn="l">
              <a:lnSpc>
                <a:spcPct val="100000"/>
              </a:lnSpc>
              <a:spcBef>
                <a:spcPts val="225"/>
              </a:spcBef>
              <a:spcAft>
                <a:spcPts val="0"/>
              </a:spcAft>
              <a:buSzPts val="1300"/>
              <a:buFont typeface="Arial"/>
              <a:buAutoNum type="arabicPeriod"/>
            </a:pPr>
            <a:r>
              <a:rPr b="1" lang="en-US" sz="1300">
                <a:latin typeface="Arial"/>
                <a:ea typeface="Arial"/>
                <a:cs typeface="Arial"/>
                <a:sym typeface="Arial"/>
              </a:rPr>
              <a:t>Técnicas para la limpieza de textos</a:t>
            </a:r>
            <a:endParaRPr sz="1300">
              <a:latin typeface="Arial"/>
              <a:ea typeface="Arial"/>
              <a:cs typeface="Arial"/>
              <a:sym typeface="Arial"/>
            </a:endParaRPr>
          </a:p>
          <a:p>
            <a:pPr indent="-342900" lvl="0" marL="355600" rtl="0" algn="l">
              <a:lnSpc>
                <a:spcPct val="100000"/>
              </a:lnSpc>
              <a:spcBef>
                <a:spcPts val="229"/>
              </a:spcBef>
              <a:spcAft>
                <a:spcPts val="0"/>
              </a:spcAft>
              <a:buSzPts val="1300"/>
              <a:buFont typeface="Arial"/>
              <a:buAutoNum type="arabicPeriod"/>
            </a:pPr>
            <a:r>
              <a:rPr b="1" lang="en-US" sz="1300">
                <a:latin typeface="Arial"/>
                <a:ea typeface="Arial"/>
                <a:cs typeface="Arial"/>
                <a:sym typeface="Arial"/>
              </a:rPr>
              <a:t>Técnicas para la normalización de los datos</a:t>
            </a:r>
            <a:endParaRPr sz="1300">
              <a:latin typeface="Arial"/>
              <a:ea typeface="Arial"/>
              <a:cs typeface="Arial"/>
              <a:sym typeface="Arial"/>
            </a:endParaRPr>
          </a:p>
          <a:p>
            <a:pPr indent="-342900" lvl="0" marL="355600" rtl="0" algn="l">
              <a:lnSpc>
                <a:spcPct val="100000"/>
              </a:lnSpc>
              <a:spcBef>
                <a:spcPts val="240"/>
              </a:spcBef>
              <a:spcAft>
                <a:spcPts val="0"/>
              </a:spcAft>
              <a:buSzPts val="1300"/>
              <a:buFont typeface="Arial"/>
              <a:buAutoNum type="arabicPeriod"/>
            </a:pPr>
            <a:r>
              <a:rPr b="1" lang="en-US" sz="1300">
                <a:latin typeface="Arial"/>
                <a:ea typeface="Arial"/>
                <a:cs typeface="Arial"/>
                <a:sym typeface="Arial"/>
              </a:rPr>
              <a:t>Terminologías usada en PLN</a:t>
            </a:r>
            <a:endParaRPr sz="1300">
              <a:latin typeface="Arial"/>
              <a:ea typeface="Arial"/>
              <a:cs typeface="Arial"/>
              <a:sym typeface="Arial"/>
            </a:endParaRPr>
          </a:p>
          <a:p>
            <a:pPr indent="-342900" lvl="0" marL="355600" rtl="0" algn="l">
              <a:lnSpc>
                <a:spcPct val="100000"/>
              </a:lnSpc>
              <a:spcBef>
                <a:spcPts val="229"/>
              </a:spcBef>
              <a:spcAft>
                <a:spcPts val="0"/>
              </a:spcAft>
              <a:buSzPts val="1300"/>
              <a:buFont typeface="Arial"/>
              <a:buAutoNum type="arabicPeriod"/>
            </a:pPr>
            <a:r>
              <a:rPr b="1" lang="en-US" sz="1300">
                <a:latin typeface="Arial"/>
                <a:ea typeface="Arial"/>
                <a:cs typeface="Arial"/>
                <a:sym typeface="Arial"/>
              </a:rPr>
              <a:t>Incrustaciones de palabras o Word Embeddings</a:t>
            </a:r>
            <a:endParaRPr sz="1300">
              <a:latin typeface="Arial"/>
              <a:ea typeface="Arial"/>
              <a:cs typeface="Arial"/>
              <a:sym typeface="Arial"/>
            </a:endParaRPr>
          </a:p>
          <a:p>
            <a:pPr indent="-342900" lvl="0" marL="355600" rtl="0" algn="l">
              <a:lnSpc>
                <a:spcPct val="100000"/>
              </a:lnSpc>
              <a:spcBef>
                <a:spcPts val="229"/>
              </a:spcBef>
              <a:spcAft>
                <a:spcPts val="0"/>
              </a:spcAft>
              <a:buSzPts val="1300"/>
              <a:buFont typeface="Arial"/>
              <a:buAutoNum type="arabicPeriod"/>
            </a:pPr>
            <a:r>
              <a:rPr b="1" lang="en-US" sz="1300">
                <a:latin typeface="Arial"/>
                <a:ea typeface="Arial"/>
                <a:cs typeface="Arial"/>
                <a:sym typeface="Arial"/>
              </a:rPr>
              <a:t>Top Modeling y Latent Dirichlet Allocation (LDA)</a:t>
            </a:r>
            <a:endParaRPr sz="13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4. El problema de la ambigüedad léxica</a:t>
            </a:r>
            <a:endParaRPr/>
          </a:p>
        </p:txBody>
      </p:sp>
      <p:sp>
        <p:nvSpPr>
          <p:cNvPr id="130" name="Google Shape;130;p10"/>
          <p:cNvSpPr txBox="1"/>
          <p:nvPr/>
        </p:nvSpPr>
        <p:spPr>
          <a:xfrm>
            <a:off x="639978" y="1164709"/>
            <a:ext cx="7752080" cy="128524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a:solidFill>
                  <a:srgbClr val="00EBE9"/>
                </a:solidFill>
                <a:latin typeface="Arial"/>
                <a:ea typeface="Arial"/>
                <a:cs typeface="Arial"/>
                <a:sym typeface="Arial"/>
              </a:rPr>
              <a:t>5.	</a:t>
            </a:r>
            <a:r>
              <a:rPr b="1" lang="en-US" sz="1200">
                <a:latin typeface="Arial"/>
                <a:ea typeface="Arial"/>
                <a:cs typeface="Arial"/>
                <a:sym typeface="Arial"/>
              </a:rPr>
              <a:t>Ambigüedad pragmática</a:t>
            </a:r>
            <a:endParaRPr sz="1200">
              <a:latin typeface="Arial"/>
              <a:ea typeface="Arial"/>
              <a:cs typeface="Arial"/>
              <a:sym typeface="Arial"/>
            </a:endParaRPr>
          </a:p>
          <a:p>
            <a:pPr indent="0" lvl="0" marL="533400" rtl="0" algn="l">
              <a:lnSpc>
                <a:spcPct val="100000"/>
              </a:lnSpc>
              <a:spcBef>
                <a:spcPts val="209"/>
              </a:spcBef>
              <a:spcAft>
                <a:spcPts val="0"/>
              </a:spcAft>
              <a:buNone/>
            </a:pPr>
            <a:r>
              <a:rPr lang="en-US" sz="1200">
                <a:latin typeface="Helvetica Neue"/>
                <a:ea typeface="Helvetica Neue"/>
                <a:cs typeface="Helvetica Neue"/>
                <a:sym typeface="Helvetica Neue"/>
              </a:rPr>
              <a:t>Este tipo de ambigüedades se producen cuando el contexto de una frase le da múltiples interpretaciones.</a:t>
            </a:r>
            <a:endParaRPr sz="1200">
              <a:latin typeface="Helvetica Neue"/>
              <a:ea typeface="Helvetica Neue"/>
              <a:cs typeface="Helvetica Neue"/>
              <a:sym typeface="Helvetica Neue"/>
            </a:endParaRPr>
          </a:p>
          <a:p>
            <a:pPr indent="0" lvl="0" marL="533400" marR="5080" rtl="0" algn="l">
              <a:lnSpc>
                <a:spcPct val="114599"/>
              </a:lnSpc>
              <a:spcBef>
                <a:spcPts val="5"/>
              </a:spcBef>
              <a:spcAft>
                <a:spcPts val="0"/>
              </a:spcAft>
              <a:buNone/>
            </a:pPr>
            <a:r>
              <a:rPr lang="en-US" sz="1200">
                <a:latin typeface="Helvetica Neue"/>
                <a:ea typeface="Helvetica Neue"/>
                <a:cs typeface="Helvetica Neue"/>
                <a:sym typeface="Helvetica Neue"/>
              </a:rPr>
              <a:t>En palabras sencillas, podemos decir que estas ambigüedades surgen cuando </a:t>
            </a:r>
            <a:r>
              <a:rPr b="1" lang="en-US" sz="1200">
                <a:latin typeface="Arial"/>
                <a:ea typeface="Arial"/>
                <a:cs typeface="Arial"/>
                <a:sym typeface="Arial"/>
              </a:rPr>
              <a:t>el enunciado no es específico.</a:t>
            </a:r>
            <a:endParaRPr sz="1200">
              <a:latin typeface="Arial"/>
              <a:ea typeface="Arial"/>
              <a:cs typeface="Arial"/>
              <a:sym typeface="Arial"/>
            </a:endParaRPr>
          </a:p>
          <a:p>
            <a:pPr indent="0" lvl="0" marL="0" rtl="0" algn="l">
              <a:lnSpc>
                <a:spcPct val="100000"/>
              </a:lnSpc>
              <a:spcBef>
                <a:spcPts val="434"/>
              </a:spcBef>
              <a:spcAft>
                <a:spcPts val="0"/>
              </a:spcAft>
              <a:buNone/>
            </a:pPr>
            <a:r>
              <a:t/>
            </a:r>
            <a:endParaRPr sz="1200">
              <a:latin typeface="Arial"/>
              <a:ea typeface="Arial"/>
              <a:cs typeface="Arial"/>
              <a:sym typeface="Arial"/>
            </a:endParaRPr>
          </a:p>
          <a:p>
            <a:pPr indent="0" lvl="0" marL="342900" rtl="0" algn="l">
              <a:lnSpc>
                <a:spcPct val="100000"/>
              </a:lnSpc>
              <a:spcBef>
                <a:spcPts val="0"/>
              </a:spcBef>
              <a:spcAft>
                <a:spcPts val="0"/>
              </a:spcAft>
              <a:buNone/>
            </a:pPr>
            <a:r>
              <a:rPr i="1" lang="en-US" sz="1250">
                <a:latin typeface="Arial"/>
                <a:ea typeface="Arial"/>
                <a:cs typeface="Arial"/>
                <a:sym typeface="Arial"/>
              </a:rPr>
              <a:t>Golpeó el armario con el bastón y lo rompió (no sabemos si se rompió el bastón o el armario)</a:t>
            </a:r>
            <a:endParaRPr sz="1250">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4" name="Shape 134"/>
        <p:cNvGrpSpPr/>
        <p:nvPr/>
      </p:nvGrpSpPr>
      <p:grpSpPr>
        <a:xfrm>
          <a:off x="0" y="0"/>
          <a:ext cx="0" cy="0"/>
          <a:chOff x="0" y="0"/>
          <a:chExt cx="0" cy="0"/>
        </a:xfrm>
      </p:grpSpPr>
      <p:sp>
        <p:nvSpPr>
          <p:cNvPr id="135" name="Google Shape;135;p11"/>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2700"/>
              <a:t>5. Conoci</a:t>
            </a:r>
            <a:r>
              <a:rPr lang="en-US" sz="1800">
                <a:solidFill>
                  <a:srgbClr val="00EBE9"/>
                </a:solidFill>
              </a:rPr>
              <a:t>i</a:t>
            </a:r>
            <a:r>
              <a:rPr baseline="30000" lang="en-US" sz="2700"/>
              <a:t>mi</a:t>
            </a:r>
            <a:r>
              <a:rPr lang="en-US" sz="1800">
                <a:solidFill>
                  <a:srgbClr val="00EBE9"/>
                </a:solidFill>
              </a:rPr>
              <a:t>i</a:t>
            </a:r>
            <a:r>
              <a:rPr baseline="30000" lang="en-US" sz="2700"/>
              <a:t>ento necesario para el</a:t>
            </a:r>
            <a:r>
              <a:rPr lang="en-US" sz="1800">
                <a:solidFill>
                  <a:srgbClr val="00EBE9"/>
                </a:solidFill>
              </a:rPr>
              <a:t>l </a:t>
            </a:r>
            <a:r>
              <a:rPr baseline="30000" lang="en-US" sz="2700"/>
              <a:t>PLN</a:t>
            </a:r>
            <a:endParaRPr baseline="30000" sz="2700"/>
          </a:p>
        </p:txBody>
      </p:sp>
      <p:sp>
        <p:nvSpPr>
          <p:cNvPr id="136" name="Google Shape;136;p11"/>
          <p:cNvSpPr txBox="1"/>
          <p:nvPr/>
        </p:nvSpPr>
        <p:spPr>
          <a:xfrm>
            <a:off x="639978" y="1167373"/>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37" name="Google Shape;137;p11"/>
          <p:cNvSpPr txBox="1"/>
          <p:nvPr/>
        </p:nvSpPr>
        <p:spPr>
          <a:xfrm>
            <a:off x="970457" y="1164709"/>
            <a:ext cx="7411720" cy="65532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Conocimiento fonético y fonológico</a:t>
            </a:r>
            <a:endParaRPr sz="1200">
              <a:latin typeface="Arial"/>
              <a:ea typeface="Arial"/>
              <a:cs typeface="Arial"/>
              <a:sym typeface="Arial"/>
            </a:endParaRPr>
          </a:p>
          <a:p>
            <a:pPr indent="0" lvl="0" marL="418465" marR="5080" rtl="0" algn="l">
              <a:lnSpc>
                <a:spcPct val="138333"/>
              </a:lnSpc>
              <a:spcBef>
                <a:spcPts val="80"/>
              </a:spcBef>
              <a:spcAft>
                <a:spcPts val="0"/>
              </a:spcAft>
              <a:buNone/>
            </a:pPr>
            <a:r>
              <a:rPr lang="en-US" sz="1200">
                <a:latin typeface="Helvetica Neue"/>
                <a:ea typeface="Helvetica Neue"/>
                <a:cs typeface="Helvetica Neue"/>
                <a:sym typeface="Helvetica Neue"/>
              </a:rPr>
              <a:t>Los conocimientos fonéticos y fonológicos son esenciales para los sistemas basados en el habla, ya que se ocupan de </a:t>
            </a:r>
            <a:r>
              <a:rPr b="1" lang="en-US" sz="1200">
                <a:latin typeface="Arial"/>
                <a:ea typeface="Arial"/>
                <a:cs typeface="Arial"/>
                <a:sym typeface="Arial"/>
              </a:rPr>
              <a:t>cómo se relacionan las palabras con los sonidos que las realizan.</a:t>
            </a:r>
            <a:endParaRPr sz="1200">
              <a:latin typeface="Arial"/>
              <a:ea typeface="Arial"/>
              <a:cs typeface="Arial"/>
              <a:sym typeface="Arial"/>
            </a:endParaRPr>
          </a:p>
        </p:txBody>
      </p:sp>
      <p:sp>
        <p:nvSpPr>
          <p:cNvPr id="138" name="Google Shape;138;p11"/>
          <p:cNvSpPr txBox="1"/>
          <p:nvPr/>
        </p:nvSpPr>
        <p:spPr>
          <a:xfrm>
            <a:off x="639978" y="2006894"/>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39" name="Google Shape;139;p11"/>
          <p:cNvSpPr txBox="1"/>
          <p:nvPr/>
        </p:nvSpPr>
        <p:spPr>
          <a:xfrm>
            <a:off x="970457" y="2004229"/>
            <a:ext cx="5678805" cy="44450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Conocimiento morfológico</a:t>
            </a:r>
            <a:endParaRPr sz="1200">
              <a:latin typeface="Arial"/>
              <a:ea typeface="Arial"/>
              <a:cs typeface="Arial"/>
              <a:sym typeface="Arial"/>
            </a:endParaRPr>
          </a:p>
          <a:p>
            <a:pPr indent="0" lvl="0" marL="418465" rtl="0" algn="l">
              <a:lnSpc>
                <a:spcPct val="100000"/>
              </a:lnSpc>
              <a:spcBef>
                <a:spcPts val="209"/>
              </a:spcBef>
              <a:spcAft>
                <a:spcPts val="0"/>
              </a:spcAft>
              <a:buNone/>
            </a:pPr>
            <a:r>
              <a:rPr lang="en-US" sz="1200">
                <a:latin typeface="Helvetica Neue"/>
                <a:ea typeface="Helvetica Neue"/>
                <a:cs typeface="Helvetica Neue"/>
                <a:sym typeface="Helvetica Neue"/>
              </a:rPr>
              <a:t>Necesario para </a:t>
            </a:r>
            <a:r>
              <a:rPr b="1" lang="en-US" sz="1200">
                <a:latin typeface="Arial"/>
                <a:ea typeface="Arial"/>
                <a:cs typeface="Arial"/>
                <a:sym typeface="Arial"/>
              </a:rPr>
              <a:t>conocer los patrones de formación de las palabras (morfemas).</a:t>
            </a:r>
            <a:endParaRPr sz="1200">
              <a:latin typeface="Arial"/>
              <a:ea typeface="Arial"/>
              <a:cs typeface="Arial"/>
              <a:sym typeface="Arial"/>
            </a:endParaRPr>
          </a:p>
        </p:txBody>
      </p:sp>
      <p:sp>
        <p:nvSpPr>
          <p:cNvPr id="140" name="Google Shape;140;p11"/>
          <p:cNvSpPr txBox="1"/>
          <p:nvPr/>
        </p:nvSpPr>
        <p:spPr>
          <a:xfrm>
            <a:off x="639978" y="2635455"/>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41" name="Google Shape;141;p11"/>
          <p:cNvSpPr txBox="1"/>
          <p:nvPr/>
        </p:nvSpPr>
        <p:spPr>
          <a:xfrm>
            <a:off x="970457" y="2633870"/>
            <a:ext cx="6485890" cy="44450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Conocimiento sintáctico</a:t>
            </a:r>
            <a:endParaRPr sz="1200">
              <a:latin typeface="Arial"/>
              <a:ea typeface="Arial"/>
              <a:cs typeface="Arial"/>
              <a:sym typeface="Arial"/>
            </a:endParaRPr>
          </a:p>
          <a:p>
            <a:pPr indent="0" lvl="0" marL="418465" rtl="0" algn="l">
              <a:lnSpc>
                <a:spcPct val="100000"/>
              </a:lnSpc>
              <a:spcBef>
                <a:spcPts val="209"/>
              </a:spcBef>
              <a:spcAft>
                <a:spcPts val="0"/>
              </a:spcAft>
              <a:buNone/>
            </a:pPr>
            <a:r>
              <a:rPr lang="en-US" sz="1200">
                <a:latin typeface="Helvetica Neue"/>
                <a:ea typeface="Helvetica Neue"/>
                <a:cs typeface="Helvetica Neue"/>
                <a:sym typeface="Helvetica Neue"/>
              </a:rPr>
              <a:t>Necesario para conocer cómo las palabras pueden unirse para formar oraciones correctas.</a:t>
            </a:r>
            <a:endParaRPr sz="1200">
              <a:latin typeface="Helvetica Neue"/>
              <a:ea typeface="Helvetica Neue"/>
              <a:cs typeface="Helvetica Neue"/>
              <a:sym typeface="Helvetica Neue"/>
            </a:endParaRPr>
          </a:p>
        </p:txBody>
      </p:sp>
      <p:sp>
        <p:nvSpPr>
          <p:cNvPr id="142" name="Google Shape;142;p11"/>
          <p:cNvSpPr txBox="1"/>
          <p:nvPr/>
        </p:nvSpPr>
        <p:spPr>
          <a:xfrm>
            <a:off x="639978" y="3265451"/>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43" name="Google Shape;143;p11"/>
          <p:cNvSpPr txBox="1"/>
          <p:nvPr/>
        </p:nvSpPr>
        <p:spPr>
          <a:xfrm>
            <a:off x="970457" y="3263891"/>
            <a:ext cx="4915535" cy="44450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Conocimiento semántico</a:t>
            </a:r>
            <a:endParaRPr sz="1200">
              <a:latin typeface="Arial"/>
              <a:ea typeface="Arial"/>
              <a:cs typeface="Arial"/>
              <a:sym typeface="Arial"/>
            </a:endParaRPr>
          </a:p>
          <a:p>
            <a:pPr indent="0" lvl="0" marL="418465" rtl="0" algn="l">
              <a:lnSpc>
                <a:spcPct val="100000"/>
              </a:lnSpc>
              <a:spcBef>
                <a:spcPts val="209"/>
              </a:spcBef>
              <a:spcAft>
                <a:spcPts val="0"/>
              </a:spcAft>
              <a:buNone/>
            </a:pPr>
            <a:r>
              <a:rPr lang="en-US" sz="1200">
                <a:latin typeface="Helvetica Neue"/>
                <a:ea typeface="Helvetica Neue"/>
                <a:cs typeface="Helvetica Neue"/>
                <a:sym typeface="Helvetica Neue"/>
              </a:rPr>
              <a:t>Necesario para entender el </a:t>
            </a:r>
            <a:r>
              <a:rPr b="1" lang="en-US" sz="1200">
                <a:latin typeface="Arial"/>
                <a:ea typeface="Arial"/>
                <a:cs typeface="Arial"/>
                <a:sym typeface="Arial"/>
              </a:rPr>
              <a:t>significado </a:t>
            </a:r>
            <a:r>
              <a:rPr lang="en-US" sz="1200">
                <a:latin typeface="Helvetica Neue"/>
                <a:ea typeface="Helvetica Neue"/>
                <a:cs typeface="Helvetica Neue"/>
                <a:sym typeface="Helvetica Neue"/>
              </a:rPr>
              <a:t>de las palabras y oraciones.</a:t>
            </a:r>
            <a:endParaRPr sz="1200">
              <a:latin typeface="Helvetica Neue"/>
              <a:ea typeface="Helvetica Neue"/>
              <a:cs typeface="Helvetica Neue"/>
              <a:sym typeface="Helvetica Neue"/>
            </a:endParaRPr>
          </a:p>
        </p:txBody>
      </p:sp>
      <p:sp>
        <p:nvSpPr>
          <p:cNvPr id="144" name="Google Shape;144;p11"/>
          <p:cNvSpPr txBox="1"/>
          <p:nvPr/>
        </p:nvSpPr>
        <p:spPr>
          <a:xfrm>
            <a:off x="639978" y="3895092"/>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45" name="Google Shape;145;p11"/>
          <p:cNvSpPr txBox="1"/>
          <p:nvPr/>
        </p:nvSpPr>
        <p:spPr>
          <a:xfrm>
            <a:off x="970457" y="3891005"/>
            <a:ext cx="5859145" cy="447675"/>
          </a:xfrm>
          <a:prstGeom prst="rect">
            <a:avLst/>
          </a:prstGeom>
          <a:noFill/>
          <a:ln>
            <a:noFill/>
          </a:ln>
        </p:spPr>
        <p:txBody>
          <a:bodyPr anchorCtr="0" anchor="t" bIns="0" lIns="0" spcFirstLastPara="1" rIns="0" wrap="square" tIns="40625">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Conocimiento pragmático</a:t>
            </a:r>
            <a:endParaRPr sz="1200">
              <a:latin typeface="Arial"/>
              <a:ea typeface="Arial"/>
              <a:cs typeface="Arial"/>
              <a:sym typeface="Arial"/>
            </a:endParaRPr>
          </a:p>
          <a:p>
            <a:pPr indent="0" lvl="0" marL="461644" rtl="0" algn="l">
              <a:lnSpc>
                <a:spcPct val="100000"/>
              </a:lnSpc>
              <a:spcBef>
                <a:spcPts val="220"/>
              </a:spcBef>
              <a:spcAft>
                <a:spcPts val="0"/>
              </a:spcAft>
              <a:buNone/>
            </a:pPr>
            <a:r>
              <a:rPr lang="en-US" sz="1200">
                <a:latin typeface="Helvetica Neue"/>
                <a:ea typeface="Helvetica Neue"/>
                <a:cs typeface="Helvetica Neue"/>
                <a:sym typeface="Helvetica Neue"/>
              </a:rPr>
              <a:t>Necesario para conocer cómo se utilizan las oraciones en diferentes situaciones.</a:t>
            </a:r>
            <a:endParaRPr sz="1200">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2700"/>
              <a:t>5. Conoci</a:t>
            </a:r>
            <a:r>
              <a:rPr lang="en-US" sz="1800">
                <a:solidFill>
                  <a:srgbClr val="00EBE9"/>
                </a:solidFill>
              </a:rPr>
              <a:t>i</a:t>
            </a:r>
            <a:r>
              <a:rPr baseline="30000" lang="en-US" sz="2700"/>
              <a:t>mi</a:t>
            </a:r>
            <a:r>
              <a:rPr lang="en-US" sz="1800">
                <a:solidFill>
                  <a:srgbClr val="00EBE9"/>
                </a:solidFill>
              </a:rPr>
              <a:t>i</a:t>
            </a:r>
            <a:r>
              <a:rPr baseline="30000" lang="en-US" sz="2700"/>
              <a:t>ento necesario para el</a:t>
            </a:r>
            <a:r>
              <a:rPr lang="en-US" sz="1800">
                <a:solidFill>
                  <a:srgbClr val="00EBE9"/>
                </a:solidFill>
              </a:rPr>
              <a:t>l </a:t>
            </a:r>
            <a:r>
              <a:rPr baseline="30000" lang="en-US" sz="2700"/>
              <a:t>PLN</a:t>
            </a:r>
            <a:endParaRPr baseline="30000" sz="2700"/>
          </a:p>
        </p:txBody>
      </p:sp>
      <p:sp>
        <p:nvSpPr>
          <p:cNvPr id="151" name="Google Shape;151;p12"/>
          <p:cNvSpPr txBox="1"/>
          <p:nvPr/>
        </p:nvSpPr>
        <p:spPr>
          <a:xfrm>
            <a:off x="639978" y="1167373"/>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52" name="Google Shape;152;p12"/>
          <p:cNvSpPr txBox="1"/>
          <p:nvPr/>
        </p:nvSpPr>
        <p:spPr>
          <a:xfrm>
            <a:off x="970457" y="1164709"/>
            <a:ext cx="7416800" cy="864869"/>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Conocimiento del discurso</a:t>
            </a:r>
            <a:endParaRPr sz="1200">
              <a:latin typeface="Arial"/>
              <a:ea typeface="Arial"/>
              <a:cs typeface="Arial"/>
              <a:sym typeface="Arial"/>
            </a:endParaRPr>
          </a:p>
          <a:p>
            <a:pPr indent="0" lvl="0" marL="418465" rtl="0" algn="l">
              <a:lnSpc>
                <a:spcPct val="100000"/>
              </a:lnSpc>
              <a:spcBef>
                <a:spcPts val="209"/>
              </a:spcBef>
              <a:spcAft>
                <a:spcPts val="0"/>
              </a:spcAft>
              <a:buNone/>
            </a:pPr>
            <a:r>
              <a:rPr lang="en-US" sz="1200">
                <a:latin typeface="Helvetica Neue"/>
                <a:ea typeface="Helvetica Neue"/>
                <a:cs typeface="Helvetica Neue"/>
                <a:sym typeface="Helvetica Neue"/>
              </a:rPr>
              <a:t>El discurso se refiere a las oraciones conectadas. Incluye el estudio de trozos de lenguaje que son más</a:t>
            </a:r>
            <a:endParaRPr sz="1200">
              <a:latin typeface="Helvetica Neue"/>
              <a:ea typeface="Helvetica Neue"/>
              <a:cs typeface="Helvetica Neue"/>
              <a:sym typeface="Helvetica Neue"/>
            </a:endParaRPr>
          </a:p>
          <a:p>
            <a:pPr indent="0" lvl="0" marL="418465" marR="5080" rtl="0" algn="l">
              <a:lnSpc>
                <a:spcPct val="114599"/>
              </a:lnSpc>
              <a:spcBef>
                <a:spcPts val="5"/>
              </a:spcBef>
              <a:spcAft>
                <a:spcPts val="0"/>
              </a:spcAft>
              <a:buNone/>
            </a:pPr>
            <a:r>
              <a:rPr lang="en-US" sz="1200">
                <a:latin typeface="Helvetica Neue"/>
                <a:ea typeface="Helvetica Neue"/>
                <a:cs typeface="Helvetica Neue"/>
                <a:sym typeface="Helvetica Neue"/>
              </a:rPr>
              <a:t>grandes que una sola frase.	</a:t>
            </a:r>
            <a:r>
              <a:rPr b="1" lang="en-US" sz="1200">
                <a:latin typeface="Arial"/>
                <a:ea typeface="Arial"/>
                <a:cs typeface="Arial"/>
                <a:sym typeface="Arial"/>
              </a:rPr>
              <a:t>Implica el entendimiento de los vínculos entre frases inmediatamente anteriores que afectan a la interpretación de la frase siguiente.</a:t>
            </a:r>
            <a:endParaRPr sz="1200">
              <a:latin typeface="Arial"/>
              <a:ea typeface="Arial"/>
              <a:cs typeface="Arial"/>
              <a:sym typeface="Arial"/>
            </a:endParaRPr>
          </a:p>
        </p:txBody>
      </p:sp>
      <p:sp>
        <p:nvSpPr>
          <p:cNvPr id="153" name="Google Shape;153;p12"/>
          <p:cNvSpPr txBox="1"/>
          <p:nvPr/>
        </p:nvSpPr>
        <p:spPr>
          <a:xfrm>
            <a:off x="639978" y="2216418"/>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54" name="Google Shape;154;p12"/>
          <p:cNvSpPr txBox="1"/>
          <p:nvPr/>
        </p:nvSpPr>
        <p:spPr>
          <a:xfrm>
            <a:off x="970457" y="2212674"/>
            <a:ext cx="3836035" cy="447040"/>
          </a:xfrm>
          <a:prstGeom prst="rect">
            <a:avLst/>
          </a:prstGeom>
          <a:noFill/>
          <a:ln>
            <a:noFill/>
          </a:ln>
        </p:spPr>
        <p:txBody>
          <a:bodyPr anchorCtr="0" anchor="t" bIns="0" lIns="0" spcFirstLastPara="1" rIns="0" wrap="square" tIns="4000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Conocimiento de las palabras</a:t>
            </a:r>
            <a:endParaRPr sz="1200">
              <a:latin typeface="Arial"/>
              <a:ea typeface="Arial"/>
              <a:cs typeface="Arial"/>
              <a:sym typeface="Arial"/>
            </a:endParaRPr>
          </a:p>
          <a:p>
            <a:pPr indent="0" lvl="0" marL="418465" rtl="0" algn="l">
              <a:lnSpc>
                <a:spcPct val="100000"/>
              </a:lnSpc>
              <a:spcBef>
                <a:spcPts val="220"/>
              </a:spcBef>
              <a:spcAft>
                <a:spcPts val="0"/>
              </a:spcAft>
              <a:buNone/>
            </a:pPr>
            <a:r>
              <a:rPr lang="en-US" sz="1200">
                <a:latin typeface="Helvetica Neue"/>
                <a:ea typeface="Helvetica Neue"/>
                <a:cs typeface="Helvetica Neue"/>
                <a:sym typeface="Helvetica Neue"/>
              </a:rPr>
              <a:t>Esencial para mejorar la comprensión de la lengua.</a:t>
            </a:r>
            <a:endParaRPr sz="1200">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8" name="Shape 158"/>
        <p:cNvGrpSpPr/>
        <p:nvPr/>
      </p:nvGrpSpPr>
      <p:grpSpPr>
        <a:xfrm>
          <a:off x="0" y="0"/>
          <a:ext cx="0" cy="0"/>
          <a:chOff x="0" y="0"/>
          <a:chExt cx="0" cy="0"/>
        </a:xfrm>
      </p:grpSpPr>
      <p:sp>
        <p:nvSpPr>
          <p:cNvPr id="159" name="Google Shape;159;p13"/>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2700"/>
              <a:t>6. Librerías di</a:t>
            </a:r>
            <a:r>
              <a:rPr lang="en-US" sz="1800">
                <a:solidFill>
                  <a:srgbClr val="00EBE9"/>
                </a:solidFill>
              </a:rPr>
              <a:t>i</a:t>
            </a:r>
            <a:r>
              <a:rPr baseline="30000" lang="en-US" sz="2700"/>
              <a:t>sponibl</a:t>
            </a:r>
            <a:r>
              <a:rPr lang="en-US" sz="1800">
                <a:solidFill>
                  <a:srgbClr val="00EBE9"/>
                </a:solidFill>
              </a:rPr>
              <a:t>l</a:t>
            </a:r>
            <a:r>
              <a:rPr baseline="30000" lang="en-US" sz="2700"/>
              <a:t>es para PLN</a:t>
            </a:r>
            <a:endParaRPr baseline="30000" sz="2700"/>
          </a:p>
        </p:txBody>
      </p:sp>
      <p:sp>
        <p:nvSpPr>
          <p:cNvPr id="160" name="Google Shape;160;p13"/>
          <p:cNvSpPr txBox="1"/>
          <p:nvPr/>
        </p:nvSpPr>
        <p:spPr>
          <a:xfrm>
            <a:off x="639978" y="1167373"/>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61" name="Google Shape;161;p13"/>
          <p:cNvSpPr txBox="1"/>
          <p:nvPr/>
        </p:nvSpPr>
        <p:spPr>
          <a:xfrm>
            <a:off x="970457" y="1191490"/>
            <a:ext cx="37084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200" u="sng">
                <a:solidFill>
                  <a:schemeClr val="hlink"/>
                </a:solidFill>
                <a:latin typeface="Arial"/>
                <a:ea typeface="Arial"/>
                <a:cs typeface="Arial"/>
                <a:sym typeface="Arial"/>
                <a:hlinkClick r:id="rId3"/>
              </a:rPr>
              <a:t>NLTK</a:t>
            </a:r>
            <a:endParaRPr sz="1200">
              <a:latin typeface="Arial"/>
              <a:ea typeface="Arial"/>
              <a:cs typeface="Arial"/>
              <a:sym typeface="Arial"/>
            </a:endParaRPr>
          </a:p>
        </p:txBody>
      </p:sp>
      <p:sp>
        <p:nvSpPr>
          <p:cNvPr id="162" name="Google Shape;162;p13"/>
          <p:cNvSpPr txBox="1"/>
          <p:nvPr/>
        </p:nvSpPr>
        <p:spPr>
          <a:xfrm>
            <a:off x="1376540" y="1373153"/>
            <a:ext cx="7004684" cy="656590"/>
          </a:xfrm>
          <a:prstGeom prst="rect">
            <a:avLst/>
          </a:prstGeom>
          <a:noFill/>
          <a:ln>
            <a:noFill/>
          </a:ln>
        </p:spPr>
        <p:txBody>
          <a:bodyPr anchorCtr="0" anchor="t" bIns="0" lIns="0" spcFirstLastPara="1" rIns="0" wrap="square" tIns="12700">
            <a:spAutoFit/>
          </a:bodyPr>
          <a:lstStyle/>
          <a:p>
            <a:pPr indent="0" lvl="0" marL="12700" marR="5080" rtl="0" algn="l">
              <a:lnSpc>
                <a:spcPct val="115199"/>
              </a:lnSpc>
              <a:spcBef>
                <a:spcPts val="0"/>
              </a:spcBef>
              <a:spcAft>
                <a:spcPts val="0"/>
              </a:spcAft>
              <a:buNone/>
            </a:pPr>
            <a:r>
              <a:rPr lang="en-US" sz="1200">
                <a:latin typeface="Helvetica Neue"/>
                <a:ea typeface="Helvetica Neue"/>
                <a:cs typeface="Helvetica Neue"/>
                <a:sym typeface="Helvetica Neue"/>
              </a:rPr>
              <a:t>Muy sencilla de usar, aunque no aconsejable para entornos de producción (sí para educación e investigación).</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Funcionalidades:</a:t>
            </a:r>
            <a:endParaRPr sz="1200">
              <a:latin typeface="Helvetica Neue"/>
              <a:ea typeface="Helvetica Neue"/>
              <a:cs typeface="Helvetica Neue"/>
              <a:sym typeface="Helvetica Neue"/>
            </a:endParaRPr>
          </a:p>
        </p:txBody>
      </p:sp>
      <p:sp>
        <p:nvSpPr>
          <p:cNvPr id="163" name="Google Shape;163;p13"/>
          <p:cNvSpPr txBox="1"/>
          <p:nvPr/>
        </p:nvSpPr>
        <p:spPr>
          <a:xfrm>
            <a:off x="1160894" y="1795934"/>
            <a:ext cx="8001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64" name="Google Shape;164;p13"/>
          <p:cNvSpPr txBox="1"/>
          <p:nvPr/>
        </p:nvSpPr>
        <p:spPr>
          <a:xfrm>
            <a:off x="1592541" y="1980112"/>
            <a:ext cx="80010" cy="212344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09"/>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09"/>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09"/>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5"/>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5"/>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09"/>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5"/>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65" name="Google Shape;165;p13"/>
          <p:cNvSpPr txBox="1"/>
          <p:nvPr/>
        </p:nvSpPr>
        <p:spPr>
          <a:xfrm>
            <a:off x="1808543" y="2004229"/>
            <a:ext cx="3272790" cy="212344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Tokenización.</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Etiquetado de partes del lenguaje (POS).</a:t>
            </a:r>
            <a:endParaRPr sz="1200">
              <a:latin typeface="Helvetica Neue"/>
              <a:ea typeface="Helvetica Neue"/>
              <a:cs typeface="Helvetica Neue"/>
              <a:sym typeface="Helvetica Neue"/>
            </a:endParaRPr>
          </a:p>
          <a:p>
            <a:pPr indent="0" lvl="0" marL="12700" marR="5080" rtl="0" algn="l">
              <a:lnSpc>
                <a:spcPct val="114599"/>
              </a:lnSpc>
              <a:spcBef>
                <a:spcPts val="5"/>
              </a:spcBef>
              <a:spcAft>
                <a:spcPts val="0"/>
              </a:spcAft>
              <a:buNone/>
            </a:pPr>
            <a:r>
              <a:rPr lang="en-US" sz="1200">
                <a:latin typeface="Helvetica Neue"/>
                <a:ea typeface="Helvetica Neue"/>
                <a:cs typeface="Helvetica Neue"/>
                <a:sym typeface="Helvetica Neue"/>
              </a:rPr>
              <a:t>Reconocimiento de Entidades Nombradas (NER). Clasificación.</a:t>
            </a:r>
            <a:endParaRPr sz="1200">
              <a:latin typeface="Helvetica Neue"/>
              <a:ea typeface="Helvetica Neue"/>
              <a:cs typeface="Helvetica Neue"/>
              <a:sym typeface="Helvetica Neue"/>
            </a:endParaRPr>
          </a:p>
          <a:p>
            <a:pPr indent="0" lvl="0" marL="12700" marR="1673860" rtl="0" algn="l">
              <a:lnSpc>
                <a:spcPct val="114599"/>
              </a:lnSpc>
              <a:spcBef>
                <a:spcPts val="0"/>
              </a:spcBef>
              <a:spcAft>
                <a:spcPts val="0"/>
              </a:spcAft>
              <a:buNone/>
            </a:pPr>
            <a:r>
              <a:rPr lang="en-US" sz="1200">
                <a:latin typeface="Helvetica Neue"/>
                <a:ea typeface="Helvetica Neue"/>
                <a:cs typeface="Helvetica Neue"/>
                <a:sym typeface="Helvetica Neue"/>
              </a:rPr>
              <a:t>Análisis de sentimiento. Paquetes de chatbots.</a:t>
            </a:r>
            <a:endParaRPr sz="1200">
              <a:latin typeface="Helvetica Neue"/>
              <a:ea typeface="Helvetica Neue"/>
              <a:cs typeface="Helvetica Neue"/>
              <a:sym typeface="Helvetica Neue"/>
            </a:endParaRPr>
          </a:p>
          <a:p>
            <a:pPr indent="0" lvl="0" marL="12700" rtl="0" algn="l">
              <a:lnSpc>
                <a:spcPct val="100000"/>
              </a:lnSpc>
              <a:spcBef>
                <a:spcPts val="220"/>
              </a:spcBef>
              <a:spcAft>
                <a:spcPts val="0"/>
              </a:spcAft>
              <a:buNone/>
            </a:pPr>
            <a:r>
              <a:rPr lang="en-US" sz="1200">
                <a:latin typeface="Helvetica Neue"/>
                <a:ea typeface="Helvetica Neue"/>
                <a:cs typeface="Helvetica Neue"/>
                <a:sym typeface="Helvetica Neue"/>
              </a:rPr>
              <a:t>Aplicaciones</a:t>
            </a:r>
            <a:endParaRPr sz="1200">
              <a:latin typeface="Helvetica Neue"/>
              <a:ea typeface="Helvetica Neue"/>
              <a:cs typeface="Helvetica Neue"/>
              <a:sym typeface="Helvetica Neue"/>
            </a:endParaRPr>
          </a:p>
          <a:p>
            <a:pPr indent="0" lvl="0" marL="12700" marR="1322705" rtl="0" algn="l">
              <a:lnSpc>
                <a:spcPct val="114599"/>
              </a:lnSpc>
              <a:spcBef>
                <a:spcPts val="0"/>
              </a:spcBef>
              <a:spcAft>
                <a:spcPts val="0"/>
              </a:spcAft>
              <a:buNone/>
            </a:pPr>
            <a:r>
              <a:rPr lang="en-US" sz="1200">
                <a:latin typeface="Helvetica Neue"/>
                <a:ea typeface="Helvetica Neue"/>
                <a:cs typeface="Helvetica Neue"/>
                <a:sym typeface="Helvetica Neue"/>
              </a:rPr>
              <a:t>Sistemas de recomendación. Análisis de sentimiento.</a:t>
            </a:r>
            <a:endParaRPr sz="1200">
              <a:latin typeface="Helvetica Neue"/>
              <a:ea typeface="Helvetica Neue"/>
              <a:cs typeface="Helvetica Neue"/>
              <a:sym typeface="Helvetica Neue"/>
            </a:endParaRPr>
          </a:p>
          <a:p>
            <a:pPr indent="0" lvl="0" marL="12700" rtl="0" algn="l">
              <a:lnSpc>
                <a:spcPct val="100000"/>
              </a:lnSpc>
              <a:spcBef>
                <a:spcPts val="210"/>
              </a:spcBef>
              <a:spcAft>
                <a:spcPts val="0"/>
              </a:spcAft>
              <a:buNone/>
            </a:pPr>
            <a:r>
              <a:rPr lang="en-US" sz="1200">
                <a:latin typeface="Helvetica Neue"/>
                <a:ea typeface="Helvetica Neue"/>
                <a:cs typeface="Helvetica Neue"/>
                <a:sym typeface="Helvetica Neue"/>
              </a:rPr>
              <a:t>Construcción de chatbots.</a:t>
            </a:r>
            <a:endParaRPr sz="1200">
              <a:latin typeface="Helvetica Neue"/>
              <a:ea typeface="Helvetica Neue"/>
              <a:cs typeface="Helvetica Neue"/>
              <a:sym typeface="Helvetica Neue"/>
            </a:endParaRPr>
          </a:p>
        </p:txBody>
      </p:sp>
      <p:pic>
        <p:nvPicPr>
          <p:cNvPr id="166" name="Google Shape;166;p13"/>
          <p:cNvPicPr preferRelativeResize="0"/>
          <p:nvPr/>
        </p:nvPicPr>
        <p:blipFill rotWithShape="1">
          <a:blip r:embed="rId4">
            <a:alphaModFix/>
          </a:blip>
          <a:srcRect b="0" l="0" r="0" t="0"/>
          <a:stretch/>
        </p:blipFill>
        <p:spPr>
          <a:xfrm>
            <a:off x="6420661" y="1841705"/>
            <a:ext cx="1567731" cy="95982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2700"/>
              <a:t>6. Librerías di</a:t>
            </a:r>
            <a:r>
              <a:rPr lang="en-US" sz="1800">
                <a:solidFill>
                  <a:srgbClr val="00EBE9"/>
                </a:solidFill>
              </a:rPr>
              <a:t>i</a:t>
            </a:r>
            <a:r>
              <a:rPr baseline="30000" lang="en-US" sz="2700"/>
              <a:t>sponibl</a:t>
            </a:r>
            <a:r>
              <a:rPr lang="en-US" sz="1800">
                <a:solidFill>
                  <a:srgbClr val="00EBE9"/>
                </a:solidFill>
              </a:rPr>
              <a:t>l</a:t>
            </a:r>
            <a:r>
              <a:rPr baseline="30000" lang="en-US" sz="2700"/>
              <a:t>es para PLN</a:t>
            </a:r>
            <a:endParaRPr baseline="30000" sz="2700"/>
          </a:p>
        </p:txBody>
      </p:sp>
      <p:sp>
        <p:nvSpPr>
          <p:cNvPr id="172" name="Google Shape;172;p14"/>
          <p:cNvSpPr txBox="1"/>
          <p:nvPr/>
        </p:nvSpPr>
        <p:spPr>
          <a:xfrm>
            <a:off x="639978" y="1167373"/>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73" name="Google Shape;173;p14"/>
          <p:cNvSpPr txBox="1"/>
          <p:nvPr/>
        </p:nvSpPr>
        <p:spPr>
          <a:xfrm>
            <a:off x="970457" y="1164709"/>
            <a:ext cx="7410450" cy="65532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spaCy</a:t>
            </a:r>
            <a:endParaRPr sz="1200">
              <a:latin typeface="Arial"/>
              <a:ea typeface="Arial"/>
              <a:cs typeface="Arial"/>
              <a:sym typeface="Arial"/>
            </a:endParaRPr>
          </a:p>
          <a:p>
            <a:pPr indent="0" lvl="0" marL="418465" marR="5080" rtl="0" algn="l">
              <a:lnSpc>
                <a:spcPct val="138333"/>
              </a:lnSpc>
              <a:spcBef>
                <a:spcPts val="80"/>
              </a:spcBef>
              <a:spcAft>
                <a:spcPts val="0"/>
              </a:spcAft>
              <a:buNone/>
            </a:pPr>
            <a:r>
              <a:rPr lang="en-US" sz="1200">
                <a:latin typeface="Helvetica Neue"/>
                <a:ea typeface="Helvetica Neue"/>
                <a:cs typeface="Helvetica Neue"/>
                <a:sym typeface="Helvetica Neue"/>
              </a:rPr>
              <a:t>De código abierto, está diseñada para ser de naturaleza rápida y lista para la producción. Se centra en proporcionar software para el uso de producción.</a:t>
            </a:r>
            <a:endParaRPr sz="1200">
              <a:latin typeface="Helvetica Neue"/>
              <a:ea typeface="Helvetica Neue"/>
              <a:cs typeface="Helvetica Neue"/>
              <a:sym typeface="Helvetica Neue"/>
            </a:endParaRPr>
          </a:p>
        </p:txBody>
      </p:sp>
      <p:sp>
        <p:nvSpPr>
          <p:cNvPr id="174" name="Google Shape;174;p14"/>
          <p:cNvSpPr txBox="1"/>
          <p:nvPr/>
        </p:nvSpPr>
        <p:spPr>
          <a:xfrm>
            <a:off x="1160894" y="1821131"/>
            <a:ext cx="1372235" cy="208279"/>
          </a:xfrm>
          <a:prstGeom prst="rect">
            <a:avLst/>
          </a:prstGeom>
          <a:noFill/>
          <a:ln>
            <a:noFill/>
          </a:ln>
        </p:spPr>
        <p:txBody>
          <a:bodyPr anchorCtr="0" anchor="t" bIns="0" lIns="0" spcFirstLastPara="1" rIns="0" wrap="square" tIns="12700">
            <a:spAutoFit/>
          </a:bodyPr>
          <a:lstStyle/>
          <a:p>
            <a:pPr indent="-215265" lvl="0" marL="227965" rtl="0" algn="l">
              <a:lnSpc>
                <a:spcPct val="100000"/>
              </a:lnSpc>
              <a:spcBef>
                <a:spcPts val="0"/>
              </a:spcBef>
              <a:spcAft>
                <a:spcPts val="0"/>
              </a:spcAft>
              <a:buSzPts val="1200"/>
              <a:buFont typeface="Quattrocento Sans"/>
              <a:buChar char="•"/>
            </a:pPr>
            <a:r>
              <a:rPr lang="en-US" sz="1200">
                <a:latin typeface="Helvetica Neue"/>
                <a:ea typeface="Helvetica Neue"/>
                <a:cs typeface="Helvetica Neue"/>
                <a:sym typeface="Helvetica Neue"/>
              </a:rPr>
              <a:t>Funcionalidades:</a:t>
            </a:r>
            <a:endParaRPr sz="1200">
              <a:latin typeface="Helvetica Neue"/>
              <a:ea typeface="Helvetica Neue"/>
              <a:cs typeface="Helvetica Neue"/>
              <a:sym typeface="Helvetica Neue"/>
            </a:endParaRPr>
          </a:p>
        </p:txBody>
      </p:sp>
      <p:sp>
        <p:nvSpPr>
          <p:cNvPr id="175" name="Google Shape;175;p14"/>
          <p:cNvSpPr txBox="1"/>
          <p:nvPr/>
        </p:nvSpPr>
        <p:spPr>
          <a:xfrm>
            <a:off x="1520177" y="1980112"/>
            <a:ext cx="80010" cy="233299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09"/>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09"/>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09"/>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5"/>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5"/>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09"/>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5"/>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76" name="Google Shape;176;p14"/>
          <p:cNvSpPr txBox="1"/>
          <p:nvPr/>
        </p:nvSpPr>
        <p:spPr>
          <a:xfrm>
            <a:off x="1736178" y="2004229"/>
            <a:ext cx="3297554" cy="233426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Tokenización.</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Etiquetado de partes del lenguaje (POS).</a:t>
            </a:r>
            <a:endParaRPr sz="1200">
              <a:latin typeface="Helvetica Neue"/>
              <a:ea typeface="Helvetica Neue"/>
              <a:cs typeface="Helvetica Neue"/>
              <a:sym typeface="Helvetica Neue"/>
            </a:endParaRPr>
          </a:p>
          <a:p>
            <a:pPr indent="0" lvl="0" marL="12700" marR="5080" rtl="0" algn="l">
              <a:lnSpc>
                <a:spcPct val="114599"/>
              </a:lnSpc>
              <a:spcBef>
                <a:spcPts val="5"/>
              </a:spcBef>
              <a:spcAft>
                <a:spcPts val="0"/>
              </a:spcAft>
              <a:buNone/>
            </a:pPr>
            <a:r>
              <a:rPr lang="en-US" sz="1200">
                <a:latin typeface="Helvetica Neue"/>
                <a:ea typeface="Helvetica Neue"/>
                <a:cs typeface="Helvetica Neue"/>
                <a:sym typeface="Helvetica Neue"/>
              </a:rPr>
              <a:t>Reconocimiento de entidades con nombre (NER). Clasificación.</a:t>
            </a:r>
            <a:endParaRPr sz="1200">
              <a:latin typeface="Helvetica Neue"/>
              <a:ea typeface="Helvetica Neue"/>
              <a:cs typeface="Helvetica Neue"/>
              <a:sym typeface="Helvetica Neue"/>
            </a:endParaRPr>
          </a:p>
          <a:p>
            <a:pPr indent="0" lvl="0" marL="12700" marR="1598295" rtl="0" algn="l">
              <a:lnSpc>
                <a:spcPct val="114599"/>
              </a:lnSpc>
              <a:spcBef>
                <a:spcPts val="0"/>
              </a:spcBef>
              <a:spcAft>
                <a:spcPts val="0"/>
              </a:spcAft>
              <a:buNone/>
            </a:pPr>
            <a:r>
              <a:rPr lang="en-US" sz="1200">
                <a:latin typeface="Helvetica Neue"/>
                <a:ea typeface="Helvetica Neue"/>
                <a:cs typeface="Helvetica Neue"/>
                <a:sym typeface="Helvetica Neue"/>
              </a:rPr>
              <a:t>Análisis de sentimientos. Análisis de dependencia.</a:t>
            </a:r>
            <a:endParaRPr sz="1200">
              <a:latin typeface="Helvetica Neue"/>
              <a:ea typeface="Helvetica Neue"/>
              <a:cs typeface="Helvetica Neue"/>
              <a:sym typeface="Helvetica Neue"/>
            </a:endParaRPr>
          </a:p>
          <a:p>
            <a:pPr indent="0" lvl="0" marL="12700" marR="1825625" rtl="0" algn="l">
              <a:lnSpc>
                <a:spcPct val="114599"/>
              </a:lnSpc>
              <a:spcBef>
                <a:spcPts val="10"/>
              </a:spcBef>
              <a:spcAft>
                <a:spcPts val="0"/>
              </a:spcAft>
              <a:buNone/>
            </a:pPr>
            <a:r>
              <a:rPr lang="en-US" sz="1200">
                <a:latin typeface="Helvetica Neue"/>
                <a:ea typeface="Helvetica Neue"/>
                <a:cs typeface="Helvetica Neue"/>
                <a:sym typeface="Helvetica Neue"/>
              </a:rPr>
              <a:t>Vectores de palabras. Aplicaciones</a:t>
            </a:r>
            <a:endParaRPr sz="1200">
              <a:latin typeface="Helvetica Neue"/>
              <a:ea typeface="Helvetica Neue"/>
              <a:cs typeface="Helvetica Neue"/>
              <a:sym typeface="Helvetica Neue"/>
            </a:endParaRPr>
          </a:p>
          <a:p>
            <a:pPr indent="0" lvl="0" marL="12700" marR="1301115" rtl="0" algn="l">
              <a:lnSpc>
                <a:spcPct val="114599"/>
              </a:lnSpc>
              <a:spcBef>
                <a:spcPts val="0"/>
              </a:spcBef>
              <a:spcAft>
                <a:spcPts val="0"/>
              </a:spcAft>
              <a:buNone/>
            </a:pPr>
            <a:r>
              <a:rPr lang="en-US" sz="1200">
                <a:latin typeface="Helvetica Neue"/>
                <a:ea typeface="Helvetica Neue"/>
                <a:cs typeface="Helvetica Neue"/>
                <a:sym typeface="Helvetica Neue"/>
              </a:rPr>
              <a:t>Autocompletar y autocorregir. Análisis de reseñas.</a:t>
            </a:r>
            <a:endParaRPr sz="1200">
              <a:latin typeface="Helvetica Neue"/>
              <a:ea typeface="Helvetica Neue"/>
              <a:cs typeface="Helvetica Neue"/>
              <a:sym typeface="Helvetica Neue"/>
            </a:endParaRPr>
          </a:p>
          <a:p>
            <a:pPr indent="0" lvl="0" marL="12700" rtl="0" algn="l">
              <a:lnSpc>
                <a:spcPct val="100000"/>
              </a:lnSpc>
              <a:spcBef>
                <a:spcPts val="220"/>
              </a:spcBef>
              <a:spcAft>
                <a:spcPts val="0"/>
              </a:spcAft>
              <a:buNone/>
            </a:pPr>
            <a:r>
              <a:rPr lang="en-US" sz="1200">
                <a:latin typeface="Helvetica Neue"/>
                <a:ea typeface="Helvetica Neue"/>
                <a:cs typeface="Helvetica Neue"/>
                <a:sym typeface="Helvetica Neue"/>
              </a:rPr>
              <a:t>Resumir.</a:t>
            </a:r>
            <a:endParaRPr sz="1200">
              <a:latin typeface="Helvetica Neue"/>
              <a:ea typeface="Helvetica Neue"/>
              <a:cs typeface="Helvetica Neue"/>
              <a:sym typeface="Helvetica Neue"/>
            </a:endParaRPr>
          </a:p>
        </p:txBody>
      </p:sp>
      <p:pic>
        <p:nvPicPr>
          <p:cNvPr id="177" name="Google Shape;177;p14"/>
          <p:cNvPicPr preferRelativeResize="0"/>
          <p:nvPr/>
        </p:nvPicPr>
        <p:blipFill rotWithShape="1">
          <a:blip r:embed="rId3">
            <a:alphaModFix/>
          </a:blip>
          <a:srcRect b="0" l="0" r="0" t="0"/>
          <a:stretch/>
        </p:blipFill>
        <p:spPr>
          <a:xfrm>
            <a:off x="6622447" y="1797115"/>
            <a:ext cx="2058034" cy="70175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1" name="Shape 181"/>
        <p:cNvGrpSpPr/>
        <p:nvPr/>
      </p:nvGrpSpPr>
      <p:grpSpPr>
        <a:xfrm>
          <a:off x="0" y="0"/>
          <a:ext cx="0" cy="0"/>
          <a:chOff x="0" y="0"/>
          <a:chExt cx="0" cy="0"/>
        </a:xfrm>
      </p:grpSpPr>
      <p:sp>
        <p:nvSpPr>
          <p:cNvPr id="182" name="Google Shape;182;p15"/>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2700"/>
              <a:t>6. Librerías di</a:t>
            </a:r>
            <a:r>
              <a:rPr lang="en-US" sz="1800">
                <a:solidFill>
                  <a:srgbClr val="00EBE9"/>
                </a:solidFill>
              </a:rPr>
              <a:t>i</a:t>
            </a:r>
            <a:r>
              <a:rPr baseline="30000" lang="en-US" sz="2700"/>
              <a:t>sponibl</a:t>
            </a:r>
            <a:r>
              <a:rPr lang="en-US" sz="1800">
                <a:solidFill>
                  <a:srgbClr val="00EBE9"/>
                </a:solidFill>
              </a:rPr>
              <a:t>l</a:t>
            </a:r>
            <a:r>
              <a:rPr baseline="30000" lang="en-US" sz="2700"/>
              <a:t>es para PLN</a:t>
            </a:r>
            <a:endParaRPr baseline="30000" sz="2700"/>
          </a:p>
        </p:txBody>
      </p:sp>
      <p:sp>
        <p:nvSpPr>
          <p:cNvPr id="183" name="Google Shape;183;p15"/>
          <p:cNvSpPr txBox="1"/>
          <p:nvPr/>
        </p:nvSpPr>
        <p:spPr>
          <a:xfrm>
            <a:off x="639978" y="1167373"/>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84" name="Google Shape;184;p15"/>
          <p:cNvSpPr txBox="1"/>
          <p:nvPr/>
        </p:nvSpPr>
        <p:spPr>
          <a:xfrm>
            <a:off x="970457" y="1164709"/>
            <a:ext cx="7412990" cy="864869"/>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u="sng">
                <a:solidFill>
                  <a:schemeClr val="hlink"/>
                </a:solidFill>
                <a:latin typeface="Arial"/>
                <a:ea typeface="Arial"/>
                <a:cs typeface="Arial"/>
                <a:sym typeface="Arial"/>
                <a:hlinkClick r:id="rId3"/>
              </a:rPr>
              <a:t>gensim</a:t>
            </a:r>
            <a:endParaRPr sz="1200">
              <a:latin typeface="Arial"/>
              <a:ea typeface="Arial"/>
              <a:cs typeface="Arial"/>
              <a:sym typeface="Arial"/>
            </a:endParaRPr>
          </a:p>
          <a:p>
            <a:pPr indent="0" lvl="0" marL="418465" rtl="0" algn="l">
              <a:lnSpc>
                <a:spcPct val="100000"/>
              </a:lnSpc>
              <a:spcBef>
                <a:spcPts val="209"/>
              </a:spcBef>
              <a:spcAft>
                <a:spcPts val="0"/>
              </a:spcAft>
              <a:buNone/>
            </a:pPr>
            <a:r>
              <a:rPr lang="en-US" sz="1200">
                <a:latin typeface="Helvetica Neue"/>
                <a:ea typeface="Helvetica Neue"/>
                <a:cs typeface="Helvetica Neue"/>
                <a:sym typeface="Helvetica Neue"/>
              </a:rPr>
              <a:t>Gensim, un framework de PNL en Python, se utiliza generalmente en el modelado de temas y la</a:t>
            </a:r>
            <a:endParaRPr sz="1200">
              <a:latin typeface="Helvetica Neue"/>
              <a:ea typeface="Helvetica Neue"/>
              <a:cs typeface="Helvetica Neue"/>
              <a:sym typeface="Helvetica Neue"/>
            </a:endParaRPr>
          </a:p>
          <a:p>
            <a:pPr indent="0" lvl="0" marL="418465" marR="7620" rtl="0" algn="l">
              <a:lnSpc>
                <a:spcPct val="114599"/>
              </a:lnSpc>
              <a:spcBef>
                <a:spcPts val="5"/>
              </a:spcBef>
              <a:spcAft>
                <a:spcPts val="0"/>
              </a:spcAft>
              <a:buNone/>
            </a:pPr>
            <a:r>
              <a:rPr lang="en-US" sz="1200">
                <a:latin typeface="Helvetica Neue"/>
                <a:ea typeface="Helvetica Neue"/>
                <a:cs typeface="Helvetica Neue"/>
                <a:sym typeface="Helvetica Neue"/>
              </a:rPr>
              <a:t>detección de similitudes. No es una biblioteca de PNL de propósito general, pero maneja muy bien las tareas que se le asignan.</a:t>
            </a:r>
            <a:endParaRPr sz="1200">
              <a:latin typeface="Helvetica Neue"/>
              <a:ea typeface="Helvetica Neue"/>
              <a:cs typeface="Helvetica Neue"/>
              <a:sym typeface="Helvetica Neue"/>
            </a:endParaRPr>
          </a:p>
        </p:txBody>
      </p:sp>
      <p:sp>
        <p:nvSpPr>
          <p:cNvPr id="185" name="Google Shape;185;p15"/>
          <p:cNvSpPr txBox="1"/>
          <p:nvPr/>
        </p:nvSpPr>
        <p:spPr>
          <a:xfrm>
            <a:off x="1520177" y="2189649"/>
            <a:ext cx="80010" cy="1704339"/>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09"/>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09"/>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5"/>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5"/>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09"/>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5"/>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86" name="Google Shape;186;p15"/>
          <p:cNvSpPr txBox="1"/>
          <p:nvPr/>
        </p:nvSpPr>
        <p:spPr>
          <a:xfrm>
            <a:off x="1376540" y="2004229"/>
            <a:ext cx="4119879" cy="1913889"/>
          </a:xfrm>
          <a:prstGeom prst="rect">
            <a:avLst/>
          </a:prstGeom>
          <a:noFill/>
          <a:ln>
            <a:noFill/>
          </a:ln>
        </p:spPr>
        <p:txBody>
          <a:bodyPr anchorCtr="0" anchor="t" bIns="0" lIns="0" spcFirstLastPara="1" rIns="0" wrap="square" tIns="39350">
            <a:spAutoFit/>
          </a:bodyPr>
          <a:lstStyle/>
          <a:p>
            <a:pPr indent="-215900" lvl="0" marL="228600" rtl="0" algn="l">
              <a:lnSpc>
                <a:spcPct val="100000"/>
              </a:lnSpc>
              <a:spcBef>
                <a:spcPts val="0"/>
              </a:spcBef>
              <a:spcAft>
                <a:spcPts val="0"/>
              </a:spcAft>
              <a:buSzPts val="1200"/>
              <a:buFont typeface="Quattrocento Sans"/>
              <a:buChar char="•"/>
            </a:pPr>
            <a:r>
              <a:rPr lang="en-US" sz="1200">
                <a:latin typeface="Helvetica Neue"/>
                <a:ea typeface="Helvetica Neue"/>
                <a:cs typeface="Helvetica Neue"/>
                <a:sym typeface="Helvetica Neue"/>
              </a:rPr>
              <a:t>Funcionalidades</a:t>
            </a:r>
            <a:endParaRPr sz="1200">
              <a:latin typeface="Helvetica Neue"/>
              <a:ea typeface="Helvetica Neue"/>
              <a:cs typeface="Helvetica Neue"/>
              <a:sym typeface="Helvetica Neue"/>
            </a:endParaRPr>
          </a:p>
          <a:p>
            <a:pPr indent="0" lvl="0" marL="372110" rtl="0" algn="l">
              <a:lnSpc>
                <a:spcPct val="100000"/>
              </a:lnSpc>
              <a:spcBef>
                <a:spcPts val="209"/>
              </a:spcBef>
              <a:spcAft>
                <a:spcPts val="0"/>
              </a:spcAft>
              <a:buNone/>
            </a:pPr>
            <a:r>
              <a:rPr lang="en-US" sz="1200">
                <a:latin typeface="Helvetica Neue"/>
                <a:ea typeface="Helvetica Neue"/>
                <a:cs typeface="Helvetica Neue"/>
                <a:sym typeface="Helvetica Neue"/>
              </a:rPr>
              <a:t>Análisis semántico latente.</a:t>
            </a:r>
            <a:endParaRPr sz="1200">
              <a:latin typeface="Helvetica Neue"/>
              <a:ea typeface="Helvetica Neue"/>
              <a:cs typeface="Helvetica Neue"/>
              <a:sym typeface="Helvetica Neue"/>
            </a:endParaRPr>
          </a:p>
          <a:p>
            <a:pPr indent="0" lvl="0" marL="372110" marR="1102995" rtl="0" algn="l">
              <a:lnSpc>
                <a:spcPct val="114599"/>
              </a:lnSpc>
              <a:spcBef>
                <a:spcPts val="5"/>
              </a:spcBef>
              <a:spcAft>
                <a:spcPts val="0"/>
              </a:spcAft>
              <a:buNone/>
            </a:pPr>
            <a:r>
              <a:rPr lang="en-US" sz="1200">
                <a:latin typeface="Helvetica Neue"/>
                <a:ea typeface="Helvetica Neue"/>
                <a:cs typeface="Helvetica Neue"/>
                <a:sym typeface="Helvetica Neue"/>
              </a:rPr>
              <a:t>Factorización de matrices no negativas. TF-IDF.</a:t>
            </a:r>
            <a:endParaRPr sz="1200">
              <a:latin typeface="Helvetica Neue"/>
              <a:ea typeface="Helvetica Neue"/>
              <a:cs typeface="Helvetica Neue"/>
              <a:sym typeface="Helvetica Neue"/>
            </a:endParaRPr>
          </a:p>
          <a:p>
            <a:pPr indent="0" lvl="0" marL="372110" rtl="0" algn="l">
              <a:lnSpc>
                <a:spcPct val="100000"/>
              </a:lnSpc>
              <a:spcBef>
                <a:spcPts val="210"/>
              </a:spcBef>
              <a:spcAft>
                <a:spcPts val="0"/>
              </a:spcAft>
              <a:buNone/>
            </a:pPr>
            <a:r>
              <a:rPr lang="en-US" sz="1200">
                <a:latin typeface="Helvetica Neue"/>
                <a:ea typeface="Helvetica Neue"/>
                <a:cs typeface="Helvetica Neue"/>
                <a:sym typeface="Helvetica Neue"/>
              </a:rPr>
              <a:t>Aplicaciones</a:t>
            </a:r>
            <a:endParaRPr sz="1200">
              <a:latin typeface="Helvetica Neue"/>
              <a:ea typeface="Helvetica Neue"/>
              <a:cs typeface="Helvetica Neue"/>
              <a:sym typeface="Helvetica Neue"/>
            </a:endParaRPr>
          </a:p>
          <a:p>
            <a:pPr indent="0" lvl="0" marL="372110" marR="1038860" rtl="0" algn="l">
              <a:lnSpc>
                <a:spcPct val="138333"/>
              </a:lnSpc>
              <a:spcBef>
                <a:spcPts val="85"/>
              </a:spcBef>
              <a:spcAft>
                <a:spcPts val="0"/>
              </a:spcAft>
              <a:buNone/>
            </a:pPr>
            <a:r>
              <a:rPr lang="en-US" sz="1200">
                <a:latin typeface="Helvetica Neue"/>
                <a:ea typeface="Helvetica Neue"/>
                <a:cs typeface="Helvetica Neue"/>
                <a:sym typeface="Helvetica Neue"/>
              </a:rPr>
              <a:t>Conversión de documentos en vectores. Búsqueda de similitudes textuales.</a:t>
            </a:r>
            <a:endParaRPr sz="1200">
              <a:latin typeface="Helvetica Neue"/>
              <a:ea typeface="Helvetica Neue"/>
              <a:cs typeface="Helvetica Neue"/>
              <a:sym typeface="Helvetica Neue"/>
            </a:endParaRPr>
          </a:p>
          <a:p>
            <a:pPr indent="0" lvl="0" marL="372110" rtl="0" algn="l">
              <a:lnSpc>
                <a:spcPct val="100000"/>
              </a:lnSpc>
              <a:spcBef>
                <a:spcPts val="114"/>
              </a:spcBef>
              <a:spcAft>
                <a:spcPts val="0"/>
              </a:spcAft>
              <a:buNone/>
            </a:pPr>
            <a:r>
              <a:rPr lang="en-US" sz="1200">
                <a:latin typeface="Helvetica Neue"/>
                <a:ea typeface="Helvetica Neue"/>
                <a:cs typeface="Helvetica Neue"/>
                <a:sym typeface="Helvetica Neue"/>
              </a:rPr>
              <a:t>Resumen de textos.</a:t>
            </a:r>
            <a:endParaRPr sz="1200">
              <a:latin typeface="Helvetica Neue"/>
              <a:ea typeface="Helvetica Neue"/>
              <a:cs typeface="Helvetica Neue"/>
              <a:sym typeface="Helvetica Neue"/>
            </a:endParaRPr>
          </a:p>
          <a:p>
            <a:pPr indent="0" lvl="0" marL="372110" rtl="0" algn="l">
              <a:lnSpc>
                <a:spcPct val="100000"/>
              </a:lnSpc>
              <a:spcBef>
                <a:spcPts val="210"/>
              </a:spcBef>
              <a:spcAft>
                <a:spcPts val="0"/>
              </a:spcAft>
              <a:buNone/>
            </a:pPr>
            <a:r>
              <a:rPr lang="en-US" sz="1200">
                <a:latin typeface="Helvetica Neue"/>
                <a:ea typeface="Helvetica Neue"/>
                <a:cs typeface="Helvetica Neue"/>
                <a:sym typeface="Helvetica Neue"/>
              </a:rPr>
              <a:t>Para más información, consulte la documentación oficial</a:t>
            </a:r>
            <a:endParaRPr sz="1200">
              <a:latin typeface="Helvetica Neue"/>
              <a:ea typeface="Helvetica Neue"/>
              <a:cs typeface="Helvetica Neue"/>
              <a:sym typeface="Helvetica Neue"/>
            </a:endParaRPr>
          </a:p>
        </p:txBody>
      </p:sp>
      <p:pic>
        <p:nvPicPr>
          <p:cNvPr id="187" name="Google Shape;187;p15"/>
          <p:cNvPicPr preferRelativeResize="0"/>
          <p:nvPr/>
        </p:nvPicPr>
        <p:blipFill rotWithShape="1">
          <a:blip r:embed="rId4">
            <a:alphaModFix/>
          </a:blip>
          <a:srcRect b="0" l="0" r="0" t="0"/>
          <a:stretch/>
        </p:blipFill>
        <p:spPr>
          <a:xfrm>
            <a:off x="5687999" y="1943648"/>
            <a:ext cx="3008160" cy="119488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2700"/>
              <a:t>6. Librerías di</a:t>
            </a:r>
            <a:r>
              <a:rPr lang="en-US" sz="1800">
                <a:solidFill>
                  <a:srgbClr val="00EBE9"/>
                </a:solidFill>
              </a:rPr>
              <a:t>i</a:t>
            </a:r>
            <a:r>
              <a:rPr baseline="30000" lang="en-US" sz="2700"/>
              <a:t>sponibl</a:t>
            </a:r>
            <a:r>
              <a:rPr lang="en-US" sz="1800">
                <a:solidFill>
                  <a:srgbClr val="00EBE9"/>
                </a:solidFill>
              </a:rPr>
              <a:t>l</a:t>
            </a:r>
            <a:r>
              <a:rPr baseline="30000" lang="en-US" sz="2700"/>
              <a:t>es para PLN</a:t>
            </a:r>
            <a:endParaRPr baseline="30000" sz="2700"/>
          </a:p>
        </p:txBody>
      </p:sp>
      <p:sp>
        <p:nvSpPr>
          <p:cNvPr id="193" name="Google Shape;193;p16"/>
          <p:cNvSpPr txBox="1"/>
          <p:nvPr/>
        </p:nvSpPr>
        <p:spPr>
          <a:xfrm>
            <a:off x="639978" y="1167373"/>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94" name="Google Shape;194;p16"/>
          <p:cNvSpPr txBox="1"/>
          <p:nvPr/>
        </p:nvSpPr>
        <p:spPr>
          <a:xfrm>
            <a:off x="970457" y="1164709"/>
            <a:ext cx="7226300" cy="44450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u="sng">
                <a:solidFill>
                  <a:schemeClr val="hlink"/>
                </a:solidFill>
                <a:latin typeface="Arial"/>
                <a:ea typeface="Arial"/>
                <a:cs typeface="Arial"/>
                <a:sym typeface="Arial"/>
                <a:hlinkClick r:id="rId3"/>
              </a:rPr>
              <a:t>TextBlob</a:t>
            </a:r>
            <a:endParaRPr sz="1200">
              <a:latin typeface="Arial"/>
              <a:ea typeface="Arial"/>
              <a:cs typeface="Arial"/>
              <a:sym typeface="Arial"/>
            </a:endParaRPr>
          </a:p>
          <a:p>
            <a:pPr indent="0" lvl="0" marL="418465" rtl="0" algn="l">
              <a:lnSpc>
                <a:spcPct val="100000"/>
              </a:lnSpc>
              <a:spcBef>
                <a:spcPts val="209"/>
              </a:spcBef>
              <a:spcAft>
                <a:spcPts val="0"/>
              </a:spcAft>
              <a:buNone/>
            </a:pPr>
            <a:r>
              <a:rPr lang="en-US" sz="1200">
                <a:latin typeface="Helvetica Neue"/>
                <a:ea typeface="Helvetica Neue"/>
                <a:cs typeface="Helvetica Neue"/>
                <a:sym typeface="Helvetica Neue"/>
              </a:rPr>
              <a:t>TextBlob es una librería de Python diseñada principalmente para el procesamiento de datos textuales.</a:t>
            </a:r>
            <a:endParaRPr sz="1200">
              <a:latin typeface="Helvetica Neue"/>
              <a:ea typeface="Helvetica Neue"/>
              <a:cs typeface="Helvetica Neue"/>
              <a:sym typeface="Helvetica Neue"/>
            </a:endParaRPr>
          </a:p>
        </p:txBody>
      </p:sp>
      <p:sp>
        <p:nvSpPr>
          <p:cNvPr id="195" name="Google Shape;195;p16"/>
          <p:cNvSpPr txBox="1"/>
          <p:nvPr/>
        </p:nvSpPr>
        <p:spPr>
          <a:xfrm>
            <a:off x="1520177" y="1611619"/>
            <a:ext cx="1337945" cy="208279"/>
          </a:xfrm>
          <a:prstGeom prst="rect">
            <a:avLst/>
          </a:prstGeom>
          <a:noFill/>
          <a:ln>
            <a:noFill/>
          </a:ln>
        </p:spPr>
        <p:txBody>
          <a:bodyPr anchorCtr="0" anchor="t" bIns="0" lIns="0" spcFirstLastPara="1" rIns="0" wrap="square" tIns="12700">
            <a:spAutoFit/>
          </a:bodyPr>
          <a:lstStyle/>
          <a:p>
            <a:pPr indent="-215900" lvl="0" marL="228600" rtl="0" algn="l">
              <a:lnSpc>
                <a:spcPct val="100000"/>
              </a:lnSpc>
              <a:spcBef>
                <a:spcPts val="0"/>
              </a:spcBef>
              <a:spcAft>
                <a:spcPts val="0"/>
              </a:spcAft>
              <a:buSzPts val="1200"/>
              <a:buFont typeface="Quattrocento Sans"/>
              <a:buChar char="•"/>
            </a:pPr>
            <a:r>
              <a:rPr lang="en-US" sz="1200">
                <a:latin typeface="Helvetica Neue"/>
                <a:ea typeface="Helvetica Neue"/>
                <a:cs typeface="Helvetica Neue"/>
                <a:sym typeface="Helvetica Neue"/>
              </a:rPr>
              <a:t>Funcionalidades</a:t>
            </a:r>
            <a:endParaRPr sz="1200">
              <a:latin typeface="Helvetica Neue"/>
              <a:ea typeface="Helvetica Neue"/>
              <a:cs typeface="Helvetica Neue"/>
              <a:sym typeface="Helvetica Neue"/>
            </a:endParaRPr>
          </a:p>
        </p:txBody>
      </p:sp>
      <p:sp>
        <p:nvSpPr>
          <p:cNvPr id="196" name="Google Shape;196;p16"/>
          <p:cNvSpPr txBox="1"/>
          <p:nvPr/>
        </p:nvSpPr>
        <p:spPr>
          <a:xfrm>
            <a:off x="1880895" y="1767717"/>
            <a:ext cx="80010" cy="2335530"/>
          </a:xfrm>
          <a:prstGeom prst="rect">
            <a:avLst/>
          </a:prstGeom>
          <a:noFill/>
          <a:ln>
            <a:noFill/>
          </a:ln>
        </p:spPr>
        <p:txBody>
          <a:bodyPr anchorCtr="0" anchor="t" bIns="0" lIns="0" spcFirstLastPara="1" rIns="0" wrap="square" tIns="40625">
            <a:spAutoFit/>
          </a:bodyPr>
          <a:lstStyle/>
          <a:p>
            <a:pPr indent="0" lvl="0" marL="12700" rtl="0" algn="l">
              <a:lnSpc>
                <a:spcPct val="100000"/>
              </a:lnSpc>
              <a:spcBef>
                <a:spcPts val="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2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9"/>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09"/>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2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1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197" name="Google Shape;197;p16"/>
          <p:cNvSpPr txBox="1"/>
          <p:nvPr/>
        </p:nvSpPr>
        <p:spPr>
          <a:xfrm>
            <a:off x="2096897" y="1793993"/>
            <a:ext cx="2381885" cy="2333625"/>
          </a:xfrm>
          <a:prstGeom prst="rect">
            <a:avLst/>
          </a:prstGeom>
          <a:noFill/>
          <a:ln>
            <a:noFill/>
          </a:ln>
        </p:spPr>
        <p:txBody>
          <a:bodyPr anchorCtr="0" anchor="t" bIns="0" lIns="0" spcFirstLastPara="1" rIns="0" wrap="square" tIns="12700">
            <a:spAutoFit/>
          </a:bodyPr>
          <a:lstStyle/>
          <a:p>
            <a:pPr indent="0" lvl="0" marL="12700" marR="155575" rtl="0" algn="just">
              <a:lnSpc>
                <a:spcPct val="114700"/>
              </a:lnSpc>
              <a:spcBef>
                <a:spcPts val="0"/>
              </a:spcBef>
              <a:spcAft>
                <a:spcPts val="0"/>
              </a:spcAft>
              <a:buNone/>
            </a:pPr>
            <a:r>
              <a:rPr lang="en-US" sz="1200">
                <a:latin typeface="Helvetica Neue"/>
                <a:ea typeface="Helvetica Neue"/>
                <a:cs typeface="Helvetica Neue"/>
                <a:sym typeface="Helvetica Neue"/>
              </a:rPr>
              <a:t>Etiquetado de parte del discurso. Extracción de frases sustantivas. Análisis de sentimiento.</a:t>
            </a:r>
            <a:endParaRPr sz="1200">
              <a:latin typeface="Helvetica Neue"/>
              <a:ea typeface="Helvetica Neue"/>
              <a:cs typeface="Helvetica Neue"/>
              <a:sym typeface="Helvetica Neue"/>
            </a:endParaRPr>
          </a:p>
          <a:p>
            <a:pPr indent="0" lvl="0" marL="12700" marR="819150" rtl="0" algn="l">
              <a:lnSpc>
                <a:spcPct val="114599"/>
              </a:lnSpc>
              <a:spcBef>
                <a:spcPts val="10"/>
              </a:spcBef>
              <a:spcAft>
                <a:spcPts val="0"/>
              </a:spcAft>
              <a:buNone/>
            </a:pPr>
            <a:r>
              <a:rPr lang="en-US" sz="1200">
                <a:latin typeface="Helvetica Neue"/>
                <a:ea typeface="Helvetica Neue"/>
                <a:cs typeface="Helvetica Neue"/>
                <a:sym typeface="Helvetica Neue"/>
              </a:rPr>
              <a:t>Clasificación. Traducción de idiomas. Análisis sintáctico.</a:t>
            </a:r>
            <a:endParaRPr sz="1200">
              <a:latin typeface="Helvetica Neue"/>
              <a:ea typeface="Helvetica Neue"/>
              <a:cs typeface="Helvetica Neue"/>
              <a:sym typeface="Helvetica Neue"/>
            </a:endParaRPr>
          </a:p>
          <a:p>
            <a:pPr indent="0" lvl="0" marL="12700" marR="117475" rtl="0" algn="l">
              <a:lnSpc>
                <a:spcPct val="138333"/>
              </a:lnSpc>
              <a:spcBef>
                <a:spcPts val="80"/>
              </a:spcBef>
              <a:spcAft>
                <a:spcPts val="0"/>
              </a:spcAft>
              <a:buNone/>
            </a:pPr>
            <a:r>
              <a:rPr lang="en-US" sz="1200">
                <a:latin typeface="Helvetica Neue"/>
                <a:ea typeface="Helvetica Neue"/>
                <a:cs typeface="Helvetica Neue"/>
                <a:sym typeface="Helvetica Neue"/>
              </a:rPr>
              <a:t>Integración de redes de palabras. Aplicaciones</a:t>
            </a:r>
            <a:endParaRPr sz="1200">
              <a:latin typeface="Helvetica Neue"/>
              <a:ea typeface="Helvetica Neue"/>
              <a:cs typeface="Helvetica Neue"/>
              <a:sym typeface="Helvetica Neue"/>
            </a:endParaRPr>
          </a:p>
          <a:p>
            <a:pPr indent="0" lvl="0" marL="12700" rtl="0" algn="l">
              <a:lnSpc>
                <a:spcPct val="100000"/>
              </a:lnSpc>
              <a:spcBef>
                <a:spcPts val="120"/>
              </a:spcBef>
              <a:spcAft>
                <a:spcPts val="0"/>
              </a:spcAft>
              <a:buNone/>
            </a:pPr>
            <a:r>
              <a:rPr lang="en-US" sz="1200">
                <a:latin typeface="Helvetica Neue"/>
                <a:ea typeface="Helvetica Neue"/>
                <a:cs typeface="Helvetica Neue"/>
                <a:sym typeface="Helvetica Neue"/>
              </a:rPr>
              <a:t>Análisis de sentimientos.</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Corrección ortográfica.</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Traducción y detección de idiomas.</a:t>
            </a:r>
            <a:endParaRPr sz="1200">
              <a:latin typeface="Helvetica Neue"/>
              <a:ea typeface="Helvetica Neue"/>
              <a:cs typeface="Helvetica Neue"/>
              <a:sym typeface="Helvetica Neue"/>
            </a:endParaRPr>
          </a:p>
        </p:txBody>
      </p:sp>
      <p:pic>
        <p:nvPicPr>
          <p:cNvPr id="198" name="Google Shape;198;p16"/>
          <p:cNvPicPr preferRelativeResize="0"/>
          <p:nvPr/>
        </p:nvPicPr>
        <p:blipFill rotWithShape="1">
          <a:blip r:embed="rId4">
            <a:alphaModFix/>
          </a:blip>
          <a:srcRect b="0" l="0" r="0" t="0"/>
          <a:stretch/>
        </p:blipFill>
        <p:spPr>
          <a:xfrm>
            <a:off x="6626473" y="1961884"/>
            <a:ext cx="1790813" cy="195375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2" name="Shape 202"/>
        <p:cNvGrpSpPr/>
        <p:nvPr/>
      </p:nvGrpSpPr>
      <p:grpSpPr>
        <a:xfrm>
          <a:off x="0" y="0"/>
          <a:ext cx="0" cy="0"/>
          <a:chOff x="0" y="0"/>
          <a:chExt cx="0" cy="0"/>
        </a:xfrm>
      </p:grpSpPr>
      <p:sp>
        <p:nvSpPr>
          <p:cNvPr id="203" name="Google Shape;203;p17"/>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2700"/>
              <a:t>6. Librerías di</a:t>
            </a:r>
            <a:r>
              <a:rPr lang="en-US" sz="1800">
                <a:solidFill>
                  <a:srgbClr val="00EBE9"/>
                </a:solidFill>
              </a:rPr>
              <a:t>i</a:t>
            </a:r>
            <a:r>
              <a:rPr baseline="30000" lang="en-US" sz="2700"/>
              <a:t>sponibl</a:t>
            </a:r>
            <a:r>
              <a:rPr lang="en-US" sz="1800">
                <a:solidFill>
                  <a:srgbClr val="00EBE9"/>
                </a:solidFill>
              </a:rPr>
              <a:t>l</a:t>
            </a:r>
            <a:r>
              <a:rPr baseline="30000" lang="en-US" sz="2700"/>
              <a:t>es para PLN</a:t>
            </a:r>
            <a:endParaRPr baseline="30000" sz="2700"/>
          </a:p>
        </p:txBody>
      </p:sp>
      <p:sp>
        <p:nvSpPr>
          <p:cNvPr id="204" name="Google Shape;204;p17"/>
          <p:cNvSpPr txBox="1"/>
          <p:nvPr/>
        </p:nvSpPr>
        <p:spPr>
          <a:xfrm>
            <a:off x="639978" y="1167373"/>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205" name="Google Shape;205;p17"/>
          <p:cNvSpPr txBox="1"/>
          <p:nvPr/>
        </p:nvSpPr>
        <p:spPr>
          <a:xfrm>
            <a:off x="970457" y="1164709"/>
            <a:ext cx="7411720" cy="864869"/>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u="sng">
                <a:solidFill>
                  <a:schemeClr val="hlink"/>
                </a:solidFill>
                <a:latin typeface="Arial"/>
                <a:ea typeface="Arial"/>
                <a:cs typeface="Arial"/>
                <a:sym typeface="Arial"/>
                <a:hlinkClick r:id="rId3"/>
              </a:rPr>
              <a:t>TextBlob</a:t>
            </a:r>
            <a:endParaRPr sz="1200">
              <a:latin typeface="Arial"/>
              <a:ea typeface="Arial"/>
              <a:cs typeface="Arial"/>
              <a:sym typeface="Arial"/>
            </a:endParaRPr>
          </a:p>
          <a:p>
            <a:pPr indent="0" lvl="0" marL="418465" rtl="0" algn="l">
              <a:lnSpc>
                <a:spcPct val="100000"/>
              </a:lnSpc>
              <a:spcBef>
                <a:spcPts val="209"/>
              </a:spcBef>
              <a:spcAft>
                <a:spcPts val="0"/>
              </a:spcAft>
              <a:buNone/>
            </a:pPr>
            <a:r>
              <a:rPr lang="en-US" sz="1200">
                <a:latin typeface="Helvetica Neue"/>
                <a:ea typeface="Helvetica Neue"/>
                <a:cs typeface="Helvetica Neue"/>
                <a:sym typeface="Helvetica Neue"/>
              </a:rPr>
              <a:t>Stanza es una colección de herramientas para el análisis lingüístico de muchas lenguas. Empezando por</a:t>
            </a:r>
            <a:endParaRPr sz="1200">
              <a:latin typeface="Helvetica Neue"/>
              <a:ea typeface="Helvetica Neue"/>
              <a:cs typeface="Helvetica Neue"/>
              <a:sym typeface="Helvetica Neue"/>
            </a:endParaRPr>
          </a:p>
          <a:p>
            <a:pPr indent="0" lvl="0" marL="418465" marR="5080" rtl="0" algn="l">
              <a:lnSpc>
                <a:spcPct val="114599"/>
              </a:lnSpc>
              <a:spcBef>
                <a:spcPts val="5"/>
              </a:spcBef>
              <a:spcAft>
                <a:spcPts val="0"/>
              </a:spcAft>
              <a:buNone/>
            </a:pPr>
            <a:r>
              <a:rPr lang="en-US" sz="1200">
                <a:latin typeface="Helvetica Neue"/>
                <a:ea typeface="Helvetica Neue"/>
                <a:cs typeface="Helvetica Neue"/>
                <a:sym typeface="Helvetica Neue"/>
              </a:rPr>
              <a:t>el texto en bruto hasta el análisis sintáctico y el reconocimiento de entidades, Stanza aporta modelos de PNL de última generación.</a:t>
            </a:r>
            <a:endParaRPr sz="1200">
              <a:latin typeface="Helvetica Neue"/>
              <a:ea typeface="Helvetica Neue"/>
              <a:cs typeface="Helvetica Neue"/>
              <a:sym typeface="Helvetica Neue"/>
            </a:endParaRPr>
          </a:p>
        </p:txBody>
      </p:sp>
      <p:sp>
        <p:nvSpPr>
          <p:cNvPr id="206" name="Google Shape;206;p17"/>
          <p:cNvSpPr txBox="1"/>
          <p:nvPr/>
        </p:nvSpPr>
        <p:spPr>
          <a:xfrm>
            <a:off x="1520177" y="2031011"/>
            <a:ext cx="1337945" cy="208279"/>
          </a:xfrm>
          <a:prstGeom prst="rect">
            <a:avLst/>
          </a:prstGeom>
          <a:noFill/>
          <a:ln>
            <a:noFill/>
          </a:ln>
        </p:spPr>
        <p:txBody>
          <a:bodyPr anchorCtr="0" anchor="t" bIns="0" lIns="0" spcFirstLastPara="1" rIns="0" wrap="square" tIns="12700">
            <a:spAutoFit/>
          </a:bodyPr>
          <a:lstStyle/>
          <a:p>
            <a:pPr indent="-215900" lvl="0" marL="228600" rtl="0" algn="l">
              <a:lnSpc>
                <a:spcPct val="100000"/>
              </a:lnSpc>
              <a:spcBef>
                <a:spcPts val="0"/>
              </a:spcBef>
              <a:spcAft>
                <a:spcPts val="0"/>
              </a:spcAft>
              <a:buSzPts val="1200"/>
              <a:buFont typeface="Quattrocento Sans"/>
              <a:buChar char="•"/>
            </a:pPr>
            <a:r>
              <a:rPr lang="en-US" sz="1200">
                <a:latin typeface="Helvetica Neue"/>
                <a:ea typeface="Helvetica Neue"/>
                <a:cs typeface="Helvetica Neue"/>
                <a:sym typeface="Helvetica Neue"/>
              </a:rPr>
              <a:t>Funcionalidades</a:t>
            </a:r>
            <a:endParaRPr sz="1200">
              <a:latin typeface="Helvetica Neue"/>
              <a:ea typeface="Helvetica Neue"/>
              <a:cs typeface="Helvetica Neue"/>
              <a:sym typeface="Helvetica Neue"/>
            </a:endParaRPr>
          </a:p>
        </p:txBody>
      </p:sp>
      <p:sp>
        <p:nvSpPr>
          <p:cNvPr id="207" name="Google Shape;207;p17"/>
          <p:cNvSpPr txBox="1"/>
          <p:nvPr/>
        </p:nvSpPr>
        <p:spPr>
          <a:xfrm>
            <a:off x="1880895" y="2216418"/>
            <a:ext cx="8001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208" name="Google Shape;208;p17"/>
          <p:cNvSpPr txBox="1"/>
          <p:nvPr/>
        </p:nvSpPr>
        <p:spPr>
          <a:xfrm>
            <a:off x="2096897" y="2212674"/>
            <a:ext cx="4459605" cy="1705610"/>
          </a:xfrm>
          <a:prstGeom prst="rect">
            <a:avLst/>
          </a:prstGeom>
          <a:noFill/>
          <a:ln>
            <a:noFill/>
          </a:ln>
        </p:spPr>
        <p:txBody>
          <a:bodyPr anchorCtr="0" anchor="t" bIns="0" lIns="0" spcFirstLastPara="1" rIns="0" wrap="square" tIns="12700">
            <a:spAutoFit/>
          </a:bodyPr>
          <a:lstStyle/>
          <a:p>
            <a:pPr indent="0" lvl="0" marL="12700" marR="688975" rtl="0" algn="l">
              <a:lnSpc>
                <a:spcPct val="115199"/>
              </a:lnSpc>
              <a:spcBef>
                <a:spcPts val="0"/>
              </a:spcBef>
              <a:spcAft>
                <a:spcPts val="0"/>
              </a:spcAft>
              <a:buNone/>
            </a:pPr>
            <a:r>
              <a:rPr lang="en-US" sz="1200">
                <a:latin typeface="Helvetica Neue"/>
                <a:ea typeface="Helvetica Neue"/>
                <a:cs typeface="Helvetica Neue"/>
                <a:sym typeface="Helvetica Neue"/>
              </a:rPr>
              <a:t>Red neuronal completa para el análisis de texto robusto, incluyendo tokenización,</a:t>
            </a:r>
            <a:endParaRPr sz="1200">
              <a:latin typeface="Helvetica Neue"/>
              <a:ea typeface="Helvetica Neue"/>
              <a:cs typeface="Helvetica Neue"/>
              <a:sym typeface="Helvetica Neue"/>
            </a:endParaRPr>
          </a:p>
          <a:p>
            <a:pPr indent="0" lvl="0" marL="12700" marR="1090295" rtl="0" algn="l">
              <a:lnSpc>
                <a:spcPct val="114599"/>
              </a:lnSpc>
              <a:spcBef>
                <a:spcPts val="0"/>
              </a:spcBef>
              <a:spcAft>
                <a:spcPts val="0"/>
              </a:spcAft>
              <a:buNone/>
            </a:pPr>
            <a:r>
              <a:rPr lang="en-US" sz="1200">
                <a:latin typeface="Helvetica Neue"/>
                <a:ea typeface="Helvetica Neue"/>
                <a:cs typeface="Helvetica Neue"/>
                <a:sym typeface="Helvetica Neue"/>
              </a:rPr>
              <a:t>expansión de tokens de múltiples palabras (MWT), lematización,</a:t>
            </a:r>
            <a:endParaRPr sz="1200">
              <a:latin typeface="Helvetica Neue"/>
              <a:ea typeface="Helvetica Neue"/>
              <a:cs typeface="Helvetica Neue"/>
              <a:sym typeface="Helvetica Neue"/>
            </a:endParaRPr>
          </a:p>
          <a:p>
            <a:pPr indent="0" lvl="0" marL="12700" marR="5080" rtl="0" algn="l">
              <a:lnSpc>
                <a:spcPct val="138333"/>
              </a:lnSpc>
              <a:spcBef>
                <a:spcPts val="80"/>
              </a:spcBef>
              <a:spcAft>
                <a:spcPts val="0"/>
              </a:spcAft>
              <a:buNone/>
            </a:pPr>
            <a:r>
              <a:rPr lang="en-US" sz="1200">
                <a:latin typeface="Helvetica Neue"/>
                <a:ea typeface="Helvetica Neue"/>
                <a:cs typeface="Helvetica Neue"/>
                <a:sym typeface="Helvetica Neue"/>
              </a:rPr>
              <a:t>etiquetado de parte del habla (POS) y características morfológicas, análisis sintáctico de dependencias y</a:t>
            </a:r>
            <a:endParaRPr sz="1200">
              <a:latin typeface="Helvetica Neue"/>
              <a:ea typeface="Helvetica Neue"/>
              <a:cs typeface="Helvetica Neue"/>
              <a:sym typeface="Helvetica Neue"/>
            </a:endParaRPr>
          </a:p>
          <a:p>
            <a:pPr indent="0" lvl="0" marL="12700" rtl="0" algn="l">
              <a:lnSpc>
                <a:spcPct val="100000"/>
              </a:lnSpc>
              <a:spcBef>
                <a:spcPts val="120"/>
              </a:spcBef>
              <a:spcAft>
                <a:spcPts val="0"/>
              </a:spcAft>
              <a:buNone/>
            </a:pPr>
            <a:r>
              <a:rPr lang="en-US" sz="1200">
                <a:latin typeface="Helvetica Neue"/>
                <a:ea typeface="Helvetica Neue"/>
                <a:cs typeface="Helvetica Neue"/>
                <a:sym typeface="Helvetica Neue"/>
              </a:rPr>
              <a:t>reconocimiento de entidades con nombre;</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Modelos neuronales preformados que soportan 66 idiomas</a:t>
            </a:r>
            <a:endParaRPr sz="1200">
              <a:latin typeface="Helvetica Neue"/>
              <a:ea typeface="Helvetica Neue"/>
              <a:cs typeface="Helvetica Neue"/>
              <a:sym typeface="Helvetica Neue"/>
            </a:endParaRPr>
          </a:p>
        </p:txBody>
      </p:sp>
      <p:sp>
        <p:nvSpPr>
          <p:cNvPr id="209" name="Google Shape;209;p17"/>
          <p:cNvSpPr txBox="1"/>
          <p:nvPr/>
        </p:nvSpPr>
        <p:spPr>
          <a:xfrm>
            <a:off x="1880895" y="3685580"/>
            <a:ext cx="8001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pic>
        <p:nvPicPr>
          <p:cNvPr id="210" name="Google Shape;210;p17"/>
          <p:cNvPicPr preferRelativeResize="0"/>
          <p:nvPr/>
        </p:nvPicPr>
        <p:blipFill rotWithShape="1">
          <a:blip r:embed="rId4">
            <a:alphaModFix/>
          </a:blip>
          <a:srcRect b="0" l="0" r="0" t="0"/>
          <a:stretch/>
        </p:blipFill>
        <p:spPr>
          <a:xfrm>
            <a:off x="5975997" y="476645"/>
            <a:ext cx="3022206" cy="747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2700"/>
              <a:t>7. Técnicas para la limpi</a:t>
            </a:r>
            <a:r>
              <a:rPr lang="en-US" sz="1800">
                <a:solidFill>
                  <a:srgbClr val="00EBE9"/>
                </a:solidFill>
              </a:rPr>
              <a:t>i</a:t>
            </a:r>
            <a:r>
              <a:rPr baseline="30000" lang="en-US" sz="2700"/>
              <a:t>eza de textos</a:t>
            </a:r>
            <a:endParaRPr baseline="30000" sz="2700"/>
          </a:p>
        </p:txBody>
      </p:sp>
      <p:sp>
        <p:nvSpPr>
          <p:cNvPr id="216" name="Google Shape;216;p18"/>
          <p:cNvSpPr txBox="1"/>
          <p:nvPr/>
        </p:nvSpPr>
        <p:spPr>
          <a:xfrm>
            <a:off x="639978" y="984493"/>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217" name="Google Shape;217;p18"/>
          <p:cNvSpPr txBox="1"/>
          <p:nvPr/>
        </p:nvSpPr>
        <p:spPr>
          <a:xfrm>
            <a:off x="970457" y="980749"/>
            <a:ext cx="7410450" cy="656590"/>
          </a:xfrm>
          <a:prstGeom prst="rect">
            <a:avLst/>
          </a:prstGeom>
          <a:noFill/>
          <a:ln>
            <a:noFill/>
          </a:ln>
        </p:spPr>
        <p:txBody>
          <a:bodyPr anchorCtr="0" anchor="t" bIns="0" lIns="0" spcFirstLastPara="1" rIns="0" wrap="square" tIns="12700">
            <a:spAutoFit/>
          </a:bodyPr>
          <a:lstStyle/>
          <a:p>
            <a:pPr indent="0" lvl="0" marL="12700" marR="5080" rtl="0" algn="just">
              <a:lnSpc>
                <a:spcPct val="114900"/>
              </a:lnSpc>
              <a:spcBef>
                <a:spcPts val="0"/>
              </a:spcBef>
              <a:spcAft>
                <a:spcPts val="0"/>
              </a:spcAft>
              <a:buNone/>
            </a:pPr>
            <a:r>
              <a:rPr lang="en-US" sz="1200">
                <a:latin typeface="Helvetica Neue"/>
                <a:ea typeface="Helvetica Neue"/>
                <a:cs typeface="Helvetica Neue"/>
                <a:sym typeface="Helvetica Neue"/>
              </a:rPr>
              <a:t>Previo al análisis de textos, y como en cualquier proyecto de machine learning o deep learning son necesarios una serie de pasos para mejorar la calidad de los datos. En el caso de textos, necesitamos preprocesarlos y limpiarlos.</a:t>
            </a:r>
            <a:endParaRPr sz="1200">
              <a:latin typeface="Helvetica Neue"/>
              <a:ea typeface="Helvetica Neue"/>
              <a:cs typeface="Helvetica Neue"/>
              <a:sym typeface="Helvetica Neue"/>
            </a:endParaRPr>
          </a:p>
        </p:txBody>
      </p:sp>
      <p:sp>
        <p:nvSpPr>
          <p:cNvPr id="218" name="Google Shape;218;p18"/>
          <p:cNvSpPr txBox="1"/>
          <p:nvPr/>
        </p:nvSpPr>
        <p:spPr>
          <a:xfrm>
            <a:off x="999616" y="1824014"/>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219" name="Google Shape;219;p18"/>
          <p:cNvSpPr txBox="1"/>
          <p:nvPr/>
        </p:nvSpPr>
        <p:spPr>
          <a:xfrm>
            <a:off x="1329740" y="1848131"/>
            <a:ext cx="207518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Convertir el texto a minúsculas</a:t>
            </a:r>
            <a:endParaRPr sz="1200">
              <a:latin typeface="Arial"/>
              <a:ea typeface="Arial"/>
              <a:cs typeface="Arial"/>
              <a:sym typeface="Arial"/>
            </a:endParaRPr>
          </a:p>
        </p:txBody>
      </p:sp>
      <p:sp>
        <p:nvSpPr>
          <p:cNvPr id="220" name="Google Shape;220;p18"/>
          <p:cNvSpPr txBox="1"/>
          <p:nvPr/>
        </p:nvSpPr>
        <p:spPr>
          <a:xfrm>
            <a:off x="999616" y="2243050"/>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221" name="Google Shape;221;p18"/>
          <p:cNvSpPr txBox="1"/>
          <p:nvPr/>
        </p:nvSpPr>
        <p:spPr>
          <a:xfrm>
            <a:off x="1329740" y="2241802"/>
            <a:ext cx="7054215" cy="811530"/>
          </a:xfrm>
          <a:prstGeom prst="rect">
            <a:avLst/>
          </a:prstGeom>
          <a:noFill/>
          <a:ln>
            <a:noFill/>
          </a:ln>
        </p:spPr>
        <p:txBody>
          <a:bodyPr anchorCtr="0" anchor="t" bIns="0" lIns="0" spcFirstLastPara="1" rIns="0" wrap="square" tIns="38725">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Eliminación de las etiquetas HTML</a:t>
            </a:r>
            <a:endParaRPr sz="1200">
              <a:latin typeface="Arial"/>
              <a:ea typeface="Arial"/>
              <a:cs typeface="Arial"/>
              <a:sym typeface="Arial"/>
            </a:endParaRPr>
          </a:p>
          <a:p>
            <a:pPr indent="0" lvl="0" marL="419100" rtl="0" algn="l">
              <a:lnSpc>
                <a:spcPct val="100000"/>
              </a:lnSpc>
              <a:spcBef>
                <a:spcPts val="190"/>
              </a:spcBef>
              <a:spcAft>
                <a:spcPts val="0"/>
              </a:spcAft>
              <a:buNone/>
            </a:pPr>
            <a:r>
              <a:rPr lang="en-US" sz="1100">
                <a:latin typeface="Helvetica Neue"/>
                <a:ea typeface="Helvetica Neue"/>
                <a:cs typeface="Helvetica Neue"/>
                <a:sym typeface="Helvetica Neue"/>
              </a:rPr>
              <a:t>Cuando recogemos los datos de texto mediante técnicas como el web scraping o el screen scraping, éstos</a:t>
            </a:r>
            <a:endParaRPr sz="1100">
              <a:latin typeface="Helvetica Neue"/>
              <a:ea typeface="Helvetica Neue"/>
              <a:cs typeface="Helvetica Neue"/>
              <a:sym typeface="Helvetica Neue"/>
            </a:endParaRPr>
          </a:p>
          <a:p>
            <a:pPr indent="0" lvl="0" marL="419100" marR="5715" rtl="0" algn="l">
              <a:lnSpc>
                <a:spcPct val="114500"/>
              </a:lnSpc>
              <a:spcBef>
                <a:spcPts val="10"/>
              </a:spcBef>
              <a:spcAft>
                <a:spcPts val="0"/>
              </a:spcAft>
              <a:buNone/>
            </a:pPr>
            <a:r>
              <a:rPr lang="en-US" sz="1100">
                <a:latin typeface="Helvetica Neue"/>
                <a:ea typeface="Helvetica Neue"/>
                <a:cs typeface="Helvetica Neue"/>
                <a:sym typeface="Helvetica Neue"/>
              </a:rPr>
              <a:t>contienen mucho ruido. Por lo tanto, podemos eliminar las etiquetas HTML innecesarias y conservar la información textual útil para los siguientes pasos de nuestro análisis.</a:t>
            </a:r>
            <a:endParaRPr sz="1100">
              <a:latin typeface="Helvetica Neue"/>
              <a:ea typeface="Helvetica Neue"/>
              <a:cs typeface="Helvetica Neue"/>
              <a:sym typeface="Helvetica Neue"/>
            </a:endParaRPr>
          </a:p>
        </p:txBody>
      </p:sp>
      <p:sp>
        <p:nvSpPr>
          <p:cNvPr id="222" name="Google Shape;222;p18"/>
          <p:cNvSpPr txBox="1"/>
          <p:nvPr/>
        </p:nvSpPr>
        <p:spPr>
          <a:xfrm>
            <a:off x="999616" y="3222258"/>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223" name="Google Shape;223;p18"/>
          <p:cNvSpPr txBox="1"/>
          <p:nvPr/>
        </p:nvSpPr>
        <p:spPr>
          <a:xfrm>
            <a:off x="1329740" y="3220997"/>
            <a:ext cx="7054215" cy="811530"/>
          </a:xfrm>
          <a:prstGeom prst="rect">
            <a:avLst/>
          </a:prstGeom>
          <a:noFill/>
          <a:ln>
            <a:noFill/>
          </a:ln>
        </p:spPr>
        <p:txBody>
          <a:bodyPr anchorCtr="0" anchor="t" bIns="0" lIns="0" spcFirstLastPara="1" rIns="0" wrap="square" tIns="38725">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Eliminación de los caracteres acentuados</a:t>
            </a:r>
            <a:endParaRPr sz="1200">
              <a:latin typeface="Arial"/>
              <a:ea typeface="Arial"/>
              <a:cs typeface="Arial"/>
              <a:sym typeface="Arial"/>
            </a:endParaRPr>
          </a:p>
          <a:p>
            <a:pPr indent="0" lvl="0" marL="419100" marR="5080" rtl="0" algn="l">
              <a:lnSpc>
                <a:spcPct val="114500"/>
              </a:lnSpc>
              <a:spcBef>
                <a:spcPts val="0"/>
              </a:spcBef>
              <a:spcAft>
                <a:spcPts val="0"/>
              </a:spcAft>
              <a:buNone/>
            </a:pPr>
            <a:r>
              <a:rPr lang="en-US" sz="1100">
                <a:latin typeface="Helvetica Neue"/>
                <a:ea typeface="Helvetica Neue"/>
                <a:cs typeface="Helvetica Neue"/>
                <a:sym typeface="Helvetica Neue"/>
              </a:rPr>
              <a:t>Normalmente, en cualquier dato de texto, puede haber caracteres o letras acentuadas, especialmente si sólo queremos analizar el idioma inglés. Por lo tanto, tenemos que convertir y normalizar estos caracteres</a:t>
            </a:r>
            <a:endParaRPr sz="1100">
              <a:latin typeface="Helvetica Neue"/>
              <a:ea typeface="Helvetica Neue"/>
              <a:cs typeface="Helvetica Neue"/>
              <a:sym typeface="Helvetica Neue"/>
            </a:endParaRPr>
          </a:p>
          <a:p>
            <a:pPr indent="0" lvl="0" marL="419100" rtl="0" algn="l">
              <a:lnSpc>
                <a:spcPct val="100000"/>
              </a:lnSpc>
              <a:spcBef>
                <a:spcPts val="200"/>
              </a:spcBef>
              <a:spcAft>
                <a:spcPts val="0"/>
              </a:spcAft>
              <a:buNone/>
            </a:pPr>
            <a:r>
              <a:rPr lang="en-US" sz="1100">
                <a:latin typeface="Helvetica Neue"/>
                <a:ea typeface="Helvetica Neue"/>
                <a:cs typeface="Helvetica Neue"/>
                <a:sym typeface="Helvetica Neue"/>
              </a:rPr>
              <a:t>en caracteres ASCII. Por ejemplo, convirtiendo é en e.</a:t>
            </a:r>
            <a:endParaRPr sz="1100">
              <a:latin typeface="Helvetica Neue"/>
              <a:ea typeface="Helvetica Neue"/>
              <a:cs typeface="Helvetica Neue"/>
              <a:sym typeface="Helvetica Neue"/>
            </a:endParaRPr>
          </a:p>
        </p:txBody>
      </p:sp>
      <p:sp>
        <p:nvSpPr>
          <p:cNvPr id="224" name="Google Shape;224;p18"/>
          <p:cNvSpPr txBox="1"/>
          <p:nvPr/>
        </p:nvSpPr>
        <p:spPr>
          <a:xfrm>
            <a:off x="999616" y="4201454"/>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225" name="Google Shape;225;p18"/>
          <p:cNvSpPr txBox="1"/>
          <p:nvPr/>
        </p:nvSpPr>
        <p:spPr>
          <a:xfrm>
            <a:off x="1329740" y="4197922"/>
            <a:ext cx="7056120" cy="621030"/>
          </a:xfrm>
          <a:prstGeom prst="rect">
            <a:avLst/>
          </a:prstGeom>
          <a:noFill/>
          <a:ln>
            <a:noFill/>
          </a:ln>
        </p:spPr>
        <p:txBody>
          <a:bodyPr anchorCtr="0" anchor="t" bIns="0" lIns="0" spcFirstLastPara="1" rIns="0" wrap="square" tIns="4000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Expansión de las contracciones</a:t>
            </a:r>
            <a:endParaRPr sz="1200">
              <a:latin typeface="Arial"/>
              <a:ea typeface="Arial"/>
              <a:cs typeface="Arial"/>
              <a:sym typeface="Arial"/>
            </a:endParaRPr>
          </a:p>
          <a:p>
            <a:pPr indent="0" lvl="0" marL="419100" marR="5080" rtl="0" algn="l">
              <a:lnSpc>
                <a:spcPct val="114500"/>
              </a:lnSpc>
              <a:spcBef>
                <a:spcPts val="10"/>
              </a:spcBef>
              <a:spcAft>
                <a:spcPts val="0"/>
              </a:spcAft>
              <a:buNone/>
            </a:pPr>
            <a:r>
              <a:rPr lang="en-US" sz="1100">
                <a:latin typeface="Helvetica Neue"/>
                <a:ea typeface="Helvetica Neue"/>
                <a:cs typeface="Helvetica Neue"/>
                <a:sym typeface="Helvetica Neue"/>
              </a:rPr>
              <a:t>Podemos decir que las contracciones son versiones abreviadas de palabras o sílabas. O más sencillamente, una contracción es una abreviatura utilizada para representar una secuencia de palabra</a:t>
            </a:r>
            <a:endParaRPr sz="1100">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9" name="Shape 229"/>
        <p:cNvGrpSpPr/>
        <p:nvPr/>
      </p:nvGrpSpPr>
      <p:grpSpPr>
        <a:xfrm>
          <a:off x="0" y="0"/>
          <a:ext cx="0" cy="0"/>
          <a:chOff x="0" y="0"/>
          <a:chExt cx="0" cy="0"/>
        </a:xfrm>
      </p:grpSpPr>
      <p:sp>
        <p:nvSpPr>
          <p:cNvPr id="230" name="Google Shape;230;p19"/>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2700"/>
              <a:t>7. Técnicas para la limpi</a:t>
            </a:r>
            <a:r>
              <a:rPr lang="en-US" sz="1800">
                <a:solidFill>
                  <a:srgbClr val="00EBE9"/>
                </a:solidFill>
              </a:rPr>
              <a:t>i</a:t>
            </a:r>
            <a:r>
              <a:rPr baseline="30000" lang="en-US" sz="2700"/>
              <a:t>eza de textos</a:t>
            </a:r>
            <a:endParaRPr baseline="30000" sz="2700"/>
          </a:p>
        </p:txBody>
      </p:sp>
      <p:sp>
        <p:nvSpPr>
          <p:cNvPr id="231" name="Google Shape;231;p19"/>
          <p:cNvSpPr txBox="1"/>
          <p:nvPr/>
        </p:nvSpPr>
        <p:spPr>
          <a:xfrm>
            <a:off x="639978" y="984493"/>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232" name="Google Shape;232;p19"/>
          <p:cNvSpPr txBox="1"/>
          <p:nvPr/>
        </p:nvSpPr>
        <p:spPr>
          <a:xfrm>
            <a:off x="970457" y="980749"/>
            <a:ext cx="5568950" cy="447040"/>
          </a:xfrm>
          <a:prstGeom prst="rect">
            <a:avLst/>
          </a:prstGeom>
          <a:noFill/>
          <a:ln>
            <a:noFill/>
          </a:ln>
        </p:spPr>
        <p:txBody>
          <a:bodyPr anchorCtr="0" anchor="t" bIns="0" lIns="0" spcFirstLastPara="1" rIns="0" wrap="square" tIns="4000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Eliminación de caracteres especiales y símbolos no alfanuméricos</a:t>
            </a:r>
            <a:endParaRPr sz="1200">
              <a:latin typeface="Arial"/>
              <a:ea typeface="Arial"/>
              <a:cs typeface="Arial"/>
              <a:sym typeface="Arial"/>
            </a:endParaRPr>
          </a:p>
          <a:p>
            <a:pPr indent="0" lvl="0" marL="202565" rtl="0" algn="l">
              <a:lnSpc>
                <a:spcPct val="100000"/>
              </a:lnSpc>
              <a:spcBef>
                <a:spcPts val="220"/>
              </a:spcBef>
              <a:spcAft>
                <a:spcPts val="0"/>
              </a:spcAft>
              <a:buNone/>
            </a:pPr>
            <a:r>
              <a:rPr lang="en-US" sz="1200">
                <a:latin typeface="Helvetica Neue"/>
                <a:ea typeface="Helvetica Neue"/>
                <a:cs typeface="Helvetica Neue"/>
                <a:sym typeface="Helvetica Neue"/>
              </a:rPr>
              <a:t>Normalmente, para eliminarlos podemos utilizar expresiones regulares sencillas.</a:t>
            </a:r>
            <a:endParaRPr sz="1200">
              <a:latin typeface="Helvetica Neue"/>
              <a:ea typeface="Helvetica Neue"/>
              <a:cs typeface="Helvetica Neue"/>
              <a:sym typeface="Helvetica Neue"/>
            </a:endParaRPr>
          </a:p>
        </p:txBody>
      </p:sp>
      <p:sp>
        <p:nvSpPr>
          <p:cNvPr id="233" name="Google Shape;233;p19"/>
          <p:cNvSpPr txBox="1"/>
          <p:nvPr/>
        </p:nvSpPr>
        <p:spPr>
          <a:xfrm>
            <a:off x="639978" y="1614134"/>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234" name="Google Shape;234;p19"/>
          <p:cNvSpPr txBox="1"/>
          <p:nvPr/>
        </p:nvSpPr>
        <p:spPr>
          <a:xfrm>
            <a:off x="970457" y="1611113"/>
            <a:ext cx="7408545" cy="655955"/>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Corrección de errores tipográficos</a:t>
            </a:r>
            <a:endParaRPr sz="1200">
              <a:latin typeface="Arial"/>
              <a:ea typeface="Arial"/>
              <a:cs typeface="Arial"/>
              <a:sym typeface="Arial"/>
            </a:endParaRPr>
          </a:p>
          <a:p>
            <a:pPr indent="0" lvl="0" marL="202565" marR="5080" rtl="0" algn="l">
              <a:lnSpc>
                <a:spcPct val="138333"/>
              </a:lnSpc>
              <a:spcBef>
                <a:spcPts val="85"/>
              </a:spcBef>
              <a:spcAft>
                <a:spcPts val="0"/>
              </a:spcAft>
              <a:buNone/>
            </a:pPr>
            <a:r>
              <a:rPr lang="en-US" sz="1200">
                <a:latin typeface="Helvetica Neue"/>
                <a:ea typeface="Helvetica Neue"/>
                <a:cs typeface="Helvetica Neue"/>
                <a:sym typeface="Helvetica Neue"/>
              </a:rPr>
              <a:t>Para hacer el mapa correcto se necesita un diccionario mediante el cual mapeamos las palabras a su forma correcta basándonos en la similitud.</a:t>
            </a:r>
            <a:endParaRPr sz="1200">
              <a:latin typeface="Helvetica Neue"/>
              <a:ea typeface="Helvetica Neue"/>
              <a:cs typeface="Helvetica Neue"/>
              <a:sym typeface="Helvetica Neue"/>
            </a:endParaRPr>
          </a:p>
        </p:txBody>
      </p:sp>
      <p:sp>
        <p:nvSpPr>
          <p:cNvPr id="235" name="Google Shape;235;p19"/>
          <p:cNvSpPr txBox="1"/>
          <p:nvPr/>
        </p:nvSpPr>
        <p:spPr>
          <a:xfrm>
            <a:off x="639978" y="2453654"/>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236" name="Google Shape;236;p19"/>
          <p:cNvSpPr txBox="1"/>
          <p:nvPr/>
        </p:nvSpPr>
        <p:spPr>
          <a:xfrm>
            <a:off x="970457" y="2450990"/>
            <a:ext cx="7412990" cy="655955"/>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a:latin typeface="Arial"/>
                <a:ea typeface="Arial"/>
                <a:cs typeface="Arial"/>
                <a:sym typeface="Arial"/>
              </a:rPr>
              <a:t>Normalización</a:t>
            </a:r>
            <a:endParaRPr sz="1200">
              <a:latin typeface="Arial"/>
              <a:ea typeface="Arial"/>
              <a:cs typeface="Arial"/>
              <a:sym typeface="Arial"/>
            </a:endParaRPr>
          </a:p>
          <a:p>
            <a:pPr indent="0" lvl="0" marL="202565" marR="5080" rtl="0" algn="l">
              <a:lnSpc>
                <a:spcPct val="138333"/>
              </a:lnSpc>
              <a:spcBef>
                <a:spcPts val="80"/>
              </a:spcBef>
              <a:spcAft>
                <a:spcPts val="0"/>
              </a:spcAft>
              <a:buNone/>
            </a:pPr>
            <a:r>
              <a:rPr lang="en-US" sz="1200">
                <a:latin typeface="Helvetica Neue"/>
                <a:ea typeface="Helvetica Neue"/>
                <a:cs typeface="Helvetica Neue"/>
                <a:sym typeface="Helvetica Neue"/>
              </a:rPr>
              <a:t>A menudo, los datos de texto contienen palabras o frases que no están presentes en ningún diccionario estándar como los acrónimos.</a:t>
            </a:r>
            <a:endParaRPr sz="12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8" name="Shape 48"/>
        <p:cNvGrpSpPr/>
        <p:nvPr/>
      </p:nvGrpSpPr>
      <p:grpSpPr>
        <a:xfrm>
          <a:off x="0" y="0"/>
          <a:ext cx="0" cy="0"/>
          <a:chOff x="0" y="0"/>
          <a:chExt cx="0" cy="0"/>
        </a:xfrm>
      </p:grpSpPr>
      <p:sp>
        <p:nvSpPr>
          <p:cNvPr id="49" name="Google Shape;49;p2"/>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 ¿Qué es el procesamiento del lenguaje natural?</a:t>
            </a:r>
            <a:endParaRPr/>
          </a:p>
        </p:txBody>
      </p:sp>
      <p:sp>
        <p:nvSpPr>
          <p:cNvPr id="50" name="Google Shape;50;p2"/>
          <p:cNvSpPr txBox="1"/>
          <p:nvPr/>
        </p:nvSpPr>
        <p:spPr>
          <a:xfrm>
            <a:off x="639978" y="99206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51" name="Google Shape;51;p2"/>
          <p:cNvSpPr txBox="1"/>
          <p:nvPr/>
        </p:nvSpPr>
        <p:spPr>
          <a:xfrm>
            <a:off x="970457" y="980749"/>
            <a:ext cx="7409180" cy="447040"/>
          </a:xfrm>
          <a:prstGeom prst="rect">
            <a:avLst/>
          </a:prstGeom>
          <a:noFill/>
          <a:ln>
            <a:noFill/>
          </a:ln>
        </p:spPr>
        <p:txBody>
          <a:bodyPr anchorCtr="0" anchor="t" bIns="0" lIns="0" spcFirstLastPara="1" rIns="0" wrap="square" tIns="12700">
            <a:spAutoFit/>
          </a:bodyPr>
          <a:lstStyle/>
          <a:p>
            <a:pPr indent="0" lvl="0" marL="12700" marR="5080" rtl="0" algn="l">
              <a:lnSpc>
                <a:spcPct val="115199"/>
              </a:lnSpc>
              <a:spcBef>
                <a:spcPts val="0"/>
              </a:spcBef>
              <a:spcAft>
                <a:spcPts val="0"/>
              </a:spcAft>
              <a:buNone/>
            </a:pPr>
            <a:r>
              <a:rPr lang="en-US" sz="1200">
                <a:latin typeface="Helvetica Neue"/>
                <a:ea typeface="Helvetica Neue"/>
                <a:cs typeface="Helvetica Neue"/>
                <a:sym typeface="Helvetica Neue"/>
              </a:rPr>
              <a:t>PLN es un subcampo de la Inteligencia Artificial que se ocupa de las interacciones entre los ordenadores y los lenguajes humanos (naturales).</a:t>
            </a:r>
            <a:endParaRPr sz="1200">
              <a:latin typeface="Helvetica Neue"/>
              <a:ea typeface="Helvetica Neue"/>
              <a:cs typeface="Helvetica Neue"/>
              <a:sym typeface="Helvetica Neue"/>
            </a:endParaRPr>
          </a:p>
        </p:txBody>
      </p:sp>
      <p:sp>
        <p:nvSpPr>
          <p:cNvPr id="52" name="Google Shape;52;p2"/>
          <p:cNvSpPr txBox="1"/>
          <p:nvPr/>
        </p:nvSpPr>
        <p:spPr>
          <a:xfrm>
            <a:off x="970457" y="1638251"/>
            <a:ext cx="347599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Se usa PNL para crear sistemas de IA que permitan:</a:t>
            </a:r>
            <a:endParaRPr sz="1200">
              <a:latin typeface="Helvetica Neue"/>
              <a:ea typeface="Helvetica Neue"/>
              <a:cs typeface="Helvetica Neue"/>
              <a:sym typeface="Helvetica Neue"/>
            </a:endParaRPr>
          </a:p>
        </p:txBody>
      </p:sp>
      <p:sp>
        <p:nvSpPr>
          <p:cNvPr id="53" name="Google Shape;53;p2"/>
          <p:cNvSpPr txBox="1"/>
          <p:nvPr/>
        </p:nvSpPr>
        <p:spPr>
          <a:xfrm>
            <a:off x="1360335" y="2014313"/>
            <a:ext cx="131445" cy="1704339"/>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12700" rtl="0" algn="l">
              <a:lnSpc>
                <a:spcPct val="100000"/>
              </a:lnSpc>
              <a:spcBef>
                <a:spcPts val="215"/>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12700" rtl="0" algn="l">
              <a:lnSpc>
                <a:spcPct val="100000"/>
              </a:lnSpc>
              <a:spcBef>
                <a:spcPts val="215"/>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12700" rtl="0" algn="l">
              <a:lnSpc>
                <a:spcPct val="100000"/>
              </a:lnSpc>
              <a:spcBef>
                <a:spcPts val="21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12700" rtl="0" algn="l">
              <a:lnSpc>
                <a:spcPct val="100000"/>
              </a:lnSpc>
              <a:spcBef>
                <a:spcPts val="21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12700" rtl="0" algn="l">
              <a:lnSpc>
                <a:spcPct val="100000"/>
              </a:lnSpc>
              <a:spcBef>
                <a:spcPts val="215"/>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a:p>
            <a:pPr indent="0" lvl="0" marL="12700" rtl="0" algn="l">
              <a:lnSpc>
                <a:spcPct val="100000"/>
              </a:lnSpc>
              <a:spcBef>
                <a:spcPts val="21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54" name="Google Shape;54;p2"/>
          <p:cNvSpPr txBox="1"/>
          <p:nvPr/>
        </p:nvSpPr>
        <p:spPr>
          <a:xfrm>
            <a:off x="1690458" y="2031953"/>
            <a:ext cx="2868295" cy="1703070"/>
          </a:xfrm>
          <a:prstGeom prst="rect">
            <a:avLst/>
          </a:prstGeom>
          <a:noFill/>
          <a:ln>
            <a:noFill/>
          </a:ln>
        </p:spPr>
        <p:txBody>
          <a:bodyPr anchorCtr="0" anchor="t" bIns="0" lIns="0" spcFirstLastPara="1" rIns="0" wrap="square" tIns="12700">
            <a:spAutoFit/>
          </a:bodyPr>
          <a:lstStyle/>
          <a:p>
            <a:pPr indent="0" lvl="0" marL="12700" marR="1082040" rtl="0" algn="l">
              <a:lnSpc>
                <a:spcPct val="114599"/>
              </a:lnSpc>
              <a:spcBef>
                <a:spcPts val="0"/>
              </a:spcBef>
              <a:spcAft>
                <a:spcPts val="0"/>
              </a:spcAft>
              <a:buNone/>
            </a:pPr>
            <a:r>
              <a:rPr lang="en-US" sz="1200">
                <a:latin typeface="Helvetica Neue"/>
                <a:ea typeface="Helvetica Neue"/>
                <a:cs typeface="Helvetica Neue"/>
                <a:sym typeface="Helvetica Neue"/>
              </a:rPr>
              <a:t>Reconocimiento del habla, Resumir documentos, Traducción automática, Detección de Spam,</a:t>
            </a:r>
            <a:endParaRPr sz="1200">
              <a:latin typeface="Helvetica Neue"/>
              <a:ea typeface="Helvetica Neue"/>
              <a:cs typeface="Helvetica Neue"/>
              <a:sym typeface="Helvetica Neue"/>
            </a:endParaRPr>
          </a:p>
          <a:p>
            <a:pPr indent="0" lvl="0" marL="12700" marR="5080" rtl="0" algn="l">
              <a:lnSpc>
                <a:spcPct val="114599"/>
              </a:lnSpc>
              <a:spcBef>
                <a:spcPts val="10"/>
              </a:spcBef>
              <a:spcAft>
                <a:spcPts val="0"/>
              </a:spcAft>
              <a:buNone/>
            </a:pPr>
            <a:r>
              <a:rPr lang="en-US" sz="1200">
                <a:latin typeface="Helvetica Neue"/>
                <a:ea typeface="Helvetica Neue"/>
                <a:cs typeface="Helvetica Neue"/>
                <a:sym typeface="Helvetica Neue"/>
              </a:rPr>
              <a:t>Reconocimiento de Entidades Nombradas, Respuesta a preguntas,</a:t>
            </a:r>
            <a:endParaRPr sz="1200">
              <a:latin typeface="Helvetica Neue"/>
              <a:ea typeface="Helvetica Neue"/>
              <a:cs typeface="Helvetica Neue"/>
              <a:sym typeface="Helvetica Neue"/>
            </a:endParaRPr>
          </a:p>
          <a:p>
            <a:pPr indent="0" lvl="0" marL="12700" marR="1260475" rtl="0" algn="l">
              <a:lnSpc>
                <a:spcPct val="114599"/>
              </a:lnSpc>
              <a:spcBef>
                <a:spcPts val="0"/>
              </a:spcBef>
              <a:spcAft>
                <a:spcPts val="0"/>
              </a:spcAft>
              <a:buNone/>
            </a:pPr>
            <a:r>
              <a:rPr lang="en-US" sz="1200">
                <a:latin typeface="Helvetica Neue"/>
                <a:ea typeface="Helvetica Neue"/>
                <a:cs typeface="Helvetica Neue"/>
                <a:sym typeface="Helvetica Neue"/>
              </a:rPr>
              <a:t>Autocompletar, Escritura predictiva, etc.</a:t>
            </a:r>
            <a:endParaRPr sz="1200">
              <a:latin typeface="Helvetica Neue"/>
              <a:ea typeface="Helvetica Neue"/>
              <a:cs typeface="Helvetica Neue"/>
              <a:sym typeface="Helvetica Neue"/>
            </a:endParaRPr>
          </a:p>
        </p:txBody>
      </p:sp>
      <p:sp>
        <p:nvSpPr>
          <p:cNvPr id="55" name="Google Shape;55;p2"/>
          <p:cNvSpPr txBox="1"/>
          <p:nvPr/>
        </p:nvSpPr>
        <p:spPr>
          <a:xfrm>
            <a:off x="970457" y="3920532"/>
            <a:ext cx="7411084" cy="655955"/>
          </a:xfrm>
          <a:prstGeom prst="rect">
            <a:avLst/>
          </a:prstGeom>
          <a:noFill/>
          <a:ln>
            <a:noFill/>
          </a:ln>
        </p:spPr>
        <p:txBody>
          <a:bodyPr anchorCtr="0" anchor="t" bIns="0" lIns="0" spcFirstLastPara="1" rIns="0" wrap="square" tIns="11425">
            <a:spAutoFit/>
          </a:bodyPr>
          <a:lstStyle/>
          <a:p>
            <a:pPr indent="0" lvl="0" marL="12700" marR="5080" rtl="0" algn="just">
              <a:lnSpc>
                <a:spcPct val="114999"/>
              </a:lnSpc>
              <a:spcBef>
                <a:spcPts val="0"/>
              </a:spcBef>
              <a:spcAft>
                <a:spcPts val="0"/>
              </a:spcAft>
              <a:buNone/>
            </a:pPr>
            <a:r>
              <a:rPr lang="en-US" sz="1200">
                <a:latin typeface="Helvetica Neue"/>
                <a:ea typeface="Helvetica Neue"/>
                <a:cs typeface="Helvetica Neue"/>
                <a:sym typeface="Helvetica Neue"/>
              </a:rPr>
              <a:t>Hoy en día, la mayoría de nuestros smartphones cuentan con un sistema de reconocimiento de voz. Estos smartphones utilizan PNL para entender el lenguaje natural y dar la respuesta. Además, la mayoría de la gente utiliza ordenadores portátiles cuyo sistema operativo tiene incorporado el reconocimiento de voz.</a:t>
            </a:r>
            <a:endParaRPr sz="1200">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0" name="Shape 240"/>
        <p:cNvGrpSpPr/>
        <p:nvPr/>
      </p:nvGrpSpPr>
      <p:grpSpPr>
        <a:xfrm>
          <a:off x="0" y="0"/>
          <a:ext cx="0" cy="0"/>
          <a:chOff x="0" y="0"/>
          <a:chExt cx="0" cy="0"/>
        </a:xfrm>
      </p:grpSpPr>
      <p:sp>
        <p:nvSpPr>
          <p:cNvPr id="241" name="Google Shape;241;p20"/>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8. Técnicas para la normalización de los datos</a:t>
            </a:r>
            <a:endParaRPr/>
          </a:p>
        </p:txBody>
      </p:sp>
      <p:sp>
        <p:nvSpPr>
          <p:cNvPr id="242" name="Google Shape;242;p20"/>
          <p:cNvSpPr txBox="1"/>
          <p:nvPr/>
        </p:nvSpPr>
        <p:spPr>
          <a:xfrm>
            <a:off x="639978" y="981713"/>
            <a:ext cx="7755890" cy="2894965"/>
          </a:xfrm>
          <a:prstGeom prst="rect">
            <a:avLst/>
          </a:prstGeom>
          <a:noFill/>
          <a:ln>
            <a:noFill/>
          </a:ln>
        </p:spPr>
        <p:txBody>
          <a:bodyPr anchorCtr="0" anchor="t" bIns="0" lIns="0" spcFirstLastPara="1" rIns="0" wrap="square" tIns="44450">
            <a:spAutoFit/>
          </a:bodyPr>
          <a:lstStyle/>
          <a:p>
            <a:pPr indent="-330200" lvl="0" marL="3429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Steeming</a:t>
            </a:r>
            <a:endParaRPr sz="1400">
              <a:latin typeface="Arial"/>
              <a:ea typeface="Arial"/>
              <a:cs typeface="Arial"/>
              <a:sym typeface="Arial"/>
            </a:endParaRPr>
          </a:p>
          <a:p>
            <a:pPr indent="0" lvl="0" marL="342900" rtl="0" algn="l">
              <a:lnSpc>
                <a:spcPct val="100000"/>
              </a:lnSpc>
              <a:spcBef>
                <a:spcPts val="210"/>
              </a:spcBef>
              <a:spcAft>
                <a:spcPts val="0"/>
              </a:spcAft>
              <a:buNone/>
            </a:pPr>
            <a:r>
              <a:rPr lang="en-US" sz="1200">
                <a:latin typeface="Helvetica Neue"/>
                <a:ea typeface="Helvetica Neue"/>
                <a:cs typeface="Helvetica Neue"/>
                <a:sym typeface="Helvetica Neue"/>
              </a:rPr>
              <a:t>El stemming consiste en quitar y reemplazar sufijos y prefijos de la raíz de la palabra.</a:t>
            </a:r>
            <a:endParaRPr sz="1200">
              <a:latin typeface="Helvetica Neue"/>
              <a:ea typeface="Helvetica Neue"/>
              <a:cs typeface="Helvetica Neue"/>
              <a:sym typeface="Helvetica Neue"/>
            </a:endParaRPr>
          </a:p>
          <a:p>
            <a:pPr indent="0" lvl="0" marL="0" rtl="0" algn="l">
              <a:lnSpc>
                <a:spcPct val="100000"/>
              </a:lnSpc>
              <a:spcBef>
                <a:spcPts val="509"/>
              </a:spcBef>
              <a:spcAft>
                <a:spcPts val="0"/>
              </a:spcAft>
              <a:buNone/>
            </a:pPr>
            <a:r>
              <a:t/>
            </a:r>
            <a:endParaRPr sz="1200">
              <a:latin typeface="Helvetica Neue"/>
              <a:ea typeface="Helvetica Neue"/>
              <a:cs typeface="Helvetica Neue"/>
              <a:sym typeface="Helvetica Neue"/>
            </a:endParaRPr>
          </a:p>
          <a:p>
            <a:pPr indent="0" lvl="0" marL="342900" rtl="0" algn="l">
              <a:lnSpc>
                <a:spcPct val="100000"/>
              </a:lnSpc>
              <a:spcBef>
                <a:spcPts val="0"/>
              </a:spcBef>
              <a:spcAft>
                <a:spcPts val="0"/>
              </a:spcAft>
              <a:buNone/>
            </a:pPr>
            <a:r>
              <a:rPr lang="en-US" sz="1200">
                <a:latin typeface="Helvetica Neue"/>
                <a:ea typeface="Helvetica Neue"/>
                <a:cs typeface="Helvetica Neue"/>
                <a:sym typeface="Helvetica Neue"/>
              </a:rPr>
              <a:t>El stemming es una forma rápida pero un poco torpe de tomar las raíces.</a:t>
            </a:r>
            <a:endParaRPr sz="1200">
              <a:latin typeface="Helvetica Neue"/>
              <a:ea typeface="Helvetica Neue"/>
              <a:cs typeface="Helvetica Neue"/>
              <a:sym typeface="Helvetica Neue"/>
            </a:endParaRPr>
          </a:p>
          <a:p>
            <a:pPr indent="0" lvl="0" marL="0" rtl="0" algn="l">
              <a:lnSpc>
                <a:spcPct val="100000"/>
              </a:lnSpc>
              <a:spcBef>
                <a:spcPts val="285"/>
              </a:spcBef>
              <a:spcAft>
                <a:spcPts val="0"/>
              </a:spcAft>
              <a:buNone/>
            </a:pPr>
            <a:r>
              <a:t/>
            </a:r>
            <a:endParaRPr sz="1200">
              <a:latin typeface="Helvetica Neue"/>
              <a:ea typeface="Helvetica Neue"/>
              <a:cs typeface="Helvetica Neue"/>
              <a:sym typeface="Helvetica Neue"/>
            </a:endParaRPr>
          </a:p>
          <a:p>
            <a:pPr indent="0" lvl="0" marL="342900" marR="5080" rtl="0" algn="just">
              <a:lnSpc>
                <a:spcPct val="114799"/>
              </a:lnSpc>
              <a:spcBef>
                <a:spcPts val="5"/>
              </a:spcBef>
              <a:spcAft>
                <a:spcPts val="0"/>
              </a:spcAft>
              <a:buNone/>
            </a:pPr>
            <a:r>
              <a:rPr lang="en-US" sz="1200">
                <a:latin typeface="Helvetica Neue"/>
                <a:ea typeface="Helvetica Neue"/>
                <a:cs typeface="Helvetica Neue"/>
                <a:sym typeface="Helvetica Neue"/>
              </a:rPr>
              <a:t>Para eso utilizaremos SnowballStemmer de NLTK. El algoritmo es bastante simple y se puede ver en este l</a:t>
            </a:r>
            <a:r>
              <a:rPr lang="en-US" sz="1200" u="sng">
                <a:solidFill>
                  <a:schemeClr val="hlink"/>
                </a:solidFill>
                <a:latin typeface="Helvetica Neue"/>
                <a:ea typeface="Helvetica Neue"/>
                <a:cs typeface="Helvetica Neue"/>
                <a:sym typeface="Helvetica Neue"/>
                <a:hlinkClick r:id="rId3"/>
              </a:rPr>
              <a:t>ink</a:t>
            </a:r>
            <a:r>
              <a:rPr lang="en-US" sz="1200">
                <a:latin typeface="Helvetica Neue"/>
                <a:ea typeface="Helvetica Neue"/>
                <a:cs typeface="Helvetica Neue"/>
                <a:sym typeface="Helvetica Neue"/>
              </a:rPr>
              <a:t>. Cada idioma tiene sus reglas, en inglés NLTK utiliza el algoritmo de stemming de Porters, en Español toma algunas reglas que, en resumen, remueven diversos sufijos que se atribuyen a acciones (ar, er, ir, ía, en, es, etc), terminaciones plurales, generos y otros →</a:t>
            </a:r>
            <a:endParaRPr sz="1200">
              <a:latin typeface="Helvetica Neue"/>
              <a:ea typeface="Helvetica Neue"/>
              <a:cs typeface="Helvetica Neue"/>
              <a:sym typeface="Helvetica Neue"/>
            </a:endParaRPr>
          </a:p>
          <a:p>
            <a:pPr indent="0" lvl="0" marL="3942079" rtl="0" algn="just">
              <a:lnSpc>
                <a:spcPct val="100000"/>
              </a:lnSpc>
              <a:spcBef>
                <a:spcPts val="180"/>
              </a:spcBef>
              <a:spcAft>
                <a:spcPts val="0"/>
              </a:spcAft>
              <a:buNone/>
            </a:pPr>
            <a:r>
              <a:rPr lang="en-US" sz="1000">
                <a:latin typeface="Helvetica Neue"/>
                <a:ea typeface="Helvetica Neue"/>
                <a:cs typeface="Helvetica Neue"/>
                <a:sym typeface="Helvetica Neue"/>
              </a:rPr>
              <a:t>Palabras: reír, rió, ríe, risa</a:t>
            </a:r>
            <a:endParaRPr sz="1000">
              <a:latin typeface="Helvetica Neue"/>
              <a:ea typeface="Helvetica Neue"/>
              <a:cs typeface="Helvetica Neue"/>
              <a:sym typeface="Helvetica Neue"/>
            </a:endParaRPr>
          </a:p>
          <a:p>
            <a:pPr indent="0" lvl="0" marL="3942079" rtl="0" algn="just">
              <a:lnSpc>
                <a:spcPct val="100000"/>
              </a:lnSpc>
              <a:spcBef>
                <a:spcPts val="165"/>
              </a:spcBef>
              <a:spcAft>
                <a:spcPts val="0"/>
              </a:spcAft>
              <a:buNone/>
            </a:pPr>
            <a:r>
              <a:rPr lang="en-US" sz="1000">
                <a:latin typeface="Helvetica Neue"/>
                <a:ea typeface="Helvetica Neue"/>
                <a:cs typeface="Helvetica Neue"/>
                <a:sym typeface="Helvetica Neue"/>
              </a:rPr>
              <a:t>Todas las palabras anteriores se convertirán en risa, que es su raíz.</a:t>
            </a:r>
            <a:endParaRPr sz="1000">
              <a:latin typeface="Helvetica Neue"/>
              <a:ea typeface="Helvetica Neue"/>
              <a:cs typeface="Helvetica Neue"/>
              <a:sym typeface="Helvetica Neue"/>
            </a:endParaRPr>
          </a:p>
          <a:p>
            <a:pPr indent="0" lvl="0" marL="0" rtl="0" algn="l">
              <a:lnSpc>
                <a:spcPct val="100000"/>
              </a:lnSpc>
              <a:spcBef>
                <a:spcPts val="260"/>
              </a:spcBef>
              <a:spcAft>
                <a:spcPts val="0"/>
              </a:spcAft>
              <a:buNone/>
            </a:pPr>
            <a:r>
              <a:t/>
            </a:r>
            <a:endParaRPr sz="1000">
              <a:latin typeface="Helvetica Neue"/>
              <a:ea typeface="Helvetica Neue"/>
              <a:cs typeface="Helvetica Neue"/>
              <a:sym typeface="Helvetica Neue"/>
            </a:endParaRPr>
          </a:p>
          <a:p>
            <a:pPr indent="0" lvl="0" marL="342900" marR="20320" rtl="0" algn="just">
              <a:lnSpc>
                <a:spcPct val="114599"/>
              </a:lnSpc>
              <a:spcBef>
                <a:spcPts val="0"/>
              </a:spcBef>
              <a:spcAft>
                <a:spcPts val="0"/>
              </a:spcAft>
              <a:buNone/>
            </a:pPr>
            <a:r>
              <a:rPr lang="en-US" sz="1200">
                <a:latin typeface="Helvetica Neue"/>
                <a:ea typeface="Helvetica Neue"/>
                <a:cs typeface="Helvetica Neue"/>
                <a:sym typeface="Helvetica Neue"/>
              </a:rPr>
              <a:t>Una vez pasada la palabra por el algoritmo de stemming devuelve un stem, que es la palabra sin la terminación o sufijos.</a:t>
            </a:r>
            <a:endParaRPr sz="1200">
              <a:latin typeface="Helvetica Neue"/>
              <a:ea typeface="Helvetica Neue"/>
              <a:cs typeface="Helvetica Neue"/>
              <a:sym typeface="Helvetica Neue"/>
            </a:endParaRPr>
          </a:p>
        </p:txBody>
      </p:sp>
      <p:sp>
        <p:nvSpPr>
          <p:cNvPr id="243" name="Google Shape;243;p20"/>
          <p:cNvSpPr txBox="1"/>
          <p:nvPr/>
        </p:nvSpPr>
        <p:spPr>
          <a:xfrm>
            <a:off x="639978" y="4062858"/>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244" name="Google Shape;244;p20"/>
          <p:cNvSpPr txBox="1"/>
          <p:nvPr/>
        </p:nvSpPr>
        <p:spPr>
          <a:xfrm>
            <a:off x="970457" y="4086976"/>
            <a:ext cx="244602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Ayuda a muchas aplicaciones como:</a:t>
            </a:r>
            <a:endParaRPr sz="1200">
              <a:latin typeface="Helvetica Neue"/>
              <a:ea typeface="Helvetica Neue"/>
              <a:cs typeface="Helvetica Neue"/>
              <a:sym typeface="Helvetica Neue"/>
            </a:endParaRPr>
          </a:p>
        </p:txBody>
      </p:sp>
      <p:sp>
        <p:nvSpPr>
          <p:cNvPr id="245" name="Google Shape;245;p20"/>
          <p:cNvSpPr txBox="1"/>
          <p:nvPr/>
        </p:nvSpPr>
        <p:spPr>
          <a:xfrm>
            <a:off x="1160894" y="4245589"/>
            <a:ext cx="80010" cy="655955"/>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09"/>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20"/>
              </a:spcBef>
              <a:spcAft>
                <a:spcPts val="0"/>
              </a:spcAft>
              <a:buNone/>
            </a:pPr>
            <a:r>
              <a:rPr lang="en-US" sz="1200">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246" name="Google Shape;246;p20"/>
          <p:cNvSpPr txBox="1"/>
          <p:nvPr/>
        </p:nvSpPr>
        <p:spPr>
          <a:xfrm>
            <a:off x="1376540" y="4271154"/>
            <a:ext cx="1979930" cy="654050"/>
          </a:xfrm>
          <a:prstGeom prst="rect">
            <a:avLst/>
          </a:prstGeom>
          <a:noFill/>
          <a:ln>
            <a:noFill/>
          </a:ln>
        </p:spPr>
        <p:txBody>
          <a:bodyPr anchorCtr="0" anchor="t" bIns="0" lIns="0" spcFirstLastPara="1" rIns="0" wrap="square" tIns="12700">
            <a:spAutoFit/>
          </a:bodyPr>
          <a:lstStyle/>
          <a:p>
            <a:pPr indent="0" lvl="0" marL="12700" marR="824230" rtl="0" algn="l">
              <a:lnSpc>
                <a:spcPct val="114599"/>
              </a:lnSpc>
              <a:spcBef>
                <a:spcPts val="0"/>
              </a:spcBef>
              <a:spcAft>
                <a:spcPts val="0"/>
              </a:spcAft>
              <a:buNone/>
            </a:pPr>
            <a:r>
              <a:rPr lang="en-US" sz="1200">
                <a:latin typeface="Helvetica Neue"/>
                <a:ea typeface="Helvetica Neue"/>
                <a:cs typeface="Helvetica Neue"/>
                <a:sym typeface="Helvetica Neue"/>
              </a:rPr>
              <a:t>Clasificar textos Agrupar textos, y</a:t>
            </a:r>
            <a:endParaRPr sz="1200">
              <a:latin typeface="Helvetica Neue"/>
              <a:ea typeface="Helvetica Neue"/>
              <a:cs typeface="Helvetica Neue"/>
              <a:sym typeface="Helvetica Neue"/>
            </a:endParaRPr>
          </a:p>
          <a:p>
            <a:pPr indent="0" lvl="0" marL="12700" rtl="0" algn="l">
              <a:lnSpc>
                <a:spcPct val="100000"/>
              </a:lnSpc>
              <a:spcBef>
                <a:spcPts val="209"/>
              </a:spcBef>
              <a:spcAft>
                <a:spcPts val="0"/>
              </a:spcAft>
              <a:buNone/>
            </a:pPr>
            <a:r>
              <a:rPr lang="en-US" sz="1200">
                <a:latin typeface="Helvetica Neue"/>
                <a:ea typeface="Helvetica Neue"/>
                <a:cs typeface="Helvetica Neue"/>
                <a:sym typeface="Helvetica Neue"/>
              </a:rPr>
              <a:t>Recuperación de información</a:t>
            </a:r>
            <a:endParaRPr sz="1200">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8. Técnicas para la normalización de los datos</a:t>
            </a:r>
            <a:endParaRPr/>
          </a:p>
        </p:txBody>
      </p:sp>
      <p:sp>
        <p:nvSpPr>
          <p:cNvPr id="252" name="Google Shape;252;p21"/>
          <p:cNvSpPr txBox="1"/>
          <p:nvPr/>
        </p:nvSpPr>
        <p:spPr>
          <a:xfrm>
            <a:off x="639978" y="981713"/>
            <a:ext cx="7754620" cy="1949450"/>
          </a:xfrm>
          <a:prstGeom prst="rect">
            <a:avLst/>
          </a:prstGeom>
          <a:noFill/>
          <a:ln>
            <a:noFill/>
          </a:ln>
        </p:spPr>
        <p:txBody>
          <a:bodyPr anchorCtr="0" anchor="t" bIns="0" lIns="0" spcFirstLastPara="1" rIns="0" wrap="square" tIns="44450">
            <a:spAutoFit/>
          </a:bodyPr>
          <a:lstStyle/>
          <a:p>
            <a:pPr indent="-330200" lvl="0" marL="3429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Lematización</a:t>
            </a:r>
            <a:endParaRPr sz="1400">
              <a:latin typeface="Arial"/>
              <a:ea typeface="Arial"/>
              <a:cs typeface="Arial"/>
              <a:sym typeface="Arial"/>
            </a:endParaRPr>
          </a:p>
          <a:p>
            <a:pPr indent="0" lvl="0" marL="342900" marR="17780" rtl="0" algn="l">
              <a:lnSpc>
                <a:spcPct val="114599"/>
              </a:lnSpc>
              <a:spcBef>
                <a:spcPts val="0"/>
              </a:spcBef>
              <a:spcAft>
                <a:spcPts val="0"/>
              </a:spcAft>
              <a:buNone/>
            </a:pPr>
            <a:r>
              <a:rPr lang="en-US" sz="1200">
                <a:latin typeface="Helvetica Neue"/>
                <a:ea typeface="Helvetica Neue"/>
                <a:cs typeface="Helvetica Neue"/>
                <a:sym typeface="Helvetica Neue"/>
              </a:rPr>
              <a:t>La lematización es un proceso lingüístico que consiste en, dada una forma flexionada (es decir, en plural, en femenino, conjugada, etc), hallar el lema correspondiente.</a:t>
            </a:r>
            <a:endParaRPr sz="1200">
              <a:latin typeface="Helvetica Neue"/>
              <a:ea typeface="Helvetica Neue"/>
              <a:cs typeface="Helvetica Neue"/>
              <a:sym typeface="Helvetica Neue"/>
            </a:endParaRPr>
          </a:p>
          <a:p>
            <a:pPr indent="0" lvl="0" marL="0" rtl="0" algn="l">
              <a:lnSpc>
                <a:spcPct val="100000"/>
              </a:lnSpc>
              <a:spcBef>
                <a:spcPts val="300"/>
              </a:spcBef>
              <a:spcAft>
                <a:spcPts val="0"/>
              </a:spcAft>
              <a:buNone/>
            </a:pPr>
            <a:r>
              <a:t/>
            </a:r>
            <a:endParaRPr sz="1200">
              <a:latin typeface="Helvetica Neue"/>
              <a:ea typeface="Helvetica Neue"/>
              <a:cs typeface="Helvetica Neue"/>
              <a:sym typeface="Helvetica Neue"/>
            </a:endParaRPr>
          </a:p>
          <a:p>
            <a:pPr indent="0" lvl="0" marL="342900" marR="18415" rtl="0" algn="l">
              <a:lnSpc>
                <a:spcPct val="114599"/>
              </a:lnSpc>
              <a:spcBef>
                <a:spcPts val="0"/>
              </a:spcBef>
              <a:spcAft>
                <a:spcPts val="0"/>
              </a:spcAft>
              <a:buNone/>
            </a:pPr>
            <a:r>
              <a:rPr lang="en-US" sz="1200">
                <a:latin typeface="Helvetica Neue"/>
                <a:ea typeface="Helvetica Neue"/>
                <a:cs typeface="Helvetica Neue"/>
                <a:sym typeface="Helvetica Neue"/>
              </a:rPr>
              <a:t>El lema de una palabra es la palabra que nos encontraríamos como entrada en un diccionario tradicional: singular para sustantivos, masculino singular para adjetivos, infinitivo para verbos.</a:t>
            </a:r>
            <a:endParaRPr sz="1200">
              <a:latin typeface="Helvetica Neue"/>
              <a:ea typeface="Helvetica Neue"/>
              <a:cs typeface="Helvetica Neue"/>
              <a:sym typeface="Helvetica Neue"/>
            </a:endParaRPr>
          </a:p>
          <a:p>
            <a:pPr indent="0" lvl="0" marL="0" rtl="0" algn="l">
              <a:lnSpc>
                <a:spcPct val="100000"/>
              </a:lnSpc>
              <a:spcBef>
                <a:spcPts val="300"/>
              </a:spcBef>
              <a:spcAft>
                <a:spcPts val="0"/>
              </a:spcAft>
              <a:buNone/>
            </a:pPr>
            <a:r>
              <a:t/>
            </a:r>
            <a:endParaRPr sz="1200">
              <a:latin typeface="Helvetica Neue"/>
              <a:ea typeface="Helvetica Neue"/>
              <a:cs typeface="Helvetica Neue"/>
              <a:sym typeface="Helvetica Neue"/>
            </a:endParaRPr>
          </a:p>
          <a:p>
            <a:pPr indent="0" lvl="0" marL="342900" marR="5080" rtl="0" algn="l">
              <a:lnSpc>
                <a:spcPct val="114599"/>
              </a:lnSpc>
              <a:spcBef>
                <a:spcPts val="0"/>
              </a:spcBef>
              <a:spcAft>
                <a:spcPts val="0"/>
              </a:spcAft>
              <a:buNone/>
            </a:pPr>
            <a:r>
              <a:rPr lang="en-US" sz="1200">
                <a:latin typeface="Helvetica Neue"/>
                <a:ea typeface="Helvetica Neue"/>
                <a:cs typeface="Helvetica Neue"/>
                <a:sym typeface="Helvetica Neue"/>
              </a:rPr>
              <a:t>Por ejemplo, decir es el lema de </a:t>
            </a:r>
            <a:r>
              <a:rPr b="1" lang="en-US" sz="1200">
                <a:latin typeface="Arial"/>
                <a:ea typeface="Arial"/>
                <a:cs typeface="Arial"/>
                <a:sym typeface="Arial"/>
              </a:rPr>
              <a:t>dije</a:t>
            </a:r>
            <a:r>
              <a:rPr lang="en-US" sz="1200">
                <a:latin typeface="Helvetica Neue"/>
                <a:ea typeface="Helvetica Neue"/>
                <a:cs typeface="Helvetica Neue"/>
                <a:sym typeface="Helvetica Neue"/>
              </a:rPr>
              <a:t>, pero también de </a:t>
            </a:r>
            <a:r>
              <a:rPr b="1" lang="en-US" sz="1200">
                <a:latin typeface="Arial"/>
                <a:ea typeface="Arial"/>
                <a:cs typeface="Arial"/>
                <a:sym typeface="Arial"/>
              </a:rPr>
              <a:t>diré o dijéramos</a:t>
            </a:r>
            <a:r>
              <a:rPr lang="en-US" sz="1200">
                <a:latin typeface="Helvetica Neue"/>
                <a:ea typeface="Helvetica Neue"/>
                <a:cs typeface="Helvetica Neue"/>
                <a:sym typeface="Helvetica Neue"/>
              </a:rPr>
              <a:t>; </a:t>
            </a:r>
            <a:r>
              <a:rPr b="1" lang="en-US" sz="1200">
                <a:latin typeface="Arial"/>
                <a:ea typeface="Arial"/>
                <a:cs typeface="Arial"/>
                <a:sym typeface="Arial"/>
              </a:rPr>
              <a:t>guapo </a:t>
            </a:r>
            <a:r>
              <a:rPr lang="en-US" sz="1200">
                <a:latin typeface="Helvetica Neue"/>
                <a:ea typeface="Helvetica Neue"/>
                <a:cs typeface="Helvetica Neue"/>
                <a:sym typeface="Helvetica Neue"/>
              </a:rPr>
              <a:t>es el lema de </a:t>
            </a:r>
            <a:r>
              <a:rPr b="1" lang="en-US" sz="1200">
                <a:latin typeface="Arial"/>
                <a:ea typeface="Arial"/>
                <a:cs typeface="Arial"/>
                <a:sym typeface="Arial"/>
              </a:rPr>
              <a:t>guapas</a:t>
            </a:r>
            <a:r>
              <a:rPr lang="en-US" sz="1200">
                <a:latin typeface="Helvetica Neue"/>
                <a:ea typeface="Helvetica Neue"/>
                <a:cs typeface="Helvetica Neue"/>
                <a:sym typeface="Helvetica Neue"/>
              </a:rPr>
              <a:t>; </a:t>
            </a:r>
            <a:r>
              <a:rPr b="1" lang="en-US" sz="1200">
                <a:latin typeface="Arial"/>
                <a:ea typeface="Arial"/>
                <a:cs typeface="Arial"/>
                <a:sym typeface="Arial"/>
              </a:rPr>
              <a:t>mesa </a:t>
            </a:r>
            <a:r>
              <a:rPr lang="en-US" sz="1200">
                <a:latin typeface="Helvetica Neue"/>
                <a:ea typeface="Helvetica Neue"/>
                <a:cs typeface="Helvetica Neue"/>
                <a:sym typeface="Helvetica Neue"/>
              </a:rPr>
              <a:t>es el lema de </a:t>
            </a:r>
            <a:r>
              <a:rPr b="1" lang="en-US" sz="1200">
                <a:latin typeface="Arial"/>
                <a:ea typeface="Arial"/>
                <a:cs typeface="Arial"/>
                <a:sym typeface="Arial"/>
              </a:rPr>
              <a:t>mesas</a:t>
            </a:r>
            <a:r>
              <a:rPr lang="en-US" sz="1200">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253" name="Google Shape;253;p21"/>
          <p:cNvSpPr txBox="1"/>
          <p:nvPr/>
        </p:nvSpPr>
        <p:spPr>
          <a:xfrm>
            <a:off x="639978" y="3117852"/>
            <a:ext cx="1466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254" name="Google Shape;254;p21"/>
          <p:cNvSpPr txBox="1"/>
          <p:nvPr/>
        </p:nvSpPr>
        <p:spPr>
          <a:xfrm>
            <a:off x="970457" y="3113764"/>
            <a:ext cx="7410450" cy="447675"/>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None/>
            </a:pPr>
            <a:r>
              <a:rPr lang="en-US" sz="1200">
                <a:latin typeface="Helvetica Neue"/>
                <a:ea typeface="Helvetica Neue"/>
                <a:cs typeface="Helvetica Neue"/>
                <a:sym typeface="Helvetica Neue"/>
              </a:rPr>
              <a:t>Lematizar implica estandarizar, desambiguar, segmentar y, en caso de usar programas de lematización automática, también etiquetar.</a:t>
            </a:r>
            <a:endParaRPr sz="1200">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8" name="Shape 258"/>
        <p:cNvGrpSpPr/>
        <p:nvPr/>
      </p:nvGrpSpPr>
      <p:grpSpPr>
        <a:xfrm>
          <a:off x="0" y="0"/>
          <a:ext cx="0" cy="0"/>
          <a:chOff x="0" y="0"/>
          <a:chExt cx="0" cy="0"/>
        </a:xfrm>
      </p:grpSpPr>
      <p:sp>
        <p:nvSpPr>
          <p:cNvPr id="259" name="Google Shape;259;p22"/>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2700"/>
              <a:t>9. Termi</a:t>
            </a:r>
            <a:r>
              <a:rPr lang="en-US" sz="1800">
                <a:solidFill>
                  <a:srgbClr val="00EBE9"/>
                </a:solidFill>
              </a:rPr>
              <a:t>i</a:t>
            </a:r>
            <a:r>
              <a:rPr baseline="30000" lang="en-US" sz="2700"/>
              <a:t>nologías usada en PLN</a:t>
            </a:r>
            <a:endParaRPr baseline="30000" sz="2700"/>
          </a:p>
        </p:txBody>
      </p:sp>
      <p:sp>
        <p:nvSpPr>
          <p:cNvPr id="260" name="Google Shape;260;p22"/>
          <p:cNvSpPr txBox="1"/>
          <p:nvPr/>
        </p:nvSpPr>
        <p:spPr>
          <a:xfrm>
            <a:off x="627278" y="981713"/>
            <a:ext cx="5705475" cy="1809750"/>
          </a:xfrm>
          <a:prstGeom prst="rect">
            <a:avLst/>
          </a:prstGeom>
          <a:noFill/>
          <a:ln>
            <a:noFill/>
          </a:ln>
        </p:spPr>
        <p:txBody>
          <a:bodyPr anchorCtr="0" anchor="t" bIns="0" lIns="0" spcFirstLastPara="1" rIns="0" wrap="square" tIns="44450">
            <a:spAutoFit/>
          </a:bodyPr>
          <a:lstStyle/>
          <a:p>
            <a:pPr indent="-330200" lvl="0" marL="3556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Documento</a:t>
            </a:r>
            <a:endParaRPr sz="1400">
              <a:latin typeface="Arial"/>
              <a:ea typeface="Arial"/>
              <a:cs typeface="Arial"/>
              <a:sym typeface="Arial"/>
            </a:endParaRPr>
          </a:p>
          <a:p>
            <a:pPr indent="0" lvl="0" marL="546100" rtl="0" algn="l">
              <a:lnSpc>
                <a:spcPct val="100000"/>
              </a:lnSpc>
              <a:spcBef>
                <a:spcPts val="210"/>
              </a:spcBef>
              <a:spcAft>
                <a:spcPts val="0"/>
              </a:spcAft>
              <a:buNone/>
            </a:pPr>
            <a:r>
              <a:rPr lang="en-US" sz="1200">
                <a:latin typeface="Helvetica Neue"/>
                <a:ea typeface="Helvetica Neue"/>
                <a:cs typeface="Helvetica Neue"/>
                <a:sym typeface="Helvetica Neue"/>
              </a:rPr>
              <a:t>Conjunto de datos con la información a procesar.</a:t>
            </a:r>
            <a:endParaRPr sz="1200">
              <a:latin typeface="Helvetica Neue"/>
              <a:ea typeface="Helvetica Neue"/>
              <a:cs typeface="Helvetica Neue"/>
              <a:sym typeface="Helvetica Neue"/>
            </a:endParaRPr>
          </a:p>
          <a:p>
            <a:pPr indent="0" lvl="0" marL="0" rtl="0" algn="l">
              <a:lnSpc>
                <a:spcPct val="100000"/>
              </a:lnSpc>
              <a:spcBef>
                <a:spcPts val="540"/>
              </a:spcBef>
              <a:spcAft>
                <a:spcPts val="0"/>
              </a:spcAft>
              <a:buNone/>
            </a:pPr>
            <a:r>
              <a:t/>
            </a:r>
            <a:endParaRPr sz="1200">
              <a:latin typeface="Helvetica Neue"/>
              <a:ea typeface="Helvetica Neue"/>
              <a:cs typeface="Helvetica Neue"/>
              <a:sym typeface="Helvetica Neue"/>
            </a:endParaRPr>
          </a:p>
          <a:p>
            <a:pPr indent="-330200" lvl="0" marL="3556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Corpus</a:t>
            </a:r>
            <a:endParaRPr sz="1400">
              <a:latin typeface="Arial"/>
              <a:ea typeface="Arial"/>
              <a:cs typeface="Arial"/>
              <a:sym typeface="Arial"/>
            </a:endParaRPr>
          </a:p>
          <a:p>
            <a:pPr indent="0" lvl="0" marL="546100" rtl="0" algn="l">
              <a:lnSpc>
                <a:spcPct val="100000"/>
              </a:lnSpc>
              <a:spcBef>
                <a:spcPts val="210"/>
              </a:spcBef>
              <a:spcAft>
                <a:spcPts val="0"/>
              </a:spcAft>
              <a:buNone/>
            </a:pPr>
            <a:r>
              <a:rPr lang="en-US" sz="1200">
                <a:latin typeface="Helvetica Neue"/>
                <a:ea typeface="Helvetica Neue"/>
                <a:cs typeface="Helvetica Neue"/>
                <a:sym typeface="Helvetica Neue"/>
              </a:rPr>
              <a:t>Colección de todos los documentos presentes en nuestro conjunto de datos.</a:t>
            </a:r>
            <a:endParaRPr sz="1200">
              <a:latin typeface="Helvetica Neue"/>
              <a:ea typeface="Helvetica Neue"/>
              <a:cs typeface="Helvetica Neue"/>
              <a:sym typeface="Helvetica Neue"/>
            </a:endParaRPr>
          </a:p>
          <a:p>
            <a:pPr indent="0" lvl="0" marL="0" rtl="0" algn="l">
              <a:lnSpc>
                <a:spcPct val="100000"/>
              </a:lnSpc>
              <a:spcBef>
                <a:spcPts val="540"/>
              </a:spcBef>
              <a:spcAft>
                <a:spcPts val="0"/>
              </a:spcAft>
              <a:buNone/>
            </a:pPr>
            <a:r>
              <a:t/>
            </a:r>
            <a:endParaRPr sz="1200">
              <a:latin typeface="Helvetica Neue"/>
              <a:ea typeface="Helvetica Neue"/>
              <a:cs typeface="Helvetica Neue"/>
              <a:sym typeface="Helvetica Neue"/>
            </a:endParaRPr>
          </a:p>
          <a:p>
            <a:pPr indent="-330200" lvl="0" marL="3556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Característica (Feature)</a:t>
            </a:r>
            <a:endParaRPr sz="1400">
              <a:latin typeface="Arial"/>
              <a:ea typeface="Arial"/>
              <a:cs typeface="Arial"/>
              <a:sym typeface="Arial"/>
            </a:endParaRPr>
          </a:p>
          <a:p>
            <a:pPr indent="0" lvl="0" marL="546100" rtl="0" algn="l">
              <a:lnSpc>
                <a:spcPct val="100000"/>
              </a:lnSpc>
              <a:spcBef>
                <a:spcPts val="220"/>
              </a:spcBef>
              <a:spcAft>
                <a:spcPts val="0"/>
              </a:spcAft>
              <a:buNone/>
            </a:pPr>
            <a:r>
              <a:rPr lang="en-US" sz="1200">
                <a:latin typeface="Helvetica Neue"/>
                <a:ea typeface="Helvetica Neue"/>
                <a:cs typeface="Helvetica Neue"/>
                <a:sym typeface="Helvetica Neue"/>
              </a:rPr>
              <a:t>Cada palabra única del corpus se considera una característica.</a:t>
            </a:r>
            <a:endParaRPr sz="1200">
              <a:latin typeface="Helvetica Neue"/>
              <a:ea typeface="Helvetica Neue"/>
              <a:cs typeface="Helvetica Neue"/>
              <a:sym typeface="Helvetica Neue"/>
            </a:endParaRPr>
          </a:p>
        </p:txBody>
      </p:sp>
      <p:sp>
        <p:nvSpPr>
          <p:cNvPr id="261" name="Google Shape;261;p22"/>
          <p:cNvSpPr txBox="1"/>
          <p:nvPr/>
        </p:nvSpPr>
        <p:spPr>
          <a:xfrm>
            <a:off x="639978" y="2978190"/>
            <a:ext cx="16700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Quattrocento Sans"/>
                <a:ea typeface="Quattrocento Sans"/>
                <a:cs typeface="Quattrocento Sans"/>
                <a:sym typeface="Quattrocento Sans"/>
              </a:rPr>
              <a:t>●</a:t>
            </a:r>
            <a:endParaRPr sz="1400">
              <a:latin typeface="Quattrocento Sans"/>
              <a:ea typeface="Quattrocento Sans"/>
              <a:cs typeface="Quattrocento Sans"/>
              <a:sym typeface="Quattrocento Sans"/>
            </a:endParaRPr>
          </a:p>
        </p:txBody>
      </p:sp>
      <p:sp>
        <p:nvSpPr>
          <p:cNvPr id="262" name="Google Shape;262;p22"/>
          <p:cNvSpPr txBox="1"/>
          <p:nvPr/>
        </p:nvSpPr>
        <p:spPr>
          <a:xfrm>
            <a:off x="970457" y="2976168"/>
            <a:ext cx="7042784" cy="1529080"/>
          </a:xfrm>
          <a:prstGeom prst="rect">
            <a:avLst/>
          </a:prstGeom>
          <a:noFill/>
          <a:ln>
            <a:noFill/>
          </a:ln>
        </p:spPr>
        <p:txBody>
          <a:bodyPr anchorCtr="0" anchor="t" bIns="0" lIns="0" spcFirstLastPara="1" rIns="0" wrap="square" tIns="43800">
            <a:spAutoFit/>
          </a:bodyPr>
          <a:lstStyle/>
          <a:p>
            <a:pPr indent="0" lvl="0" marL="12700" rtl="0" algn="l">
              <a:lnSpc>
                <a:spcPct val="100000"/>
              </a:lnSpc>
              <a:spcBef>
                <a:spcPts val="0"/>
              </a:spcBef>
              <a:spcAft>
                <a:spcPts val="0"/>
              </a:spcAft>
              <a:buNone/>
            </a:pPr>
            <a:r>
              <a:rPr b="1" lang="en-US" sz="1400">
                <a:latin typeface="Arial"/>
                <a:ea typeface="Arial"/>
                <a:cs typeface="Arial"/>
                <a:sym typeface="Arial"/>
              </a:rPr>
              <a:t>Ejemplo:</a:t>
            </a:r>
            <a:endParaRPr sz="1400">
              <a:latin typeface="Arial"/>
              <a:ea typeface="Arial"/>
              <a:cs typeface="Arial"/>
              <a:sym typeface="Arial"/>
            </a:endParaRPr>
          </a:p>
          <a:p>
            <a:pPr indent="0" lvl="0" marL="202565" rtl="0" algn="l">
              <a:lnSpc>
                <a:spcPct val="100000"/>
              </a:lnSpc>
              <a:spcBef>
                <a:spcPts val="210"/>
              </a:spcBef>
              <a:spcAft>
                <a:spcPts val="0"/>
              </a:spcAft>
              <a:buNone/>
            </a:pPr>
            <a:r>
              <a:rPr lang="en-US" sz="1200">
                <a:latin typeface="Helvetica Neue"/>
                <a:ea typeface="Helvetica Neue"/>
                <a:cs typeface="Helvetica Neue"/>
                <a:sym typeface="Helvetica Neue"/>
              </a:rPr>
              <a:t>Frases:</a:t>
            </a:r>
            <a:endParaRPr sz="1200">
              <a:latin typeface="Helvetica Neue"/>
              <a:ea typeface="Helvetica Neue"/>
              <a:cs typeface="Helvetica Neue"/>
              <a:sym typeface="Helvetica Neue"/>
            </a:endParaRPr>
          </a:p>
          <a:p>
            <a:pPr indent="0" lvl="0" marL="202565" marR="3850004" rtl="0" algn="l">
              <a:lnSpc>
                <a:spcPct val="114599"/>
              </a:lnSpc>
              <a:spcBef>
                <a:spcPts val="0"/>
              </a:spcBef>
              <a:spcAft>
                <a:spcPts val="0"/>
              </a:spcAft>
              <a:buNone/>
            </a:pPr>
            <a:r>
              <a:rPr lang="en-US" sz="1200">
                <a:latin typeface="Helvetica Neue"/>
                <a:ea typeface="Helvetica Neue"/>
                <a:cs typeface="Helvetica Neue"/>
                <a:sym typeface="Helvetica Neue"/>
              </a:rPr>
              <a:t>El perro odia al gato. Le encanta salir a jugar. Al gato le encanta jugar con una pelota.</a:t>
            </a:r>
            <a:endParaRPr sz="1200">
              <a:latin typeface="Helvetica Neue"/>
              <a:ea typeface="Helvetica Neue"/>
              <a:cs typeface="Helvetica Neue"/>
              <a:sym typeface="Helvetica Neue"/>
            </a:endParaRPr>
          </a:p>
          <a:p>
            <a:pPr indent="0" lvl="0" marL="202565" rtl="0" algn="l">
              <a:lnSpc>
                <a:spcPct val="100000"/>
              </a:lnSpc>
              <a:spcBef>
                <a:spcPts val="220"/>
              </a:spcBef>
              <a:spcAft>
                <a:spcPts val="0"/>
              </a:spcAft>
              <a:buNone/>
            </a:pPr>
            <a:r>
              <a:rPr lang="en-US" sz="1200">
                <a:latin typeface="Helvetica Neue"/>
                <a:ea typeface="Helvetica Neue"/>
                <a:cs typeface="Helvetica Neue"/>
                <a:sym typeface="Helvetica Neue"/>
              </a:rPr>
              <a:t>Podemos construir un corpus a partir de los 2 documentos anteriores simplemente combinándolos.</a:t>
            </a:r>
            <a:endParaRPr sz="1200">
              <a:latin typeface="Helvetica Neue"/>
              <a:ea typeface="Helvetica Neue"/>
              <a:cs typeface="Helvetica Neue"/>
              <a:sym typeface="Helvetica Neue"/>
            </a:endParaRPr>
          </a:p>
          <a:p>
            <a:pPr indent="0" lvl="0" marL="202565" rtl="0" algn="l">
              <a:lnSpc>
                <a:spcPct val="100000"/>
              </a:lnSpc>
              <a:spcBef>
                <a:spcPts val="210"/>
              </a:spcBef>
              <a:spcAft>
                <a:spcPts val="0"/>
              </a:spcAft>
              <a:buNone/>
            </a:pPr>
            <a:r>
              <a:rPr lang="en-US" sz="1200">
                <a:latin typeface="Helvetica Neue"/>
                <a:ea typeface="Helvetica Neue"/>
                <a:cs typeface="Helvetica Neue"/>
                <a:sym typeface="Helvetica Neue"/>
              </a:rPr>
              <a:t>→ Corpus = “El perro odia al gato. Le encanta salir a jugar. Al gato le encanta jugar con una pelota.”</a:t>
            </a:r>
            <a:endParaRPr sz="1200">
              <a:latin typeface="Helvetica Neue"/>
              <a:ea typeface="Helvetica Neue"/>
              <a:cs typeface="Helvetica Neue"/>
              <a:sym typeface="Helvetica Neue"/>
            </a:endParaRPr>
          </a:p>
          <a:p>
            <a:pPr indent="0" lvl="0" marL="202565" rtl="0" algn="l">
              <a:lnSpc>
                <a:spcPct val="100000"/>
              </a:lnSpc>
              <a:spcBef>
                <a:spcPts val="210"/>
              </a:spcBef>
              <a:spcAft>
                <a:spcPts val="0"/>
              </a:spcAft>
              <a:buNone/>
            </a:pPr>
            <a:r>
              <a:rPr lang="en-US" sz="1200">
                <a:latin typeface="Helvetica Neue"/>
                <a:ea typeface="Helvetica Neue"/>
                <a:cs typeface="Helvetica Neue"/>
                <a:sym typeface="Helvetica Neue"/>
              </a:rPr>
              <a:t>→ Features = [‘El’, ‘perro’, ‘odia’, ‘al’, ‘gato’, ‘le’, ‘encanta’, ‘salir’, ‘jugar’] ← VECTOR DE CARACTERÍSTICAS</a:t>
            </a:r>
            <a:endParaRPr sz="1200">
              <a:latin typeface="Helvetica Neue"/>
              <a:ea typeface="Helvetica Neue"/>
              <a:cs typeface="Helvetica Neue"/>
              <a:sym typeface="Helvetica Neue"/>
            </a:endParaRPr>
          </a:p>
        </p:txBody>
      </p:sp>
      <p:sp>
        <p:nvSpPr>
          <p:cNvPr id="263" name="Google Shape;263;p22"/>
          <p:cNvSpPr txBox="1"/>
          <p:nvPr/>
        </p:nvSpPr>
        <p:spPr>
          <a:xfrm>
            <a:off x="1160894" y="4716972"/>
            <a:ext cx="328422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Nota: Eliminamos la ‘a’ por tener un sólo caracter</a:t>
            </a:r>
            <a:endParaRPr sz="1200">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7" name="Shape 267"/>
        <p:cNvGrpSpPr/>
        <p:nvPr/>
      </p:nvGrpSpPr>
      <p:grpSpPr>
        <a:xfrm>
          <a:off x="0" y="0"/>
          <a:ext cx="0" cy="0"/>
          <a:chOff x="0" y="0"/>
          <a:chExt cx="0" cy="0"/>
        </a:xfrm>
      </p:grpSpPr>
      <p:sp>
        <p:nvSpPr>
          <p:cNvPr id="268" name="Google Shape;268;p23"/>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Incrustaciones de palabras o Word Embeddings</a:t>
            </a:r>
            <a:endParaRPr/>
          </a:p>
        </p:txBody>
      </p:sp>
      <p:sp>
        <p:nvSpPr>
          <p:cNvPr id="269" name="Google Shape;269;p23"/>
          <p:cNvSpPr txBox="1"/>
          <p:nvPr/>
        </p:nvSpPr>
        <p:spPr>
          <a:xfrm>
            <a:off x="639978" y="952382"/>
            <a:ext cx="167005" cy="516255"/>
          </a:xfrm>
          <a:prstGeom prst="rect">
            <a:avLst/>
          </a:prstGeom>
          <a:noFill/>
          <a:ln>
            <a:noFill/>
          </a:ln>
        </p:spPr>
        <p:txBody>
          <a:bodyPr anchorCtr="0" anchor="t" bIns="0" lIns="0" spcFirstLastPara="1" rIns="0" wrap="square" tIns="44450">
            <a:spAutoFit/>
          </a:bodyPr>
          <a:lstStyle/>
          <a:p>
            <a:pPr indent="0" lvl="0" marL="12700" rtl="0" algn="l">
              <a:lnSpc>
                <a:spcPct val="100000"/>
              </a:lnSpc>
              <a:spcBef>
                <a:spcPts val="0"/>
              </a:spcBef>
              <a:spcAft>
                <a:spcPts val="0"/>
              </a:spcAft>
              <a:buNone/>
            </a:pPr>
            <a:r>
              <a:rPr lang="en-US" sz="1400">
                <a:solidFill>
                  <a:srgbClr val="00EBE9"/>
                </a:solidFill>
                <a:latin typeface="Quattrocento Sans"/>
                <a:ea typeface="Quattrocento Sans"/>
                <a:cs typeface="Quattrocento Sans"/>
                <a:sym typeface="Quattrocento Sans"/>
              </a:rPr>
              <a:t>●</a:t>
            </a:r>
            <a:endParaRPr sz="1400">
              <a:latin typeface="Quattrocento Sans"/>
              <a:ea typeface="Quattrocento Sans"/>
              <a:cs typeface="Quattrocento Sans"/>
              <a:sym typeface="Quattrocento Sans"/>
            </a:endParaRPr>
          </a:p>
          <a:p>
            <a:pPr indent="0" lvl="0" marL="12700" rtl="0" algn="l">
              <a:lnSpc>
                <a:spcPct val="100000"/>
              </a:lnSpc>
              <a:spcBef>
                <a:spcPts val="250"/>
              </a:spcBef>
              <a:spcAft>
                <a:spcPts val="0"/>
              </a:spcAft>
              <a:buNone/>
            </a:pPr>
            <a:r>
              <a:rPr lang="en-US" sz="1400">
                <a:solidFill>
                  <a:srgbClr val="00EBE9"/>
                </a:solidFill>
                <a:latin typeface="Quattrocento Sans"/>
                <a:ea typeface="Quattrocento Sans"/>
                <a:cs typeface="Quattrocento Sans"/>
                <a:sym typeface="Quattrocento Sans"/>
              </a:rPr>
              <a:t>●</a:t>
            </a:r>
            <a:endParaRPr sz="1400">
              <a:latin typeface="Quattrocento Sans"/>
              <a:ea typeface="Quattrocento Sans"/>
              <a:cs typeface="Quattrocento Sans"/>
              <a:sym typeface="Quattrocento Sans"/>
            </a:endParaRPr>
          </a:p>
        </p:txBody>
      </p:sp>
      <p:sp>
        <p:nvSpPr>
          <p:cNvPr id="270" name="Google Shape;270;p23"/>
          <p:cNvSpPr txBox="1"/>
          <p:nvPr/>
        </p:nvSpPr>
        <p:spPr>
          <a:xfrm>
            <a:off x="970457" y="981567"/>
            <a:ext cx="7416800" cy="760095"/>
          </a:xfrm>
          <a:prstGeom prst="rect">
            <a:avLst/>
          </a:prstGeom>
          <a:noFill/>
          <a:ln>
            <a:noFill/>
          </a:ln>
        </p:spPr>
        <p:txBody>
          <a:bodyPr anchorCtr="0" anchor="t" bIns="0" lIns="0" spcFirstLastPara="1" rIns="0" wrap="square" tIns="4445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Es una técnica que consiste en representar palabras con vectores de números.</a:t>
            </a:r>
            <a:endParaRPr sz="1400">
              <a:latin typeface="Helvetica Neue"/>
              <a:ea typeface="Helvetica Neue"/>
              <a:cs typeface="Helvetica Neue"/>
              <a:sym typeface="Helvetica Neue"/>
            </a:endParaRPr>
          </a:p>
          <a:p>
            <a:pPr indent="0" lvl="0" marL="12700" marR="5080" rtl="0" algn="l">
              <a:lnSpc>
                <a:spcPct val="114399"/>
              </a:lnSpc>
              <a:spcBef>
                <a:spcPts val="5"/>
              </a:spcBef>
              <a:spcAft>
                <a:spcPts val="0"/>
              </a:spcAft>
              <a:buNone/>
            </a:pPr>
            <a:r>
              <a:rPr lang="en-US" sz="1400">
                <a:latin typeface="Helvetica Neue"/>
                <a:ea typeface="Helvetica Neue"/>
                <a:cs typeface="Helvetica Neue"/>
                <a:sym typeface="Helvetica Neue"/>
              </a:rPr>
              <a:t>Ello nos permite mejorar significativamente las tareas de descubrimiento de conocimiento y recomendación de contenido.</a:t>
            </a:r>
            <a:endParaRPr sz="1400">
              <a:latin typeface="Helvetica Neue"/>
              <a:ea typeface="Helvetica Neue"/>
              <a:cs typeface="Helvetica Neue"/>
              <a:sym typeface="Helvetica Neue"/>
            </a:endParaRPr>
          </a:p>
        </p:txBody>
      </p:sp>
      <p:sp>
        <p:nvSpPr>
          <p:cNvPr id="271" name="Google Shape;271;p23"/>
          <p:cNvSpPr txBox="1"/>
          <p:nvPr/>
        </p:nvSpPr>
        <p:spPr>
          <a:xfrm>
            <a:off x="970457" y="1961565"/>
            <a:ext cx="4206240" cy="2125345"/>
          </a:xfrm>
          <a:prstGeom prst="rect">
            <a:avLst/>
          </a:prstGeom>
          <a:noFill/>
          <a:ln>
            <a:noFill/>
          </a:ln>
        </p:spPr>
        <p:txBody>
          <a:bodyPr anchorCtr="0" anchor="t" bIns="0" lIns="0" spcFirstLastPara="1" rIns="0" wrap="square" tIns="34275">
            <a:spAutoFit/>
          </a:bodyPr>
          <a:lstStyle/>
          <a:p>
            <a:pPr indent="0" lvl="0" marL="12700" rtl="0" algn="l">
              <a:lnSpc>
                <a:spcPct val="100000"/>
              </a:lnSpc>
              <a:spcBef>
                <a:spcPts val="0"/>
              </a:spcBef>
              <a:spcAft>
                <a:spcPts val="0"/>
              </a:spcAft>
              <a:buNone/>
            </a:pPr>
            <a:r>
              <a:rPr i="1" lang="en-US" sz="1000">
                <a:latin typeface="Arial"/>
                <a:ea typeface="Arial"/>
                <a:cs typeface="Arial"/>
                <a:sym typeface="Arial"/>
              </a:rPr>
              <a:t>En esta nube, el lugar donde se encuentran las palabras es</a:t>
            </a:r>
            <a:endParaRPr sz="1000">
              <a:latin typeface="Arial"/>
              <a:ea typeface="Arial"/>
              <a:cs typeface="Arial"/>
              <a:sym typeface="Arial"/>
            </a:endParaRPr>
          </a:p>
          <a:p>
            <a:pPr indent="0" lvl="0" marL="12700" marR="259079" rtl="0" algn="l">
              <a:lnSpc>
                <a:spcPct val="114599"/>
              </a:lnSpc>
              <a:spcBef>
                <a:spcPts val="5"/>
              </a:spcBef>
              <a:spcAft>
                <a:spcPts val="0"/>
              </a:spcAft>
              <a:buNone/>
            </a:pPr>
            <a:r>
              <a:rPr i="1" lang="en-US" sz="1000">
                <a:latin typeface="Arial"/>
                <a:ea typeface="Arial"/>
                <a:cs typeface="Arial"/>
                <a:sym typeface="Arial"/>
              </a:rPr>
              <a:t>importante ya que determina su significado. Como vemos en la imagen arriba, la cual es una visualización de esta nube, tenemos en una sección palabras asociadas a animales y en otra encontramos</a:t>
            </a:r>
            <a:endParaRPr sz="1000">
              <a:latin typeface="Arial"/>
              <a:ea typeface="Arial"/>
              <a:cs typeface="Arial"/>
              <a:sym typeface="Arial"/>
            </a:endParaRPr>
          </a:p>
          <a:p>
            <a:pPr indent="0" lvl="0" marL="12700" rtl="0" algn="l">
              <a:lnSpc>
                <a:spcPct val="100000"/>
              </a:lnSpc>
              <a:spcBef>
                <a:spcPts val="185"/>
              </a:spcBef>
              <a:spcAft>
                <a:spcPts val="0"/>
              </a:spcAft>
              <a:buNone/>
            </a:pPr>
            <a:r>
              <a:rPr i="1" lang="en-US" sz="1000">
                <a:latin typeface="Arial"/>
                <a:ea typeface="Arial"/>
                <a:cs typeface="Arial"/>
                <a:sym typeface="Arial"/>
              </a:rPr>
              <a:t>palabras asociadas a alimentos.</a:t>
            </a:r>
            <a:endParaRPr sz="1000">
              <a:latin typeface="Arial"/>
              <a:ea typeface="Arial"/>
              <a:cs typeface="Arial"/>
              <a:sym typeface="Arial"/>
            </a:endParaRPr>
          </a:p>
          <a:p>
            <a:pPr indent="0" lvl="0" marL="12700" marR="5080" rtl="0" algn="l">
              <a:lnSpc>
                <a:spcPct val="114100"/>
              </a:lnSpc>
              <a:spcBef>
                <a:spcPts val="10"/>
              </a:spcBef>
              <a:spcAft>
                <a:spcPts val="0"/>
              </a:spcAft>
              <a:buNone/>
            </a:pPr>
            <a:r>
              <a:rPr i="1" lang="en-US" sz="1000">
                <a:latin typeface="Arial"/>
                <a:ea typeface="Arial"/>
                <a:cs typeface="Arial"/>
                <a:sym typeface="Arial"/>
              </a:rPr>
              <a:t>Dentro del grupo de palabras de animales, también vemos que las palabras asociadas a mascotas se encuentran más cercanas entre ellas,</a:t>
            </a:r>
            <a:endParaRPr sz="1000">
              <a:latin typeface="Arial"/>
              <a:ea typeface="Arial"/>
              <a:cs typeface="Arial"/>
              <a:sym typeface="Arial"/>
            </a:endParaRPr>
          </a:p>
          <a:p>
            <a:pPr indent="0" lvl="0" marL="12700" marR="259079" rtl="0" algn="l">
              <a:lnSpc>
                <a:spcPct val="114999"/>
              </a:lnSpc>
              <a:spcBef>
                <a:spcPts val="0"/>
              </a:spcBef>
              <a:spcAft>
                <a:spcPts val="0"/>
              </a:spcAft>
              <a:buNone/>
            </a:pPr>
            <a:r>
              <a:rPr i="1" lang="en-US" sz="1000">
                <a:latin typeface="Arial"/>
                <a:ea typeface="Arial"/>
                <a:cs typeface="Arial"/>
                <a:sym typeface="Arial"/>
              </a:rPr>
              <a:t>ej. gato y perro, en comparación con las palabras que hacen referencia a animales salvajes, ej. jirafa y elefante.</a:t>
            </a:r>
            <a:endParaRPr sz="1000">
              <a:latin typeface="Arial"/>
              <a:ea typeface="Arial"/>
              <a:cs typeface="Arial"/>
              <a:sym typeface="Arial"/>
            </a:endParaRPr>
          </a:p>
          <a:p>
            <a:pPr indent="0" lvl="0" marL="12700" marR="393700" rtl="0" algn="l">
              <a:lnSpc>
                <a:spcPct val="114599"/>
              </a:lnSpc>
              <a:spcBef>
                <a:spcPts val="5"/>
              </a:spcBef>
              <a:spcAft>
                <a:spcPts val="0"/>
              </a:spcAft>
              <a:buNone/>
            </a:pPr>
            <a:r>
              <a:rPr i="1" lang="en-US" sz="1000">
                <a:latin typeface="Arial"/>
                <a:ea typeface="Arial"/>
                <a:cs typeface="Arial"/>
                <a:sym typeface="Arial"/>
              </a:rPr>
              <a:t>No solo eso, en la imagen podemos observar otro tipo de patrones, por ejemplo, vemos que la distancia entre las palabras hombre y rey, es la misma que la distancia entre las palabras mujer y reina.</a:t>
            </a:r>
            <a:endParaRPr sz="1000">
              <a:latin typeface="Arial"/>
              <a:ea typeface="Arial"/>
              <a:cs typeface="Arial"/>
              <a:sym typeface="Arial"/>
            </a:endParaRPr>
          </a:p>
        </p:txBody>
      </p:sp>
      <p:pic>
        <p:nvPicPr>
          <p:cNvPr id="272" name="Google Shape;272;p23"/>
          <p:cNvPicPr preferRelativeResize="0"/>
          <p:nvPr/>
        </p:nvPicPr>
        <p:blipFill rotWithShape="1">
          <a:blip r:embed="rId3">
            <a:alphaModFix/>
          </a:blip>
          <a:srcRect b="0" l="0" r="0" t="0"/>
          <a:stretch/>
        </p:blipFill>
        <p:spPr>
          <a:xfrm>
            <a:off x="5255996" y="1686968"/>
            <a:ext cx="3470401" cy="32806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Incrustaciones de palabras o Word Embeddings</a:t>
            </a:r>
            <a:endParaRPr/>
          </a:p>
        </p:txBody>
      </p:sp>
      <p:sp>
        <p:nvSpPr>
          <p:cNvPr id="278" name="Google Shape;278;p24"/>
          <p:cNvSpPr txBox="1"/>
          <p:nvPr/>
        </p:nvSpPr>
        <p:spPr>
          <a:xfrm>
            <a:off x="639978" y="1013309"/>
            <a:ext cx="6544309" cy="1463675"/>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Tipos de word embeddings</a:t>
            </a:r>
            <a:endParaRPr sz="1400">
              <a:latin typeface="Arial"/>
              <a:ea typeface="Arial"/>
              <a:cs typeface="Arial"/>
              <a:sym typeface="Arial"/>
            </a:endParaRPr>
          </a:p>
          <a:p>
            <a:pPr indent="0" lvl="0" marL="0" rtl="0" algn="l">
              <a:lnSpc>
                <a:spcPct val="100000"/>
              </a:lnSpc>
              <a:spcBef>
                <a:spcPts val="560"/>
              </a:spcBef>
              <a:spcAft>
                <a:spcPts val="0"/>
              </a:spcAft>
              <a:buNone/>
            </a:pPr>
            <a:r>
              <a:t/>
            </a:r>
            <a:endParaRPr sz="1400">
              <a:latin typeface="Arial"/>
              <a:ea typeface="Arial"/>
              <a:cs typeface="Arial"/>
              <a:sym typeface="Arial"/>
            </a:endParaRPr>
          </a:p>
          <a:p>
            <a:pPr indent="-330200" lvl="0" marL="342900" rtl="0" algn="l">
              <a:lnSpc>
                <a:spcPct val="100000"/>
              </a:lnSpc>
              <a:spcBef>
                <a:spcPts val="0"/>
              </a:spcBef>
              <a:spcAft>
                <a:spcPts val="0"/>
              </a:spcAft>
              <a:buClr>
                <a:srgbClr val="00EBE9"/>
              </a:buClr>
              <a:buSzPts val="1400"/>
              <a:buFont typeface="Helvetica Neue"/>
              <a:buAutoNum type="arabicPeriod"/>
            </a:pPr>
            <a:r>
              <a:rPr lang="en-US" sz="1400">
                <a:latin typeface="Helvetica Neue"/>
                <a:ea typeface="Helvetica Neue"/>
                <a:cs typeface="Helvetica Neue"/>
                <a:sym typeface="Helvetica Neue"/>
              </a:rPr>
              <a:t>Basadas en frecuencia o en la estadística</a:t>
            </a:r>
            <a:endParaRPr sz="1400">
              <a:latin typeface="Helvetica Neue"/>
              <a:ea typeface="Helvetica Neue"/>
              <a:cs typeface="Helvetica Neue"/>
              <a:sym typeface="Helvetica Neue"/>
            </a:endParaRPr>
          </a:p>
          <a:p>
            <a:pPr indent="-330200" lvl="0" marL="342900" rtl="0" algn="l">
              <a:lnSpc>
                <a:spcPct val="100000"/>
              </a:lnSpc>
              <a:spcBef>
                <a:spcPts val="250"/>
              </a:spcBef>
              <a:spcAft>
                <a:spcPts val="0"/>
              </a:spcAft>
              <a:buClr>
                <a:srgbClr val="00EBE9"/>
              </a:buClr>
              <a:buSzPts val="1400"/>
              <a:buFont typeface="Helvetica Neue"/>
              <a:buAutoNum type="arabicPeriod"/>
            </a:pPr>
            <a:r>
              <a:rPr lang="en-US" sz="1400">
                <a:latin typeface="Helvetica Neue"/>
                <a:ea typeface="Helvetica Neue"/>
                <a:cs typeface="Helvetica Neue"/>
                <a:sym typeface="Helvetica Neue"/>
              </a:rPr>
              <a:t>Basadas en la predicción</a:t>
            </a:r>
            <a:endParaRPr sz="1400">
              <a:latin typeface="Helvetica Neue"/>
              <a:ea typeface="Helvetica Neue"/>
              <a:cs typeface="Helvetica Neue"/>
              <a:sym typeface="Helvetica Neue"/>
            </a:endParaRPr>
          </a:p>
          <a:p>
            <a:pPr indent="0" lvl="0" marL="0" rtl="0" algn="l">
              <a:lnSpc>
                <a:spcPct val="100000"/>
              </a:lnSpc>
              <a:spcBef>
                <a:spcPts val="595"/>
              </a:spcBef>
              <a:spcAft>
                <a:spcPts val="0"/>
              </a:spcAft>
              <a:buNone/>
            </a:pPr>
            <a:r>
              <a:t/>
            </a:r>
            <a:endParaRPr sz="1400">
              <a:latin typeface="Helvetica Neue"/>
              <a:ea typeface="Helvetica Neue"/>
              <a:cs typeface="Helvetica Neue"/>
              <a:sym typeface="Helvetica Neue"/>
            </a:endParaRPr>
          </a:p>
          <a:p>
            <a:pPr indent="0" lvl="0" marL="342900" rtl="0" algn="l">
              <a:lnSpc>
                <a:spcPct val="100000"/>
              </a:lnSpc>
              <a:spcBef>
                <a:spcPts val="0"/>
              </a:spcBef>
              <a:spcAft>
                <a:spcPts val="0"/>
              </a:spcAft>
              <a:buNone/>
            </a:pPr>
            <a:r>
              <a:rPr lang="en-US" sz="1400">
                <a:latin typeface="Helvetica Neue"/>
                <a:ea typeface="Helvetica Neue"/>
                <a:cs typeface="Helvetica Neue"/>
                <a:sym typeface="Helvetica Neue"/>
              </a:rPr>
              <a:t>Para aplicar este tipo de incrustaciones podemos aplicar las siguientes técnicas</a:t>
            </a:r>
            <a:endParaRPr sz="1400">
              <a:latin typeface="Helvetica Neue"/>
              <a:ea typeface="Helvetica Neue"/>
              <a:cs typeface="Helvetica Neue"/>
              <a:sym typeface="Helvetica Neue"/>
            </a:endParaRPr>
          </a:p>
        </p:txBody>
      </p:sp>
      <p:sp>
        <p:nvSpPr>
          <p:cNvPr id="279" name="Google Shape;279;p24"/>
          <p:cNvSpPr txBox="1"/>
          <p:nvPr/>
        </p:nvSpPr>
        <p:spPr>
          <a:xfrm>
            <a:off x="999616" y="2665625"/>
            <a:ext cx="167005" cy="1250315"/>
          </a:xfrm>
          <a:prstGeom prst="rect">
            <a:avLst/>
          </a:prstGeom>
          <a:noFill/>
          <a:ln>
            <a:noFill/>
          </a:ln>
        </p:spPr>
        <p:txBody>
          <a:bodyPr anchorCtr="0" anchor="t" bIns="0" lIns="0" spcFirstLastPara="1" rIns="0" wrap="square" tIns="44450">
            <a:spAutoFit/>
          </a:bodyPr>
          <a:lstStyle/>
          <a:p>
            <a:pPr indent="0" lvl="0" marL="12700" rtl="0" algn="l">
              <a:lnSpc>
                <a:spcPct val="100000"/>
              </a:lnSpc>
              <a:spcBef>
                <a:spcPts val="0"/>
              </a:spcBef>
              <a:spcAft>
                <a:spcPts val="0"/>
              </a:spcAft>
              <a:buNone/>
            </a:pPr>
            <a:r>
              <a:rPr lang="en-US" sz="1400">
                <a:solidFill>
                  <a:srgbClr val="00EBE9"/>
                </a:solidFill>
                <a:latin typeface="Quattrocento Sans"/>
                <a:ea typeface="Quattrocento Sans"/>
                <a:cs typeface="Quattrocento Sans"/>
                <a:sym typeface="Quattrocento Sans"/>
              </a:rPr>
              <a:t>●</a:t>
            </a:r>
            <a:endParaRPr sz="1400">
              <a:latin typeface="Quattrocento Sans"/>
              <a:ea typeface="Quattrocento Sans"/>
              <a:cs typeface="Quattrocento Sans"/>
              <a:sym typeface="Quattrocento Sans"/>
            </a:endParaRPr>
          </a:p>
          <a:p>
            <a:pPr indent="0" lvl="0" marL="12700" rtl="0" algn="l">
              <a:lnSpc>
                <a:spcPct val="100000"/>
              </a:lnSpc>
              <a:spcBef>
                <a:spcPts val="250"/>
              </a:spcBef>
              <a:spcAft>
                <a:spcPts val="0"/>
              </a:spcAft>
              <a:buNone/>
            </a:pPr>
            <a:r>
              <a:rPr lang="en-US" sz="1400">
                <a:solidFill>
                  <a:srgbClr val="00EBE9"/>
                </a:solidFill>
                <a:latin typeface="Quattrocento Sans"/>
                <a:ea typeface="Quattrocento Sans"/>
                <a:cs typeface="Quattrocento Sans"/>
                <a:sym typeface="Quattrocento Sans"/>
              </a:rPr>
              <a:t>●</a:t>
            </a:r>
            <a:endParaRPr sz="1400">
              <a:latin typeface="Quattrocento Sans"/>
              <a:ea typeface="Quattrocento Sans"/>
              <a:cs typeface="Quattrocento Sans"/>
              <a:sym typeface="Quattrocento Sans"/>
            </a:endParaRPr>
          </a:p>
          <a:p>
            <a:pPr indent="0" lvl="0" marL="12700" rtl="0" algn="l">
              <a:lnSpc>
                <a:spcPct val="100000"/>
              </a:lnSpc>
              <a:spcBef>
                <a:spcPts val="250"/>
              </a:spcBef>
              <a:spcAft>
                <a:spcPts val="0"/>
              </a:spcAft>
              <a:buNone/>
            </a:pPr>
            <a:r>
              <a:rPr lang="en-US" sz="1400">
                <a:solidFill>
                  <a:srgbClr val="00EBE9"/>
                </a:solidFill>
                <a:latin typeface="Quattrocento Sans"/>
                <a:ea typeface="Quattrocento Sans"/>
                <a:cs typeface="Quattrocento Sans"/>
                <a:sym typeface="Quattrocento Sans"/>
              </a:rPr>
              <a:t>●</a:t>
            </a:r>
            <a:endParaRPr sz="1400">
              <a:latin typeface="Quattrocento Sans"/>
              <a:ea typeface="Quattrocento Sans"/>
              <a:cs typeface="Quattrocento Sans"/>
              <a:sym typeface="Quattrocento Sans"/>
            </a:endParaRPr>
          </a:p>
          <a:p>
            <a:pPr indent="0" lvl="0" marL="12700" rtl="0" algn="l">
              <a:lnSpc>
                <a:spcPct val="100000"/>
              </a:lnSpc>
              <a:spcBef>
                <a:spcPts val="250"/>
              </a:spcBef>
              <a:spcAft>
                <a:spcPts val="0"/>
              </a:spcAft>
              <a:buNone/>
            </a:pPr>
            <a:r>
              <a:rPr lang="en-US" sz="1400">
                <a:solidFill>
                  <a:srgbClr val="00EBE9"/>
                </a:solidFill>
                <a:latin typeface="Quattrocento Sans"/>
                <a:ea typeface="Quattrocento Sans"/>
                <a:cs typeface="Quattrocento Sans"/>
                <a:sym typeface="Quattrocento Sans"/>
              </a:rPr>
              <a:t>●</a:t>
            </a:r>
            <a:endParaRPr sz="1400">
              <a:latin typeface="Quattrocento Sans"/>
              <a:ea typeface="Quattrocento Sans"/>
              <a:cs typeface="Quattrocento Sans"/>
              <a:sym typeface="Quattrocento Sans"/>
            </a:endParaRPr>
          </a:p>
          <a:p>
            <a:pPr indent="0" lvl="0" marL="12700" rtl="0" algn="l">
              <a:lnSpc>
                <a:spcPct val="100000"/>
              </a:lnSpc>
              <a:spcBef>
                <a:spcPts val="240"/>
              </a:spcBef>
              <a:spcAft>
                <a:spcPts val="0"/>
              </a:spcAft>
              <a:buNone/>
            </a:pPr>
            <a:r>
              <a:rPr lang="en-US" sz="1400">
                <a:solidFill>
                  <a:srgbClr val="00EBE9"/>
                </a:solidFill>
                <a:latin typeface="Quattrocento Sans"/>
                <a:ea typeface="Quattrocento Sans"/>
                <a:cs typeface="Quattrocento Sans"/>
                <a:sym typeface="Quattrocento Sans"/>
              </a:rPr>
              <a:t>●</a:t>
            </a:r>
            <a:endParaRPr sz="1400">
              <a:latin typeface="Quattrocento Sans"/>
              <a:ea typeface="Quattrocento Sans"/>
              <a:cs typeface="Quattrocento Sans"/>
              <a:sym typeface="Quattrocento Sans"/>
            </a:endParaRPr>
          </a:p>
        </p:txBody>
      </p:sp>
      <p:sp>
        <p:nvSpPr>
          <p:cNvPr id="280" name="Google Shape;280;p24"/>
          <p:cNvSpPr txBox="1"/>
          <p:nvPr/>
        </p:nvSpPr>
        <p:spPr>
          <a:xfrm>
            <a:off x="1329740" y="2694784"/>
            <a:ext cx="5382260" cy="1250315"/>
          </a:xfrm>
          <a:prstGeom prst="rect">
            <a:avLst/>
          </a:prstGeom>
          <a:noFill/>
          <a:ln>
            <a:noFill/>
          </a:ln>
        </p:spPr>
        <p:txBody>
          <a:bodyPr anchorCtr="0" anchor="t" bIns="0" lIns="0" spcFirstLastPara="1" rIns="0" wrap="square" tIns="12700">
            <a:spAutoFit/>
          </a:bodyPr>
          <a:lstStyle/>
          <a:p>
            <a:pPr indent="0" lvl="0" marL="12700" marR="3413759" rtl="0" algn="l">
              <a:lnSpc>
                <a:spcPct val="114900"/>
              </a:lnSpc>
              <a:spcBef>
                <a:spcPts val="0"/>
              </a:spcBef>
              <a:spcAft>
                <a:spcPts val="0"/>
              </a:spcAft>
              <a:buNone/>
            </a:pPr>
            <a:r>
              <a:rPr lang="en-US" sz="1400">
                <a:latin typeface="Helvetica Neue"/>
                <a:ea typeface="Helvetica Neue"/>
                <a:cs typeface="Helvetica Neue"/>
                <a:sym typeface="Helvetica Neue"/>
              </a:rPr>
              <a:t>One-Hot Encoding (OHE) Count Vectorizer</a:t>
            </a:r>
            <a:endParaRPr sz="1400">
              <a:latin typeface="Helvetica Neue"/>
              <a:ea typeface="Helvetica Neue"/>
              <a:cs typeface="Helvetica Neue"/>
              <a:sym typeface="Helvetica Neue"/>
            </a:endParaRPr>
          </a:p>
          <a:p>
            <a:pPr indent="0" lvl="0" marL="12700" marR="3776345" rtl="0" algn="l">
              <a:lnSpc>
                <a:spcPct val="114199"/>
              </a:lnSpc>
              <a:spcBef>
                <a:spcPts val="10"/>
              </a:spcBef>
              <a:spcAft>
                <a:spcPts val="0"/>
              </a:spcAft>
              <a:buNone/>
            </a:pPr>
            <a:r>
              <a:rPr lang="en-US" sz="1400">
                <a:latin typeface="Helvetica Neue"/>
                <a:ea typeface="Helvetica Neue"/>
                <a:cs typeface="Helvetica Neue"/>
                <a:sym typeface="Helvetica Neue"/>
              </a:rPr>
              <a:t>Bag of Words (BOW) N-gramas</a:t>
            </a:r>
            <a:endParaRPr sz="1400">
              <a:latin typeface="Helvetica Neue"/>
              <a:ea typeface="Helvetica Neue"/>
              <a:cs typeface="Helvetica Neue"/>
              <a:sym typeface="Helvetica Neue"/>
            </a:endParaRPr>
          </a:p>
          <a:p>
            <a:pPr indent="0" lvl="0" marL="12700" rtl="0" algn="l">
              <a:lnSpc>
                <a:spcPct val="100000"/>
              </a:lnSpc>
              <a:spcBef>
                <a:spcPts val="250"/>
              </a:spcBef>
              <a:spcAft>
                <a:spcPts val="0"/>
              </a:spcAft>
              <a:buNone/>
            </a:pPr>
            <a:r>
              <a:rPr lang="en-US" sz="1400">
                <a:latin typeface="Helvetica Neue"/>
                <a:ea typeface="Helvetica Neue"/>
                <a:cs typeface="Helvetica Neue"/>
                <a:sym typeface="Helvetica Neue"/>
              </a:rPr>
              <a:t>Term Frequency-Inverse Document Frecuency (Vectorización TF-IDF)</a:t>
            </a:r>
            <a:endParaRPr sz="1400">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4" name="Shape 284"/>
        <p:cNvGrpSpPr/>
        <p:nvPr/>
      </p:nvGrpSpPr>
      <p:grpSpPr>
        <a:xfrm>
          <a:off x="0" y="0"/>
          <a:ext cx="0" cy="0"/>
          <a:chOff x="0" y="0"/>
          <a:chExt cx="0" cy="0"/>
        </a:xfrm>
      </p:grpSpPr>
      <p:sp>
        <p:nvSpPr>
          <p:cNvPr id="285" name="Google Shape;285;p25"/>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Incrustaciones de palabras o Word Embeddings</a:t>
            </a:r>
            <a:endParaRPr/>
          </a:p>
        </p:txBody>
      </p:sp>
      <p:sp>
        <p:nvSpPr>
          <p:cNvPr id="286" name="Google Shape;286;p25"/>
          <p:cNvSpPr txBox="1"/>
          <p:nvPr>
            <p:ph idx="1" type="body"/>
          </p:nvPr>
        </p:nvSpPr>
        <p:spPr>
          <a:xfrm>
            <a:off x="639978" y="1013309"/>
            <a:ext cx="7746365" cy="3282950"/>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Quattrocento Sans"/>
              <a:buChar char="●"/>
            </a:pPr>
            <a:r>
              <a:rPr lang="en-US" sz="1400"/>
              <a:t>One Hot Encoding (OHE)</a:t>
            </a:r>
            <a:endParaRPr sz="1400"/>
          </a:p>
          <a:p>
            <a:pPr indent="0" lvl="0" marL="0" rtl="0" algn="l">
              <a:lnSpc>
                <a:spcPct val="100000"/>
              </a:lnSpc>
              <a:spcBef>
                <a:spcPts val="315"/>
              </a:spcBef>
              <a:spcAft>
                <a:spcPts val="0"/>
              </a:spcAft>
              <a:buNone/>
            </a:pPr>
            <a:r>
              <a:t/>
            </a:r>
            <a:endParaRPr sz="1400"/>
          </a:p>
          <a:p>
            <a:pPr indent="0" lvl="0" marL="342900" marR="5080" rtl="0" algn="just">
              <a:lnSpc>
                <a:spcPct val="114700"/>
              </a:lnSpc>
              <a:spcBef>
                <a:spcPts val="0"/>
              </a:spcBef>
              <a:spcAft>
                <a:spcPts val="0"/>
              </a:spcAft>
              <a:buNone/>
            </a:pPr>
            <a:r>
              <a:rPr b="0" lang="en-US">
                <a:latin typeface="Helvetica Neue"/>
                <a:ea typeface="Helvetica Neue"/>
                <a:cs typeface="Helvetica Neue"/>
                <a:sym typeface="Helvetica Neue"/>
              </a:rPr>
              <a:t>En esta técnica, representamos cada palabra única en el vocabulario estableciendo un token único con valor 1 y el resto 0 en otras posiciones del vector.</a:t>
            </a:r>
            <a:endParaRPr/>
          </a:p>
          <a:p>
            <a:pPr indent="0" lvl="0" marL="0" rtl="0" algn="l">
              <a:lnSpc>
                <a:spcPct val="100000"/>
              </a:lnSpc>
              <a:spcBef>
                <a:spcPts val="350"/>
              </a:spcBef>
              <a:spcAft>
                <a:spcPts val="0"/>
              </a:spcAft>
              <a:buNone/>
            </a:pPr>
            <a:r>
              <a:t/>
            </a:r>
            <a:endParaRPr b="0">
              <a:latin typeface="Helvetica Neue"/>
              <a:ea typeface="Helvetica Neue"/>
              <a:cs typeface="Helvetica Neue"/>
              <a:sym typeface="Helvetica Neue"/>
            </a:endParaRPr>
          </a:p>
          <a:p>
            <a:pPr indent="0" lvl="0" marL="342900" marR="5715" rtl="0" algn="just">
              <a:lnSpc>
                <a:spcPct val="114599"/>
              </a:lnSpc>
              <a:spcBef>
                <a:spcPts val="0"/>
              </a:spcBef>
              <a:spcAft>
                <a:spcPts val="0"/>
              </a:spcAft>
              <a:buNone/>
            </a:pPr>
            <a:r>
              <a:rPr b="0" lang="en-US">
                <a:latin typeface="Helvetica Neue"/>
                <a:ea typeface="Helvetica Neue"/>
                <a:cs typeface="Helvetica Neue"/>
                <a:sym typeface="Helvetica Neue"/>
              </a:rPr>
              <a:t>En palabras sencillas, la representación vectorial de un vector codificado OHE se representa en forma de 1 y 0, donde 1 representa la posición en la que existe la palabra y 0 en todas las demás.</a:t>
            </a:r>
            <a:endParaRPr/>
          </a:p>
          <a:p>
            <a:pPr indent="0" lvl="0" marL="0" rtl="0" algn="l">
              <a:lnSpc>
                <a:spcPct val="100000"/>
              </a:lnSpc>
              <a:spcBef>
                <a:spcPts val="555"/>
              </a:spcBef>
              <a:spcAft>
                <a:spcPts val="0"/>
              </a:spcAft>
              <a:buNone/>
            </a:pPr>
            <a:r>
              <a:t/>
            </a:r>
            <a:endParaRPr b="0">
              <a:latin typeface="Helvetica Neue"/>
              <a:ea typeface="Helvetica Neue"/>
              <a:cs typeface="Helvetica Neue"/>
              <a:sym typeface="Helvetica Neue"/>
            </a:endParaRPr>
          </a:p>
          <a:p>
            <a:pPr indent="0" lvl="0" marL="342900" rtl="0" algn="l">
              <a:lnSpc>
                <a:spcPct val="100000"/>
              </a:lnSpc>
              <a:spcBef>
                <a:spcPts val="0"/>
              </a:spcBef>
              <a:spcAft>
                <a:spcPts val="0"/>
              </a:spcAft>
              <a:buNone/>
            </a:pPr>
            <a:r>
              <a:rPr b="0" lang="en-US" sz="1200">
                <a:latin typeface="Helvetica Neue"/>
                <a:ea typeface="Helvetica Neue"/>
                <a:cs typeface="Helvetica Neue"/>
                <a:sym typeface="Helvetica Neue"/>
              </a:rPr>
              <a:t>Frase: I am teaching NLP in Python</a:t>
            </a:r>
            <a:endParaRPr sz="1200">
              <a:latin typeface="Helvetica Neue"/>
              <a:ea typeface="Helvetica Neue"/>
              <a:cs typeface="Helvetica Neue"/>
              <a:sym typeface="Helvetica Neue"/>
            </a:endParaRPr>
          </a:p>
          <a:p>
            <a:pPr indent="0" lvl="0" marL="342900" rtl="0" algn="l">
              <a:lnSpc>
                <a:spcPct val="100000"/>
              </a:lnSpc>
              <a:spcBef>
                <a:spcPts val="210"/>
              </a:spcBef>
              <a:spcAft>
                <a:spcPts val="0"/>
              </a:spcAft>
              <a:buNone/>
            </a:pPr>
            <a:r>
              <a:rPr b="0" lang="en-US" sz="1200">
                <a:latin typeface="Helvetica Neue"/>
                <a:ea typeface="Helvetica Neue"/>
                <a:cs typeface="Helvetica Neue"/>
                <a:sym typeface="Helvetica Neue"/>
              </a:rPr>
              <a:t>Diccionario: ['I', 'am', 'teaching',' NLP',' in', 'Python']</a:t>
            </a:r>
            <a:endParaRPr sz="1200">
              <a:latin typeface="Helvetica Neue"/>
              <a:ea typeface="Helvetica Neue"/>
              <a:cs typeface="Helvetica Neue"/>
              <a:sym typeface="Helvetica Neue"/>
            </a:endParaRPr>
          </a:p>
          <a:p>
            <a:pPr indent="0" lvl="0" marL="0" rtl="0" algn="l">
              <a:lnSpc>
                <a:spcPct val="100000"/>
              </a:lnSpc>
              <a:spcBef>
                <a:spcPts val="0"/>
              </a:spcBef>
              <a:spcAft>
                <a:spcPts val="0"/>
              </a:spcAft>
              <a:buNone/>
            </a:pPr>
            <a:r>
              <a:t/>
            </a:r>
            <a:endParaRPr sz="1200">
              <a:latin typeface="Helvetica Neue"/>
              <a:ea typeface="Helvetica Neue"/>
              <a:cs typeface="Helvetica Neue"/>
              <a:sym typeface="Helvetica Neue"/>
            </a:endParaRPr>
          </a:p>
          <a:p>
            <a:pPr indent="0" lvl="0" marL="0" rtl="0" algn="l">
              <a:lnSpc>
                <a:spcPct val="100000"/>
              </a:lnSpc>
              <a:spcBef>
                <a:spcPts val="805"/>
              </a:spcBef>
              <a:spcAft>
                <a:spcPts val="0"/>
              </a:spcAft>
              <a:buNone/>
            </a:pPr>
            <a:r>
              <a:t/>
            </a:r>
            <a:endParaRPr sz="1200">
              <a:latin typeface="Helvetica Neue"/>
              <a:ea typeface="Helvetica Neue"/>
              <a:cs typeface="Helvetica Neue"/>
              <a:sym typeface="Helvetica Neue"/>
            </a:endParaRPr>
          </a:p>
          <a:p>
            <a:pPr indent="0" lvl="0" marL="342900" rtl="0" algn="l">
              <a:lnSpc>
                <a:spcPct val="100000"/>
              </a:lnSpc>
              <a:spcBef>
                <a:spcPts val="0"/>
              </a:spcBef>
              <a:spcAft>
                <a:spcPts val="0"/>
              </a:spcAft>
              <a:buNone/>
            </a:pPr>
            <a:r>
              <a:rPr b="0" lang="en-US" sz="1200">
                <a:latin typeface="Helvetica Neue"/>
                <a:ea typeface="Helvetica Neue"/>
                <a:cs typeface="Helvetica Neue"/>
                <a:sym typeface="Helvetica Neue"/>
              </a:rPr>
              <a:t>Vector OHE para NLP: [0,0,0,1,0,0]</a:t>
            </a:r>
            <a:endParaRPr sz="1200">
              <a:latin typeface="Helvetica Neue"/>
              <a:ea typeface="Helvetica Neue"/>
              <a:cs typeface="Helvetica Neue"/>
              <a:sym typeface="Helvetica Neue"/>
            </a:endParaRPr>
          </a:p>
        </p:txBody>
      </p:sp>
      <p:pic>
        <p:nvPicPr>
          <p:cNvPr id="287" name="Google Shape;287;p25"/>
          <p:cNvPicPr preferRelativeResize="0"/>
          <p:nvPr/>
        </p:nvPicPr>
        <p:blipFill rotWithShape="1">
          <a:blip r:embed="rId3">
            <a:alphaModFix/>
          </a:blip>
          <a:srcRect b="0" l="0" r="0" t="0"/>
          <a:stretch/>
        </p:blipFill>
        <p:spPr>
          <a:xfrm>
            <a:off x="7128002" y="3028685"/>
            <a:ext cx="1218958" cy="12189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1" name="Shape 291"/>
        <p:cNvGrpSpPr/>
        <p:nvPr/>
      </p:nvGrpSpPr>
      <p:grpSpPr>
        <a:xfrm>
          <a:off x="0" y="0"/>
          <a:ext cx="0" cy="0"/>
          <a:chOff x="0" y="0"/>
          <a:chExt cx="0" cy="0"/>
        </a:xfrm>
      </p:grpSpPr>
      <p:sp>
        <p:nvSpPr>
          <p:cNvPr id="292" name="Google Shape;292;p26"/>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Incrustaciones de palabras o Word Embeddings</a:t>
            </a:r>
            <a:endParaRPr/>
          </a:p>
        </p:txBody>
      </p:sp>
      <p:sp>
        <p:nvSpPr>
          <p:cNvPr id="293" name="Google Shape;293;p26"/>
          <p:cNvSpPr txBox="1"/>
          <p:nvPr/>
        </p:nvSpPr>
        <p:spPr>
          <a:xfrm>
            <a:off x="627278" y="1013309"/>
            <a:ext cx="7772400" cy="1218565"/>
          </a:xfrm>
          <a:prstGeom prst="rect">
            <a:avLst/>
          </a:prstGeom>
          <a:noFill/>
          <a:ln>
            <a:noFill/>
          </a:ln>
        </p:spPr>
        <p:txBody>
          <a:bodyPr anchorCtr="0" anchor="t" bIns="0" lIns="0" spcFirstLastPara="1" rIns="0" wrap="square" tIns="12700">
            <a:spAutoFit/>
          </a:bodyPr>
          <a:lstStyle/>
          <a:p>
            <a:pPr indent="-330200" lvl="0" marL="3556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One Hot Encoding (OHE). Desventajas</a:t>
            </a:r>
            <a:endParaRPr sz="1400">
              <a:latin typeface="Arial"/>
              <a:ea typeface="Arial"/>
              <a:cs typeface="Arial"/>
              <a:sym typeface="Arial"/>
            </a:endParaRPr>
          </a:p>
          <a:p>
            <a:pPr indent="0" lvl="0" marL="0" rtl="0" algn="l">
              <a:lnSpc>
                <a:spcPct val="100000"/>
              </a:lnSpc>
              <a:spcBef>
                <a:spcPts val="560"/>
              </a:spcBef>
              <a:spcAft>
                <a:spcPts val="0"/>
              </a:spcAft>
              <a:buClr>
                <a:srgbClr val="00EBE9"/>
              </a:buClr>
              <a:buSzPts val="1400"/>
              <a:buFont typeface="Quattrocento Sans"/>
              <a:buNone/>
            </a:pPr>
            <a:r>
              <a:t/>
            </a:r>
            <a:endParaRPr sz="1400">
              <a:latin typeface="Arial"/>
              <a:ea typeface="Arial"/>
              <a:cs typeface="Arial"/>
              <a:sym typeface="Arial"/>
            </a:endParaRPr>
          </a:p>
          <a:p>
            <a:pPr indent="-215900" lvl="1" marL="546100" rtl="0" algn="l">
              <a:lnSpc>
                <a:spcPct val="100000"/>
              </a:lnSpc>
              <a:spcBef>
                <a:spcPts val="0"/>
              </a:spcBef>
              <a:spcAft>
                <a:spcPts val="0"/>
              </a:spcAft>
              <a:buSzPts val="1400"/>
              <a:buFont typeface="Quattrocento Sans"/>
              <a:buChar char="➔"/>
            </a:pPr>
            <a:r>
              <a:rPr lang="en-US" sz="1400">
                <a:latin typeface="Helvetica Neue"/>
                <a:ea typeface="Helvetica Neue"/>
                <a:cs typeface="Helvetica Neue"/>
                <a:sym typeface="Helvetica Neue"/>
              </a:rPr>
              <a:t>El Tamaño del vector es igual al conteo de palabras únicas en el vocabulario.</a:t>
            </a:r>
            <a:endParaRPr sz="1400">
              <a:latin typeface="Helvetica Neue"/>
              <a:ea typeface="Helvetica Neue"/>
              <a:cs typeface="Helvetica Neue"/>
              <a:sym typeface="Helvetica Neue"/>
            </a:endParaRPr>
          </a:p>
          <a:p>
            <a:pPr indent="-216534" lvl="1" marL="546100" marR="17780" rtl="0" algn="l">
              <a:lnSpc>
                <a:spcPct val="137857"/>
              </a:lnSpc>
              <a:spcBef>
                <a:spcPts val="100"/>
              </a:spcBef>
              <a:spcAft>
                <a:spcPts val="0"/>
              </a:spcAft>
              <a:buSzPts val="1400"/>
              <a:buFont typeface="Quattrocento Sans"/>
              <a:buChar char="➔"/>
            </a:pPr>
            <a:r>
              <a:rPr lang="en-US" sz="1400">
                <a:latin typeface="Helvetica Neue"/>
                <a:ea typeface="Helvetica Neue"/>
                <a:cs typeface="Helvetica Neue"/>
                <a:sym typeface="Helvetica Neue"/>
              </a:rPr>
              <a:t>No transmite información sobre el contexto (No capta las relaciones entre las distintas palabras)</a:t>
            </a:r>
            <a:endParaRPr sz="1400">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7" name="Shape 297"/>
        <p:cNvGrpSpPr/>
        <p:nvPr/>
      </p:nvGrpSpPr>
      <p:grpSpPr>
        <a:xfrm>
          <a:off x="0" y="0"/>
          <a:ext cx="0" cy="0"/>
          <a:chOff x="0" y="0"/>
          <a:chExt cx="0" cy="0"/>
        </a:xfrm>
      </p:grpSpPr>
      <p:sp>
        <p:nvSpPr>
          <p:cNvPr id="298" name="Google Shape;298;p27"/>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Incrustaciones de palabras o Word Embeddings</a:t>
            </a:r>
            <a:endParaRPr/>
          </a:p>
        </p:txBody>
      </p:sp>
      <p:sp>
        <p:nvSpPr>
          <p:cNvPr id="299" name="Google Shape;299;p27"/>
          <p:cNvSpPr txBox="1"/>
          <p:nvPr/>
        </p:nvSpPr>
        <p:spPr>
          <a:xfrm>
            <a:off x="639978" y="1013309"/>
            <a:ext cx="7748270" cy="3422015"/>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Count Vectorizer</a:t>
            </a:r>
            <a:endParaRPr sz="1400">
              <a:latin typeface="Arial"/>
              <a:ea typeface="Arial"/>
              <a:cs typeface="Arial"/>
              <a:sym typeface="Arial"/>
            </a:endParaRPr>
          </a:p>
          <a:p>
            <a:pPr indent="0" lvl="0" marL="0" rtl="0" algn="l">
              <a:lnSpc>
                <a:spcPct val="100000"/>
              </a:lnSpc>
              <a:spcBef>
                <a:spcPts val="315"/>
              </a:spcBef>
              <a:spcAft>
                <a:spcPts val="0"/>
              </a:spcAft>
              <a:buNone/>
            </a:pPr>
            <a:r>
              <a:t/>
            </a:r>
            <a:endParaRPr sz="1400">
              <a:latin typeface="Arial"/>
              <a:ea typeface="Arial"/>
              <a:cs typeface="Arial"/>
              <a:sym typeface="Arial"/>
            </a:endParaRPr>
          </a:p>
          <a:p>
            <a:pPr indent="0" lvl="0" marL="342900" marR="2646045" rtl="0" algn="l">
              <a:lnSpc>
                <a:spcPct val="114700"/>
              </a:lnSpc>
              <a:spcBef>
                <a:spcPts val="0"/>
              </a:spcBef>
              <a:spcAft>
                <a:spcPts val="0"/>
              </a:spcAft>
              <a:buNone/>
            </a:pPr>
            <a:r>
              <a:rPr lang="en-US" sz="1400">
                <a:latin typeface="Helvetica Neue"/>
                <a:ea typeface="Helvetica Neue"/>
                <a:cs typeface="Helvetica Neue"/>
                <a:sym typeface="Helvetica Neue"/>
              </a:rPr>
              <a:t>Es una de las formas más sencillas de hacer vectorización de textos.</a:t>
            </a:r>
            <a:endParaRPr sz="1400">
              <a:latin typeface="Helvetica Neue"/>
              <a:ea typeface="Helvetica Neue"/>
              <a:cs typeface="Helvetica Neue"/>
              <a:sym typeface="Helvetica Neue"/>
            </a:endParaRPr>
          </a:p>
          <a:p>
            <a:pPr indent="0" lvl="0" marL="0" rtl="0" algn="l">
              <a:lnSpc>
                <a:spcPct val="100000"/>
              </a:lnSpc>
              <a:spcBef>
                <a:spcPts val="355"/>
              </a:spcBef>
              <a:spcAft>
                <a:spcPts val="0"/>
              </a:spcAft>
              <a:buNone/>
            </a:pPr>
            <a:r>
              <a:t/>
            </a:r>
            <a:endParaRPr sz="1400">
              <a:latin typeface="Helvetica Neue"/>
              <a:ea typeface="Helvetica Neue"/>
              <a:cs typeface="Helvetica Neue"/>
              <a:sym typeface="Helvetica Neue"/>
            </a:endParaRPr>
          </a:p>
          <a:p>
            <a:pPr indent="-330835" lvl="0" marL="342900" marR="5715" rtl="0" algn="just">
              <a:lnSpc>
                <a:spcPct val="114199"/>
              </a:lnSpc>
              <a:spcBef>
                <a:spcPts val="0"/>
              </a:spcBef>
              <a:spcAft>
                <a:spcPts val="0"/>
              </a:spcAft>
              <a:buClr>
                <a:srgbClr val="00EBE9"/>
              </a:buClr>
              <a:buSzPts val="1400"/>
              <a:buFont typeface="Helvetica Neue"/>
              <a:buAutoNum type="arabicPeriod"/>
            </a:pPr>
            <a:r>
              <a:rPr lang="en-US" sz="1400">
                <a:latin typeface="Helvetica Neue"/>
                <a:ea typeface="Helvetica Neue"/>
                <a:cs typeface="Helvetica Neue"/>
                <a:sym typeface="Helvetica Neue"/>
              </a:rPr>
              <a:t>Crea una matriz de términos del documento, que es un conjunto de variables ficticias que indican si una determinada palabra aparece en el documento.</a:t>
            </a:r>
            <a:endParaRPr sz="1400">
              <a:latin typeface="Helvetica Neue"/>
              <a:ea typeface="Helvetica Neue"/>
              <a:cs typeface="Helvetica Neue"/>
              <a:sym typeface="Helvetica Neue"/>
            </a:endParaRPr>
          </a:p>
          <a:p>
            <a:pPr indent="0" lvl="0" marL="0" rtl="0" algn="l">
              <a:lnSpc>
                <a:spcPct val="100000"/>
              </a:lnSpc>
              <a:spcBef>
                <a:spcPts val="345"/>
              </a:spcBef>
              <a:spcAft>
                <a:spcPts val="0"/>
              </a:spcAft>
              <a:buClr>
                <a:srgbClr val="00EBE9"/>
              </a:buClr>
              <a:buSzPts val="1400"/>
              <a:buFont typeface="Helvetica Neue"/>
              <a:buNone/>
            </a:pPr>
            <a:r>
              <a:t/>
            </a:r>
            <a:endParaRPr sz="1400">
              <a:latin typeface="Helvetica Neue"/>
              <a:ea typeface="Helvetica Neue"/>
              <a:cs typeface="Helvetica Neue"/>
              <a:sym typeface="Helvetica Neue"/>
            </a:endParaRPr>
          </a:p>
          <a:p>
            <a:pPr indent="-330835" lvl="0" marL="342900" marR="5715" rtl="0" algn="just">
              <a:lnSpc>
                <a:spcPct val="114900"/>
              </a:lnSpc>
              <a:spcBef>
                <a:spcPts val="5"/>
              </a:spcBef>
              <a:spcAft>
                <a:spcPts val="0"/>
              </a:spcAft>
              <a:buClr>
                <a:srgbClr val="00EBE9"/>
              </a:buClr>
              <a:buSzPts val="1400"/>
              <a:buFont typeface="Helvetica Neue"/>
              <a:buAutoNum type="arabicPeriod"/>
            </a:pPr>
            <a:r>
              <a:rPr lang="en-US" sz="1400">
                <a:latin typeface="Helvetica Neue"/>
                <a:ea typeface="Helvetica Neue"/>
                <a:cs typeface="Helvetica Neue"/>
                <a:sym typeface="Helvetica Neue"/>
              </a:rPr>
              <a:t>Registramos la frecuencia con la que aparecen los términos, y las columnas están dedicadas a cada palabra del corpus.</a:t>
            </a:r>
            <a:endParaRPr sz="1400">
              <a:latin typeface="Helvetica Neue"/>
              <a:ea typeface="Helvetica Neue"/>
              <a:cs typeface="Helvetica Neue"/>
              <a:sym typeface="Helvetica Neue"/>
            </a:endParaRPr>
          </a:p>
          <a:p>
            <a:pPr indent="0" lvl="0" marL="0" rtl="0" algn="l">
              <a:lnSpc>
                <a:spcPct val="100000"/>
              </a:lnSpc>
              <a:spcBef>
                <a:spcPts val="330"/>
              </a:spcBef>
              <a:spcAft>
                <a:spcPts val="0"/>
              </a:spcAft>
              <a:buClr>
                <a:srgbClr val="00EBE9"/>
              </a:buClr>
              <a:buSzPts val="1400"/>
              <a:buFont typeface="Helvetica Neue"/>
              <a:buNone/>
            </a:pPr>
            <a:r>
              <a:t/>
            </a:r>
            <a:endParaRPr sz="1400">
              <a:latin typeface="Helvetica Neue"/>
              <a:ea typeface="Helvetica Neue"/>
              <a:cs typeface="Helvetica Neue"/>
              <a:sym typeface="Helvetica Neue"/>
            </a:endParaRPr>
          </a:p>
          <a:p>
            <a:pPr indent="-330835" lvl="0" marL="342900" marR="5080" rtl="0" algn="just">
              <a:lnSpc>
                <a:spcPct val="114900"/>
              </a:lnSpc>
              <a:spcBef>
                <a:spcPts val="0"/>
              </a:spcBef>
              <a:spcAft>
                <a:spcPts val="0"/>
              </a:spcAft>
              <a:buClr>
                <a:srgbClr val="00EBE9"/>
              </a:buClr>
              <a:buSzPts val="1400"/>
              <a:buFont typeface="Helvetica Neue"/>
              <a:buAutoNum type="arabicPeriod"/>
            </a:pPr>
            <a:r>
              <a:rPr lang="en-US" sz="1400">
                <a:latin typeface="Helvetica Neue"/>
                <a:ea typeface="Helvetica Neue"/>
                <a:cs typeface="Helvetica Neue"/>
                <a:sym typeface="Helvetica Neue"/>
              </a:rPr>
              <a:t>Se crea una matriz de términos del documento en la que las celdas individuales denotan la frecuencia de esa palabra en un documento concreto, lo que también se conoce como </a:t>
            </a:r>
            <a:r>
              <a:rPr b="1" lang="en-US" sz="1400">
                <a:latin typeface="Arial"/>
                <a:ea typeface="Arial"/>
                <a:cs typeface="Arial"/>
                <a:sym typeface="Arial"/>
              </a:rPr>
              <a:t>frecuencia de términos</a:t>
            </a:r>
            <a:r>
              <a:rPr lang="en-US" sz="1400">
                <a:latin typeface="Helvetica Neue"/>
                <a:ea typeface="Helvetica Neue"/>
                <a:cs typeface="Helvetica Neue"/>
                <a:sym typeface="Helvetica Neue"/>
              </a:rPr>
              <a:t>, y las columnas están dedicadas a cada palabra del corpus.</a:t>
            </a:r>
            <a:endParaRPr sz="1400">
              <a:latin typeface="Helvetica Neue"/>
              <a:ea typeface="Helvetica Neue"/>
              <a:cs typeface="Helvetica Neue"/>
              <a:sym typeface="Helvetica Neue"/>
            </a:endParaRPr>
          </a:p>
        </p:txBody>
      </p:sp>
      <p:pic>
        <p:nvPicPr>
          <p:cNvPr id="300" name="Google Shape;300;p27"/>
          <p:cNvPicPr preferRelativeResize="0"/>
          <p:nvPr/>
        </p:nvPicPr>
        <p:blipFill rotWithShape="1">
          <a:blip r:embed="rId3">
            <a:alphaModFix/>
          </a:blip>
          <a:srcRect b="0" l="0" r="0" t="0"/>
          <a:stretch/>
        </p:blipFill>
        <p:spPr>
          <a:xfrm>
            <a:off x="6120003" y="131040"/>
            <a:ext cx="2849036" cy="210563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4" name="Shape 304"/>
        <p:cNvGrpSpPr/>
        <p:nvPr/>
      </p:nvGrpSpPr>
      <p:grpSpPr>
        <a:xfrm>
          <a:off x="0" y="0"/>
          <a:ext cx="0" cy="0"/>
          <a:chOff x="0" y="0"/>
          <a:chExt cx="0" cy="0"/>
        </a:xfrm>
      </p:grpSpPr>
      <p:sp>
        <p:nvSpPr>
          <p:cNvPr id="305" name="Google Shape;305;p28"/>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Incrustaciones de palabras o Word Embeddings</a:t>
            </a:r>
            <a:endParaRPr/>
          </a:p>
        </p:txBody>
      </p:sp>
      <p:sp>
        <p:nvSpPr>
          <p:cNvPr id="306" name="Google Shape;306;p28"/>
          <p:cNvSpPr txBox="1"/>
          <p:nvPr/>
        </p:nvSpPr>
        <p:spPr>
          <a:xfrm>
            <a:off x="639978" y="1013309"/>
            <a:ext cx="7752715" cy="2931795"/>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Bag of Words (BOW)</a:t>
            </a:r>
            <a:endParaRPr sz="1400">
              <a:latin typeface="Arial"/>
              <a:ea typeface="Arial"/>
              <a:cs typeface="Arial"/>
              <a:sym typeface="Arial"/>
            </a:endParaRPr>
          </a:p>
          <a:p>
            <a:pPr indent="0" lvl="0" marL="0" rtl="0" algn="l">
              <a:lnSpc>
                <a:spcPct val="100000"/>
              </a:lnSpc>
              <a:spcBef>
                <a:spcPts val="315"/>
              </a:spcBef>
              <a:spcAft>
                <a:spcPts val="0"/>
              </a:spcAft>
              <a:buNone/>
            </a:pPr>
            <a:r>
              <a:t/>
            </a:r>
            <a:endParaRPr sz="1400">
              <a:latin typeface="Arial"/>
              <a:ea typeface="Arial"/>
              <a:cs typeface="Arial"/>
              <a:sym typeface="Arial"/>
            </a:endParaRPr>
          </a:p>
          <a:p>
            <a:pPr indent="0" lvl="0" marL="342900" marR="8890" rtl="0" algn="just">
              <a:lnSpc>
                <a:spcPct val="114700"/>
              </a:lnSpc>
              <a:spcBef>
                <a:spcPts val="0"/>
              </a:spcBef>
              <a:spcAft>
                <a:spcPts val="0"/>
              </a:spcAft>
              <a:buNone/>
            </a:pPr>
            <a:r>
              <a:rPr lang="en-US" sz="1400">
                <a:latin typeface="Helvetica Neue"/>
                <a:ea typeface="Helvetica Neue"/>
                <a:cs typeface="Helvetica Neue"/>
                <a:sym typeface="Helvetica Neue"/>
              </a:rPr>
              <a:t>Esta técnica de vectorización </a:t>
            </a:r>
            <a:r>
              <a:rPr b="1" lang="en-US" sz="1400">
                <a:latin typeface="Arial"/>
                <a:ea typeface="Arial"/>
                <a:cs typeface="Arial"/>
                <a:sym typeface="Arial"/>
              </a:rPr>
              <a:t>convierte el contenido del texto en vectores de características numéricas.</a:t>
            </a:r>
            <a:endParaRPr sz="1400">
              <a:latin typeface="Arial"/>
              <a:ea typeface="Arial"/>
              <a:cs typeface="Arial"/>
              <a:sym typeface="Arial"/>
            </a:endParaRPr>
          </a:p>
          <a:p>
            <a:pPr indent="0" lvl="0" marL="0" rtl="0" algn="l">
              <a:lnSpc>
                <a:spcPct val="100000"/>
              </a:lnSpc>
              <a:spcBef>
                <a:spcPts val="325"/>
              </a:spcBef>
              <a:spcAft>
                <a:spcPts val="0"/>
              </a:spcAft>
              <a:buNone/>
            </a:pPr>
            <a:r>
              <a:t/>
            </a:r>
            <a:endParaRPr sz="1400">
              <a:latin typeface="Arial"/>
              <a:ea typeface="Arial"/>
              <a:cs typeface="Arial"/>
              <a:sym typeface="Arial"/>
            </a:endParaRPr>
          </a:p>
          <a:p>
            <a:pPr indent="0" lvl="0" marL="342900" marR="5080" rtl="0" algn="just">
              <a:lnSpc>
                <a:spcPct val="114599"/>
              </a:lnSpc>
              <a:spcBef>
                <a:spcPts val="0"/>
              </a:spcBef>
              <a:spcAft>
                <a:spcPts val="0"/>
              </a:spcAft>
              <a:buNone/>
            </a:pPr>
            <a:r>
              <a:rPr lang="en-US" sz="1400">
                <a:latin typeface="Helvetica Neue"/>
                <a:ea typeface="Helvetica Neue"/>
                <a:cs typeface="Helvetica Neue"/>
                <a:sym typeface="Helvetica Neue"/>
              </a:rPr>
              <a:t>Bag of Words toma un documento de un corpus y lo convierte en un vector numérico al </a:t>
            </a:r>
            <a:r>
              <a:rPr b="1" lang="en-US" sz="1400">
                <a:latin typeface="Arial"/>
                <a:ea typeface="Arial"/>
                <a:cs typeface="Arial"/>
                <a:sym typeface="Arial"/>
              </a:rPr>
              <a:t>asignar cada palabra del documento a un vector de características </a:t>
            </a:r>
            <a:r>
              <a:rPr lang="en-US" sz="1400">
                <a:latin typeface="Helvetica Neue"/>
                <a:ea typeface="Helvetica Neue"/>
                <a:cs typeface="Helvetica Neue"/>
                <a:sym typeface="Helvetica Neue"/>
              </a:rPr>
              <a:t>para el modelo de aprendizaje automático.</a:t>
            </a:r>
            <a:endParaRPr sz="1400">
              <a:latin typeface="Helvetica Neue"/>
              <a:ea typeface="Helvetica Neue"/>
              <a:cs typeface="Helvetica Neue"/>
              <a:sym typeface="Helvetica Neue"/>
            </a:endParaRPr>
          </a:p>
          <a:p>
            <a:pPr indent="0" lvl="0" marL="0" rtl="0" algn="l">
              <a:lnSpc>
                <a:spcPct val="100000"/>
              </a:lnSpc>
              <a:spcBef>
                <a:spcPts val="595"/>
              </a:spcBef>
              <a:spcAft>
                <a:spcPts val="0"/>
              </a:spcAft>
              <a:buNone/>
            </a:pPr>
            <a:r>
              <a:t/>
            </a:r>
            <a:endParaRPr sz="1400">
              <a:latin typeface="Helvetica Neue"/>
              <a:ea typeface="Helvetica Neue"/>
              <a:cs typeface="Helvetica Neue"/>
              <a:sym typeface="Helvetica Neue"/>
            </a:endParaRPr>
          </a:p>
          <a:p>
            <a:pPr indent="0" lvl="0" marL="342900" rtl="0" algn="l">
              <a:lnSpc>
                <a:spcPct val="100000"/>
              </a:lnSpc>
              <a:spcBef>
                <a:spcPts val="0"/>
              </a:spcBef>
              <a:spcAft>
                <a:spcPts val="0"/>
              </a:spcAft>
              <a:buNone/>
            </a:pPr>
            <a:r>
              <a:rPr lang="en-US" sz="1400">
                <a:latin typeface="Helvetica Neue"/>
                <a:ea typeface="Helvetica Neue"/>
                <a:cs typeface="Helvetica Neue"/>
                <a:sym typeface="Helvetica Neue"/>
              </a:rPr>
              <a:t>Requiere de 2 operaciones:</a:t>
            </a:r>
            <a:endParaRPr sz="1400">
              <a:latin typeface="Helvetica Neue"/>
              <a:ea typeface="Helvetica Neue"/>
              <a:cs typeface="Helvetica Neue"/>
              <a:sym typeface="Helvetica Neue"/>
            </a:endParaRPr>
          </a:p>
          <a:p>
            <a:pPr indent="-330200" lvl="0" marL="342900" rtl="0" algn="l">
              <a:lnSpc>
                <a:spcPct val="100000"/>
              </a:lnSpc>
              <a:spcBef>
                <a:spcPts val="240"/>
              </a:spcBef>
              <a:spcAft>
                <a:spcPts val="0"/>
              </a:spcAft>
              <a:buClr>
                <a:srgbClr val="00EBE9"/>
              </a:buClr>
              <a:buSzPts val="1400"/>
              <a:buFont typeface="Helvetica Neue"/>
              <a:buAutoNum type="arabicPeriod"/>
            </a:pPr>
            <a:r>
              <a:rPr lang="en-US" sz="1400">
                <a:latin typeface="Helvetica Neue"/>
                <a:ea typeface="Helvetica Neue"/>
                <a:cs typeface="Helvetica Neue"/>
                <a:sym typeface="Helvetica Neue"/>
              </a:rPr>
              <a:t>Tokenización</a:t>
            </a:r>
            <a:endParaRPr sz="1400">
              <a:latin typeface="Helvetica Neue"/>
              <a:ea typeface="Helvetica Neue"/>
              <a:cs typeface="Helvetica Neue"/>
              <a:sym typeface="Helvetica Neue"/>
            </a:endParaRPr>
          </a:p>
          <a:p>
            <a:pPr indent="-330200" lvl="0" marL="342900" rtl="0" algn="l">
              <a:lnSpc>
                <a:spcPct val="100000"/>
              </a:lnSpc>
              <a:spcBef>
                <a:spcPts val="250"/>
              </a:spcBef>
              <a:spcAft>
                <a:spcPts val="0"/>
              </a:spcAft>
              <a:buClr>
                <a:srgbClr val="00EBE9"/>
              </a:buClr>
              <a:buSzPts val="1400"/>
              <a:buFont typeface="Helvetica Neue"/>
              <a:buAutoNum type="arabicPeriod"/>
            </a:pPr>
            <a:r>
              <a:rPr lang="en-US" sz="1400">
                <a:latin typeface="Helvetica Neue"/>
                <a:ea typeface="Helvetica Neue"/>
                <a:cs typeface="Helvetica Neue"/>
                <a:sym typeface="Helvetica Neue"/>
              </a:rPr>
              <a:t>Creación de vectores de caracteristicas</a:t>
            </a:r>
            <a:endParaRPr sz="1400">
              <a:latin typeface="Helvetica Neue"/>
              <a:ea typeface="Helvetica Neue"/>
              <a:cs typeface="Helvetica Neue"/>
              <a:sym typeface="Helvetica Neue"/>
            </a:endParaRPr>
          </a:p>
        </p:txBody>
      </p:sp>
      <p:pic>
        <p:nvPicPr>
          <p:cNvPr id="307" name="Google Shape;307;p28"/>
          <p:cNvPicPr preferRelativeResize="0"/>
          <p:nvPr/>
        </p:nvPicPr>
        <p:blipFill rotWithShape="1">
          <a:blip r:embed="rId3">
            <a:alphaModFix/>
          </a:blip>
          <a:srcRect b="0" l="0" r="0" t="0"/>
          <a:stretch/>
        </p:blipFill>
        <p:spPr>
          <a:xfrm>
            <a:off x="2871672" y="3959646"/>
            <a:ext cx="6162259" cy="113615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1" name="Shape 311"/>
        <p:cNvGrpSpPr/>
        <p:nvPr/>
      </p:nvGrpSpPr>
      <p:grpSpPr>
        <a:xfrm>
          <a:off x="0" y="0"/>
          <a:ext cx="0" cy="0"/>
          <a:chOff x="0" y="0"/>
          <a:chExt cx="0" cy="0"/>
        </a:xfrm>
      </p:grpSpPr>
      <p:sp>
        <p:nvSpPr>
          <p:cNvPr id="312" name="Google Shape;312;p29"/>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Incrustaciones de palabras o Word Embeddings</a:t>
            </a:r>
            <a:endParaRPr/>
          </a:p>
        </p:txBody>
      </p:sp>
      <p:sp>
        <p:nvSpPr>
          <p:cNvPr id="313" name="Google Shape;313;p29"/>
          <p:cNvSpPr txBox="1"/>
          <p:nvPr/>
        </p:nvSpPr>
        <p:spPr>
          <a:xfrm>
            <a:off x="639978" y="1013309"/>
            <a:ext cx="5534025" cy="1218565"/>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Bag of Words (BOW). Inconvenientes</a:t>
            </a:r>
            <a:endParaRPr sz="1400">
              <a:latin typeface="Arial"/>
              <a:ea typeface="Arial"/>
              <a:cs typeface="Arial"/>
              <a:sym typeface="Arial"/>
            </a:endParaRPr>
          </a:p>
          <a:p>
            <a:pPr indent="0" lvl="0" marL="0" rtl="0" algn="l">
              <a:lnSpc>
                <a:spcPct val="100000"/>
              </a:lnSpc>
              <a:spcBef>
                <a:spcPts val="0"/>
              </a:spcBef>
              <a:spcAft>
                <a:spcPts val="0"/>
              </a:spcAft>
              <a:buNone/>
            </a:pPr>
            <a:r>
              <a:t/>
            </a:r>
            <a:endParaRPr sz="1400">
              <a:latin typeface="Arial"/>
              <a:ea typeface="Arial"/>
              <a:cs typeface="Arial"/>
              <a:sym typeface="Arial"/>
            </a:endParaRPr>
          </a:p>
          <a:p>
            <a:pPr indent="0" lvl="0" marL="0" rtl="0" algn="l">
              <a:lnSpc>
                <a:spcPct val="100000"/>
              </a:lnSpc>
              <a:spcBef>
                <a:spcPts val="880"/>
              </a:spcBef>
              <a:spcAft>
                <a:spcPts val="0"/>
              </a:spcAft>
              <a:buNone/>
            </a:pPr>
            <a:r>
              <a:t/>
            </a:r>
            <a:endParaRPr sz="1400">
              <a:latin typeface="Arial"/>
              <a:ea typeface="Arial"/>
              <a:cs typeface="Arial"/>
              <a:sym typeface="Arial"/>
            </a:endParaRPr>
          </a:p>
          <a:p>
            <a:pPr indent="-330200" lvl="0" marL="342900" rtl="0" algn="l">
              <a:lnSpc>
                <a:spcPct val="100000"/>
              </a:lnSpc>
              <a:spcBef>
                <a:spcPts val="0"/>
              </a:spcBef>
              <a:spcAft>
                <a:spcPts val="0"/>
              </a:spcAft>
              <a:buClr>
                <a:srgbClr val="00EBE9"/>
              </a:buClr>
              <a:buSzPts val="1400"/>
              <a:buFont typeface="Helvetica Neue"/>
              <a:buAutoNum type="arabicPeriod"/>
            </a:pPr>
            <a:r>
              <a:rPr lang="en-US" sz="1400">
                <a:latin typeface="Helvetica Neue"/>
                <a:ea typeface="Helvetica Neue"/>
                <a:cs typeface="Helvetica Neue"/>
                <a:sym typeface="Helvetica Neue"/>
              </a:rPr>
              <a:t>No preserva el orden de las palabras</a:t>
            </a:r>
            <a:endParaRPr sz="1400">
              <a:latin typeface="Helvetica Neue"/>
              <a:ea typeface="Helvetica Neue"/>
              <a:cs typeface="Helvetica Neue"/>
              <a:sym typeface="Helvetica Neue"/>
            </a:endParaRPr>
          </a:p>
          <a:p>
            <a:pPr indent="-330200" lvl="0" marL="342900" rtl="0" algn="l">
              <a:lnSpc>
                <a:spcPct val="100000"/>
              </a:lnSpc>
              <a:spcBef>
                <a:spcPts val="250"/>
              </a:spcBef>
              <a:spcAft>
                <a:spcPts val="0"/>
              </a:spcAft>
              <a:buClr>
                <a:srgbClr val="00EBE9"/>
              </a:buClr>
              <a:buSzPts val="1400"/>
              <a:buFont typeface="Helvetica Neue"/>
              <a:buAutoNum type="arabicPeriod"/>
            </a:pPr>
            <a:r>
              <a:rPr lang="en-US" sz="1400">
                <a:latin typeface="Helvetica Neue"/>
                <a:ea typeface="Helvetica Neue"/>
                <a:cs typeface="Helvetica Neue"/>
                <a:sym typeface="Helvetica Neue"/>
              </a:rPr>
              <a:t>No permite hacer inferencias útiles para tareas posteriores de PLN</a:t>
            </a:r>
            <a:endParaRPr sz="1400">
              <a:latin typeface="Helvetica Neue"/>
              <a:ea typeface="Helvetica Neue"/>
              <a:cs typeface="Helvetica Neue"/>
              <a:sym typeface="Helvetica Neue"/>
            </a:endParaRPr>
          </a:p>
        </p:txBody>
      </p:sp>
      <p:pic>
        <p:nvPicPr>
          <p:cNvPr id="314" name="Google Shape;314;p29"/>
          <p:cNvPicPr preferRelativeResize="0"/>
          <p:nvPr/>
        </p:nvPicPr>
        <p:blipFill rotWithShape="1">
          <a:blip r:embed="rId3">
            <a:alphaModFix/>
          </a:blip>
          <a:srcRect b="0" l="0" r="0" t="0"/>
          <a:stretch/>
        </p:blipFill>
        <p:spPr>
          <a:xfrm>
            <a:off x="324358" y="3071890"/>
            <a:ext cx="8495639" cy="15785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9" name="Shape 59"/>
        <p:cNvGrpSpPr/>
        <p:nvPr/>
      </p:nvGrpSpPr>
      <p:grpSpPr>
        <a:xfrm>
          <a:off x="0" y="0"/>
          <a:ext cx="0" cy="0"/>
          <a:chOff x="0" y="0"/>
          <a:chExt cx="0" cy="0"/>
        </a:xfrm>
      </p:grpSpPr>
      <p:sp>
        <p:nvSpPr>
          <p:cNvPr id="60" name="Google Shape;60;p3"/>
          <p:cNvSpPr txBox="1"/>
          <p:nvPr/>
        </p:nvSpPr>
        <p:spPr>
          <a:xfrm>
            <a:off x="353059" y="461062"/>
            <a:ext cx="5471160"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Arial"/>
                <a:ea typeface="Arial"/>
                <a:cs typeface="Arial"/>
                <a:sym typeface="Arial"/>
              </a:rPr>
              <a:t>1. ¿Qué es el procesamiento del lenguaje natural?</a:t>
            </a:r>
            <a:endParaRPr sz="1800">
              <a:latin typeface="Arial"/>
              <a:ea typeface="Arial"/>
              <a:cs typeface="Arial"/>
              <a:sym typeface="Arial"/>
            </a:endParaRPr>
          </a:p>
        </p:txBody>
      </p:sp>
      <p:sp>
        <p:nvSpPr>
          <p:cNvPr id="61" name="Google Shape;61;p3"/>
          <p:cNvSpPr txBox="1"/>
          <p:nvPr/>
        </p:nvSpPr>
        <p:spPr>
          <a:xfrm>
            <a:off x="639978" y="99206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62" name="Google Shape;62;p3"/>
          <p:cNvSpPr txBox="1"/>
          <p:nvPr/>
        </p:nvSpPr>
        <p:spPr>
          <a:xfrm>
            <a:off x="970457" y="1008610"/>
            <a:ext cx="143637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Aplicaciones del PLN</a:t>
            </a:r>
            <a:endParaRPr sz="1200">
              <a:latin typeface="Helvetica Neue"/>
              <a:ea typeface="Helvetica Neue"/>
              <a:cs typeface="Helvetica Neue"/>
              <a:sym typeface="Helvetica Neue"/>
            </a:endParaRPr>
          </a:p>
        </p:txBody>
      </p:sp>
      <p:pic>
        <p:nvPicPr>
          <p:cNvPr id="63" name="Google Shape;63;p3"/>
          <p:cNvPicPr preferRelativeResize="0"/>
          <p:nvPr/>
        </p:nvPicPr>
        <p:blipFill rotWithShape="1">
          <a:blip r:embed="rId3">
            <a:alphaModFix/>
          </a:blip>
          <a:srcRect b="0" l="0" r="0" t="0"/>
          <a:stretch/>
        </p:blipFill>
        <p:spPr>
          <a:xfrm>
            <a:off x="4753800" y="1295643"/>
            <a:ext cx="3742194" cy="935278"/>
          </a:xfrm>
          <a:prstGeom prst="rect">
            <a:avLst/>
          </a:prstGeom>
          <a:noFill/>
          <a:ln>
            <a:noFill/>
          </a:ln>
        </p:spPr>
      </p:pic>
      <p:pic>
        <p:nvPicPr>
          <p:cNvPr id="64" name="Google Shape;64;p3"/>
          <p:cNvPicPr preferRelativeResize="0"/>
          <p:nvPr/>
        </p:nvPicPr>
        <p:blipFill rotWithShape="1">
          <a:blip r:embed="rId4">
            <a:alphaModFix/>
          </a:blip>
          <a:srcRect b="0" l="0" r="0" t="0"/>
          <a:stretch/>
        </p:blipFill>
        <p:spPr>
          <a:xfrm>
            <a:off x="5943546" y="2632693"/>
            <a:ext cx="2907058" cy="1758942"/>
          </a:xfrm>
          <a:prstGeom prst="rect">
            <a:avLst/>
          </a:prstGeom>
          <a:noFill/>
          <a:ln>
            <a:noFill/>
          </a:ln>
        </p:spPr>
      </p:pic>
      <p:pic>
        <p:nvPicPr>
          <p:cNvPr id="65" name="Google Shape;65;p3"/>
          <p:cNvPicPr preferRelativeResize="0"/>
          <p:nvPr/>
        </p:nvPicPr>
        <p:blipFill rotWithShape="1">
          <a:blip r:embed="rId5">
            <a:alphaModFix/>
          </a:blip>
          <a:srcRect b="0" l="0" r="0" t="0"/>
          <a:stretch/>
        </p:blipFill>
        <p:spPr>
          <a:xfrm>
            <a:off x="2252878" y="3023643"/>
            <a:ext cx="3363125" cy="1843201"/>
          </a:xfrm>
          <a:prstGeom prst="rect">
            <a:avLst/>
          </a:prstGeom>
          <a:noFill/>
          <a:ln>
            <a:noFill/>
          </a:ln>
        </p:spPr>
      </p:pic>
      <p:pic>
        <p:nvPicPr>
          <p:cNvPr id="66" name="Google Shape;66;p3"/>
          <p:cNvPicPr preferRelativeResize="0"/>
          <p:nvPr/>
        </p:nvPicPr>
        <p:blipFill rotWithShape="1">
          <a:blip r:embed="rId6">
            <a:alphaModFix/>
          </a:blip>
          <a:srcRect b="0" l="0" r="0" t="0"/>
          <a:stretch/>
        </p:blipFill>
        <p:spPr>
          <a:xfrm>
            <a:off x="774504" y="1511644"/>
            <a:ext cx="2721662" cy="12905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8" name="Shape 318"/>
        <p:cNvGrpSpPr/>
        <p:nvPr/>
      </p:nvGrpSpPr>
      <p:grpSpPr>
        <a:xfrm>
          <a:off x="0" y="0"/>
          <a:ext cx="0" cy="0"/>
          <a:chOff x="0" y="0"/>
          <a:chExt cx="0" cy="0"/>
        </a:xfrm>
      </p:grpSpPr>
      <p:sp>
        <p:nvSpPr>
          <p:cNvPr id="319" name="Google Shape;319;p30"/>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Incrustaciones de palabras o Word Embeddings</a:t>
            </a:r>
            <a:endParaRPr/>
          </a:p>
        </p:txBody>
      </p:sp>
      <p:sp>
        <p:nvSpPr>
          <p:cNvPr id="320" name="Google Shape;320;p30"/>
          <p:cNvSpPr txBox="1"/>
          <p:nvPr>
            <p:ph idx="1" type="body"/>
          </p:nvPr>
        </p:nvSpPr>
        <p:spPr>
          <a:xfrm>
            <a:off x="639978" y="1013309"/>
            <a:ext cx="7746365" cy="3282950"/>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Quattrocento Sans"/>
              <a:buChar char="●"/>
            </a:pPr>
            <a:r>
              <a:rPr lang="en-US" sz="1400"/>
              <a:t>Vectorización de N-gramas</a:t>
            </a:r>
            <a:endParaRPr sz="1400"/>
          </a:p>
          <a:p>
            <a:pPr indent="0" lvl="0" marL="0" rtl="0" algn="l">
              <a:lnSpc>
                <a:spcPct val="100000"/>
              </a:lnSpc>
              <a:spcBef>
                <a:spcPts val="560"/>
              </a:spcBef>
              <a:spcAft>
                <a:spcPts val="0"/>
              </a:spcAft>
              <a:buNone/>
            </a:pPr>
            <a:r>
              <a:t/>
            </a:r>
            <a:endParaRPr sz="1400"/>
          </a:p>
          <a:p>
            <a:pPr indent="-330200" lvl="0" marL="342900" rtl="0" algn="l">
              <a:lnSpc>
                <a:spcPct val="100000"/>
              </a:lnSpc>
              <a:spcBef>
                <a:spcPts val="0"/>
              </a:spcBef>
              <a:spcAft>
                <a:spcPts val="0"/>
              </a:spcAft>
              <a:buClr>
                <a:srgbClr val="00EBE9"/>
              </a:buClr>
              <a:buSzPts val="1400"/>
              <a:buFont typeface="Helvetica Neue"/>
              <a:buAutoNum type="arabicPeriod"/>
            </a:pPr>
            <a:r>
              <a:rPr b="0" lang="en-US">
                <a:latin typeface="Helvetica Neue"/>
                <a:ea typeface="Helvetica Neue"/>
                <a:cs typeface="Helvetica Neue"/>
                <a:sym typeface="Helvetica Neue"/>
              </a:rPr>
              <a:t>Genera una matriz de términos del documento, y cada celda representa un recuento.</a:t>
            </a:r>
            <a:endParaRPr/>
          </a:p>
          <a:p>
            <a:pPr indent="-330200" lvl="0" marL="342900" rtl="0" algn="l">
              <a:lnSpc>
                <a:spcPct val="100000"/>
              </a:lnSpc>
              <a:spcBef>
                <a:spcPts val="250"/>
              </a:spcBef>
              <a:spcAft>
                <a:spcPts val="0"/>
              </a:spcAft>
              <a:buClr>
                <a:srgbClr val="00EBE9"/>
              </a:buClr>
              <a:buSzPts val="1400"/>
              <a:buFont typeface="Helvetica Neue"/>
              <a:buAutoNum type="arabicPeriod"/>
            </a:pPr>
            <a:r>
              <a:rPr b="0" lang="en-US">
                <a:latin typeface="Helvetica Neue"/>
                <a:ea typeface="Helvetica Neue"/>
                <a:cs typeface="Helvetica Neue"/>
                <a:sym typeface="Helvetica Neue"/>
              </a:rPr>
              <a:t>Las columnas representan todas las columnas de palabras adyacentes de longitud n.</a:t>
            </a:r>
            <a:endParaRPr/>
          </a:p>
          <a:p>
            <a:pPr indent="-330200" lvl="0" marL="342900" rtl="0" algn="l">
              <a:lnSpc>
                <a:spcPct val="100000"/>
              </a:lnSpc>
              <a:spcBef>
                <a:spcPts val="250"/>
              </a:spcBef>
              <a:spcAft>
                <a:spcPts val="0"/>
              </a:spcAft>
              <a:buClr>
                <a:srgbClr val="00EBE9"/>
              </a:buClr>
              <a:buSzPts val="1400"/>
              <a:buFont typeface="Helvetica Neue"/>
              <a:buAutoNum type="arabicPeriod"/>
            </a:pPr>
            <a:r>
              <a:rPr b="0" lang="en-US">
                <a:latin typeface="Helvetica Neue"/>
                <a:ea typeface="Helvetica Neue"/>
                <a:cs typeface="Helvetica Neue"/>
                <a:sym typeface="Helvetica Neue"/>
              </a:rPr>
              <a:t>La vectorización por recuento es un caso especial de N-Gram donde n=1.</a:t>
            </a:r>
            <a:endParaRPr/>
          </a:p>
          <a:p>
            <a:pPr indent="-330835" lvl="0" marL="342900" marR="5080" rtl="0" algn="just">
              <a:lnSpc>
                <a:spcPct val="114599"/>
              </a:lnSpc>
              <a:spcBef>
                <a:spcPts val="5"/>
              </a:spcBef>
              <a:spcAft>
                <a:spcPts val="0"/>
              </a:spcAft>
              <a:buClr>
                <a:srgbClr val="00EBE9"/>
              </a:buClr>
              <a:buSzPts val="1400"/>
              <a:buFont typeface="Helvetica Neue"/>
              <a:buAutoNum type="arabicPeriod"/>
            </a:pPr>
            <a:r>
              <a:rPr b="0" lang="en-US">
                <a:latin typeface="Helvetica Neue"/>
                <a:ea typeface="Helvetica Neue"/>
                <a:cs typeface="Helvetica Neue"/>
                <a:sym typeface="Helvetica Neue"/>
              </a:rPr>
              <a:t>Los N-gramas consideran la secuencia de n palabras en el texto; donde n es (1,2,3.. ) como 1- grama, 2-grama. para el par de tokens. A diferencia de BOW, mantiene el orden de las palabras.</a:t>
            </a:r>
            <a:endParaRPr/>
          </a:p>
          <a:p>
            <a:pPr indent="0" lvl="0" marL="0" rtl="0" algn="l">
              <a:lnSpc>
                <a:spcPct val="100000"/>
              </a:lnSpc>
              <a:spcBef>
                <a:spcPts val="595"/>
              </a:spcBef>
              <a:spcAft>
                <a:spcPts val="0"/>
              </a:spcAft>
              <a:buNone/>
            </a:pPr>
            <a:r>
              <a:t/>
            </a:r>
            <a:endParaRPr b="0">
              <a:latin typeface="Helvetica Neue"/>
              <a:ea typeface="Helvetica Neue"/>
              <a:cs typeface="Helvetica Neue"/>
              <a:sym typeface="Helvetica Neue"/>
            </a:endParaRPr>
          </a:p>
          <a:p>
            <a:pPr indent="0" lvl="0" marL="342900" rtl="0" algn="l">
              <a:lnSpc>
                <a:spcPct val="100000"/>
              </a:lnSpc>
              <a:spcBef>
                <a:spcPts val="0"/>
              </a:spcBef>
              <a:spcAft>
                <a:spcPts val="0"/>
              </a:spcAft>
              <a:buNone/>
            </a:pPr>
            <a:r>
              <a:rPr b="0" lang="en-US">
                <a:latin typeface="Helvetica Neue"/>
                <a:ea typeface="Helvetica Neue"/>
                <a:cs typeface="Helvetica Neue"/>
                <a:sym typeface="Helvetica Neue"/>
              </a:rPr>
              <a:t>Ejemplo:</a:t>
            </a:r>
            <a:endParaRPr/>
          </a:p>
          <a:p>
            <a:pPr indent="0" lvl="0" marL="342900" rtl="0" algn="l">
              <a:lnSpc>
                <a:spcPct val="100000"/>
              </a:lnSpc>
              <a:spcBef>
                <a:spcPts val="160"/>
              </a:spcBef>
              <a:spcAft>
                <a:spcPts val="0"/>
              </a:spcAft>
              <a:buNone/>
            </a:pPr>
            <a:r>
              <a:rPr b="0" i="1" lang="en-US" sz="1250">
                <a:latin typeface="Arial"/>
                <a:ea typeface="Arial"/>
                <a:cs typeface="Arial"/>
                <a:sym typeface="Arial"/>
              </a:rPr>
              <a:t>Estoy estudiando Python NLP → Tiene 4 palabras y n=4</a:t>
            </a:r>
            <a:endParaRPr sz="1250">
              <a:latin typeface="Arial"/>
              <a:ea typeface="Arial"/>
              <a:cs typeface="Arial"/>
              <a:sym typeface="Arial"/>
            </a:endParaRPr>
          </a:p>
          <a:p>
            <a:pPr indent="0" lvl="0" marL="342900" marR="2366645" rtl="0" algn="l">
              <a:lnSpc>
                <a:spcPct val="110000"/>
              </a:lnSpc>
              <a:spcBef>
                <a:spcPts val="0"/>
              </a:spcBef>
              <a:spcAft>
                <a:spcPts val="0"/>
              </a:spcAft>
              <a:buNone/>
            </a:pPr>
            <a:r>
              <a:rPr b="0" i="1" lang="en-US" sz="1250">
                <a:latin typeface="Arial"/>
                <a:ea typeface="Arial"/>
                <a:cs typeface="Arial"/>
                <a:sym typeface="Arial"/>
              </a:rPr>
              <a:t>Si n=2, pej bigrama → [‘Estoy estudiando’, ‘estudiando Python’, ‘Python NLP’] Si n=3, pej trigrama → [‘Estoy estudiando Python’, ‘estudiando Python NLP’]</a:t>
            </a:r>
            <a:endParaRPr sz="1250">
              <a:latin typeface="Arial"/>
              <a:ea typeface="Arial"/>
              <a:cs typeface="Arial"/>
              <a:sym typeface="Arial"/>
            </a:endParaRPr>
          </a:p>
          <a:p>
            <a:pPr indent="0" lvl="0" marL="342900" rtl="0" algn="l">
              <a:lnSpc>
                <a:spcPct val="100000"/>
              </a:lnSpc>
              <a:spcBef>
                <a:spcPts val="160"/>
              </a:spcBef>
              <a:spcAft>
                <a:spcPts val="0"/>
              </a:spcAft>
              <a:buNone/>
            </a:pPr>
            <a:r>
              <a:rPr b="0" i="1" lang="en-US" sz="1250">
                <a:latin typeface="Arial"/>
                <a:ea typeface="Arial"/>
                <a:cs typeface="Arial"/>
                <a:sym typeface="Arial"/>
              </a:rPr>
              <a:t>Si n=4, pej cuatrigrama → [‘Estoy estudiando Python NLP’]</a:t>
            </a:r>
            <a:endParaRPr sz="1250">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4" name="Shape 324"/>
        <p:cNvGrpSpPr/>
        <p:nvPr/>
      </p:nvGrpSpPr>
      <p:grpSpPr>
        <a:xfrm>
          <a:off x="0" y="0"/>
          <a:ext cx="0" cy="0"/>
          <a:chOff x="0" y="0"/>
          <a:chExt cx="0" cy="0"/>
        </a:xfrm>
      </p:grpSpPr>
      <p:sp>
        <p:nvSpPr>
          <p:cNvPr id="325" name="Google Shape;325;p31"/>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Incrustaciones de palabras o Word Embeddings</a:t>
            </a:r>
            <a:endParaRPr/>
          </a:p>
        </p:txBody>
      </p:sp>
      <p:sp>
        <p:nvSpPr>
          <p:cNvPr id="326" name="Google Shape;326;p31"/>
          <p:cNvSpPr txBox="1"/>
          <p:nvPr>
            <p:ph idx="1" type="body"/>
          </p:nvPr>
        </p:nvSpPr>
        <p:spPr>
          <a:xfrm>
            <a:off x="639978" y="1013309"/>
            <a:ext cx="7746365" cy="3282950"/>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Quattrocento Sans"/>
              <a:buChar char="●"/>
            </a:pPr>
            <a:r>
              <a:rPr lang="en-US" sz="1400"/>
              <a:t>Vectorización de N-gramas</a:t>
            </a:r>
            <a:endParaRPr sz="1400"/>
          </a:p>
          <a:p>
            <a:pPr indent="0" lvl="0" marL="0" rtl="0" algn="l">
              <a:lnSpc>
                <a:spcPct val="100000"/>
              </a:lnSpc>
              <a:spcBef>
                <a:spcPts val="315"/>
              </a:spcBef>
              <a:spcAft>
                <a:spcPts val="0"/>
              </a:spcAft>
              <a:buNone/>
            </a:pPr>
            <a:r>
              <a:t/>
            </a:r>
            <a:endParaRPr sz="1400"/>
          </a:p>
          <a:p>
            <a:pPr indent="0" lvl="0" marL="342900" marR="5715" rtl="0" algn="l">
              <a:lnSpc>
                <a:spcPct val="114700"/>
              </a:lnSpc>
              <a:spcBef>
                <a:spcPts val="0"/>
              </a:spcBef>
              <a:spcAft>
                <a:spcPts val="0"/>
              </a:spcAft>
              <a:buNone/>
            </a:pPr>
            <a:r>
              <a:rPr b="0" lang="en-US">
                <a:latin typeface="Helvetica Neue"/>
                <a:ea typeface="Helvetica Neue"/>
                <a:cs typeface="Helvetica Neue"/>
                <a:sym typeface="Helvetica Neue"/>
              </a:rPr>
              <a:t>El procedimiento general es tomar el valor de N tan pequeño como sea posible y que ofrezca información suficiente.</a:t>
            </a:r>
            <a:endParaRPr/>
          </a:p>
          <a:p>
            <a:pPr indent="0" lvl="0" marL="342900" marR="5080" rtl="0" algn="l">
              <a:lnSpc>
                <a:spcPct val="114900"/>
              </a:lnSpc>
              <a:spcBef>
                <a:spcPts val="0"/>
              </a:spcBef>
              <a:spcAft>
                <a:spcPts val="0"/>
              </a:spcAft>
              <a:buNone/>
            </a:pPr>
            <a:r>
              <a:rPr b="0" lang="en-US">
                <a:latin typeface="Helvetica Neue"/>
                <a:ea typeface="Helvetica Neue"/>
                <a:cs typeface="Helvetica Neue"/>
                <a:sym typeface="Helvetica Neue"/>
              </a:rPr>
              <a:t>Valores demasiado pequeños ofrecen pocas características. Valores demasiado grandes de N devuelven una matriz con demasiadas caracteríticas.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0" name="Shape 330"/>
        <p:cNvGrpSpPr/>
        <p:nvPr/>
      </p:nvGrpSpPr>
      <p:grpSpPr>
        <a:xfrm>
          <a:off x="0" y="0"/>
          <a:ext cx="0" cy="0"/>
          <a:chOff x="0" y="0"/>
          <a:chExt cx="0" cy="0"/>
        </a:xfrm>
      </p:grpSpPr>
      <p:sp>
        <p:nvSpPr>
          <p:cNvPr id="331" name="Google Shape;331;p32"/>
          <p:cNvSpPr txBox="1"/>
          <p:nvPr/>
        </p:nvSpPr>
        <p:spPr>
          <a:xfrm>
            <a:off x="353059" y="461062"/>
            <a:ext cx="563308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Arial"/>
                <a:ea typeface="Arial"/>
                <a:cs typeface="Arial"/>
                <a:sym typeface="Arial"/>
              </a:rPr>
              <a:t>10. Incrustaciones de palabras o Word Embeddings</a:t>
            </a:r>
            <a:endParaRPr sz="1800">
              <a:latin typeface="Arial"/>
              <a:ea typeface="Arial"/>
              <a:cs typeface="Arial"/>
              <a:sym typeface="Arial"/>
            </a:endParaRPr>
          </a:p>
        </p:txBody>
      </p:sp>
      <p:graphicFrame>
        <p:nvGraphicFramePr>
          <p:cNvPr id="332" name="Google Shape;332;p32"/>
          <p:cNvGraphicFramePr/>
          <p:nvPr/>
        </p:nvGraphicFramePr>
        <p:xfrm>
          <a:off x="620928" y="1039052"/>
          <a:ext cx="3000000" cy="3000000"/>
        </p:xfrm>
        <a:graphic>
          <a:graphicData uri="http://schemas.openxmlformats.org/drawingml/2006/table">
            <a:tbl>
              <a:tblPr bandRow="1" firstRow="1">
                <a:noFill/>
                <a:tableStyleId>{50B4FBDC-4BCA-4CDA-B081-6B65119AD553}</a:tableStyleId>
              </a:tblPr>
              <a:tblGrid>
                <a:gridCol w="269875"/>
                <a:gridCol w="5205725"/>
                <a:gridCol w="2310775"/>
              </a:tblGrid>
              <a:tr h="357500">
                <a:tc>
                  <a:txBody>
                    <a:bodyPr/>
                    <a:lstStyle/>
                    <a:p>
                      <a:pPr indent="0" lvl="0" marL="0" marR="57785" rtl="0" algn="ctr">
                        <a:lnSpc>
                          <a:spcPct val="96428"/>
                        </a:lnSpc>
                        <a:spcBef>
                          <a:spcPts val="0"/>
                        </a:spcBef>
                        <a:spcAft>
                          <a:spcPts val="0"/>
                        </a:spcAft>
                        <a:buNone/>
                      </a:pPr>
                      <a:r>
                        <a:rPr lang="en-US" sz="1400" u="none" cap="none" strike="noStrike">
                          <a:solidFill>
                            <a:srgbClr val="00EBE9"/>
                          </a:solidFill>
                          <a:latin typeface="Quattrocento Sans"/>
                          <a:ea typeface="Quattrocento Sans"/>
                          <a:cs typeface="Quattrocento Sans"/>
                          <a:sym typeface="Quattrocento Sans"/>
                        </a:rPr>
                        <a:t>●</a:t>
                      </a:r>
                      <a:endParaRPr sz="1400" u="none" cap="none" strike="noStrike">
                        <a:latin typeface="Quattrocento Sans"/>
                        <a:ea typeface="Quattrocento Sans"/>
                        <a:cs typeface="Quattrocento Sans"/>
                        <a:sym typeface="Quattrocento Sans"/>
                      </a:endParaRPr>
                    </a:p>
                  </a:txBody>
                  <a:tcPr marT="0" marB="0" marR="0" marL="0"/>
                </a:tc>
                <a:tc>
                  <a:txBody>
                    <a:bodyPr/>
                    <a:lstStyle/>
                    <a:p>
                      <a:pPr indent="0" lvl="0" marL="92075" marR="0" rtl="0" algn="l">
                        <a:lnSpc>
                          <a:spcPct val="112857"/>
                        </a:lnSpc>
                        <a:spcBef>
                          <a:spcPts val="0"/>
                        </a:spcBef>
                        <a:spcAft>
                          <a:spcPts val="0"/>
                        </a:spcAft>
                        <a:buNone/>
                      </a:pPr>
                      <a:r>
                        <a:rPr b="1" lang="en-US" sz="1400" u="none" cap="none" strike="noStrike">
                          <a:latin typeface="Arial"/>
                          <a:ea typeface="Arial"/>
                          <a:cs typeface="Arial"/>
                          <a:sym typeface="Arial"/>
                        </a:rPr>
                        <a:t>Vectorización de N-gramas. Inconvenientes</a:t>
                      </a:r>
                      <a:endParaRPr sz="1400" u="none" cap="none" strike="noStrike">
                        <a:latin typeface="Arial"/>
                        <a:ea typeface="Arial"/>
                        <a:cs typeface="Arial"/>
                        <a:sym typeface="Arial"/>
                      </a:endParaRPr>
                    </a:p>
                  </a:txBody>
                  <a:tcPr marT="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366400">
                <a:tc>
                  <a:txBody>
                    <a:bodyPr/>
                    <a:lstStyle/>
                    <a:p>
                      <a:pPr indent="0" lvl="0" marL="0" marR="97155" rtl="0" algn="ctr">
                        <a:lnSpc>
                          <a:spcPct val="100000"/>
                        </a:lnSpc>
                        <a:spcBef>
                          <a:spcPts val="0"/>
                        </a:spcBef>
                        <a:spcAft>
                          <a:spcPts val="0"/>
                        </a:spcAft>
                        <a:buNone/>
                      </a:pPr>
                      <a:r>
                        <a:rPr lang="en-US" sz="1400" u="none" cap="none" strike="noStrike">
                          <a:solidFill>
                            <a:srgbClr val="00EBE9"/>
                          </a:solidFill>
                          <a:latin typeface="Helvetica Neue"/>
                          <a:ea typeface="Helvetica Neue"/>
                          <a:cs typeface="Helvetica Neue"/>
                          <a:sym typeface="Helvetica Neue"/>
                        </a:rPr>
                        <a:t>1.</a:t>
                      </a:r>
                      <a:endParaRPr sz="1400" u="none" cap="none" strike="noStrike">
                        <a:latin typeface="Helvetica Neue"/>
                        <a:ea typeface="Helvetica Neue"/>
                        <a:cs typeface="Helvetica Neue"/>
                        <a:sym typeface="Helvetica Neue"/>
                      </a:endParaRPr>
                    </a:p>
                  </a:txBody>
                  <a:tcPr marT="118100" marB="0" marR="0" marL="0"/>
                </a:tc>
                <a:tc>
                  <a:txBody>
                    <a:bodyPr/>
                    <a:lstStyle/>
                    <a:p>
                      <a:pPr indent="0" lvl="0" marL="92075" marR="0" rtl="0" algn="l">
                        <a:lnSpc>
                          <a:spcPct val="100000"/>
                        </a:lnSpc>
                        <a:spcBef>
                          <a:spcPts val="0"/>
                        </a:spcBef>
                        <a:spcAft>
                          <a:spcPts val="0"/>
                        </a:spcAft>
                        <a:buNone/>
                      </a:pPr>
                      <a:r>
                        <a:rPr lang="en-US" sz="1400" u="none" cap="none" strike="noStrike">
                          <a:latin typeface="Helvetica Neue"/>
                          <a:ea typeface="Helvetica Neue"/>
                          <a:cs typeface="Helvetica Neue"/>
                          <a:sym typeface="Helvetica Neue"/>
                        </a:rPr>
                        <a:t>Tiene demasiadas características (N-gramas)</a:t>
                      </a:r>
                      <a:endParaRPr sz="1400" u="none" cap="none" strike="noStrike">
                        <a:latin typeface="Helvetica Neue"/>
                        <a:ea typeface="Helvetica Neue"/>
                        <a:cs typeface="Helvetica Neue"/>
                        <a:sym typeface="Helvetica Neue"/>
                      </a:endParaRPr>
                    </a:p>
                  </a:txBody>
                  <a:tcPr marT="118100" marB="0" marR="0" marL="0"/>
                </a:tc>
                <a:tc>
                  <a:txBody>
                    <a:bodyPr/>
                    <a:lstStyle/>
                    <a:p>
                      <a:pPr indent="0" lvl="0" marL="0" marR="0" rtl="0" algn="l">
                        <a:lnSpc>
                          <a:spcPct val="100000"/>
                        </a:lnSpc>
                        <a:spcBef>
                          <a:spcPts val="0"/>
                        </a:spcBef>
                        <a:spcAft>
                          <a:spcPts val="0"/>
                        </a:spcAft>
                        <a:buNone/>
                      </a:pPr>
                      <a:r>
                        <a:t/>
                      </a:r>
                      <a:endParaRPr sz="1500" u="none" cap="none" strike="noStrike">
                        <a:latin typeface="Times New Roman"/>
                        <a:ea typeface="Times New Roman"/>
                        <a:cs typeface="Times New Roman"/>
                        <a:sym typeface="Times New Roman"/>
                      </a:endParaRPr>
                    </a:p>
                  </a:txBody>
                  <a:tcPr marT="0" marB="0" marR="0" marL="0"/>
                </a:tc>
              </a:tr>
              <a:tr h="701050">
                <a:tc>
                  <a:txBody>
                    <a:bodyPr/>
                    <a:lstStyle/>
                    <a:p>
                      <a:pPr indent="0" lvl="0" marL="31750" marR="0" rtl="0" algn="l">
                        <a:lnSpc>
                          <a:spcPct val="117857"/>
                        </a:lnSpc>
                        <a:spcBef>
                          <a:spcPts val="0"/>
                        </a:spcBef>
                        <a:spcAft>
                          <a:spcPts val="0"/>
                        </a:spcAft>
                        <a:buNone/>
                      </a:pPr>
                      <a:r>
                        <a:rPr lang="en-US" sz="1400" u="none" cap="none" strike="noStrike">
                          <a:solidFill>
                            <a:srgbClr val="00EBE9"/>
                          </a:solidFill>
                          <a:latin typeface="Helvetica Neue"/>
                          <a:ea typeface="Helvetica Neue"/>
                          <a:cs typeface="Helvetica Neue"/>
                          <a:sym typeface="Helvetica Neue"/>
                        </a:rPr>
                        <a:t>2.</a:t>
                      </a:r>
                      <a:endParaRPr sz="1400" u="none" cap="none" strike="noStrike">
                        <a:latin typeface="Helvetica Neue"/>
                        <a:ea typeface="Helvetica Neue"/>
                        <a:cs typeface="Helvetica Neue"/>
                        <a:sym typeface="Helvetica Neue"/>
                      </a:endParaRPr>
                    </a:p>
                    <a:p>
                      <a:pPr indent="0" lvl="0" marL="0" marR="0" rtl="0" algn="l">
                        <a:lnSpc>
                          <a:spcPct val="100000"/>
                        </a:lnSpc>
                        <a:spcBef>
                          <a:spcPts val="570"/>
                        </a:spcBef>
                        <a:spcAft>
                          <a:spcPts val="0"/>
                        </a:spcAft>
                        <a:buNone/>
                      </a:pPr>
                      <a:r>
                        <a:t/>
                      </a:r>
                      <a:endParaRPr sz="1400" u="none" cap="none" strike="noStrike">
                        <a:latin typeface="Times New Roman"/>
                        <a:ea typeface="Times New Roman"/>
                        <a:cs typeface="Times New Roman"/>
                        <a:sym typeface="Times New Roman"/>
                      </a:endParaRPr>
                    </a:p>
                    <a:p>
                      <a:pPr indent="0" lvl="0" marL="31750" marR="0" rtl="0" algn="l">
                        <a:lnSpc>
                          <a:spcPct val="113928"/>
                        </a:lnSpc>
                        <a:spcBef>
                          <a:spcPts val="0"/>
                        </a:spcBef>
                        <a:spcAft>
                          <a:spcPts val="0"/>
                        </a:spcAft>
                        <a:buNone/>
                      </a:pPr>
                      <a:r>
                        <a:rPr lang="en-US" sz="1400" u="none" cap="none" strike="noStrike">
                          <a:solidFill>
                            <a:srgbClr val="00EBE9"/>
                          </a:solidFill>
                          <a:latin typeface="Helvetica Neue"/>
                          <a:ea typeface="Helvetica Neue"/>
                          <a:cs typeface="Helvetica Neue"/>
                          <a:sym typeface="Helvetica Neue"/>
                        </a:rPr>
                        <a:t>3.</a:t>
                      </a:r>
                      <a:endParaRPr sz="1400" u="none" cap="none" strike="noStrike">
                        <a:latin typeface="Helvetica Neue"/>
                        <a:ea typeface="Helvetica Neue"/>
                        <a:cs typeface="Helvetica Neue"/>
                        <a:sym typeface="Helvetica Neue"/>
                      </a:endParaRPr>
                    </a:p>
                  </a:txBody>
                  <a:tcPr marT="0" marB="0" marR="0" marL="0"/>
                </a:tc>
                <a:tc>
                  <a:txBody>
                    <a:bodyPr/>
                    <a:lstStyle/>
                    <a:p>
                      <a:pPr indent="0" lvl="0" marL="92075" marR="0" rtl="0" algn="l">
                        <a:lnSpc>
                          <a:spcPct val="117857"/>
                        </a:lnSpc>
                        <a:spcBef>
                          <a:spcPts val="0"/>
                        </a:spcBef>
                        <a:spcAft>
                          <a:spcPts val="0"/>
                        </a:spcAft>
                        <a:buNone/>
                      </a:pPr>
                      <a:r>
                        <a:rPr lang="en-US" sz="1400" u="none" cap="none" strike="noStrike">
                          <a:latin typeface="Helvetica Neue"/>
                          <a:ea typeface="Helvetica Neue"/>
                          <a:cs typeface="Helvetica Neue"/>
                          <a:sym typeface="Helvetica Neue"/>
                        </a:rPr>
                        <a:t>Debidos	que	devuelve	demasiados	N-gramas,	el	conjunto</a:t>
                      </a:r>
                      <a:endParaRPr sz="1400" u="none" cap="none" strike="noStrike">
                        <a:latin typeface="Helvetica Neue"/>
                        <a:ea typeface="Helvetica Neue"/>
                        <a:cs typeface="Helvetica Neue"/>
                        <a:sym typeface="Helvetica Neue"/>
                      </a:endParaRPr>
                    </a:p>
                    <a:p>
                      <a:pPr indent="0" lvl="0" marL="92075" marR="2769870" rtl="0" algn="l">
                        <a:lnSpc>
                          <a:spcPct val="114900"/>
                        </a:lnSpc>
                        <a:spcBef>
                          <a:spcPts val="0"/>
                        </a:spcBef>
                        <a:spcAft>
                          <a:spcPts val="0"/>
                        </a:spcAft>
                        <a:buNone/>
                      </a:pPr>
                      <a:r>
                        <a:rPr lang="en-US" sz="1400" u="none" cap="none" strike="noStrike">
                          <a:latin typeface="Helvetica Neue"/>
                          <a:ea typeface="Helvetica Neue"/>
                          <a:cs typeface="Helvetica Neue"/>
                          <a:sym typeface="Helvetica Neue"/>
                        </a:rPr>
                        <a:t>computacionalmente costoso. No es fácil elegir el valor de N</a:t>
                      </a:r>
                      <a:endParaRPr sz="1400" u="none" cap="none" strike="noStrike">
                        <a:latin typeface="Helvetica Neue"/>
                        <a:ea typeface="Helvetica Neue"/>
                        <a:cs typeface="Helvetica Neue"/>
                        <a:sym typeface="Helvetica Neue"/>
                      </a:endParaRPr>
                    </a:p>
                  </a:txBody>
                  <a:tcPr marT="0" marB="0" marR="0" marL="0"/>
                </a:tc>
                <a:tc>
                  <a:txBody>
                    <a:bodyPr/>
                    <a:lstStyle/>
                    <a:p>
                      <a:pPr indent="0" lvl="0" marL="67945" marR="0" rtl="0" algn="l">
                        <a:lnSpc>
                          <a:spcPct val="117857"/>
                        </a:lnSpc>
                        <a:spcBef>
                          <a:spcPts val="0"/>
                        </a:spcBef>
                        <a:spcAft>
                          <a:spcPts val="0"/>
                        </a:spcAft>
                        <a:buNone/>
                      </a:pPr>
                      <a:r>
                        <a:rPr lang="en-US" sz="1400" u="none" cap="none" strike="noStrike">
                          <a:latin typeface="Helvetica Neue"/>
                          <a:ea typeface="Helvetica Neue"/>
                          <a:cs typeface="Helvetica Neue"/>
                          <a:sym typeface="Helvetica Neue"/>
                        </a:rPr>
                        <a:t>es	demasiado	disperso	y</a:t>
                      </a:r>
                      <a:endParaRPr sz="1400" u="none" cap="none" strike="noStrike">
                        <a:latin typeface="Helvetica Neue"/>
                        <a:ea typeface="Helvetica Neue"/>
                        <a:cs typeface="Helvetica Neue"/>
                        <a:sym typeface="Helvetica Neue"/>
                      </a:endParaRPr>
                    </a:p>
                  </a:txBody>
                  <a:tcPr marT="0" marB="0" marR="0" marL="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36" name="Shape 336"/>
        <p:cNvGrpSpPr/>
        <p:nvPr/>
      </p:nvGrpSpPr>
      <p:grpSpPr>
        <a:xfrm>
          <a:off x="0" y="0"/>
          <a:ext cx="0" cy="0"/>
          <a:chOff x="0" y="0"/>
          <a:chExt cx="0" cy="0"/>
        </a:xfrm>
      </p:grpSpPr>
      <p:sp>
        <p:nvSpPr>
          <p:cNvPr id="337" name="Google Shape;337;p33"/>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Incrustaciones de palabras o Word Embeddings</a:t>
            </a:r>
            <a:endParaRPr/>
          </a:p>
        </p:txBody>
      </p:sp>
      <p:sp>
        <p:nvSpPr>
          <p:cNvPr id="338" name="Google Shape;338;p33"/>
          <p:cNvSpPr txBox="1"/>
          <p:nvPr/>
        </p:nvSpPr>
        <p:spPr>
          <a:xfrm>
            <a:off x="639978" y="1013309"/>
            <a:ext cx="7744459" cy="973455"/>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Vectorización TF-IDF</a:t>
            </a:r>
            <a:endParaRPr sz="1400">
              <a:latin typeface="Arial"/>
              <a:ea typeface="Arial"/>
              <a:cs typeface="Arial"/>
              <a:sym typeface="Arial"/>
            </a:endParaRPr>
          </a:p>
          <a:p>
            <a:pPr indent="0" lvl="0" marL="0" rtl="0" algn="l">
              <a:lnSpc>
                <a:spcPct val="100000"/>
              </a:lnSpc>
              <a:spcBef>
                <a:spcPts val="315"/>
              </a:spcBef>
              <a:spcAft>
                <a:spcPts val="0"/>
              </a:spcAft>
              <a:buNone/>
            </a:pPr>
            <a:r>
              <a:t/>
            </a:r>
            <a:endParaRPr sz="1400">
              <a:latin typeface="Arial"/>
              <a:ea typeface="Arial"/>
              <a:cs typeface="Arial"/>
              <a:sym typeface="Arial"/>
            </a:endParaRPr>
          </a:p>
          <a:p>
            <a:pPr indent="-330835" lvl="0" marL="342900" marR="5080" rtl="0" algn="l">
              <a:lnSpc>
                <a:spcPct val="114700"/>
              </a:lnSpc>
              <a:spcBef>
                <a:spcPts val="0"/>
              </a:spcBef>
              <a:spcAft>
                <a:spcPts val="0"/>
              </a:spcAft>
              <a:buNone/>
            </a:pPr>
            <a:r>
              <a:rPr lang="en-US" sz="1400">
                <a:solidFill>
                  <a:srgbClr val="00EBE9"/>
                </a:solidFill>
                <a:latin typeface="Helvetica Neue"/>
                <a:ea typeface="Helvetica Neue"/>
                <a:cs typeface="Helvetica Neue"/>
                <a:sym typeface="Helvetica Neue"/>
              </a:rPr>
              <a:t>1.	</a:t>
            </a:r>
            <a:r>
              <a:rPr lang="en-US" sz="1400">
                <a:latin typeface="Helvetica Neue"/>
                <a:ea typeface="Helvetica Neue"/>
                <a:cs typeface="Helvetica Neue"/>
                <a:sym typeface="Helvetica Neue"/>
              </a:rPr>
              <a:t>TF → Frecuencia de término o palabra.	Frecuencia con la que ocurre la palabra en un documento.</a:t>
            </a:r>
            <a:endParaRPr sz="1400">
              <a:latin typeface="Helvetica Neue"/>
              <a:ea typeface="Helvetica Neue"/>
              <a:cs typeface="Helvetica Neue"/>
              <a:sym typeface="Helvetica Neue"/>
            </a:endParaRPr>
          </a:p>
        </p:txBody>
      </p:sp>
      <p:sp>
        <p:nvSpPr>
          <p:cNvPr id="339" name="Google Shape;339;p33"/>
          <p:cNvSpPr txBox="1"/>
          <p:nvPr/>
        </p:nvSpPr>
        <p:spPr>
          <a:xfrm>
            <a:off x="932357" y="2794218"/>
            <a:ext cx="7466330" cy="1201420"/>
          </a:xfrm>
          <a:prstGeom prst="rect">
            <a:avLst/>
          </a:prstGeom>
          <a:noFill/>
          <a:ln>
            <a:noFill/>
          </a:ln>
        </p:spPr>
        <p:txBody>
          <a:bodyPr anchorCtr="0" anchor="t" bIns="0" lIns="0" spcFirstLastPara="1" rIns="0" wrap="square" tIns="12700">
            <a:spAutoFit/>
          </a:bodyPr>
          <a:lstStyle/>
          <a:p>
            <a:pPr indent="0" lvl="0" marL="50800" rtl="0" algn="l">
              <a:lnSpc>
                <a:spcPct val="100000"/>
              </a:lnSpc>
              <a:spcBef>
                <a:spcPts val="0"/>
              </a:spcBef>
              <a:spcAft>
                <a:spcPts val="0"/>
              </a:spcAft>
              <a:buNone/>
            </a:pPr>
            <a:r>
              <a:rPr lang="en-US" sz="1000">
                <a:latin typeface="Helvetica Neue"/>
                <a:ea typeface="Helvetica Neue"/>
                <a:cs typeface="Helvetica Neue"/>
                <a:sym typeface="Helvetica Neue"/>
              </a:rPr>
              <a:t>donde</a:t>
            </a:r>
            <a:r>
              <a:rPr lang="en-US" sz="1200">
                <a:latin typeface="Helvetica Neue"/>
                <a:ea typeface="Helvetica Neue"/>
                <a:cs typeface="Helvetica Neue"/>
                <a:sym typeface="Helvetica Neue"/>
              </a:rPr>
              <a:t>: n</a:t>
            </a:r>
            <a:r>
              <a:rPr baseline="-25000" lang="en-US" sz="825">
                <a:latin typeface="Helvetica Neue"/>
                <a:ea typeface="Helvetica Neue"/>
                <a:cs typeface="Helvetica Neue"/>
                <a:sym typeface="Helvetica Neue"/>
              </a:rPr>
              <a:t>t </a:t>
            </a:r>
            <a:r>
              <a:rPr lang="en-US" sz="1000">
                <a:latin typeface="Helvetica Neue"/>
                <a:ea typeface="Helvetica Neue"/>
                <a:cs typeface="Helvetica Neue"/>
                <a:sym typeface="Helvetica Neue"/>
              </a:rPr>
              <a:t>corresponde al número de veces que aparece un término en el documento</a:t>
            </a:r>
            <a:endParaRPr sz="1000">
              <a:latin typeface="Helvetica Neue"/>
              <a:ea typeface="Helvetica Neue"/>
              <a:cs typeface="Helvetica Neue"/>
              <a:sym typeface="Helvetica Neue"/>
            </a:endParaRPr>
          </a:p>
          <a:p>
            <a:pPr indent="0" lvl="0" marL="949325" rtl="0" algn="l">
              <a:lnSpc>
                <a:spcPct val="100000"/>
              </a:lnSpc>
              <a:spcBef>
                <a:spcPts val="795"/>
              </a:spcBef>
              <a:spcAft>
                <a:spcPts val="0"/>
              </a:spcAft>
              <a:buNone/>
            </a:pPr>
            <a:r>
              <a:rPr lang="en-US" sz="1000">
                <a:latin typeface="Helvetica Neue"/>
                <a:ea typeface="Helvetica Neue"/>
                <a:cs typeface="Helvetica Neue"/>
                <a:sym typeface="Helvetica Neue"/>
              </a:rPr>
              <a:t>Sum n</a:t>
            </a:r>
            <a:r>
              <a:rPr baseline="-25000" lang="en-US" sz="825">
                <a:latin typeface="Helvetica Neue"/>
                <a:ea typeface="Helvetica Neue"/>
                <a:cs typeface="Helvetica Neue"/>
                <a:sym typeface="Helvetica Neue"/>
              </a:rPr>
              <a:t>k </a:t>
            </a:r>
            <a:r>
              <a:rPr lang="en-US" sz="1000">
                <a:latin typeface="Helvetica Neue"/>
                <a:ea typeface="Helvetica Neue"/>
                <a:cs typeface="Helvetica Neue"/>
                <a:sym typeface="Helvetica Neue"/>
              </a:rPr>
              <a:t>corresponde al total de términos que hay en el documento.</a:t>
            </a:r>
            <a:endParaRPr sz="1000">
              <a:latin typeface="Helvetica Neue"/>
              <a:ea typeface="Helvetica Neue"/>
              <a:cs typeface="Helvetica Neue"/>
              <a:sym typeface="Helvetica Neue"/>
            </a:endParaRPr>
          </a:p>
          <a:p>
            <a:pPr indent="0" lvl="0" marL="0" rtl="0" algn="l">
              <a:lnSpc>
                <a:spcPct val="100000"/>
              </a:lnSpc>
              <a:spcBef>
                <a:spcPts val="825"/>
              </a:spcBef>
              <a:spcAft>
                <a:spcPts val="0"/>
              </a:spcAft>
              <a:buNone/>
            </a:pPr>
            <a:r>
              <a:t/>
            </a:r>
            <a:endParaRPr sz="1000">
              <a:latin typeface="Helvetica Neue"/>
              <a:ea typeface="Helvetica Neue"/>
              <a:cs typeface="Helvetica Neue"/>
              <a:sym typeface="Helvetica Neue"/>
            </a:endParaRPr>
          </a:p>
          <a:p>
            <a:pPr indent="0" lvl="0" marL="50800" marR="17780" rtl="0" algn="l">
              <a:lnSpc>
                <a:spcPct val="114900"/>
              </a:lnSpc>
              <a:spcBef>
                <a:spcPts val="5"/>
              </a:spcBef>
              <a:spcAft>
                <a:spcPts val="0"/>
              </a:spcAft>
              <a:buNone/>
            </a:pPr>
            <a:r>
              <a:rPr lang="en-US" sz="1400">
                <a:latin typeface="Helvetica Neue"/>
                <a:ea typeface="Helvetica Neue"/>
                <a:cs typeface="Helvetica Neue"/>
                <a:sym typeface="Helvetica Neue"/>
              </a:rPr>
              <a:t>Como cada documento puede tener una longitud diferente, un término puede aparecer más en documentos grandes que en cortos y todos los términos tienen la misma importancia.</a:t>
            </a:r>
            <a:endParaRPr sz="1400">
              <a:latin typeface="Helvetica Neue"/>
              <a:ea typeface="Helvetica Neue"/>
              <a:cs typeface="Helvetica Neue"/>
              <a:sym typeface="Helvetica Neue"/>
            </a:endParaRPr>
          </a:p>
        </p:txBody>
      </p:sp>
      <p:pic>
        <p:nvPicPr>
          <p:cNvPr id="340" name="Google Shape;340;p33"/>
          <p:cNvPicPr preferRelativeResize="0"/>
          <p:nvPr/>
        </p:nvPicPr>
        <p:blipFill rotWithShape="1">
          <a:blip r:embed="rId3">
            <a:alphaModFix/>
          </a:blip>
          <a:srcRect b="0" l="0" r="0" t="0"/>
          <a:stretch/>
        </p:blipFill>
        <p:spPr>
          <a:xfrm>
            <a:off x="3038388" y="2024176"/>
            <a:ext cx="1717724" cy="53796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4" name="Shape 344"/>
        <p:cNvGrpSpPr/>
        <p:nvPr/>
      </p:nvGrpSpPr>
      <p:grpSpPr>
        <a:xfrm>
          <a:off x="0" y="0"/>
          <a:ext cx="0" cy="0"/>
          <a:chOff x="0" y="0"/>
          <a:chExt cx="0" cy="0"/>
        </a:xfrm>
      </p:grpSpPr>
      <p:sp>
        <p:nvSpPr>
          <p:cNvPr id="345" name="Google Shape;345;p34"/>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Incrustaciones de palabras o Word Embeddings</a:t>
            </a:r>
            <a:endParaRPr/>
          </a:p>
        </p:txBody>
      </p:sp>
      <p:sp>
        <p:nvSpPr>
          <p:cNvPr id="346" name="Google Shape;346;p34"/>
          <p:cNvSpPr txBox="1"/>
          <p:nvPr/>
        </p:nvSpPr>
        <p:spPr>
          <a:xfrm>
            <a:off x="639978" y="1013309"/>
            <a:ext cx="1974214" cy="239395"/>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Vectorización TF-IDF</a:t>
            </a:r>
            <a:endParaRPr sz="1400">
              <a:latin typeface="Arial"/>
              <a:ea typeface="Arial"/>
              <a:cs typeface="Arial"/>
              <a:sym typeface="Arial"/>
            </a:endParaRPr>
          </a:p>
        </p:txBody>
      </p:sp>
      <p:sp>
        <p:nvSpPr>
          <p:cNvPr id="347" name="Google Shape;347;p34"/>
          <p:cNvSpPr txBox="1"/>
          <p:nvPr/>
        </p:nvSpPr>
        <p:spPr>
          <a:xfrm>
            <a:off x="639978" y="1471139"/>
            <a:ext cx="5310505" cy="515620"/>
          </a:xfrm>
          <a:prstGeom prst="rect">
            <a:avLst/>
          </a:prstGeom>
          <a:noFill/>
          <a:ln>
            <a:noFill/>
          </a:ln>
        </p:spPr>
        <p:txBody>
          <a:bodyPr anchorCtr="0" anchor="t" bIns="0" lIns="0" spcFirstLastPara="1" rIns="0" wrap="square" tIns="12700">
            <a:spAutoFit/>
          </a:bodyPr>
          <a:lstStyle/>
          <a:p>
            <a:pPr indent="-330835" lvl="0" marL="342900" marR="5080" rtl="0" algn="l">
              <a:lnSpc>
                <a:spcPct val="114700"/>
              </a:lnSpc>
              <a:spcBef>
                <a:spcPts val="0"/>
              </a:spcBef>
              <a:spcAft>
                <a:spcPts val="0"/>
              </a:spcAft>
              <a:buNone/>
            </a:pPr>
            <a:r>
              <a:rPr lang="en-US" sz="1400">
                <a:solidFill>
                  <a:srgbClr val="00EBE9"/>
                </a:solidFill>
                <a:latin typeface="Helvetica Neue"/>
                <a:ea typeface="Helvetica Neue"/>
                <a:cs typeface="Helvetica Neue"/>
                <a:sym typeface="Helvetica Neue"/>
              </a:rPr>
              <a:t>2.	</a:t>
            </a:r>
            <a:r>
              <a:rPr lang="en-US" sz="1400">
                <a:latin typeface="Helvetica Neue"/>
                <a:ea typeface="Helvetica Neue"/>
                <a:cs typeface="Helvetica Neue"/>
                <a:sym typeface="Helvetica Neue"/>
              </a:rPr>
              <a:t>Idf → Frecuencia inversa de documento.	</a:t>
            </a:r>
            <a:r>
              <a:rPr b="1" lang="en-US" sz="1400">
                <a:latin typeface="Arial"/>
                <a:ea typeface="Arial"/>
                <a:cs typeface="Arial"/>
                <a:sym typeface="Arial"/>
              </a:rPr>
              <a:t>Permite evaluar determinado término en el documento.</a:t>
            </a:r>
            <a:endParaRPr sz="1400">
              <a:latin typeface="Arial"/>
              <a:ea typeface="Arial"/>
              <a:cs typeface="Arial"/>
              <a:sym typeface="Arial"/>
            </a:endParaRPr>
          </a:p>
        </p:txBody>
      </p:sp>
      <p:sp>
        <p:nvSpPr>
          <p:cNvPr id="348" name="Google Shape;348;p34"/>
          <p:cNvSpPr txBox="1"/>
          <p:nvPr/>
        </p:nvSpPr>
        <p:spPr>
          <a:xfrm>
            <a:off x="6039696" y="1502539"/>
            <a:ext cx="2350135"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400">
                <a:latin typeface="Arial"/>
                <a:ea typeface="Arial"/>
                <a:cs typeface="Arial"/>
                <a:sym typeface="Arial"/>
              </a:rPr>
              <a:t>cómo de importante es un</a:t>
            </a:r>
            <a:endParaRPr sz="1400">
              <a:latin typeface="Arial"/>
              <a:ea typeface="Arial"/>
              <a:cs typeface="Arial"/>
              <a:sym typeface="Arial"/>
            </a:endParaRPr>
          </a:p>
        </p:txBody>
      </p:sp>
      <p:sp>
        <p:nvSpPr>
          <p:cNvPr id="349" name="Google Shape;349;p34"/>
          <p:cNvSpPr txBox="1"/>
          <p:nvPr/>
        </p:nvSpPr>
        <p:spPr>
          <a:xfrm>
            <a:off x="970457" y="2237665"/>
            <a:ext cx="7417434" cy="97345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latin typeface="Helvetica Neue"/>
                <a:ea typeface="Helvetica Neue"/>
                <a:cs typeface="Helvetica Neue"/>
                <a:sym typeface="Helvetica Neue"/>
              </a:rPr>
              <a:t>Este valor no varía entre documentos, sólo entre palabras.</a:t>
            </a:r>
            <a:endParaRPr sz="1400">
              <a:latin typeface="Helvetica Neue"/>
              <a:ea typeface="Helvetica Neue"/>
              <a:cs typeface="Helvetica Neue"/>
              <a:sym typeface="Helvetica Neue"/>
            </a:endParaRPr>
          </a:p>
          <a:p>
            <a:pPr indent="0" lvl="0" marL="0" rtl="0" algn="l">
              <a:lnSpc>
                <a:spcPct val="100000"/>
              </a:lnSpc>
              <a:spcBef>
                <a:spcPts val="330"/>
              </a:spcBef>
              <a:spcAft>
                <a:spcPts val="0"/>
              </a:spcAft>
              <a:buNone/>
            </a:pPr>
            <a:r>
              <a:t/>
            </a:r>
            <a:endParaRPr sz="1400">
              <a:latin typeface="Helvetica Neue"/>
              <a:ea typeface="Helvetica Neue"/>
              <a:cs typeface="Helvetica Neue"/>
              <a:sym typeface="Helvetica Neue"/>
            </a:endParaRPr>
          </a:p>
          <a:p>
            <a:pPr indent="0" lvl="0" marL="12700" marR="5080" rtl="0" algn="l">
              <a:lnSpc>
                <a:spcPct val="114900"/>
              </a:lnSpc>
              <a:spcBef>
                <a:spcPts val="5"/>
              </a:spcBef>
              <a:spcAft>
                <a:spcPts val="0"/>
              </a:spcAft>
              <a:buNone/>
            </a:pPr>
            <a:r>
              <a:rPr lang="en-US" sz="1400">
                <a:latin typeface="Helvetica Neue"/>
                <a:ea typeface="Helvetica Neue"/>
                <a:cs typeface="Helvetica Neue"/>
                <a:sym typeface="Helvetica Neue"/>
              </a:rPr>
              <a:t>Necesitamos saber cuántos documentos hay en nuestro corpus (representados en la fórmula con la letra D) y en cuántos aparece la palabra.</a:t>
            </a:r>
            <a:endParaRPr sz="1400">
              <a:latin typeface="Helvetica Neue"/>
              <a:ea typeface="Helvetica Neue"/>
              <a:cs typeface="Helvetica Neue"/>
              <a:sym typeface="Helvetica Neue"/>
            </a:endParaRPr>
          </a:p>
        </p:txBody>
      </p:sp>
      <p:sp>
        <p:nvSpPr>
          <p:cNvPr id="350" name="Google Shape;350;p34"/>
          <p:cNvSpPr txBox="1"/>
          <p:nvPr/>
        </p:nvSpPr>
        <p:spPr>
          <a:xfrm>
            <a:off x="970457" y="4312924"/>
            <a:ext cx="7411084" cy="574040"/>
          </a:xfrm>
          <a:prstGeom prst="rect">
            <a:avLst/>
          </a:prstGeom>
          <a:noFill/>
          <a:ln>
            <a:noFill/>
          </a:ln>
        </p:spPr>
        <p:txBody>
          <a:bodyPr anchorCtr="0" anchor="t" bIns="0" lIns="0" spcFirstLastPara="1" rIns="0" wrap="square" tIns="12700">
            <a:spAutoFit/>
          </a:bodyPr>
          <a:lstStyle/>
          <a:p>
            <a:pPr indent="0" lvl="0" marL="12700" marR="5080" rtl="0" algn="l">
              <a:lnSpc>
                <a:spcPct val="150000"/>
              </a:lnSpc>
              <a:spcBef>
                <a:spcPts val="0"/>
              </a:spcBef>
              <a:spcAft>
                <a:spcPts val="0"/>
              </a:spcAft>
              <a:buNone/>
            </a:pPr>
            <a:r>
              <a:rPr lang="en-US" sz="1200">
                <a:latin typeface="Helvetica Neue"/>
                <a:ea typeface="Helvetica Neue"/>
                <a:cs typeface="Helvetica Neue"/>
                <a:sym typeface="Helvetica Neue"/>
              </a:rPr>
              <a:t>Elementos como ‘el’, ‘la’, ‘eso’, … pueden aparecer muchas veces en un documento, sin embargo tienen poca importancia.</a:t>
            </a:r>
            <a:endParaRPr sz="1200">
              <a:latin typeface="Helvetica Neue"/>
              <a:ea typeface="Helvetica Neue"/>
              <a:cs typeface="Helvetica Neue"/>
              <a:sym typeface="Helvetica Neue"/>
            </a:endParaRPr>
          </a:p>
        </p:txBody>
      </p:sp>
      <p:pic>
        <p:nvPicPr>
          <p:cNvPr id="351" name="Google Shape;351;p34"/>
          <p:cNvPicPr preferRelativeResize="0"/>
          <p:nvPr/>
        </p:nvPicPr>
        <p:blipFill rotWithShape="1">
          <a:blip r:embed="rId3">
            <a:alphaModFix/>
          </a:blip>
          <a:srcRect b="0" l="0" r="0" t="0"/>
          <a:stretch/>
        </p:blipFill>
        <p:spPr>
          <a:xfrm>
            <a:off x="2632117" y="3530664"/>
            <a:ext cx="3781901" cy="687357"/>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5" name="Shape 355"/>
        <p:cNvGrpSpPr/>
        <p:nvPr/>
      </p:nvGrpSpPr>
      <p:grpSpPr>
        <a:xfrm>
          <a:off x="0" y="0"/>
          <a:ext cx="0" cy="0"/>
          <a:chOff x="0" y="0"/>
          <a:chExt cx="0" cy="0"/>
        </a:xfrm>
      </p:grpSpPr>
      <p:sp>
        <p:nvSpPr>
          <p:cNvPr id="356" name="Google Shape;356;p35"/>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10. Incrustaciones de palabras o Word Embeddings</a:t>
            </a:r>
            <a:endParaRPr/>
          </a:p>
        </p:txBody>
      </p:sp>
      <p:sp>
        <p:nvSpPr>
          <p:cNvPr id="357" name="Google Shape;357;p35"/>
          <p:cNvSpPr txBox="1"/>
          <p:nvPr/>
        </p:nvSpPr>
        <p:spPr>
          <a:xfrm>
            <a:off x="639978" y="1013309"/>
            <a:ext cx="7050405" cy="3162300"/>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Vectorización TF-IDF</a:t>
            </a:r>
            <a:endParaRPr sz="1400">
              <a:latin typeface="Arial"/>
              <a:ea typeface="Arial"/>
              <a:cs typeface="Arial"/>
              <a:sym typeface="Arial"/>
            </a:endParaRPr>
          </a:p>
          <a:p>
            <a:pPr indent="0" lvl="0" marL="0" rtl="0" algn="l">
              <a:lnSpc>
                <a:spcPct val="100000"/>
              </a:lnSpc>
              <a:spcBef>
                <a:spcPts val="560"/>
              </a:spcBef>
              <a:spcAft>
                <a:spcPts val="0"/>
              </a:spcAft>
              <a:buNone/>
            </a:pPr>
            <a:r>
              <a:t/>
            </a:r>
            <a:endParaRPr sz="1400">
              <a:latin typeface="Arial"/>
              <a:ea typeface="Arial"/>
              <a:cs typeface="Arial"/>
              <a:sym typeface="Arial"/>
            </a:endParaRPr>
          </a:p>
          <a:p>
            <a:pPr indent="0" lvl="0" marL="12700" rtl="0" algn="l">
              <a:lnSpc>
                <a:spcPct val="100000"/>
              </a:lnSpc>
              <a:spcBef>
                <a:spcPts val="0"/>
              </a:spcBef>
              <a:spcAft>
                <a:spcPts val="0"/>
              </a:spcAft>
              <a:buNone/>
            </a:pPr>
            <a:r>
              <a:rPr lang="en-US" sz="1400">
                <a:solidFill>
                  <a:srgbClr val="00EBE9"/>
                </a:solidFill>
                <a:latin typeface="Helvetica Neue"/>
                <a:ea typeface="Helvetica Neue"/>
                <a:cs typeface="Helvetica Neue"/>
                <a:sym typeface="Helvetica Neue"/>
              </a:rPr>
              <a:t>3.	</a:t>
            </a:r>
            <a:r>
              <a:rPr lang="en-US" sz="1400">
                <a:latin typeface="Helvetica Neue"/>
                <a:ea typeface="Helvetica Neue"/>
                <a:cs typeface="Helvetica Neue"/>
                <a:sym typeface="Helvetica Neue"/>
              </a:rPr>
              <a:t>Frecuencia inversa del documento:</a:t>
            </a:r>
            <a:endParaRPr sz="1400">
              <a:latin typeface="Helvetica Neue"/>
              <a:ea typeface="Helvetica Neue"/>
              <a:cs typeface="Helvetica Neue"/>
              <a:sym typeface="Helvetica Neue"/>
            </a:endParaRPr>
          </a:p>
          <a:p>
            <a:pPr indent="0" lvl="0" marL="0" rtl="0" algn="l">
              <a:lnSpc>
                <a:spcPct val="100000"/>
              </a:lnSpc>
              <a:spcBef>
                <a:spcPts val="1065"/>
              </a:spcBef>
              <a:spcAft>
                <a:spcPts val="0"/>
              </a:spcAft>
              <a:buNone/>
            </a:pPr>
            <a:r>
              <a:t/>
            </a:r>
            <a:endParaRPr sz="1400">
              <a:latin typeface="Helvetica Neue"/>
              <a:ea typeface="Helvetica Neue"/>
              <a:cs typeface="Helvetica Neue"/>
              <a:sym typeface="Helvetica Neue"/>
            </a:endParaRPr>
          </a:p>
          <a:p>
            <a:pPr indent="0" lvl="0" marL="342900" rtl="0" algn="l">
              <a:lnSpc>
                <a:spcPct val="100000"/>
              </a:lnSpc>
              <a:spcBef>
                <a:spcPts val="0"/>
              </a:spcBef>
              <a:spcAft>
                <a:spcPts val="0"/>
              </a:spcAft>
              <a:buNone/>
            </a:pPr>
            <a:r>
              <a:rPr lang="en-US" sz="1200">
                <a:latin typeface="Helvetica Neue"/>
                <a:ea typeface="Helvetica Neue"/>
                <a:cs typeface="Helvetica Neue"/>
                <a:sym typeface="Helvetica Neue"/>
              </a:rPr>
              <a:t>Supongamos que tenemos un documento con 100 palabras, donde la palabra gato aparece 3 veces.</a:t>
            </a:r>
            <a:endParaRPr sz="1200">
              <a:latin typeface="Helvetica Neue"/>
              <a:ea typeface="Helvetica Neue"/>
              <a:cs typeface="Helvetica Neue"/>
              <a:sym typeface="Helvetica Neue"/>
            </a:endParaRPr>
          </a:p>
          <a:p>
            <a:pPr indent="0" lvl="0" marL="1242060" rtl="0" algn="l">
              <a:lnSpc>
                <a:spcPct val="100000"/>
              </a:lnSpc>
              <a:spcBef>
                <a:spcPts val="710"/>
              </a:spcBef>
              <a:spcAft>
                <a:spcPts val="0"/>
              </a:spcAft>
              <a:buNone/>
            </a:pPr>
            <a:r>
              <a:rPr lang="en-US" sz="1200">
                <a:latin typeface="Courier New"/>
                <a:ea typeface="Courier New"/>
                <a:cs typeface="Courier New"/>
                <a:sym typeface="Courier New"/>
              </a:rPr>
              <a:t>TF = 3 / 100 = 0.03</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latin typeface="Courier New"/>
              <a:ea typeface="Courier New"/>
              <a:cs typeface="Courier New"/>
              <a:sym typeface="Courier New"/>
            </a:endParaRPr>
          </a:p>
          <a:p>
            <a:pPr indent="0" lvl="0" marL="0" rtl="0" algn="l">
              <a:lnSpc>
                <a:spcPct val="100000"/>
              </a:lnSpc>
              <a:spcBef>
                <a:spcPts val="150"/>
              </a:spcBef>
              <a:spcAft>
                <a:spcPts val="0"/>
              </a:spcAft>
              <a:buNone/>
            </a:pPr>
            <a:r>
              <a:t/>
            </a:r>
            <a:endParaRPr sz="1200">
              <a:latin typeface="Courier New"/>
              <a:ea typeface="Courier New"/>
              <a:cs typeface="Courier New"/>
              <a:sym typeface="Courier New"/>
            </a:endParaRPr>
          </a:p>
          <a:p>
            <a:pPr indent="0" lvl="0" marL="342900" rtl="0" algn="l">
              <a:lnSpc>
                <a:spcPct val="100000"/>
              </a:lnSpc>
              <a:spcBef>
                <a:spcPts val="0"/>
              </a:spcBef>
              <a:spcAft>
                <a:spcPts val="0"/>
              </a:spcAft>
              <a:buNone/>
            </a:pPr>
            <a:r>
              <a:rPr lang="en-US" sz="1200">
                <a:latin typeface="Helvetica Neue"/>
                <a:ea typeface="Helvetica Neue"/>
                <a:cs typeface="Helvetica Neue"/>
                <a:sym typeface="Helvetica Neue"/>
              </a:rPr>
              <a:t>Ahora supongamos que tenemos 10 millones de documentos y gato aparece en 1000 de ellos.</a:t>
            </a:r>
            <a:endParaRPr sz="1200">
              <a:latin typeface="Helvetica Neue"/>
              <a:ea typeface="Helvetica Neue"/>
              <a:cs typeface="Helvetica Neue"/>
              <a:sym typeface="Helvetica Neue"/>
            </a:endParaRPr>
          </a:p>
          <a:p>
            <a:pPr indent="0" lvl="0" marL="1242060" rtl="0" algn="l">
              <a:lnSpc>
                <a:spcPct val="100000"/>
              </a:lnSpc>
              <a:spcBef>
                <a:spcPts val="710"/>
              </a:spcBef>
              <a:spcAft>
                <a:spcPts val="0"/>
              </a:spcAft>
              <a:buNone/>
            </a:pPr>
            <a:r>
              <a:rPr lang="en-US" sz="1200">
                <a:latin typeface="Courier New"/>
                <a:ea typeface="Courier New"/>
                <a:cs typeface="Courier New"/>
                <a:sym typeface="Courier New"/>
              </a:rPr>
              <a:t>idf = log (10.000.000 / 1.000) = 4</a:t>
            </a:r>
            <a:endParaRPr sz="12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200">
              <a:latin typeface="Courier New"/>
              <a:ea typeface="Courier New"/>
              <a:cs typeface="Courier New"/>
              <a:sym typeface="Courier New"/>
            </a:endParaRPr>
          </a:p>
          <a:p>
            <a:pPr indent="0" lvl="0" marL="0" rtl="0" algn="l">
              <a:lnSpc>
                <a:spcPct val="100000"/>
              </a:lnSpc>
              <a:spcBef>
                <a:spcPts val="150"/>
              </a:spcBef>
              <a:spcAft>
                <a:spcPts val="0"/>
              </a:spcAft>
              <a:buNone/>
            </a:pPr>
            <a:r>
              <a:t/>
            </a:r>
            <a:endParaRPr sz="1200">
              <a:latin typeface="Courier New"/>
              <a:ea typeface="Courier New"/>
              <a:cs typeface="Courier New"/>
              <a:sym typeface="Courier New"/>
            </a:endParaRPr>
          </a:p>
          <a:p>
            <a:pPr indent="0" lvl="0" marL="342900" rtl="0" algn="l">
              <a:lnSpc>
                <a:spcPct val="100000"/>
              </a:lnSpc>
              <a:spcBef>
                <a:spcPts val="0"/>
              </a:spcBef>
              <a:spcAft>
                <a:spcPts val="0"/>
              </a:spcAft>
              <a:buNone/>
            </a:pPr>
            <a:r>
              <a:rPr lang="en-US" sz="1200">
                <a:latin typeface="Helvetica Neue"/>
                <a:ea typeface="Helvetica Neue"/>
                <a:cs typeface="Helvetica Neue"/>
                <a:sym typeface="Helvetica Neue"/>
              </a:rPr>
              <a:t>El peso que se asignaría a la palabra gato sería:</a:t>
            </a:r>
            <a:endParaRPr sz="1200">
              <a:latin typeface="Helvetica Neue"/>
              <a:ea typeface="Helvetica Neue"/>
              <a:cs typeface="Helvetica Neue"/>
              <a:sym typeface="Helvetica Neue"/>
            </a:endParaRPr>
          </a:p>
          <a:p>
            <a:pPr indent="0" lvl="0" marL="1242060" rtl="0" algn="l">
              <a:lnSpc>
                <a:spcPct val="100000"/>
              </a:lnSpc>
              <a:spcBef>
                <a:spcPts val="720"/>
              </a:spcBef>
              <a:spcAft>
                <a:spcPts val="0"/>
              </a:spcAft>
              <a:buNone/>
            </a:pPr>
            <a:r>
              <a:rPr lang="en-US" sz="1200">
                <a:latin typeface="Courier New"/>
                <a:ea typeface="Courier New"/>
                <a:cs typeface="Courier New"/>
                <a:sym typeface="Courier New"/>
              </a:rPr>
              <a:t>0.03 * 4 = 0.12</a:t>
            </a:r>
            <a:endParaRPr sz="1200">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1" name="Shape 361"/>
        <p:cNvGrpSpPr/>
        <p:nvPr/>
      </p:nvGrpSpPr>
      <p:grpSpPr>
        <a:xfrm>
          <a:off x="0" y="0"/>
          <a:ext cx="0" cy="0"/>
          <a:chOff x="0" y="0"/>
          <a:chExt cx="0" cy="0"/>
        </a:xfrm>
      </p:grpSpPr>
      <p:sp>
        <p:nvSpPr>
          <p:cNvPr id="362" name="Google Shape;362;p36"/>
          <p:cNvSpPr txBox="1"/>
          <p:nvPr/>
        </p:nvSpPr>
        <p:spPr>
          <a:xfrm>
            <a:off x="327659" y="461062"/>
            <a:ext cx="5683885" cy="791210"/>
          </a:xfrm>
          <a:prstGeom prst="rect">
            <a:avLst/>
          </a:prstGeom>
          <a:noFill/>
          <a:ln>
            <a:noFill/>
          </a:ln>
        </p:spPr>
        <p:txBody>
          <a:bodyPr anchorCtr="0" anchor="t" bIns="0" lIns="0" spcFirstLastPara="1" rIns="0" wrap="square" tIns="12700">
            <a:spAutoFit/>
          </a:bodyPr>
          <a:lstStyle/>
          <a:p>
            <a:pPr indent="-379094" lvl="0" marL="417194" rtl="0" algn="l">
              <a:lnSpc>
                <a:spcPct val="100000"/>
              </a:lnSpc>
              <a:spcBef>
                <a:spcPts val="0"/>
              </a:spcBef>
              <a:spcAft>
                <a:spcPts val="0"/>
              </a:spcAft>
              <a:buSzPts val="1800"/>
              <a:buFont typeface="Arial"/>
              <a:buAutoNum type="arabicPeriod" startAt="10"/>
            </a:pPr>
            <a:r>
              <a:rPr b="1" lang="en-US" sz="1800">
                <a:latin typeface="Arial"/>
                <a:ea typeface="Arial"/>
                <a:cs typeface="Arial"/>
                <a:sym typeface="Arial"/>
              </a:rPr>
              <a:t>Incrustaciones de palabras o Word Embeddings</a:t>
            </a:r>
            <a:endParaRPr sz="1800">
              <a:latin typeface="Arial"/>
              <a:ea typeface="Arial"/>
              <a:cs typeface="Arial"/>
              <a:sym typeface="Arial"/>
            </a:endParaRPr>
          </a:p>
          <a:p>
            <a:pPr indent="0" lvl="0" marL="0" rtl="0" algn="l">
              <a:lnSpc>
                <a:spcPct val="100000"/>
              </a:lnSpc>
              <a:spcBef>
                <a:spcPts val="114"/>
              </a:spcBef>
              <a:spcAft>
                <a:spcPts val="0"/>
              </a:spcAft>
              <a:buSzPts val="1800"/>
              <a:buFont typeface="Arial"/>
              <a:buNone/>
            </a:pPr>
            <a:r>
              <a:t/>
            </a:r>
            <a:endParaRPr sz="1800">
              <a:latin typeface="Arial"/>
              <a:ea typeface="Arial"/>
              <a:cs typeface="Arial"/>
              <a:sym typeface="Arial"/>
            </a:endParaRPr>
          </a:p>
          <a:p>
            <a:pPr indent="-330835" lvl="1" marL="65532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Vectorización TF-IDF</a:t>
            </a:r>
            <a:endParaRPr sz="1400">
              <a:latin typeface="Arial"/>
              <a:ea typeface="Arial"/>
              <a:cs typeface="Arial"/>
              <a:sym typeface="Arial"/>
            </a:endParaRPr>
          </a:p>
        </p:txBody>
      </p:sp>
      <p:pic>
        <p:nvPicPr>
          <p:cNvPr id="363" name="Google Shape;363;p36"/>
          <p:cNvPicPr preferRelativeResize="0"/>
          <p:nvPr/>
        </p:nvPicPr>
        <p:blipFill rotWithShape="1">
          <a:blip r:embed="rId3">
            <a:alphaModFix/>
          </a:blip>
          <a:srcRect b="0" l="0" r="0" t="0"/>
          <a:stretch/>
        </p:blipFill>
        <p:spPr>
          <a:xfrm>
            <a:off x="313563" y="1470966"/>
            <a:ext cx="8517242" cy="3484079"/>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7" name="Shape 367"/>
        <p:cNvGrpSpPr/>
        <p:nvPr/>
      </p:nvGrpSpPr>
      <p:grpSpPr>
        <a:xfrm>
          <a:off x="0" y="0"/>
          <a:ext cx="0" cy="0"/>
          <a:chOff x="0" y="0"/>
          <a:chExt cx="0" cy="0"/>
        </a:xfrm>
      </p:grpSpPr>
      <p:sp>
        <p:nvSpPr>
          <p:cNvPr id="368" name="Google Shape;368;p37"/>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2700"/>
              <a:t>11. Top Modeling y Latent Dirichlet Allocat</a:t>
            </a:r>
            <a:r>
              <a:rPr lang="en-US" sz="1800">
                <a:solidFill>
                  <a:srgbClr val="00EBE9"/>
                </a:solidFill>
              </a:rPr>
              <a:t>t</a:t>
            </a:r>
            <a:r>
              <a:rPr baseline="30000" lang="en-US" sz="2700"/>
              <a:t>ion (LDA)</a:t>
            </a:r>
            <a:endParaRPr baseline="30000" sz="2700"/>
          </a:p>
        </p:txBody>
      </p:sp>
      <p:sp>
        <p:nvSpPr>
          <p:cNvPr id="369" name="Google Shape;369;p37"/>
          <p:cNvSpPr txBox="1"/>
          <p:nvPr/>
        </p:nvSpPr>
        <p:spPr>
          <a:xfrm>
            <a:off x="957757" y="981567"/>
            <a:ext cx="7468234" cy="1984375"/>
          </a:xfrm>
          <a:prstGeom prst="rect">
            <a:avLst/>
          </a:prstGeom>
          <a:noFill/>
          <a:ln>
            <a:noFill/>
          </a:ln>
        </p:spPr>
        <p:txBody>
          <a:bodyPr anchorCtr="0" anchor="t" bIns="0" lIns="0" spcFirstLastPara="1" rIns="0" wrap="square" tIns="12700">
            <a:spAutoFit/>
          </a:bodyPr>
          <a:lstStyle/>
          <a:p>
            <a:pPr indent="0" lvl="0" marL="25400" marR="45085" rtl="0" algn="l">
              <a:lnSpc>
                <a:spcPct val="114900"/>
              </a:lnSpc>
              <a:spcBef>
                <a:spcPts val="0"/>
              </a:spcBef>
              <a:spcAft>
                <a:spcPts val="0"/>
              </a:spcAft>
              <a:buNone/>
            </a:pPr>
            <a:r>
              <a:rPr lang="en-US" sz="1400">
                <a:latin typeface="Helvetica Neue"/>
                <a:ea typeface="Helvetica Neue"/>
                <a:cs typeface="Helvetica Neue"/>
                <a:sym typeface="Helvetica Neue"/>
              </a:rPr>
              <a:t>El ‘Topic Modeling’ es un tipo de modelado estadístico para encontrar los diferentes temas contenidos en documentos.</a:t>
            </a:r>
            <a:endParaRPr sz="1400">
              <a:latin typeface="Helvetica Neue"/>
              <a:ea typeface="Helvetica Neue"/>
              <a:cs typeface="Helvetica Neue"/>
              <a:sym typeface="Helvetica Neue"/>
            </a:endParaRPr>
          </a:p>
          <a:p>
            <a:pPr indent="0" lvl="0" marL="0" rtl="0" algn="l">
              <a:lnSpc>
                <a:spcPct val="100000"/>
              </a:lnSpc>
              <a:spcBef>
                <a:spcPts val="330"/>
              </a:spcBef>
              <a:spcAft>
                <a:spcPts val="0"/>
              </a:spcAft>
              <a:buNone/>
            </a:pPr>
            <a:r>
              <a:t/>
            </a:r>
            <a:endParaRPr sz="1400">
              <a:latin typeface="Helvetica Neue"/>
              <a:ea typeface="Helvetica Neue"/>
              <a:cs typeface="Helvetica Neue"/>
              <a:sym typeface="Helvetica Neue"/>
            </a:endParaRPr>
          </a:p>
          <a:p>
            <a:pPr indent="0" lvl="0" marL="25400" marR="45085" rtl="0" algn="l">
              <a:lnSpc>
                <a:spcPct val="114900"/>
              </a:lnSpc>
              <a:spcBef>
                <a:spcPts val="5"/>
              </a:spcBef>
              <a:spcAft>
                <a:spcPts val="0"/>
              </a:spcAft>
              <a:buNone/>
            </a:pPr>
            <a:r>
              <a:rPr lang="en-US" sz="1400">
                <a:latin typeface="Helvetica Neue"/>
                <a:ea typeface="Helvetica Neue"/>
                <a:cs typeface="Helvetica Neue"/>
                <a:sym typeface="Helvetica Neue"/>
              </a:rPr>
              <a:t>Consideraremos documentos en sentido amplio, pudiendo éstos ser una frase, un párrafo, un documento, …</a:t>
            </a:r>
            <a:endParaRPr sz="1400">
              <a:latin typeface="Helvetica Neue"/>
              <a:ea typeface="Helvetica Neue"/>
              <a:cs typeface="Helvetica Neue"/>
              <a:sym typeface="Helvetica Neue"/>
            </a:endParaRPr>
          </a:p>
          <a:p>
            <a:pPr indent="-330200" lvl="0" marL="384175" marR="43180" rtl="0" algn="l">
              <a:lnSpc>
                <a:spcPct val="114199"/>
              </a:lnSpc>
              <a:spcBef>
                <a:spcPts val="10"/>
              </a:spcBef>
              <a:spcAft>
                <a:spcPts val="0"/>
              </a:spcAft>
              <a:buClr>
                <a:srgbClr val="00EBE9"/>
              </a:buClr>
              <a:buSzPts val="1400"/>
              <a:buFont typeface="Quattrocento Sans"/>
              <a:buChar char="●"/>
            </a:pPr>
            <a:r>
              <a:rPr lang="en-US" sz="1400">
                <a:latin typeface="Helvetica Neue"/>
                <a:ea typeface="Helvetica Neue"/>
                <a:cs typeface="Helvetica Neue"/>
                <a:sym typeface="Helvetica Neue"/>
              </a:rPr>
              <a:t>El algoritmo LDA nos permite clasificar un determinado texto en un documento, dentro de un tema.</a:t>
            </a:r>
            <a:endParaRPr sz="1400">
              <a:latin typeface="Helvetica Neue"/>
              <a:ea typeface="Helvetica Neue"/>
              <a:cs typeface="Helvetica Neue"/>
              <a:sym typeface="Helvetica Neue"/>
            </a:endParaRPr>
          </a:p>
          <a:p>
            <a:pPr indent="-330200" lvl="0" marL="384175" rtl="0" algn="l">
              <a:lnSpc>
                <a:spcPct val="100000"/>
              </a:lnSpc>
              <a:spcBef>
                <a:spcPts val="250"/>
              </a:spcBef>
              <a:spcAft>
                <a:spcPts val="0"/>
              </a:spcAft>
              <a:buClr>
                <a:srgbClr val="00EBE9"/>
              </a:buClr>
              <a:buSzPts val="1400"/>
              <a:buFont typeface="Quattrocento Sans"/>
              <a:buChar char="●"/>
            </a:pPr>
            <a:r>
              <a:rPr lang="en-US" sz="1400">
                <a:latin typeface="Helvetica Neue"/>
                <a:ea typeface="Helvetica Neue"/>
                <a:cs typeface="Helvetica Neue"/>
                <a:sym typeface="Helvetica Neue"/>
              </a:rPr>
              <a:t>Genera un tema por documento y asigna palabras a un tema específico.</a:t>
            </a:r>
            <a:endParaRPr sz="1400">
              <a:latin typeface="Helvetica Neue"/>
              <a:ea typeface="Helvetica Neue"/>
              <a:cs typeface="Helvetica Neue"/>
              <a:sym typeface="Helvetica Neu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3" name="Shape 373"/>
        <p:cNvGrpSpPr/>
        <p:nvPr/>
      </p:nvGrpSpPr>
      <p:grpSpPr>
        <a:xfrm>
          <a:off x="0" y="0"/>
          <a:ext cx="0" cy="0"/>
          <a:chOff x="0" y="0"/>
          <a:chExt cx="0" cy="0"/>
        </a:xfrm>
      </p:grpSpPr>
      <p:sp>
        <p:nvSpPr>
          <p:cNvPr id="374" name="Google Shape;374;p38"/>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2700"/>
              <a:t>11. Top Modeling y Latent Dirichlet Allocat</a:t>
            </a:r>
            <a:r>
              <a:rPr lang="en-US" sz="1800">
                <a:solidFill>
                  <a:srgbClr val="00EBE9"/>
                </a:solidFill>
              </a:rPr>
              <a:t>t</a:t>
            </a:r>
            <a:r>
              <a:rPr baseline="30000" lang="en-US" sz="2700"/>
              <a:t>ion (LDA)</a:t>
            </a:r>
            <a:endParaRPr baseline="30000" sz="2700"/>
          </a:p>
        </p:txBody>
      </p:sp>
      <p:sp>
        <p:nvSpPr>
          <p:cNvPr id="375" name="Google Shape;375;p38"/>
          <p:cNvSpPr txBox="1"/>
          <p:nvPr/>
        </p:nvSpPr>
        <p:spPr>
          <a:xfrm>
            <a:off x="639978" y="1013309"/>
            <a:ext cx="1561465" cy="239395"/>
          </a:xfrm>
          <a:prstGeom prst="rect">
            <a:avLst/>
          </a:prstGeom>
          <a:noFill/>
          <a:ln>
            <a:noFill/>
          </a:ln>
        </p:spPr>
        <p:txBody>
          <a:bodyPr anchorCtr="0" anchor="t" bIns="0" lIns="0" spcFirstLastPara="1" rIns="0" wrap="square" tIns="12700">
            <a:spAutoFit/>
          </a:bodyPr>
          <a:lstStyle/>
          <a:p>
            <a:pPr indent="-330200" lvl="0" marL="342900" rtl="0" algn="l">
              <a:lnSpc>
                <a:spcPct val="100000"/>
              </a:lnSpc>
              <a:spcBef>
                <a:spcPts val="0"/>
              </a:spcBef>
              <a:spcAft>
                <a:spcPts val="0"/>
              </a:spcAft>
              <a:buClr>
                <a:srgbClr val="00EBE9"/>
              </a:buClr>
              <a:buSzPts val="1400"/>
              <a:buFont typeface="Quattrocento Sans"/>
              <a:buChar char="●"/>
            </a:pPr>
            <a:r>
              <a:rPr lang="en-US" sz="1400">
                <a:latin typeface="Helvetica Neue"/>
                <a:ea typeface="Helvetica Neue"/>
                <a:cs typeface="Helvetica Neue"/>
                <a:sym typeface="Helvetica Neue"/>
              </a:rPr>
              <a:t>Pasos a aplicar:</a:t>
            </a:r>
            <a:endParaRPr sz="1400">
              <a:latin typeface="Helvetica Neue"/>
              <a:ea typeface="Helvetica Neue"/>
              <a:cs typeface="Helvetica Neue"/>
              <a:sym typeface="Helvetica Neue"/>
            </a:endParaRPr>
          </a:p>
        </p:txBody>
      </p:sp>
      <p:sp>
        <p:nvSpPr>
          <p:cNvPr id="376" name="Google Shape;376;p38"/>
          <p:cNvSpPr txBox="1"/>
          <p:nvPr/>
        </p:nvSpPr>
        <p:spPr>
          <a:xfrm>
            <a:off x="999616" y="1229298"/>
            <a:ext cx="8890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Quattrocento Sans"/>
                <a:ea typeface="Quattrocento Sans"/>
                <a:cs typeface="Quattrocento Sans"/>
                <a:sym typeface="Quattrocento Sans"/>
              </a:rPr>
              <a:t>•</a:t>
            </a:r>
            <a:endParaRPr sz="1400">
              <a:latin typeface="Quattrocento Sans"/>
              <a:ea typeface="Quattrocento Sans"/>
              <a:cs typeface="Quattrocento Sans"/>
              <a:sym typeface="Quattrocento Sans"/>
            </a:endParaRPr>
          </a:p>
        </p:txBody>
      </p:sp>
      <p:sp>
        <p:nvSpPr>
          <p:cNvPr id="377" name="Google Shape;377;p38"/>
          <p:cNvSpPr txBox="1"/>
          <p:nvPr/>
        </p:nvSpPr>
        <p:spPr>
          <a:xfrm>
            <a:off x="1329740" y="1227781"/>
            <a:ext cx="7058659" cy="1737995"/>
          </a:xfrm>
          <a:prstGeom prst="rect">
            <a:avLst/>
          </a:prstGeom>
          <a:noFill/>
          <a:ln>
            <a:noFill/>
          </a:ln>
        </p:spPr>
        <p:txBody>
          <a:bodyPr anchorCtr="0" anchor="t" bIns="0" lIns="0" spcFirstLastPara="1" rIns="0" wrap="square" tIns="12700">
            <a:spAutoFit/>
          </a:bodyPr>
          <a:lstStyle/>
          <a:p>
            <a:pPr indent="0" lvl="0" marL="12700" marR="5080" rtl="0" algn="l">
              <a:lnSpc>
                <a:spcPct val="114399"/>
              </a:lnSpc>
              <a:spcBef>
                <a:spcPts val="0"/>
              </a:spcBef>
              <a:spcAft>
                <a:spcPts val="0"/>
              </a:spcAft>
              <a:buNone/>
            </a:pPr>
            <a:r>
              <a:rPr b="1" lang="en-US" sz="1400">
                <a:latin typeface="Arial"/>
                <a:ea typeface="Arial"/>
                <a:cs typeface="Arial"/>
                <a:sym typeface="Arial"/>
              </a:rPr>
              <a:t>Tokenización del contenido</a:t>
            </a:r>
            <a:r>
              <a:rPr lang="en-US" sz="1400">
                <a:latin typeface="Helvetica Neue"/>
                <a:ea typeface="Helvetica Neue"/>
                <a:cs typeface="Helvetica Neue"/>
                <a:sym typeface="Helvetica Neue"/>
              </a:rPr>
              <a:t>.	Dividiendo el texto en sentencias y las sentencias en palabras. Aquí aplicaremos (entre otros), eliminación de signos de puntuación.</a:t>
            </a:r>
            <a:endParaRPr sz="1400">
              <a:latin typeface="Helvetica Neue"/>
              <a:ea typeface="Helvetica Neue"/>
              <a:cs typeface="Helvetica Neue"/>
              <a:sym typeface="Helvetica Neue"/>
            </a:endParaRPr>
          </a:p>
          <a:p>
            <a:pPr indent="0" lvl="0" marL="12700" marR="2978150" rtl="0" algn="l">
              <a:lnSpc>
                <a:spcPct val="137857"/>
              </a:lnSpc>
              <a:spcBef>
                <a:spcPts val="100"/>
              </a:spcBef>
              <a:spcAft>
                <a:spcPts val="0"/>
              </a:spcAft>
              <a:buNone/>
            </a:pPr>
            <a:r>
              <a:rPr b="1" lang="en-US" sz="1400">
                <a:latin typeface="Arial"/>
                <a:ea typeface="Arial"/>
                <a:cs typeface="Arial"/>
                <a:sym typeface="Arial"/>
              </a:rPr>
              <a:t>Eliminación de palabras </a:t>
            </a:r>
            <a:r>
              <a:rPr lang="en-US" sz="1400">
                <a:latin typeface="Helvetica Neue"/>
                <a:ea typeface="Helvetica Neue"/>
                <a:cs typeface="Helvetica Neue"/>
                <a:sym typeface="Helvetica Neue"/>
              </a:rPr>
              <a:t>con menos de 3 caracteres. </a:t>
            </a:r>
            <a:r>
              <a:rPr b="1" lang="en-US" sz="1400">
                <a:latin typeface="Arial"/>
                <a:ea typeface="Arial"/>
                <a:cs typeface="Arial"/>
                <a:sym typeface="Arial"/>
              </a:rPr>
              <a:t>Eliminación de stopwords.</a:t>
            </a:r>
            <a:endParaRPr sz="1400">
              <a:latin typeface="Arial"/>
              <a:ea typeface="Arial"/>
              <a:cs typeface="Arial"/>
              <a:sym typeface="Arial"/>
            </a:endParaRPr>
          </a:p>
          <a:p>
            <a:pPr indent="0" lvl="0" marL="12700" marR="5080" rtl="0" algn="l">
              <a:lnSpc>
                <a:spcPct val="137142"/>
              </a:lnSpc>
              <a:spcBef>
                <a:spcPts val="10"/>
              </a:spcBef>
              <a:spcAft>
                <a:spcPts val="0"/>
              </a:spcAft>
              <a:buNone/>
            </a:pPr>
            <a:r>
              <a:rPr b="1" lang="en-US" sz="1400">
                <a:latin typeface="Arial"/>
                <a:ea typeface="Arial"/>
                <a:cs typeface="Arial"/>
                <a:sym typeface="Arial"/>
              </a:rPr>
              <a:t>Lematización </a:t>
            </a:r>
            <a:r>
              <a:rPr lang="en-US" sz="1400">
                <a:latin typeface="Helvetica Neue"/>
                <a:ea typeface="Helvetica Neue"/>
                <a:cs typeface="Helvetica Neue"/>
                <a:sym typeface="Helvetica Neue"/>
              </a:rPr>
              <a:t>de palabras (obtención del lema, singular para sustantivos, masculino singular para adjetivos e infinitivo para verbos.</a:t>
            </a:r>
            <a:endParaRPr sz="1400">
              <a:latin typeface="Helvetica Neue"/>
              <a:ea typeface="Helvetica Neue"/>
              <a:cs typeface="Helvetica Neue"/>
              <a:sym typeface="Helvetica Neue"/>
            </a:endParaRPr>
          </a:p>
          <a:p>
            <a:pPr indent="0" lvl="0" marL="12700" rtl="0" algn="l">
              <a:lnSpc>
                <a:spcPct val="100000"/>
              </a:lnSpc>
              <a:spcBef>
                <a:spcPts val="145"/>
              </a:spcBef>
              <a:spcAft>
                <a:spcPts val="0"/>
              </a:spcAft>
              <a:buNone/>
            </a:pPr>
            <a:r>
              <a:rPr b="1" lang="en-US" sz="1400">
                <a:latin typeface="Arial"/>
                <a:ea typeface="Arial"/>
                <a:cs typeface="Arial"/>
                <a:sym typeface="Arial"/>
              </a:rPr>
              <a:t>Stemming </a:t>
            </a:r>
            <a:r>
              <a:rPr lang="en-US" sz="1400">
                <a:latin typeface="Helvetica Neue"/>
                <a:ea typeface="Helvetica Neue"/>
                <a:cs typeface="Helvetica Neue"/>
                <a:sym typeface="Helvetica Neue"/>
              </a:rPr>
              <a:t>de palabras (obtener la raíz de la palabra).</a:t>
            </a:r>
            <a:endParaRPr sz="1400">
              <a:latin typeface="Helvetica Neue"/>
              <a:ea typeface="Helvetica Neue"/>
              <a:cs typeface="Helvetica Neue"/>
              <a:sym typeface="Helvetica Neue"/>
            </a:endParaRPr>
          </a:p>
        </p:txBody>
      </p:sp>
      <p:sp>
        <p:nvSpPr>
          <p:cNvPr id="378" name="Google Shape;378;p38"/>
          <p:cNvSpPr txBox="1"/>
          <p:nvPr/>
        </p:nvSpPr>
        <p:spPr>
          <a:xfrm>
            <a:off x="999616" y="1686430"/>
            <a:ext cx="88900" cy="761365"/>
          </a:xfrm>
          <a:prstGeom prst="rect">
            <a:avLst/>
          </a:prstGeom>
          <a:noFill/>
          <a:ln>
            <a:noFill/>
          </a:ln>
        </p:spPr>
        <p:txBody>
          <a:bodyPr anchorCtr="0" anchor="t" bIns="0" lIns="0" spcFirstLastPara="1" rIns="0" wrap="square" tIns="44450">
            <a:spAutoFit/>
          </a:bodyPr>
          <a:lstStyle/>
          <a:p>
            <a:pPr indent="0" lvl="0" marL="12700" rtl="0" algn="l">
              <a:lnSpc>
                <a:spcPct val="100000"/>
              </a:lnSpc>
              <a:spcBef>
                <a:spcPts val="0"/>
              </a:spcBef>
              <a:spcAft>
                <a:spcPts val="0"/>
              </a:spcAft>
              <a:buNone/>
            </a:pPr>
            <a:r>
              <a:rPr lang="en-US" sz="1400">
                <a:solidFill>
                  <a:srgbClr val="00EBE9"/>
                </a:solidFill>
                <a:latin typeface="Quattrocento Sans"/>
                <a:ea typeface="Quattrocento Sans"/>
                <a:cs typeface="Quattrocento Sans"/>
                <a:sym typeface="Quattrocento Sans"/>
              </a:rPr>
              <a:t>•</a:t>
            </a:r>
            <a:endParaRPr sz="1400">
              <a:latin typeface="Quattrocento Sans"/>
              <a:ea typeface="Quattrocento Sans"/>
              <a:cs typeface="Quattrocento Sans"/>
              <a:sym typeface="Quattrocento Sans"/>
            </a:endParaRPr>
          </a:p>
          <a:p>
            <a:pPr indent="0" lvl="0" marL="12700" rtl="0" algn="l">
              <a:lnSpc>
                <a:spcPct val="100000"/>
              </a:lnSpc>
              <a:spcBef>
                <a:spcPts val="250"/>
              </a:spcBef>
              <a:spcAft>
                <a:spcPts val="0"/>
              </a:spcAft>
              <a:buNone/>
            </a:pPr>
            <a:r>
              <a:rPr lang="en-US" sz="1400">
                <a:solidFill>
                  <a:srgbClr val="00EBE9"/>
                </a:solidFill>
                <a:latin typeface="Quattrocento Sans"/>
                <a:ea typeface="Quattrocento Sans"/>
                <a:cs typeface="Quattrocento Sans"/>
                <a:sym typeface="Quattrocento Sans"/>
              </a:rPr>
              <a:t>•</a:t>
            </a:r>
            <a:endParaRPr sz="1400">
              <a:latin typeface="Quattrocento Sans"/>
              <a:ea typeface="Quattrocento Sans"/>
              <a:cs typeface="Quattrocento Sans"/>
              <a:sym typeface="Quattrocento Sans"/>
            </a:endParaRPr>
          </a:p>
          <a:p>
            <a:pPr indent="0" lvl="0" marL="12700" rtl="0" algn="l">
              <a:lnSpc>
                <a:spcPct val="100000"/>
              </a:lnSpc>
              <a:spcBef>
                <a:spcPts val="250"/>
              </a:spcBef>
              <a:spcAft>
                <a:spcPts val="0"/>
              </a:spcAft>
              <a:buNone/>
            </a:pPr>
            <a:r>
              <a:rPr lang="en-US" sz="1400">
                <a:solidFill>
                  <a:srgbClr val="00EBE9"/>
                </a:solidFill>
                <a:latin typeface="Quattrocento Sans"/>
                <a:ea typeface="Quattrocento Sans"/>
                <a:cs typeface="Quattrocento Sans"/>
                <a:sym typeface="Quattrocento Sans"/>
              </a:rPr>
              <a:t>•</a:t>
            </a:r>
            <a:endParaRPr sz="1400">
              <a:latin typeface="Quattrocento Sans"/>
              <a:ea typeface="Quattrocento Sans"/>
              <a:cs typeface="Quattrocento Sans"/>
              <a:sym typeface="Quattrocento Sans"/>
            </a:endParaRPr>
          </a:p>
        </p:txBody>
      </p:sp>
      <p:sp>
        <p:nvSpPr>
          <p:cNvPr id="379" name="Google Shape;379;p38"/>
          <p:cNvSpPr txBox="1"/>
          <p:nvPr/>
        </p:nvSpPr>
        <p:spPr>
          <a:xfrm>
            <a:off x="999616" y="2697380"/>
            <a:ext cx="8890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a:solidFill>
                  <a:srgbClr val="00EBE9"/>
                </a:solidFill>
                <a:latin typeface="Quattrocento Sans"/>
                <a:ea typeface="Quattrocento Sans"/>
                <a:cs typeface="Quattrocento Sans"/>
                <a:sym typeface="Quattrocento Sans"/>
              </a:rPr>
              <a:t>•</a:t>
            </a:r>
            <a:endParaRPr sz="1400">
              <a:latin typeface="Quattrocento Sans"/>
              <a:ea typeface="Quattrocento Sans"/>
              <a:cs typeface="Quattrocento Sans"/>
              <a:sym typeface="Quattrocento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3" name="Shape 383"/>
        <p:cNvGrpSpPr/>
        <p:nvPr/>
      </p:nvGrpSpPr>
      <p:grpSpPr>
        <a:xfrm>
          <a:off x="0" y="0"/>
          <a:ext cx="0" cy="0"/>
          <a:chOff x="0" y="0"/>
          <a:chExt cx="0" cy="0"/>
        </a:xfrm>
      </p:grpSpPr>
      <p:sp>
        <p:nvSpPr>
          <p:cNvPr id="384" name="Google Shape;384;p39"/>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2700"/>
              <a:t>11. Top Modeling y Latent Dirichlet Allocat</a:t>
            </a:r>
            <a:r>
              <a:rPr lang="en-US" sz="1800">
                <a:solidFill>
                  <a:srgbClr val="00EBE9"/>
                </a:solidFill>
              </a:rPr>
              <a:t>t</a:t>
            </a:r>
            <a:r>
              <a:rPr baseline="30000" lang="en-US" sz="2700"/>
              <a:t>ion (LDA)</a:t>
            </a:r>
            <a:endParaRPr baseline="30000" sz="2700"/>
          </a:p>
        </p:txBody>
      </p:sp>
      <p:sp>
        <p:nvSpPr>
          <p:cNvPr id="385" name="Google Shape;385;p39"/>
          <p:cNvSpPr txBox="1"/>
          <p:nvPr/>
        </p:nvSpPr>
        <p:spPr>
          <a:xfrm>
            <a:off x="639978" y="981567"/>
            <a:ext cx="7748270" cy="1005205"/>
          </a:xfrm>
          <a:prstGeom prst="rect">
            <a:avLst/>
          </a:prstGeom>
          <a:noFill/>
          <a:ln>
            <a:noFill/>
          </a:ln>
        </p:spPr>
        <p:txBody>
          <a:bodyPr anchorCtr="0" anchor="t" bIns="0" lIns="0" spcFirstLastPara="1" rIns="0" wrap="square" tIns="44450">
            <a:spAutoFit/>
          </a:bodyPr>
          <a:lstStyle/>
          <a:p>
            <a:pPr indent="-330200" lvl="0" marL="3429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Funcionamiento del algoritmo.</a:t>
            </a:r>
            <a:endParaRPr sz="1400">
              <a:latin typeface="Arial"/>
              <a:ea typeface="Arial"/>
              <a:cs typeface="Arial"/>
              <a:sym typeface="Arial"/>
            </a:endParaRPr>
          </a:p>
          <a:p>
            <a:pPr indent="0" lvl="0" marL="342900" marR="5080" rtl="0" algn="just">
              <a:lnSpc>
                <a:spcPct val="114599"/>
              </a:lnSpc>
              <a:spcBef>
                <a:spcPts val="5"/>
              </a:spcBef>
              <a:spcAft>
                <a:spcPts val="0"/>
              </a:spcAft>
              <a:buNone/>
            </a:pPr>
            <a:r>
              <a:rPr lang="en-US" sz="1400">
                <a:latin typeface="Helvetica Neue"/>
                <a:ea typeface="Helvetica Neue"/>
                <a:cs typeface="Helvetica Neue"/>
                <a:sym typeface="Helvetica Neue"/>
              </a:rPr>
              <a:t>Supongamos que tenemos 100 fotos etiquetadas y decidimos dividirlas en 2 secciones (temas), campo y ciudad.  Algunas fotos compartirán características comunes al campo y ciudad (no todas podrán clasificarse en un solo tema).</a:t>
            </a:r>
            <a:endParaRPr sz="1400">
              <a:latin typeface="Helvetica Neue"/>
              <a:ea typeface="Helvetica Neue"/>
              <a:cs typeface="Helvetica Neue"/>
              <a:sym typeface="Helvetica Neue"/>
            </a:endParaRPr>
          </a:p>
        </p:txBody>
      </p:sp>
      <p:sp>
        <p:nvSpPr>
          <p:cNvPr id="386" name="Google Shape;386;p39"/>
          <p:cNvSpPr txBox="1"/>
          <p:nvPr/>
        </p:nvSpPr>
        <p:spPr>
          <a:xfrm>
            <a:off x="999616" y="1963701"/>
            <a:ext cx="8001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387" name="Google Shape;387;p39"/>
          <p:cNvSpPr txBox="1"/>
          <p:nvPr/>
        </p:nvSpPr>
        <p:spPr>
          <a:xfrm>
            <a:off x="1329740" y="1959970"/>
            <a:ext cx="7049770" cy="866140"/>
          </a:xfrm>
          <a:prstGeom prst="rect">
            <a:avLst/>
          </a:prstGeom>
          <a:noFill/>
          <a:ln>
            <a:noFill/>
          </a:ln>
        </p:spPr>
        <p:txBody>
          <a:bodyPr anchorCtr="0" anchor="t" bIns="0" lIns="0" spcFirstLastPara="1" rIns="0" wrap="square" tIns="12700">
            <a:spAutoFit/>
          </a:bodyPr>
          <a:lstStyle/>
          <a:p>
            <a:pPr indent="0" lvl="0" marL="12700" marR="5080" rtl="0" algn="l">
              <a:lnSpc>
                <a:spcPct val="115199"/>
              </a:lnSpc>
              <a:spcBef>
                <a:spcPts val="0"/>
              </a:spcBef>
              <a:spcAft>
                <a:spcPts val="0"/>
              </a:spcAft>
              <a:buNone/>
            </a:pPr>
            <a:r>
              <a:rPr lang="en-US" sz="1200">
                <a:latin typeface="Helvetica Neue"/>
                <a:ea typeface="Helvetica Neue"/>
                <a:cs typeface="Helvetica Neue"/>
                <a:sym typeface="Helvetica Neue"/>
              </a:rPr>
              <a:t>Si miramos a las fotos de ‘campo’, muchas de ellas tendrán ‘árboles’ (palabra), por lo que la palabra ‘árbol’ estará directamente relacionada con el tema ‘campo’.</a:t>
            </a:r>
            <a:endParaRPr sz="1200">
              <a:latin typeface="Helvetica Neue"/>
              <a:ea typeface="Helvetica Neue"/>
              <a:cs typeface="Helvetica Neue"/>
              <a:sym typeface="Helvetica Neue"/>
            </a:endParaRPr>
          </a:p>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Si miramos a las fotos de ‘campo’, pocas de ellas tendrán ‘edificios’ (palabra), por lo que la palabra ‘edificio’ no estará directamente relacionada con el tema ‘campo’ pero sí con tema ‘ciudad’.</a:t>
            </a:r>
            <a:endParaRPr sz="1200">
              <a:latin typeface="Helvetica Neue"/>
              <a:ea typeface="Helvetica Neue"/>
              <a:cs typeface="Helvetica Neue"/>
              <a:sym typeface="Helvetica Neue"/>
            </a:endParaRPr>
          </a:p>
        </p:txBody>
      </p:sp>
      <p:sp>
        <p:nvSpPr>
          <p:cNvPr id="388" name="Google Shape;388;p39"/>
          <p:cNvSpPr txBox="1"/>
          <p:nvPr/>
        </p:nvSpPr>
        <p:spPr>
          <a:xfrm>
            <a:off x="999616" y="2382737"/>
            <a:ext cx="8001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389" name="Google Shape;389;p39"/>
          <p:cNvSpPr txBox="1"/>
          <p:nvPr/>
        </p:nvSpPr>
        <p:spPr>
          <a:xfrm>
            <a:off x="970457" y="3009782"/>
            <a:ext cx="7416800" cy="516255"/>
          </a:xfrm>
          <a:prstGeom prst="rect">
            <a:avLst/>
          </a:prstGeom>
          <a:noFill/>
          <a:ln>
            <a:noFill/>
          </a:ln>
        </p:spPr>
        <p:txBody>
          <a:bodyPr anchorCtr="0" anchor="t" bIns="0" lIns="0" spcFirstLastPara="1" rIns="0" wrap="square" tIns="12700">
            <a:spAutoFit/>
          </a:bodyPr>
          <a:lstStyle/>
          <a:p>
            <a:pPr indent="0" lvl="0" marL="12700" marR="5080" rtl="0" algn="l">
              <a:lnSpc>
                <a:spcPct val="114900"/>
              </a:lnSpc>
              <a:spcBef>
                <a:spcPts val="0"/>
              </a:spcBef>
              <a:spcAft>
                <a:spcPts val="0"/>
              </a:spcAft>
              <a:buNone/>
            </a:pPr>
            <a:r>
              <a:rPr lang="en-US" sz="1400">
                <a:latin typeface="Helvetica Neue"/>
                <a:ea typeface="Helvetica Neue"/>
                <a:cs typeface="Helvetica Neue"/>
                <a:sym typeface="Helvetica Neue"/>
              </a:rPr>
              <a:t>Supongamos que tenemos una fotos donde aparece un árbol en la ciudad y está clasificada en ‘campo’.</a:t>
            </a:r>
            <a:endParaRPr sz="1400">
              <a:latin typeface="Helvetica Neue"/>
              <a:ea typeface="Helvetica Neue"/>
              <a:cs typeface="Helvetica Neue"/>
              <a:sym typeface="Helvetica Neue"/>
            </a:endParaRPr>
          </a:p>
        </p:txBody>
      </p:sp>
      <p:sp>
        <p:nvSpPr>
          <p:cNvPr id="390" name="Google Shape;390;p39"/>
          <p:cNvSpPr txBox="1"/>
          <p:nvPr/>
        </p:nvSpPr>
        <p:spPr>
          <a:xfrm>
            <a:off x="999616" y="3502700"/>
            <a:ext cx="8001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391" name="Google Shape;391;p39"/>
          <p:cNvSpPr txBox="1"/>
          <p:nvPr/>
        </p:nvSpPr>
        <p:spPr>
          <a:xfrm>
            <a:off x="1329740" y="3500035"/>
            <a:ext cx="7063105" cy="1075055"/>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Calculamos la probabilidad [p(tema t / documento d)] de que un tema aparezca en la foto.</a:t>
            </a:r>
            <a:endParaRPr sz="1200">
              <a:latin typeface="Helvetica Neue"/>
              <a:ea typeface="Helvetica Neue"/>
              <a:cs typeface="Helvetica Neue"/>
              <a:sym typeface="Helvetica Neue"/>
            </a:endParaRPr>
          </a:p>
          <a:p>
            <a:pPr indent="0" lvl="0" marL="12700" marR="5080" rtl="0" algn="l">
              <a:lnSpc>
                <a:spcPct val="138333"/>
              </a:lnSpc>
              <a:spcBef>
                <a:spcPts val="80"/>
              </a:spcBef>
              <a:spcAft>
                <a:spcPts val="0"/>
              </a:spcAft>
              <a:buNone/>
            </a:pPr>
            <a:r>
              <a:rPr lang="en-US" sz="1200">
                <a:latin typeface="Helvetica Neue"/>
                <a:ea typeface="Helvetica Neue"/>
                <a:cs typeface="Helvetica Neue"/>
                <a:sym typeface="Helvetica Neue"/>
              </a:rPr>
              <a:t>Pej, la probabilidad de que en la foto de árbol, aparezca clasificada en ‘ciudad’. (</a:t>
            </a:r>
            <a:r>
              <a:rPr b="1" lang="en-US" sz="1200">
                <a:latin typeface="Arial"/>
                <a:ea typeface="Arial"/>
                <a:cs typeface="Arial"/>
                <a:sym typeface="Arial"/>
              </a:rPr>
              <a:t>Básicamente comprobar cuántas de las fotos con tema ciudad tienen un árbo</a:t>
            </a:r>
            <a:r>
              <a:rPr lang="en-US" sz="1200">
                <a:latin typeface="Helvetica Neue"/>
                <a:ea typeface="Helvetica Neue"/>
                <a:cs typeface="Helvetica Neue"/>
                <a:sym typeface="Helvetica Neue"/>
              </a:rPr>
              <a:t>l).</a:t>
            </a:r>
            <a:endParaRPr sz="1200">
              <a:latin typeface="Helvetica Neue"/>
              <a:ea typeface="Helvetica Neue"/>
              <a:cs typeface="Helvetica Neue"/>
              <a:sym typeface="Helvetica Neue"/>
            </a:endParaRPr>
          </a:p>
          <a:p>
            <a:pPr indent="0" lvl="0" marL="12700" rtl="0" algn="l">
              <a:lnSpc>
                <a:spcPct val="100000"/>
              </a:lnSpc>
              <a:spcBef>
                <a:spcPts val="120"/>
              </a:spcBef>
              <a:spcAft>
                <a:spcPts val="0"/>
              </a:spcAft>
              <a:buNone/>
            </a:pPr>
            <a:r>
              <a:rPr lang="en-US" sz="1200">
                <a:latin typeface="Helvetica Neue"/>
                <a:ea typeface="Helvetica Neue"/>
                <a:cs typeface="Helvetica Neue"/>
                <a:sym typeface="Helvetica Neue"/>
              </a:rPr>
              <a:t>Calculamos la probabilidad [p(palabra w / tema t)] de que una palabra aparezca en un tema.</a:t>
            </a:r>
            <a:endParaRPr sz="1200">
              <a:latin typeface="Helvetica Neue"/>
              <a:ea typeface="Helvetica Neue"/>
              <a:cs typeface="Helvetica Neue"/>
              <a:sym typeface="Helvetica Neue"/>
            </a:endParaRPr>
          </a:p>
          <a:p>
            <a:pPr indent="0" lvl="0" marL="12700" rtl="0" algn="l">
              <a:lnSpc>
                <a:spcPct val="100000"/>
              </a:lnSpc>
              <a:spcBef>
                <a:spcPts val="210"/>
              </a:spcBef>
              <a:spcAft>
                <a:spcPts val="0"/>
              </a:spcAft>
              <a:buNone/>
            </a:pPr>
            <a:r>
              <a:rPr lang="en-US" sz="1200">
                <a:latin typeface="Helvetica Neue"/>
                <a:ea typeface="Helvetica Neue"/>
                <a:cs typeface="Helvetica Neue"/>
                <a:sym typeface="Helvetica Neue"/>
              </a:rPr>
              <a:t>Pej, la probabilidad de que aparezca un ‘árbol’ en las fotos del tema ‘campo’ será alta.</a:t>
            </a:r>
            <a:endParaRPr sz="1200">
              <a:latin typeface="Helvetica Neue"/>
              <a:ea typeface="Helvetica Neue"/>
              <a:cs typeface="Helvetica Neue"/>
              <a:sym typeface="Helvetica Neue"/>
            </a:endParaRPr>
          </a:p>
        </p:txBody>
      </p:sp>
      <p:sp>
        <p:nvSpPr>
          <p:cNvPr id="392" name="Google Shape;392;p39"/>
          <p:cNvSpPr txBox="1"/>
          <p:nvPr/>
        </p:nvSpPr>
        <p:spPr>
          <a:xfrm>
            <a:off x="999616" y="4131261"/>
            <a:ext cx="8001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4"/>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 Entendiento el PLN</a:t>
            </a:r>
            <a:endParaRPr/>
          </a:p>
        </p:txBody>
      </p:sp>
      <p:sp>
        <p:nvSpPr>
          <p:cNvPr id="72" name="Google Shape;72;p4"/>
          <p:cNvSpPr txBox="1"/>
          <p:nvPr/>
        </p:nvSpPr>
        <p:spPr>
          <a:xfrm>
            <a:off x="639978" y="99206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73" name="Google Shape;73;p4"/>
          <p:cNvSpPr txBox="1"/>
          <p:nvPr/>
        </p:nvSpPr>
        <p:spPr>
          <a:xfrm>
            <a:off x="970457" y="980749"/>
            <a:ext cx="7412355" cy="656590"/>
          </a:xfrm>
          <a:prstGeom prst="rect">
            <a:avLst/>
          </a:prstGeom>
          <a:noFill/>
          <a:ln>
            <a:noFill/>
          </a:ln>
        </p:spPr>
        <p:txBody>
          <a:bodyPr anchorCtr="0" anchor="t" bIns="0" lIns="0" spcFirstLastPara="1" rIns="0" wrap="square" tIns="12700">
            <a:spAutoFit/>
          </a:bodyPr>
          <a:lstStyle/>
          <a:p>
            <a:pPr indent="0" lvl="0" marL="12700" marR="5080" rtl="0" algn="just">
              <a:lnSpc>
                <a:spcPct val="114900"/>
              </a:lnSpc>
              <a:spcBef>
                <a:spcPts val="0"/>
              </a:spcBef>
              <a:spcAft>
                <a:spcPts val="0"/>
              </a:spcAft>
              <a:buNone/>
            </a:pPr>
            <a:r>
              <a:rPr lang="en-US" sz="1200">
                <a:latin typeface="Helvetica Neue"/>
                <a:ea typeface="Helvetica Neue"/>
                <a:cs typeface="Helvetica Neue"/>
                <a:sym typeface="Helvetica Neue"/>
              </a:rPr>
              <a:t>Como humanos, no es una tarea muy difícil realizar el procesamiento del lenguaje natural (PNL), pero aun así, no somos perfectos. </a:t>
            </a:r>
            <a:r>
              <a:rPr lang="en-US" sz="1200" u="sng">
                <a:latin typeface="Helvetica Neue"/>
                <a:ea typeface="Helvetica Neue"/>
                <a:cs typeface="Helvetica Neue"/>
                <a:sym typeface="Helvetica Neue"/>
              </a:rPr>
              <a:t>A menudo malinterpretamos una cosa por otra y a menudo interpretamos las mismas</a:t>
            </a:r>
            <a:r>
              <a:rPr lang="en-US" sz="1200">
                <a:latin typeface="Helvetica Neue"/>
                <a:ea typeface="Helvetica Neue"/>
                <a:cs typeface="Helvetica Neue"/>
                <a:sym typeface="Helvetica Neue"/>
              </a:rPr>
              <a:t> </a:t>
            </a:r>
            <a:r>
              <a:rPr lang="en-US" sz="1200" u="sng">
                <a:latin typeface="Helvetica Neue"/>
                <a:ea typeface="Helvetica Neue"/>
                <a:cs typeface="Helvetica Neue"/>
                <a:sym typeface="Helvetica Neue"/>
              </a:rPr>
              <a:t>frases o palabras de manera diferente.</a:t>
            </a:r>
            <a:endParaRPr sz="1200">
              <a:latin typeface="Helvetica Neue"/>
              <a:ea typeface="Helvetica Neue"/>
              <a:cs typeface="Helvetica Neue"/>
              <a:sym typeface="Helvetica Neue"/>
            </a:endParaRPr>
          </a:p>
        </p:txBody>
      </p:sp>
      <p:sp>
        <p:nvSpPr>
          <p:cNvPr id="74" name="Google Shape;74;p4"/>
          <p:cNvSpPr txBox="1"/>
          <p:nvPr/>
        </p:nvSpPr>
        <p:spPr>
          <a:xfrm>
            <a:off x="639978" y="1831570"/>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75" name="Google Shape;75;p4"/>
          <p:cNvSpPr txBox="1"/>
          <p:nvPr/>
        </p:nvSpPr>
        <p:spPr>
          <a:xfrm>
            <a:off x="970457" y="1820269"/>
            <a:ext cx="7411084" cy="447040"/>
          </a:xfrm>
          <a:prstGeom prst="rect">
            <a:avLst/>
          </a:prstGeom>
          <a:noFill/>
          <a:ln>
            <a:noFill/>
          </a:ln>
        </p:spPr>
        <p:txBody>
          <a:bodyPr anchorCtr="0" anchor="t" bIns="0" lIns="0" spcFirstLastPara="1" rIns="0" wrap="square" tIns="12700">
            <a:spAutoFit/>
          </a:bodyPr>
          <a:lstStyle/>
          <a:p>
            <a:pPr indent="0" lvl="0" marL="12700" marR="5080" rtl="0" algn="l">
              <a:lnSpc>
                <a:spcPct val="115199"/>
              </a:lnSpc>
              <a:spcBef>
                <a:spcPts val="0"/>
              </a:spcBef>
              <a:spcAft>
                <a:spcPts val="0"/>
              </a:spcAft>
              <a:buNone/>
            </a:pPr>
            <a:r>
              <a:rPr lang="en-US" sz="1200">
                <a:latin typeface="Helvetica Neue"/>
                <a:ea typeface="Helvetica Neue"/>
                <a:cs typeface="Helvetica Neue"/>
                <a:sym typeface="Helvetica Neue"/>
              </a:rPr>
              <a:t>Por ejemplo, considera las siguientes frases y trata de entender su interpretación de muchas maneras diferentes:</a:t>
            </a:r>
            <a:endParaRPr sz="1200">
              <a:latin typeface="Helvetica Neue"/>
              <a:ea typeface="Helvetica Neue"/>
              <a:cs typeface="Helvetica Neue"/>
              <a:sym typeface="Helvetica Neue"/>
            </a:endParaRPr>
          </a:p>
        </p:txBody>
      </p:sp>
      <p:sp>
        <p:nvSpPr>
          <p:cNvPr id="76" name="Google Shape;76;p4"/>
          <p:cNvSpPr txBox="1"/>
          <p:nvPr/>
        </p:nvSpPr>
        <p:spPr>
          <a:xfrm>
            <a:off x="639978" y="2461211"/>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77" name="Google Shape;77;p4"/>
          <p:cNvSpPr txBox="1"/>
          <p:nvPr/>
        </p:nvSpPr>
        <p:spPr>
          <a:xfrm>
            <a:off x="970457" y="2477772"/>
            <a:ext cx="56388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Ejemplo</a:t>
            </a:r>
            <a:endParaRPr sz="1200">
              <a:latin typeface="Helvetica Neue"/>
              <a:ea typeface="Helvetica Neue"/>
              <a:cs typeface="Helvetica Neue"/>
              <a:sym typeface="Helvetica Neue"/>
            </a:endParaRPr>
          </a:p>
        </p:txBody>
      </p:sp>
      <p:sp>
        <p:nvSpPr>
          <p:cNvPr id="78" name="Google Shape;78;p4"/>
          <p:cNvSpPr txBox="1"/>
          <p:nvPr/>
        </p:nvSpPr>
        <p:spPr>
          <a:xfrm>
            <a:off x="1690458" y="2659079"/>
            <a:ext cx="3862704" cy="447675"/>
          </a:xfrm>
          <a:prstGeom prst="rect">
            <a:avLst/>
          </a:prstGeom>
          <a:noFill/>
          <a:ln>
            <a:noFill/>
          </a:ln>
        </p:spPr>
        <p:txBody>
          <a:bodyPr anchorCtr="0" anchor="t" bIns="0" lIns="0" spcFirstLastPara="1" rIns="0" wrap="square" tIns="12700">
            <a:spAutoFit/>
          </a:bodyPr>
          <a:lstStyle/>
          <a:p>
            <a:pPr indent="0" lvl="0" marL="12700" marR="5080" rtl="0" algn="l">
              <a:lnSpc>
                <a:spcPct val="115399"/>
              </a:lnSpc>
              <a:spcBef>
                <a:spcPts val="0"/>
              </a:spcBef>
              <a:spcAft>
                <a:spcPts val="0"/>
              </a:spcAft>
              <a:buNone/>
            </a:pPr>
            <a:r>
              <a:rPr lang="en-US" sz="1200">
                <a:latin typeface="Helvetica Neue"/>
                <a:ea typeface="Helvetica Neue"/>
                <a:cs typeface="Helvetica Neue"/>
                <a:sym typeface="Helvetica Neue"/>
              </a:rPr>
              <a:t>Frase: Vi a un estudiante en una colina con un prismático. La frase anterior tiene varias interpretaciones:</a:t>
            </a:r>
            <a:endParaRPr sz="1200">
              <a:latin typeface="Helvetica Neue"/>
              <a:ea typeface="Helvetica Neue"/>
              <a:cs typeface="Helvetica Neue"/>
              <a:sym typeface="Helvetica Neue"/>
            </a:endParaRPr>
          </a:p>
        </p:txBody>
      </p:sp>
      <p:sp>
        <p:nvSpPr>
          <p:cNvPr id="79" name="Google Shape;79;p4"/>
          <p:cNvSpPr txBox="1"/>
          <p:nvPr/>
        </p:nvSpPr>
        <p:spPr>
          <a:xfrm>
            <a:off x="1880895" y="3356548"/>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80" name="Google Shape;80;p4"/>
          <p:cNvSpPr txBox="1"/>
          <p:nvPr/>
        </p:nvSpPr>
        <p:spPr>
          <a:xfrm>
            <a:off x="2096897" y="3290511"/>
            <a:ext cx="4345940" cy="1075055"/>
          </a:xfrm>
          <a:prstGeom prst="rect">
            <a:avLst/>
          </a:prstGeom>
          <a:noFill/>
          <a:ln>
            <a:noFill/>
          </a:ln>
        </p:spPr>
        <p:txBody>
          <a:bodyPr anchorCtr="0" anchor="t" bIns="0" lIns="0" spcFirstLastPara="1" rIns="0" wrap="square" tIns="12700">
            <a:spAutoFit/>
          </a:bodyPr>
          <a:lstStyle/>
          <a:p>
            <a:pPr indent="0" lvl="0" marL="12700" marR="175260" rtl="0" algn="just">
              <a:lnSpc>
                <a:spcPct val="114599"/>
              </a:lnSpc>
              <a:spcBef>
                <a:spcPts val="0"/>
              </a:spcBef>
              <a:spcAft>
                <a:spcPts val="0"/>
              </a:spcAft>
              <a:buNone/>
            </a:pPr>
            <a:r>
              <a:rPr lang="en-US" sz="1200">
                <a:latin typeface="Helvetica Neue"/>
                <a:ea typeface="Helvetica Neue"/>
                <a:cs typeface="Helvetica Neue"/>
                <a:sym typeface="Helvetica Neue"/>
              </a:rPr>
              <a:t>Hay un estudiante en la colina, y lo observé con mi prismático. Hay un estudiante en la colina, y tiene un prismático.</a:t>
            </a:r>
            <a:endParaRPr sz="1200">
              <a:latin typeface="Helvetica Neue"/>
              <a:ea typeface="Helvetica Neue"/>
              <a:cs typeface="Helvetica Neue"/>
              <a:sym typeface="Helvetica Neue"/>
            </a:endParaRPr>
          </a:p>
          <a:p>
            <a:pPr indent="0" lvl="0" marL="12700" marR="5080" rtl="0" algn="just">
              <a:lnSpc>
                <a:spcPct val="114599"/>
              </a:lnSpc>
              <a:spcBef>
                <a:spcPts val="10"/>
              </a:spcBef>
              <a:spcAft>
                <a:spcPts val="0"/>
              </a:spcAft>
              <a:buNone/>
            </a:pPr>
            <a:r>
              <a:rPr lang="en-US" sz="1200">
                <a:latin typeface="Helvetica Neue"/>
                <a:ea typeface="Helvetica Neue"/>
                <a:cs typeface="Helvetica Neue"/>
                <a:sym typeface="Helvetica Neue"/>
              </a:rPr>
              <a:t>Estoy en una colina, y he visto a un estudiante con mi prismático. Estoy en una colina, y vi a un estudiante que tiene un prismático. Hay un estudiante en una colina, y le vi algo con mi prismático.</a:t>
            </a:r>
            <a:endParaRPr sz="1200">
              <a:latin typeface="Helvetica Neue"/>
              <a:ea typeface="Helvetica Neue"/>
              <a:cs typeface="Helvetica Neue"/>
              <a:sym typeface="Helvetica Neue"/>
            </a:endParaRPr>
          </a:p>
        </p:txBody>
      </p:sp>
      <p:sp>
        <p:nvSpPr>
          <p:cNvPr id="81" name="Google Shape;81;p4"/>
          <p:cNvSpPr txBox="1"/>
          <p:nvPr/>
        </p:nvSpPr>
        <p:spPr>
          <a:xfrm>
            <a:off x="1880895" y="3566060"/>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82" name="Google Shape;82;p4"/>
          <p:cNvSpPr txBox="1"/>
          <p:nvPr/>
        </p:nvSpPr>
        <p:spPr>
          <a:xfrm>
            <a:off x="1880895" y="3775585"/>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83" name="Google Shape;83;p4"/>
          <p:cNvSpPr txBox="1"/>
          <p:nvPr/>
        </p:nvSpPr>
        <p:spPr>
          <a:xfrm>
            <a:off x="1880895" y="398618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84" name="Google Shape;84;p4"/>
          <p:cNvSpPr txBox="1"/>
          <p:nvPr/>
        </p:nvSpPr>
        <p:spPr>
          <a:xfrm>
            <a:off x="1880895" y="4196069"/>
            <a:ext cx="80645"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96" name="Shape 396"/>
        <p:cNvGrpSpPr/>
        <p:nvPr/>
      </p:nvGrpSpPr>
      <p:grpSpPr>
        <a:xfrm>
          <a:off x="0" y="0"/>
          <a:ext cx="0" cy="0"/>
          <a:chOff x="0" y="0"/>
          <a:chExt cx="0" cy="0"/>
        </a:xfrm>
      </p:grpSpPr>
      <p:sp>
        <p:nvSpPr>
          <p:cNvPr id="397" name="Google Shape;397;p40"/>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aseline="30000" lang="en-US" sz="2700"/>
              <a:t>11. Top Modeling y Latent Dirichlet Allocat</a:t>
            </a:r>
            <a:r>
              <a:rPr lang="en-US" sz="1800">
                <a:solidFill>
                  <a:srgbClr val="00EBE9"/>
                </a:solidFill>
              </a:rPr>
              <a:t>t</a:t>
            </a:r>
            <a:r>
              <a:rPr baseline="30000" lang="en-US" sz="2700"/>
              <a:t>ion (LDA)</a:t>
            </a:r>
            <a:endParaRPr baseline="30000" sz="2700"/>
          </a:p>
        </p:txBody>
      </p:sp>
      <p:sp>
        <p:nvSpPr>
          <p:cNvPr id="398" name="Google Shape;398;p40"/>
          <p:cNvSpPr txBox="1"/>
          <p:nvPr/>
        </p:nvSpPr>
        <p:spPr>
          <a:xfrm>
            <a:off x="639978" y="981567"/>
            <a:ext cx="7748270" cy="1005205"/>
          </a:xfrm>
          <a:prstGeom prst="rect">
            <a:avLst/>
          </a:prstGeom>
          <a:noFill/>
          <a:ln>
            <a:noFill/>
          </a:ln>
        </p:spPr>
        <p:txBody>
          <a:bodyPr anchorCtr="0" anchor="t" bIns="0" lIns="0" spcFirstLastPara="1" rIns="0" wrap="square" tIns="44450">
            <a:spAutoFit/>
          </a:bodyPr>
          <a:lstStyle/>
          <a:p>
            <a:pPr indent="-330200" lvl="0" marL="342900" rtl="0" algn="l">
              <a:lnSpc>
                <a:spcPct val="100000"/>
              </a:lnSpc>
              <a:spcBef>
                <a:spcPts val="0"/>
              </a:spcBef>
              <a:spcAft>
                <a:spcPts val="0"/>
              </a:spcAft>
              <a:buClr>
                <a:srgbClr val="00EBE9"/>
              </a:buClr>
              <a:buSzPts val="1400"/>
              <a:buFont typeface="Quattrocento Sans"/>
              <a:buChar char="●"/>
            </a:pPr>
            <a:r>
              <a:rPr b="1" lang="en-US" sz="1400">
                <a:latin typeface="Arial"/>
                <a:ea typeface="Arial"/>
                <a:cs typeface="Arial"/>
                <a:sym typeface="Arial"/>
              </a:rPr>
              <a:t>Funcionamiento del algoritmo.</a:t>
            </a:r>
            <a:endParaRPr sz="1400">
              <a:latin typeface="Arial"/>
              <a:ea typeface="Arial"/>
              <a:cs typeface="Arial"/>
              <a:sym typeface="Arial"/>
            </a:endParaRPr>
          </a:p>
          <a:p>
            <a:pPr indent="0" lvl="0" marL="342900" marR="5080" rtl="0" algn="l">
              <a:lnSpc>
                <a:spcPct val="114399"/>
              </a:lnSpc>
              <a:spcBef>
                <a:spcPts val="5"/>
              </a:spcBef>
              <a:spcAft>
                <a:spcPts val="0"/>
              </a:spcAft>
              <a:buNone/>
            </a:pPr>
            <a:r>
              <a:rPr lang="en-US" sz="1400">
                <a:latin typeface="Helvetica Neue"/>
                <a:ea typeface="Helvetica Neue"/>
                <a:cs typeface="Helvetica Neue"/>
                <a:sym typeface="Helvetica Neue"/>
              </a:rPr>
              <a:t>Partiendo	de	las	2	probabilidades	anteriores,	actualizamos	la	probabilidad	de	‘árbol’ perteneciendo a ‘campo’ multiplicando ambas.</a:t>
            </a:r>
            <a:endParaRPr sz="1400">
              <a:latin typeface="Helvetica Neue"/>
              <a:ea typeface="Helvetica Neue"/>
              <a:cs typeface="Helvetica Neue"/>
              <a:sym typeface="Helvetica Neue"/>
            </a:endParaRPr>
          </a:p>
          <a:p>
            <a:pPr indent="0" lvl="0" marL="342900" rtl="0" algn="l">
              <a:lnSpc>
                <a:spcPct val="100000"/>
              </a:lnSpc>
              <a:spcBef>
                <a:spcPts val="250"/>
              </a:spcBef>
              <a:spcAft>
                <a:spcPts val="0"/>
              </a:spcAft>
              <a:buNone/>
            </a:pPr>
            <a:r>
              <a:rPr lang="en-US" sz="1400">
                <a:latin typeface="Helvetica Neue"/>
                <a:ea typeface="Helvetica Neue"/>
                <a:cs typeface="Helvetica Neue"/>
                <a:sym typeface="Helvetica Neue"/>
              </a:rPr>
              <a:t>De esta manera la probabilidad aumentará o disminuirá de acuerdo a:</a:t>
            </a:r>
            <a:endParaRPr sz="1400">
              <a:latin typeface="Helvetica Neue"/>
              <a:ea typeface="Helvetica Neue"/>
              <a:cs typeface="Helvetica Neue"/>
              <a:sym typeface="Helvetica Neue"/>
            </a:endParaRPr>
          </a:p>
        </p:txBody>
      </p:sp>
      <p:sp>
        <p:nvSpPr>
          <p:cNvPr id="399" name="Google Shape;399;p40"/>
          <p:cNvSpPr txBox="1"/>
          <p:nvPr/>
        </p:nvSpPr>
        <p:spPr>
          <a:xfrm>
            <a:off x="999616" y="2208493"/>
            <a:ext cx="113664"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400" name="Google Shape;400;p40"/>
          <p:cNvSpPr txBox="1"/>
          <p:nvPr/>
        </p:nvSpPr>
        <p:spPr>
          <a:xfrm>
            <a:off x="1329740" y="2205473"/>
            <a:ext cx="7051675" cy="655955"/>
          </a:xfrm>
          <a:prstGeom prst="rect">
            <a:avLst/>
          </a:prstGeom>
          <a:noFill/>
          <a:ln>
            <a:noFill/>
          </a:ln>
        </p:spPr>
        <p:txBody>
          <a:bodyPr anchorCtr="0" anchor="t" bIns="0" lIns="0" spcFirstLastPara="1" rIns="0" wrap="square" tIns="12050">
            <a:spAutoFit/>
          </a:bodyPr>
          <a:lstStyle/>
          <a:p>
            <a:pPr indent="0" lvl="0" marL="12700" marR="5080" rtl="0" algn="just">
              <a:lnSpc>
                <a:spcPct val="114999"/>
              </a:lnSpc>
              <a:spcBef>
                <a:spcPts val="0"/>
              </a:spcBef>
              <a:spcAft>
                <a:spcPts val="0"/>
              </a:spcAft>
              <a:buNone/>
            </a:pPr>
            <a:r>
              <a:rPr lang="en-US" sz="1200">
                <a:latin typeface="Helvetica Neue"/>
                <a:ea typeface="Helvetica Neue"/>
                <a:cs typeface="Helvetica Neue"/>
                <a:sym typeface="Helvetica Neue"/>
              </a:rPr>
              <a:t>Obtendremos una menor probabilidad de ‘árbol’ perteneciente al tema ‘campo’, ya que ahora hemos incorporado la probabilidad de que ‘árbol’ aparezca en ‘ciudad’. En sentido inverso, la probabilidad de que ‘árbol’ pertenezca al tema ‘ciudad’, ahora será mayor.</a:t>
            </a:r>
            <a:endParaRPr sz="1200">
              <a:latin typeface="Helvetica Neue"/>
              <a:ea typeface="Helvetica Neue"/>
              <a:cs typeface="Helvetica Neue"/>
              <a:sym typeface="Helvetica Neue"/>
            </a:endParaRPr>
          </a:p>
        </p:txBody>
      </p:sp>
      <p:sp>
        <p:nvSpPr>
          <p:cNvPr id="401" name="Google Shape;401;p40"/>
          <p:cNvSpPr txBox="1"/>
          <p:nvPr/>
        </p:nvSpPr>
        <p:spPr>
          <a:xfrm>
            <a:off x="999616" y="3021232"/>
            <a:ext cx="113664" cy="444500"/>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a:p>
            <a:pPr indent="0" lvl="0" marL="12700" rtl="0" algn="l">
              <a:lnSpc>
                <a:spcPct val="100000"/>
              </a:lnSpc>
              <a:spcBef>
                <a:spcPts val="209"/>
              </a:spcBef>
              <a:spcAft>
                <a:spcPts val="0"/>
              </a:spcAft>
              <a:buNone/>
            </a:pPr>
            <a:r>
              <a:rPr lang="en-US" sz="1200">
                <a:solidFill>
                  <a:srgbClr val="00EBE9"/>
                </a:solidFill>
                <a:latin typeface="Quattrocento Sans"/>
                <a:ea typeface="Quattrocento Sans"/>
                <a:cs typeface="Quattrocento Sans"/>
                <a:sym typeface="Quattrocento Sans"/>
              </a:rPr>
              <a:t>◆</a:t>
            </a:r>
            <a:endParaRPr sz="1200">
              <a:latin typeface="Quattrocento Sans"/>
              <a:ea typeface="Quattrocento Sans"/>
              <a:cs typeface="Quattrocento Sans"/>
              <a:sym typeface="Quattrocento Sans"/>
            </a:endParaRPr>
          </a:p>
        </p:txBody>
      </p:sp>
      <p:sp>
        <p:nvSpPr>
          <p:cNvPr id="402" name="Google Shape;402;p40"/>
          <p:cNvSpPr txBox="1"/>
          <p:nvPr/>
        </p:nvSpPr>
        <p:spPr>
          <a:xfrm>
            <a:off x="1329740" y="3045350"/>
            <a:ext cx="6466205" cy="444500"/>
          </a:xfrm>
          <a:prstGeom prst="rect">
            <a:avLst/>
          </a:prstGeom>
          <a:noFill/>
          <a:ln>
            <a:noFill/>
          </a:ln>
        </p:spPr>
        <p:txBody>
          <a:bodyPr anchorCtr="0" anchor="t" bIns="0" lIns="0" spcFirstLastPara="1" rIns="0" wrap="square" tIns="12700">
            <a:spAutoFit/>
          </a:bodyPr>
          <a:lstStyle/>
          <a:p>
            <a:pPr indent="0" lvl="0" marL="12700" marR="5080" rtl="0" algn="l">
              <a:lnSpc>
                <a:spcPct val="114599"/>
              </a:lnSpc>
              <a:spcBef>
                <a:spcPts val="0"/>
              </a:spcBef>
              <a:spcAft>
                <a:spcPts val="0"/>
              </a:spcAft>
              <a:buNone/>
            </a:pPr>
            <a:r>
              <a:rPr lang="en-US" sz="1200">
                <a:latin typeface="Helvetica Neue"/>
                <a:ea typeface="Helvetica Neue"/>
                <a:cs typeface="Helvetica Neue"/>
                <a:sym typeface="Helvetica Neue"/>
              </a:rPr>
              <a:t>Éste es un proceso iterativo a través de todas las fotografías (palabras) para cada sección (tema). Cuantas más iteraciones obtendremos resultados más precisos.</a:t>
            </a:r>
            <a:endParaRPr sz="1200">
              <a:latin typeface="Helvetica Neue"/>
              <a:ea typeface="Helvetica Neue"/>
              <a:cs typeface="Helvetica Neue"/>
              <a:sym typeface="Helvetica Neue"/>
            </a:endParaRPr>
          </a:p>
        </p:txBody>
      </p:sp>
      <p:sp>
        <p:nvSpPr>
          <p:cNvPr id="403" name="Google Shape;403;p40"/>
          <p:cNvSpPr txBox="1"/>
          <p:nvPr/>
        </p:nvSpPr>
        <p:spPr>
          <a:xfrm>
            <a:off x="970457" y="3676862"/>
            <a:ext cx="7414895" cy="513080"/>
          </a:xfrm>
          <a:prstGeom prst="rect">
            <a:avLst/>
          </a:prstGeom>
          <a:noFill/>
          <a:ln>
            <a:noFill/>
          </a:ln>
        </p:spPr>
        <p:txBody>
          <a:bodyPr anchorCtr="0" anchor="t" bIns="0" lIns="0" spcFirstLastPara="1" rIns="0" wrap="square" tIns="12700">
            <a:spAutoFit/>
          </a:bodyPr>
          <a:lstStyle/>
          <a:p>
            <a:pPr indent="0" lvl="0" marL="12700" marR="5080" rtl="0" algn="l">
              <a:lnSpc>
                <a:spcPct val="114199"/>
              </a:lnSpc>
              <a:spcBef>
                <a:spcPts val="0"/>
              </a:spcBef>
              <a:spcAft>
                <a:spcPts val="0"/>
              </a:spcAft>
              <a:buNone/>
            </a:pPr>
            <a:r>
              <a:rPr lang="en-US" sz="1400">
                <a:latin typeface="Helvetica Neue"/>
                <a:ea typeface="Helvetica Neue"/>
                <a:cs typeface="Helvetica Neue"/>
                <a:sym typeface="Helvetica Neue"/>
              </a:rPr>
              <a:t>Es necesario ir iterando, puesto que tenemos que comprobar las probabilidades cada una de las palabras con todos los temas.</a:t>
            </a:r>
            <a:endParaRPr sz="1400">
              <a:latin typeface="Helvetica Neue"/>
              <a:ea typeface="Helvetica Neue"/>
              <a:cs typeface="Helvetica Neue"/>
              <a:sym typeface="Helvetica Neu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7" name="Shape 407"/>
        <p:cNvGrpSpPr/>
        <p:nvPr/>
      </p:nvGrpSpPr>
      <p:grpSpPr>
        <a:xfrm>
          <a:off x="0" y="0"/>
          <a:ext cx="0" cy="0"/>
          <a:chOff x="0" y="0"/>
          <a:chExt cx="0" cy="0"/>
        </a:xfrm>
      </p:grpSpPr>
      <p:sp>
        <p:nvSpPr>
          <p:cNvPr id="408" name="Google Shape;408;p41"/>
          <p:cNvSpPr txBox="1"/>
          <p:nvPr/>
        </p:nvSpPr>
        <p:spPr>
          <a:xfrm>
            <a:off x="353059" y="461062"/>
            <a:ext cx="3032125"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Arial"/>
                <a:ea typeface="Arial"/>
                <a:cs typeface="Arial"/>
                <a:sym typeface="Arial"/>
              </a:rPr>
              <a:t>12. Corpuses para practicar</a:t>
            </a:r>
            <a:endParaRPr sz="1800">
              <a:latin typeface="Arial"/>
              <a:ea typeface="Arial"/>
              <a:cs typeface="Arial"/>
              <a:sym typeface="Arial"/>
            </a:endParaRPr>
          </a:p>
        </p:txBody>
      </p:sp>
      <p:sp>
        <p:nvSpPr>
          <p:cNvPr id="409" name="Google Shape;409;p41"/>
          <p:cNvSpPr txBox="1"/>
          <p:nvPr/>
        </p:nvSpPr>
        <p:spPr>
          <a:xfrm>
            <a:off x="970457" y="1301663"/>
            <a:ext cx="2307590" cy="239395"/>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400" u="sng">
                <a:solidFill>
                  <a:schemeClr val="hlink"/>
                </a:solidFill>
                <a:latin typeface="Arial"/>
                <a:ea typeface="Arial"/>
                <a:cs typeface="Arial"/>
                <a:sym typeface="Arial"/>
                <a:hlinkClick r:id="rId3"/>
              </a:rPr>
              <a:t>http://www.nltk.org/nltk_data/</a:t>
            </a:r>
            <a:endParaRPr sz="1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p5"/>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2. Entendiento el PLN</a:t>
            </a:r>
            <a:endParaRPr/>
          </a:p>
        </p:txBody>
      </p:sp>
      <p:sp>
        <p:nvSpPr>
          <p:cNvPr id="90" name="Google Shape;90;p5"/>
          <p:cNvSpPr txBox="1"/>
          <p:nvPr/>
        </p:nvSpPr>
        <p:spPr>
          <a:xfrm>
            <a:off x="639978" y="99206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91" name="Google Shape;91;p5"/>
          <p:cNvSpPr txBox="1"/>
          <p:nvPr/>
        </p:nvSpPr>
        <p:spPr>
          <a:xfrm>
            <a:off x="945057" y="980749"/>
            <a:ext cx="7474584" cy="1075690"/>
          </a:xfrm>
          <a:prstGeom prst="rect">
            <a:avLst/>
          </a:prstGeom>
          <a:noFill/>
          <a:ln>
            <a:noFill/>
          </a:ln>
        </p:spPr>
        <p:txBody>
          <a:bodyPr anchorCtr="0" anchor="t" bIns="0" lIns="0" spcFirstLastPara="1" rIns="0" wrap="square" tIns="12700">
            <a:spAutoFit/>
          </a:bodyPr>
          <a:lstStyle/>
          <a:p>
            <a:pPr indent="0" lvl="0" marL="38100" marR="30480" rtl="0" algn="l">
              <a:lnSpc>
                <a:spcPct val="115199"/>
              </a:lnSpc>
              <a:spcBef>
                <a:spcPts val="0"/>
              </a:spcBef>
              <a:spcAft>
                <a:spcPts val="0"/>
              </a:spcAft>
              <a:buNone/>
            </a:pPr>
            <a:r>
              <a:rPr lang="en-US" sz="1200">
                <a:latin typeface="Helvetica Neue"/>
                <a:ea typeface="Helvetica Neue"/>
                <a:cs typeface="Helvetica Neue"/>
                <a:sym typeface="Helvetica Neue"/>
              </a:rPr>
              <a:t>A partir de ejemplos como el anterior, podemos observar que el procesamiento del lenguaje </a:t>
            </a:r>
            <a:r>
              <a:rPr b="1" lang="en-US" sz="1200">
                <a:latin typeface="Arial"/>
                <a:ea typeface="Arial"/>
                <a:cs typeface="Arial"/>
                <a:sym typeface="Arial"/>
              </a:rPr>
              <a:t>no es "determinista":</a:t>
            </a:r>
            <a:endParaRPr sz="1200">
              <a:latin typeface="Arial"/>
              <a:ea typeface="Arial"/>
              <a:cs typeface="Arial"/>
              <a:sym typeface="Arial"/>
            </a:endParaRPr>
          </a:p>
          <a:p>
            <a:pPr indent="0" lvl="0" marL="0" rtl="0" algn="l">
              <a:lnSpc>
                <a:spcPct val="100000"/>
              </a:lnSpc>
              <a:spcBef>
                <a:spcPts val="265"/>
              </a:spcBef>
              <a:spcAft>
                <a:spcPts val="0"/>
              </a:spcAft>
              <a:buNone/>
            </a:pPr>
            <a:r>
              <a:t/>
            </a:r>
            <a:endParaRPr sz="1200">
              <a:latin typeface="Arial"/>
              <a:ea typeface="Arial"/>
              <a:cs typeface="Arial"/>
              <a:sym typeface="Arial"/>
            </a:endParaRPr>
          </a:p>
          <a:p>
            <a:pPr indent="-330200" lvl="0" marL="396875" marR="43815" rtl="0" algn="l">
              <a:lnSpc>
                <a:spcPct val="114799"/>
              </a:lnSpc>
              <a:spcBef>
                <a:spcPts val="0"/>
              </a:spcBef>
              <a:spcAft>
                <a:spcPts val="0"/>
              </a:spcAft>
              <a:buClr>
                <a:srgbClr val="00EBE9"/>
              </a:buClr>
              <a:buSzPts val="1200"/>
              <a:buFont typeface="Quattrocento Sans"/>
              <a:buChar char="➔"/>
            </a:pPr>
            <a:r>
              <a:rPr lang="en-US" sz="1200">
                <a:latin typeface="Helvetica Neue"/>
                <a:ea typeface="Helvetica Neue"/>
                <a:cs typeface="Helvetica Neue"/>
                <a:sym typeface="Helvetica Neue"/>
              </a:rPr>
              <a:t>El mismo lenguaje tiene las mismas interpretaciones, y algo adecuado para una persona puede no serlo para otra.</a:t>
            </a:r>
            <a:endParaRPr sz="12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6"/>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3. Diferencia entre PLN basado en reglas y PLN estadístico</a:t>
            </a:r>
            <a:endParaRPr/>
          </a:p>
        </p:txBody>
      </p:sp>
      <p:sp>
        <p:nvSpPr>
          <p:cNvPr id="97" name="Google Shape;97;p6"/>
          <p:cNvSpPr txBox="1"/>
          <p:nvPr/>
        </p:nvSpPr>
        <p:spPr>
          <a:xfrm>
            <a:off x="639978" y="99206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98" name="Google Shape;98;p6"/>
          <p:cNvSpPr txBox="1"/>
          <p:nvPr/>
        </p:nvSpPr>
        <p:spPr>
          <a:xfrm>
            <a:off x="970457" y="1008610"/>
            <a:ext cx="515239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El Procesamiento del Lenguaje Natural se divide en dos enfoques diferentes:</a:t>
            </a:r>
            <a:endParaRPr sz="1200">
              <a:latin typeface="Helvetica Neue"/>
              <a:ea typeface="Helvetica Neue"/>
              <a:cs typeface="Helvetica Neue"/>
              <a:sym typeface="Helvetica Neue"/>
            </a:endParaRPr>
          </a:p>
        </p:txBody>
      </p:sp>
      <p:sp>
        <p:nvSpPr>
          <p:cNvPr id="99" name="Google Shape;99;p6"/>
          <p:cNvSpPr txBox="1"/>
          <p:nvPr/>
        </p:nvSpPr>
        <p:spPr>
          <a:xfrm>
            <a:off x="999616" y="1401970"/>
            <a:ext cx="5674995" cy="1704975"/>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a:solidFill>
                  <a:srgbClr val="00EBE9"/>
                </a:solidFill>
                <a:latin typeface="Arial"/>
                <a:ea typeface="Arial"/>
                <a:cs typeface="Arial"/>
                <a:sym typeface="Arial"/>
              </a:rPr>
              <a:t>1.	</a:t>
            </a:r>
            <a:r>
              <a:rPr b="1" lang="en-US" sz="1200">
                <a:latin typeface="Arial"/>
                <a:ea typeface="Arial"/>
                <a:cs typeface="Arial"/>
                <a:sym typeface="Arial"/>
              </a:rPr>
              <a:t>Procesamiento del lenguaje natural basado en reglas</a:t>
            </a:r>
            <a:endParaRPr sz="1200">
              <a:latin typeface="Arial"/>
              <a:ea typeface="Arial"/>
              <a:cs typeface="Arial"/>
              <a:sym typeface="Arial"/>
            </a:endParaRPr>
          </a:p>
          <a:p>
            <a:pPr indent="0" lvl="0" marL="605155" rtl="0" algn="l">
              <a:lnSpc>
                <a:spcPct val="100000"/>
              </a:lnSpc>
              <a:spcBef>
                <a:spcPts val="209"/>
              </a:spcBef>
              <a:spcAft>
                <a:spcPts val="0"/>
              </a:spcAft>
              <a:buNone/>
            </a:pPr>
            <a:r>
              <a:rPr lang="en-US" sz="1200">
                <a:latin typeface="Helvetica Neue"/>
                <a:ea typeface="Helvetica Neue"/>
                <a:cs typeface="Helvetica Neue"/>
                <a:sym typeface="Helvetica Neue"/>
              </a:rPr>
              <a:t>Utiliza el razonamiento de sentido común para las tareas de procesamiento.</a:t>
            </a:r>
            <a:endParaRPr sz="1200">
              <a:latin typeface="Helvetica Neue"/>
              <a:ea typeface="Helvetica Neue"/>
              <a:cs typeface="Helvetica Neue"/>
              <a:sym typeface="Helvetica Neue"/>
            </a:endParaRPr>
          </a:p>
          <a:p>
            <a:pPr indent="0" lvl="0" marL="0" rtl="0" algn="l">
              <a:lnSpc>
                <a:spcPct val="100000"/>
              </a:lnSpc>
              <a:spcBef>
                <a:spcPts val="509"/>
              </a:spcBef>
              <a:spcAft>
                <a:spcPts val="0"/>
              </a:spcAft>
              <a:buNone/>
            </a:pPr>
            <a:r>
              <a:t/>
            </a:r>
            <a:endParaRPr sz="1200">
              <a:latin typeface="Helvetica Neue"/>
              <a:ea typeface="Helvetica Neue"/>
              <a:cs typeface="Helvetica Neue"/>
              <a:sym typeface="Helvetica Neue"/>
            </a:endParaRPr>
          </a:p>
          <a:p>
            <a:pPr indent="0" lvl="0" marL="605155" rtl="0" algn="l">
              <a:lnSpc>
                <a:spcPct val="100000"/>
              </a:lnSpc>
              <a:spcBef>
                <a:spcPts val="0"/>
              </a:spcBef>
              <a:spcAft>
                <a:spcPts val="0"/>
              </a:spcAft>
              <a:buNone/>
            </a:pPr>
            <a:r>
              <a:rPr lang="en-US" sz="1200">
                <a:latin typeface="Helvetica Neue"/>
                <a:ea typeface="Helvetica Neue"/>
                <a:cs typeface="Helvetica Neue"/>
                <a:sym typeface="Helvetica Neue"/>
              </a:rPr>
              <a:t>Por ejemplo,</a:t>
            </a:r>
            <a:endParaRPr sz="1200">
              <a:latin typeface="Helvetica Neue"/>
              <a:ea typeface="Helvetica Neue"/>
              <a:cs typeface="Helvetica Neue"/>
              <a:sym typeface="Helvetica Neue"/>
            </a:endParaRPr>
          </a:p>
          <a:p>
            <a:pPr indent="0" lvl="0" marL="0" rtl="0" algn="l">
              <a:lnSpc>
                <a:spcPct val="100000"/>
              </a:lnSpc>
              <a:spcBef>
                <a:spcPts val="285"/>
              </a:spcBef>
              <a:spcAft>
                <a:spcPts val="0"/>
              </a:spcAft>
              <a:buNone/>
            </a:pPr>
            <a:r>
              <a:t/>
            </a:r>
            <a:endParaRPr sz="1200">
              <a:latin typeface="Helvetica Neue"/>
              <a:ea typeface="Helvetica Neue"/>
              <a:cs typeface="Helvetica Neue"/>
              <a:sym typeface="Helvetica Neue"/>
            </a:endParaRPr>
          </a:p>
          <a:p>
            <a:pPr indent="0" lvl="0" marL="605155" marR="975994" rtl="0" algn="l">
              <a:lnSpc>
                <a:spcPct val="114999"/>
              </a:lnSpc>
              <a:spcBef>
                <a:spcPts val="0"/>
              </a:spcBef>
              <a:spcAft>
                <a:spcPts val="0"/>
              </a:spcAft>
              <a:buNone/>
            </a:pPr>
            <a:r>
              <a:rPr lang="en-US" sz="1200">
                <a:latin typeface="Helvetica Neue"/>
                <a:ea typeface="Helvetica Neue"/>
                <a:cs typeface="Helvetica Neue"/>
                <a:sym typeface="Helvetica Neue"/>
              </a:rPr>
              <a:t>La temperatura de congelación puede provocar la muerte, o El café caliente puede quemar la piel de las personas, Algunas otras tareas de razonamiento de sentido común, etc.</a:t>
            </a:r>
            <a:endParaRPr sz="1200">
              <a:latin typeface="Helvetica Neue"/>
              <a:ea typeface="Helvetica Neue"/>
              <a:cs typeface="Helvetica Neue"/>
              <a:sym typeface="Helvetica Neue"/>
            </a:endParaRPr>
          </a:p>
        </p:txBody>
      </p:sp>
      <p:sp>
        <p:nvSpPr>
          <p:cNvPr id="100" name="Google Shape;100;p6"/>
          <p:cNvSpPr txBox="1"/>
          <p:nvPr/>
        </p:nvSpPr>
        <p:spPr>
          <a:xfrm>
            <a:off x="1160894" y="3356548"/>
            <a:ext cx="99060" cy="107950"/>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550">
                <a:latin typeface="Quattrocento Sans"/>
                <a:ea typeface="Quattrocento Sans"/>
                <a:cs typeface="Quattrocento Sans"/>
                <a:sym typeface="Quattrocento Sans"/>
              </a:rPr>
              <a:t>➔</a:t>
            </a:r>
            <a:endParaRPr sz="550">
              <a:latin typeface="Quattrocento Sans"/>
              <a:ea typeface="Quattrocento Sans"/>
              <a:cs typeface="Quattrocento Sans"/>
              <a:sym typeface="Quattrocento Sans"/>
            </a:endParaRPr>
          </a:p>
        </p:txBody>
      </p:sp>
      <p:sp>
        <p:nvSpPr>
          <p:cNvPr id="101" name="Google Shape;101;p6"/>
          <p:cNvSpPr txBox="1"/>
          <p:nvPr/>
        </p:nvSpPr>
        <p:spPr>
          <a:xfrm>
            <a:off x="1376540" y="3317292"/>
            <a:ext cx="560197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Sin embargo, este proceso puede llevar más tiempo y requiere un esfuerzo manual.</a:t>
            </a:r>
            <a:endParaRPr sz="1200">
              <a:latin typeface="Helvetica Neue"/>
              <a:ea typeface="Helvetica Neue"/>
              <a:cs typeface="Helvetica Neue"/>
              <a:sym typeface="Helvetica Neue"/>
            </a:endParaRPr>
          </a:p>
        </p:txBody>
      </p:sp>
      <p:sp>
        <p:nvSpPr>
          <p:cNvPr id="102" name="Google Shape;102;p6"/>
          <p:cNvSpPr txBox="1"/>
          <p:nvPr/>
        </p:nvSpPr>
        <p:spPr>
          <a:xfrm>
            <a:off x="999616" y="3710995"/>
            <a:ext cx="7383145" cy="1075055"/>
          </a:xfrm>
          <a:prstGeom prst="rect">
            <a:avLst/>
          </a:prstGeom>
          <a:noFill/>
          <a:ln>
            <a:noFill/>
          </a:ln>
        </p:spPr>
        <p:txBody>
          <a:bodyPr anchorCtr="0" anchor="t" bIns="0" lIns="0" spcFirstLastPara="1" rIns="0" wrap="square" tIns="39350">
            <a:spAutoFit/>
          </a:bodyPr>
          <a:lstStyle/>
          <a:p>
            <a:pPr indent="0" lvl="0" marL="12700" rtl="0" algn="l">
              <a:lnSpc>
                <a:spcPct val="100000"/>
              </a:lnSpc>
              <a:spcBef>
                <a:spcPts val="0"/>
              </a:spcBef>
              <a:spcAft>
                <a:spcPts val="0"/>
              </a:spcAft>
              <a:buNone/>
            </a:pPr>
            <a:r>
              <a:rPr b="1" lang="en-US" sz="1200">
                <a:solidFill>
                  <a:srgbClr val="00EBE9"/>
                </a:solidFill>
                <a:latin typeface="Arial"/>
                <a:ea typeface="Arial"/>
                <a:cs typeface="Arial"/>
                <a:sym typeface="Arial"/>
              </a:rPr>
              <a:t>2.	</a:t>
            </a:r>
            <a:r>
              <a:rPr b="1" lang="en-US" sz="1200">
                <a:latin typeface="Arial"/>
                <a:ea typeface="Arial"/>
                <a:cs typeface="Arial"/>
                <a:sym typeface="Arial"/>
              </a:rPr>
              <a:t>Procesamiento estadístico del lenguaje natural</a:t>
            </a:r>
            <a:endParaRPr sz="1200">
              <a:latin typeface="Arial"/>
              <a:ea typeface="Arial"/>
              <a:cs typeface="Arial"/>
              <a:sym typeface="Arial"/>
            </a:endParaRPr>
          </a:p>
          <a:p>
            <a:pPr indent="0" lvl="0" marL="605155" marR="5080" rtl="0" algn="l">
              <a:lnSpc>
                <a:spcPct val="114599"/>
              </a:lnSpc>
              <a:spcBef>
                <a:spcPts val="0"/>
              </a:spcBef>
              <a:spcAft>
                <a:spcPts val="0"/>
              </a:spcAft>
              <a:buNone/>
            </a:pPr>
            <a:r>
              <a:rPr lang="en-US" sz="1200">
                <a:latin typeface="Helvetica Neue"/>
                <a:ea typeface="Helvetica Neue"/>
                <a:cs typeface="Helvetica Neue"/>
                <a:sym typeface="Helvetica Neue"/>
              </a:rPr>
              <a:t>Este tipo de PLN utiliza grandes cantidades de datos y pretende extraer conclusiones de ellos. Para entrenar los modelos de PLN, utiliza algoritmos de aprendizaje automático. Una vez completado el</a:t>
            </a:r>
            <a:endParaRPr sz="1200">
              <a:latin typeface="Helvetica Neue"/>
              <a:ea typeface="Helvetica Neue"/>
              <a:cs typeface="Helvetica Neue"/>
              <a:sym typeface="Helvetica Neue"/>
            </a:endParaRPr>
          </a:p>
          <a:p>
            <a:pPr indent="0" lvl="0" marL="605155" marR="6350" rtl="0" algn="l">
              <a:lnSpc>
                <a:spcPct val="114599"/>
              </a:lnSpc>
              <a:spcBef>
                <a:spcPts val="10"/>
              </a:spcBef>
              <a:spcAft>
                <a:spcPts val="0"/>
              </a:spcAft>
              <a:buNone/>
            </a:pPr>
            <a:r>
              <a:rPr lang="en-US" sz="1200">
                <a:latin typeface="Helvetica Neue"/>
                <a:ea typeface="Helvetica Neue"/>
                <a:cs typeface="Helvetica Neue"/>
                <a:sym typeface="Helvetica Neue"/>
              </a:rPr>
              <a:t>proceso de entrenamiento en grandes cantidades de datos, el modelo entrenado tendrá resultados positivos con la deducción.</a:t>
            </a:r>
            <a:endParaRPr sz="1200">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6" name="Shape 106"/>
        <p:cNvGrpSpPr/>
        <p:nvPr/>
      </p:nvGrpSpPr>
      <p:grpSpPr>
        <a:xfrm>
          <a:off x="0" y="0"/>
          <a:ext cx="0" cy="0"/>
          <a:chOff x="0" y="0"/>
          <a:chExt cx="0" cy="0"/>
        </a:xfrm>
      </p:grpSpPr>
      <p:sp>
        <p:nvSpPr>
          <p:cNvPr id="107" name="Google Shape;107;p7"/>
          <p:cNvSpPr txBox="1"/>
          <p:nvPr/>
        </p:nvSpPr>
        <p:spPr>
          <a:xfrm>
            <a:off x="353059" y="461062"/>
            <a:ext cx="3757929" cy="299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US" sz="1800">
                <a:latin typeface="Arial"/>
                <a:ea typeface="Arial"/>
                <a:cs typeface="Arial"/>
                <a:sym typeface="Arial"/>
              </a:rPr>
              <a:t>4. Pros y Cons de ambos métodos</a:t>
            </a:r>
            <a:endParaRPr sz="1800">
              <a:latin typeface="Arial"/>
              <a:ea typeface="Arial"/>
              <a:cs typeface="Arial"/>
              <a:sym typeface="Arial"/>
            </a:endParaRPr>
          </a:p>
        </p:txBody>
      </p:sp>
      <p:graphicFrame>
        <p:nvGraphicFramePr>
          <p:cNvPr id="108" name="Google Shape;108;p7"/>
          <p:cNvGraphicFramePr/>
          <p:nvPr/>
        </p:nvGraphicFramePr>
        <p:xfrm>
          <a:off x="1234439" y="1699922"/>
          <a:ext cx="3000000" cy="3000000"/>
        </p:xfrm>
        <a:graphic>
          <a:graphicData uri="http://schemas.openxmlformats.org/drawingml/2006/table">
            <a:tbl>
              <a:tblPr bandRow="1" firstRow="1">
                <a:noFill/>
                <a:tableStyleId>{50B4FBDC-4BCA-4CDA-B081-6B65119AD553}</a:tableStyleId>
              </a:tblPr>
              <a:tblGrid>
                <a:gridCol w="3267700"/>
                <a:gridCol w="3408675"/>
              </a:tblGrid>
              <a:tr h="318775">
                <a:tc>
                  <a:txBody>
                    <a:bodyPr/>
                    <a:lstStyle/>
                    <a:p>
                      <a:pPr indent="0" lvl="0" marL="89535" marR="0" rtl="0" algn="l">
                        <a:lnSpc>
                          <a:spcPct val="100000"/>
                        </a:lnSpc>
                        <a:spcBef>
                          <a:spcPts val="0"/>
                        </a:spcBef>
                        <a:spcAft>
                          <a:spcPts val="0"/>
                        </a:spcAft>
                        <a:buNone/>
                      </a:pPr>
                      <a:r>
                        <a:rPr b="1" lang="en-US" sz="1400" u="none" cap="none" strike="noStrike">
                          <a:latin typeface="Calibri"/>
                          <a:ea typeface="Calibri"/>
                          <a:cs typeface="Calibri"/>
                          <a:sym typeface="Calibri"/>
                        </a:rPr>
                        <a:t>PLN Basado en reglas</a:t>
                      </a:r>
                      <a:endParaRPr sz="1400" u="none" cap="none" strike="noStrike">
                        <a:latin typeface="Calibri"/>
                        <a:ea typeface="Calibri"/>
                        <a:cs typeface="Calibri"/>
                        <a:sym typeface="Calibri"/>
                      </a:endParaRPr>
                    </a:p>
                  </a:txBody>
                  <a:tcPr marT="3175" marB="0" marR="0" marL="0">
                    <a:solidFill>
                      <a:srgbClr val="B2B2B2"/>
                    </a:solidFill>
                  </a:tcPr>
                </a:tc>
                <a:tc>
                  <a:txBody>
                    <a:bodyPr/>
                    <a:lstStyle/>
                    <a:p>
                      <a:pPr indent="0" lvl="0" marL="159385" marR="0" rtl="0" algn="l">
                        <a:lnSpc>
                          <a:spcPct val="100000"/>
                        </a:lnSpc>
                        <a:spcBef>
                          <a:spcPts val="0"/>
                        </a:spcBef>
                        <a:spcAft>
                          <a:spcPts val="0"/>
                        </a:spcAft>
                        <a:buNone/>
                      </a:pPr>
                      <a:r>
                        <a:rPr b="1" lang="en-US" sz="1400" u="none" cap="none" strike="noStrike">
                          <a:latin typeface="Calibri"/>
                          <a:ea typeface="Calibri"/>
                          <a:cs typeface="Calibri"/>
                          <a:sym typeface="Calibri"/>
                        </a:rPr>
                        <a:t>PLN Estadístico</a:t>
                      </a:r>
                      <a:endParaRPr sz="1400" u="none" cap="none" strike="noStrike">
                        <a:latin typeface="Calibri"/>
                        <a:ea typeface="Calibri"/>
                        <a:cs typeface="Calibri"/>
                        <a:sym typeface="Calibri"/>
                      </a:endParaRPr>
                    </a:p>
                  </a:txBody>
                  <a:tcPr marT="3175" marB="0" marR="0" marL="0">
                    <a:solidFill>
                      <a:srgbClr val="B2B2B2"/>
                    </a:solidFill>
                  </a:tcPr>
                </a:tc>
              </a:tr>
              <a:tr h="273050">
                <a:tc>
                  <a:txBody>
                    <a:bodyPr/>
                    <a:lstStyle/>
                    <a:p>
                      <a:pPr indent="0" lvl="0" marL="89535" marR="0" rtl="0" algn="l">
                        <a:lnSpc>
                          <a:spcPct val="100000"/>
                        </a:lnSpc>
                        <a:spcBef>
                          <a:spcPts val="0"/>
                        </a:spcBef>
                        <a:spcAft>
                          <a:spcPts val="0"/>
                        </a:spcAft>
                        <a:buNone/>
                      </a:pPr>
                      <a:r>
                        <a:rPr lang="en-US" sz="1400" u="none" cap="none" strike="noStrike">
                          <a:solidFill>
                            <a:srgbClr val="00A833"/>
                          </a:solidFill>
                          <a:latin typeface="Calibri"/>
                          <a:ea typeface="Calibri"/>
                          <a:cs typeface="Calibri"/>
                          <a:sym typeface="Calibri"/>
                        </a:rPr>
                        <a:t>Flexible</a:t>
                      </a:r>
                      <a:endParaRPr sz="1400" u="none" cap="none" strike="noStrike">
                        <a:latin typeface="Calibri"/>
                        <a:ea typeface="Calibri"/>
                        <a:cs typeface="Calibri"/>
                        <a:sym typeface="Calibri"/>
                      </a:endParaRPr>
                    </a:p>
                  </a:txBody>
                  <a:tcPr marT="2550" marB="0" marR="0" marL="0">
                    <a:solidFill>
                      <a:srgbClr val="CCCCCC"/>
                    </a:solidFill>
                  </a:tcPr>
                </a:tc>
                <a:tc>
                  <a:txBody>
                    <a:bodyPr/>
                    <a:lstStyle/>
                    <a:p>
                      <a:pPr indent="0" lvl="0" marL="159385" marR="0" rtl="0" algn="l">
                        <a:lnSpc>
                          <a:spcPct val="100000"/>
                        </a:lnSpc>
                        <a:spcBef>
                          <a:spcPts val="0"/>
                        </a:spcBef>
                        <a:spcAft>
                          <a:spcPts val="0"/>
                        </a:spcAft>
                        <a:buNone/>
                      </a:pPr>
                      <a:r>
                        <a:rPr lang="en-US" sz="1400" u="none" cap="none" strike="noStrike">
                          <a:solidFill>
                            <a:srgbClr val="00A833"/>
                          </a:solidFill>
                          <a:latin typeface="Calibri"/>
                          <a:ea typeface="Calibri"/>
                          <a:cs typeface="Calibri"/>
                          <a:sym typeface="Calibri"/>
                        </a:rPr>
                        <a:t>Fácilmente escalable</a:t>
                      </a:r>
                      <a:endParaRPr sz="1400" u="none" cap="none" strike="noStrike">
                        <a:latin typeface="Calibri"/>
                        <a:ea typeface="Calibri"/>
                        <a:cs typeface="Calibri"/>
                        <a:sym typeface="Calibri"/>
                      </a:endParaRPr>
                    </a:p>
                  </a:txBody>
                  <a:tcPr marT="2550" marB="0" marR="0" marL="0">
                    <a:solidFill>
                      <a:srgbClr val="CCCCCC"/>
                    </a:solidFill>
                  </a:tcPr>
                </a:tc>
              </a:tr>
              <a:tr h="272425">
                <a:tc>
                  <a:txBody>
                    <a:bodyPr/>
                    <a:lstStyle/>
                    <a:p>
                      <a:pPr indent="0" lvl="0" marL="89535" marR="0" rtl="0" algn="l">
                        <a:lnSpc>
                          <a:spcPct val="100000"/>
                        </a:lnSpc>
                        <a:spcBef>
                          <a:spcPts val="0"/>
                        </a:spcBef>
                        <a:spcAft>
                          <a:spcPts val="0"/>
                        </a:spcAft>
                        <a:buNone/>
                      </a:pPr>
                      <a:r>
                        <a:rPr lang="en-US" sz="1400" u="none" cap="none" strike="noStrike">
                          <a:solidFill>
                            <a:srgbClr val="00A833"/>
                          </a:solidFill>
                          <a:latin typeface="Calibri"/>
                          <a:ea typeface="Calibri"/>
                          <a:cs typeface="Calibri"/>
                          <a:sym typeface="Calibri"/>
                        </a:rPr>
                        <a:t>Fácil de depurar</a:t>
                      </a:r>
                      <a:endParaRPr sz="1400" u="none" cap="none" strike="noStrike">
                        <a:latin typeface="Calibri"/>
                        <a:ea typeface="Calibri"/>
                        <a:cs typeface="Calibri"/>
                        <a:sym typeface="Calibri"/>
                      </a:endParaRPr>
                    </a:p>
                  </a:txBody>
                  <a:tcPr marT="2550" marB="0" marR="0" marL="0">
                    <a:solidFill>
                      <a:srgbClr val="E5E5E5"/>
                    </a:solidFill>
                  </a:tcPr>
                </a:tc>
                <a:tc>
                  <a:txBody>
                    <a:bodyPr/>
                    <a:lstStyle/>
                    <a:p>
                      <a:pPr indent="0" lvl="0" marL="159385" marR="0" rtl="0" algn="l">
                        <a:lnSpc>
                          <a:spcPct val="100000"/>
                        </a:lnSpc>
                        <a:spcBef>
                          <a:spcPts val="0"/>
                        </a:spcBef>
                        <a:spcAft>
                          <a:spcPts val="0"/>
                        </a:spcAft>
                        <a:buNone/>
                      </a:pPr>
                      <a:r>
                        <a:rPr lang="en-US" sz="1400" u="none" cap="none" strike="noStrike">
                          <a:solidFill>
                            <a:srgbClr val="00A833"/>
                          </a:solidFill>
                          <a:latin typeface="Calibri"/>
                          <a:ea typeface="Calibri"/>
                          <a:cs typeface="Calibri"/>
                          <a:sym typeface="Calibri"/>
                        </a:rPr>
                        <a:t>Aprende por sí mismo</a:t>
                      </a:r>
                      <a:endParaRPr sz="1400" u="none" cap="none" strike="noStrike">
                        <a:latin typeface="Calibri"/>
                        <a:ea typeface="Calibri"/>
                        <a:cs typeface="Calibri"/>
                        <a:sym typeface="Calibri"/>
                      </a:endParaRPr>
                    </a:p>
                  </a:txBody>
                  <a:tcPr marT="2550" marB="0" marR="0" marL="0">
                    <a:solidFill>
                      <a:srgbClr val="E5E5E5"/>
                    </a:solidFill>
                  </a:tcPr>
                </a:tc>
              </a:tr>
              <a:tr h="299075">
                <a:tc>
                  <a:txBody>
                    <a:bodyPr/>
                    <a:lstStyle/>
                    <a:p>
                      <a:pPr indent="0" lvl="0" marL="89535" marR="0" rtl="0" algn="l">
                        <a:lnSpc>
                          <a:spcPct val="100000"/>
                        </a:lnSpc>
                        <a:spcBef>
                          <a:spcPts val="0"/>
                        </a:spcBef>
                        <a:spcAft>
                          <a:spcPts val="0"/>
                        </a:spcAft>
                        <a:buNone/>
                      </a:pPr>
                      <a:r>
                        <a:rPr lang="en-US" sz="1400" u="none" cap="none" strike="noStrike">
                          <a:solidFill>
                            <a:srgbClr val="00A833"/>
                          </a:solidFill>
                          <a:latin typeface="Calibri"/>
                          <a:ea typeface="Calibri"/>
                          <a:cs typeface="Calibri"/>
                          <a:sym typeface="Calibri"/>
                        </a:rPr>
                        <a:t>No requiere mucho entrenamiento</a:t>
                      </a:r>
                      <a:endParaRPr sz="1400" u="none" cap="none" strike="noStrike">
                        <a:latin typeface="Calibri"/>
                        <a:ea typeface="Calibri"/>
                        <a:cs typeface="Calibri"/>
                        <a:sym typeface="Calibri"/>
                      </a:endParaRPr>
                    </a:p>
                  </a:txBody>
                  <a:tcPr marT="3175" marB="0" marR="0" marL="0">
                    <a:solidFill>
                      <a:srgbClr val="CCCCCC"/>
                    </a:solidFill>
                  </a:tcPr>
                </a:tc>
                <a:tc>
                  <a:txBody>
                    <a:bodyPr/>
                    <a:lstStyle/>
                    <a:p>
                      <a:pPr indent="0" lvl="0" marL="159385" marR="0" rtl="0" algn="l">
                        <a:lnSpc>
                          <a:spcPct val="100000"/>
                        </a:lnSpc>
                        <a:spcBef>
                          <a:spcPts val="0"/>
                        </a:spcBef>
                        <a:spcAft>
                          <a:spcPts val="0"/>
                        </a:spcAft>
                        <a:buNone/>
                      </a:pPr>
                      <a:r>
                        <a:rPr lang="en-US" sz="1400" u="none" cap="none" strike="noStrike">
                          <a:solidFill>
                            <a:srgbClr val="00A833"/>
                          </a:solidFill>
                          <a:latin typeface="Calibri"/>
                          <a:ea typeface="Calibri"/>
                          <a:cs typeface="Calibri"/>
                          <a:sym typeface="Calibri"/>
                        </a:rPr>
                        <a:t>Rápido desarrollo</a:t>
                      </a:r>
                      <a:endParaRPr sz="1400" u="none" cap="none" strike="noStrike">
                        <a:latin typeface="Calibri"/>
                        <a:ea typeface="Calibri"/>
                        <a:cs typeface="Calibri"/>
                        <a:sym typeface="Calibri"/>
                      </a:endParaRPr>
                    </a:p>
                  </a:txBody>
                  <a:tcPr marT="3175" marB="0" marR="0" marL="0">
                    <a:solidFill>
                      <a:srgbClr val="CCCCCC"/>
                    </a:solidFill>
                  </a:tcPr>
                </a:tc>
              </a:tr>
              <a:tr h="315600">
                <a:tc>
                  <a:txBody>
                    <a:bodyPr/>
                    <a:lstStyle/>
                    <a:p>
                      <a:pPr indent="0" lvl="0" marL="89535" marR="0" rtl="0" algn="l">
                        <a:lnSpc>
                          <a:spcPct val="100000"/>
                        </a:lnSpc>
                        <a:spcBef>
                          <a:spcPts val="0"/>
                        </a:spcBef>
                        <a:spcAft>
                          <a:spcPts val="0"/>
                        </a:spcAft>
                        <a:buNone/>
                      </a:pPr>
                      <a:r>
                        <a:rPr lang="en-US" sz="1400" u="none" cap="none" strike="noStrike">
                          <a:solidFill>
                            <a:srgbClr val="00A833"/>
                          </a:solidFill>
                          <a:latin typeface="Calibri"/>
                          <a:ea typeface="Calibri"/>
                          <a:cs typeface="Calibri"/>
                          <a:sym typeface="Calibri"/>
                        </a:rPr>
                        <a:t>Comprensión del lenguaje</a:t>
                      </a:r>
                      <a:endParaRPr sz="1400" u="none" cap="none" strike="noStrike">
                        <a:latin typeface="Calibri"/>
                        <a:ea typeface="Calibri"/>
                        <a:cs typeface="Calibri"/>
                        <a:sym typeface="Calibri"/>
                      </a:endParaRPr>
                    </a:p>
                  </a:txBody>
                  <a:tcPr marT="3800" marB="0" marR="0" marL="0">
                    <a:solidFill>
                      <a:srgbClr val="E5E5E5"/>
                    </a:solidFill>
                  </a:tcPr>
                </a:tc>
                <a:tc>
                  <a:txBody>
                    <a:bodyPr/>
                    <a:lstStyle/>
                    <a:p>
                      <a:pPr indent="0" lvl="0" marL="159385" marR="0" rtl="0" algn="l">
                        <a:lnSpc>
                          <a:spcPct val="100000"/>
                        </a:lnSpc>
                        <a:spcBef>
                          <a:spcPts val="0"/>
                        </a:spcBef>
                        <a:spcAft>
                          <a:spcPts val="0"/>
                        </a:spcAft>
                        <a:buNone/>
                      </a:pPr>
                      <a:r>
                        <a:rPr lang="en-US" sz="1400" u="none" cap="none" strike="noStrike">
                          <a:solidFill>
                            <a:srgbClr val="00A833"/>
                          </a:solidFill>
                          <a:latin typeface="Calibri"/>
                          <a:ea typeface="Calibri"/>
                          <a:cs typeface="Calibri"/>
                          <a:sym typeface="Calibri"/>
                        </a:rPr>
                        <a:t>Gran cobertura</a:t>
                      </a:r>
                      <a:endParaRPr sz="1400" u="none" cap="none" strike="noStrike">
                        <a:latin typeface="Calibri"/>
                        <a:ea typeface="Calibri"/>
                        <a:cs typeface="Calibri"/>
                        <a:sym typeface="Calibri"/>
                      </a:endParaRPr>
                    </a:p>
                  </a:txBody>
                  <a:tcPr marT="3800" marB="0" marR="0" marL="0">
                    <a:solidFill>
                      <a:srgbClr val="E5E5E5"/>
                    </a:solidFill>
                  </a:tcPr>
                </a:tc>
              </a:tr>
              <a:tr h="293375">
                <a:tc gridSpan="2">
                  <a:txBody>
                    <a:bodyPr/>
                    <a:lstStyle/>
                    <a:p>
                      <a:pPr indent="0" lvl="0" marL="89535" marR="0" rtl="0" algn="l">
                        <a:lnSpc>
                          <a:spcPct val="100000"/>
                        </a:lnSpc>
                        <a:spcBef>
                          <a:spcPts val="0"/>
                        </a:spcBef>
                        <a:spcAft>
                          <a:spcPts val="0"/>
                        </a:spcAft>
                        <a:buNone/>
                      </a:pPr>
                      <a:r>
                        <a:rPr lang="en-US" sz="1400" u="none" cap="none" strike="noStrike">
                          <a:solidFill>
                            <a:srgbClr val="00A833"/>
                          </a:solidFill>
                          <a:latin typeface="Calibri"/>
                          <a:ea typeface="Calibri"/>
                          <a:cs typeface="Calibri"/>
                          <a:sym typeface="Calibri"/>
                        </a:rPr>
                        <a:t>Alta precisión</a:t>
                      </a:r>
                      <a:endParaRPr sz="1400" u="none" cap="none" strike="noStrike">
                        <a:latin typeface="Calibri"/>
                        <a:ea typeface="Calibri"/>
                        <a:cs typeface="Calibri"/>
                        <a:sym typeface="Calibri"/>
                      </a:endParaRPr>
                    </a:p>
                  </a:txBody>
                  <a:tcPr marT="2550" marB="0" marR="0" marL="0">
                    <a:solidFill>
                      <a:srgbClr val="CCCCCC"/>
                    </a:solidFill>
                  </a:tcPr>
                </a:tc>
                <a:tc hMerge="1"/>
              </a:tr>
              <a:tr h="215900">
                <a:tc gridSpan="2">
                  <a:txBody>
                    <a:bodyPr/>
                    <a:lstStyle/>
                    <a:p>
                      <a:pPr indent="0" lvl="0" marL="0" marR="0" rtl="0" algn="l">
                        <a:lnSpc>
                          <a:spcPct val="100000"/>
                        </a:lnSpc>
                        <a:spcBef>
                          <a:spcPts val="0"/>
                        </a:spcBef>
                        <a:spcAft>
                          <a:spcPts val="0"/>
                        </a:spcAft>
                        <a:buNone/>
                      </a:pPr>
                      <a:r>
                        <a:t/>
                      </a:r>
                      <a:endParaRPr sz="1300" u="none" cap="none" strike="noStrike">
                        <a:latin typeface="Times New Roman"/>
                        <a:ea typeface="Times New Roman"/>
                        <a:cs typeface="Times New Roman"/>
                        <a:sym typeface="Times New Roman"/>
                      </a:endParaRPr>
                    </a:p>
                  </a:txBody>
                  <a:tcPr marT="0" marB="0" marR="0" marL="0">
                    <a:solidFill>
                      <a:srgbClr val="E5E5E5"/>
                    </a:solidFill>
                  </a:tcPr>
                </a:tc>
                <a:tc hMerge="1"/>
              </a:tr>
              <a:tr h="304800">
                <a:tc>
                  <a:txBody>
                    <a:bodyPr/>
                    <a:lstStyle/>
                    <a:p>
                      <a:pPr indent="0" lvl="0" marL="89535" marR="0" rtl="0" algn="l">
                        <a:lnSpc>
                          <a:spcPct val="100000"/>
                        </a:lnSpc>
                        <a:spcBef>
                          <a:spcPts val="0"/>
                        </a:spcBef>
                        <a:spcAft>
                          <a:spcPts val="0"/>
                        </a:spcAft>
                        <a:buNone/>
                      </a:pPr>
                      <a:r>
                        <a:rPr lang="en-US" sz="1400" u="none" cap="none" strike="noStrike">
                          <a:solidFill>
                            <a:srgbClr val="C8201D"/>
                          </a:solidFill>
                          <a:latin typeface="Calibri"/>
                          <a:ea typeface="Calibri"/>
                          <a:cs typeface="Calibri"/>
                          <a:sym typeface="Calibri"/>
                        </a:rPr>
                        <a:t>Requiere desarrolladores experimentados</a:t>
                      </a:r>
                      <a:endParaRPr sz="1400" u="none" cap="none" strike="noStrike">
                        <a:latin typeface="Calibri"/>
                        <a:ea typeface="Calibri"/>
                        <a:cs typeface="Calibri"/>
                        <a:sym typeface="Calibri"/>
                      </a:endParaRPr>
                    </a:p>
                  </a:txBody>
                  <a:tcPr marT="3175" marB="0" marR="0" marL="0">
                    <a:solidFill>
                      <a:srgbClr val="CCCCCC"/>
                    </a:solidFill>
                  </a:tcPr>
                </a:tc>
                <a:tc>
                  <a:txBody>
                    <a:bodyPr/>
                    <a:lstStyle/>
                    <a:p>
                      <a:pPr indent="0" lvl="0" marL="159385" marR="0" rtl="0" algn="l">
                        <a:lnSpc>
                          <a:spcPct val="100000"/>
                        </a:lnSpc>
                        <a:spcBef>
                          <a:spcPts val="0"/>
                        </a:spcBef>
                        <a:spcAft>
                          <a:spcPts val="0"/>
                        </a:spcAft>
                        <a:buNone/>
                      </a:pPr>
                      <a:r>
                        <a:rPr lang="en-US" sz="1400" u="none" cap="none" strike="noStrike">
                          <a:solidFill>
                            <a:srgbClr val="C8201D"/>
                          </a:solidFill>
                          <a:latin typeface="Calibri"/>
                          <a:ea typeface="Calibri"/>
                          <a:cs typeface="Calibri"/>
                          <a:sym typeface="Calibri"/>
                        </a:rPr>
                        <a:t>Requiere grandes cantidades de datos</a:t>
                      </a:r>
                      <a:endParaRPr sz="1400" u="none" cap="none" strike="noStrike">
                        <a:latin typeface="Calibri"/>
                        <a:ea typeface="Calibri"/>
                        <a:cs typeface="Calibri"/>
                        <a:sym typeface="Calibri"/>
                      </a:endParaRPr>
                    </a:p>
                  </a:txBody>
                  <a:tcPr marT="3175" marB="0" marR="0" marL="0">
                    <a:solidFill>
                      <a:srgbClr val="CCCCCC"/>
                    </a:solidFill>
                  </a:tcPr>
                </a:tc>
              </a:tr>
              <a:tr h="272425">
                <a:tc>
                  <a:txBody>
                    <a:bodyPr/>
                    <a:lstStyle/>
                    <a:p>
                      <a:pPr indent="0" lvl="0" marL="89535" marR="0" rtl="0" algn="l">
                        <a:lnSpc>
                          <a:spcPct val="100000"/>
                        </a:lnSpc>
                        <a:spcBef>
                          <a:spcPts val="0"/>
                        </a:spcBef>
                        <a:spcAft>
                          <a:spcPts val="0"/>
                        </a:spcAft>
                        <a:buNone/>
                      </a:pPr>
                      <a:r>
                        <a:rPr lang="en-US" sz="1400" u="none" cap="none" strike="noStrike">
                          <a:solidFill>
                            <a:srgbClr val="C8201D"/>
                          </a:solidFill>
                          <a:latin typeface="Calibri"/>
                          <a:ea typeface="Calibri"/>
                          <a:cs typeface="Calibri"/>
                          <a:sym typeface="Calibri"/>
                        </a:rPr>
                        <a:t>El análisis es lento</a:t>
                      </a:r>
                      <a:endParaRPr sz="1400" u="none" cap="none" strike="noStrike">
                        <a:latin typeface="Calibri"/>
                        <a:ea typeface="Calibri"/>
                        <a:cs typeface="Calibri"/>
                        <a:sym typeface="Calibri"/>
                      </a:endParaRPr>
                    </a:p>
                  </a:txBody>
                  <a:tcPr marT="2550" marB="0" marR="0" marL="0">
                    <a:solidFill>
                      <a:srgbClr val="E5E5E5"/>
                    </a:solidFill>
                  </a:tcPr>
                </a:tc>
                <a:tc>
                  <a:txBody>
                    <a:bodyPr/>
                    <a:lstStyle/>
                    <a:p>
                      <a:pPr indent="0" lvl="0" marL="159385" marR="0" rtl="0" algn="l">
                        <a:lnSpc>
                          <a:spcPct val="100000"/>
                        </a:lnSpc>
                        <a:spcBef>
                          <a:spcPts val="0"/>
                        </a:spcBef>
                        <a:spcAft>
                          <a:spcPts val="0"/>
                        </a:spcAft>
                        <a:buNone/>
                      </a:pPr>
                      <a:r>
                        <a:rPr lang="en-US" sz="1400" u="none" cap="none" strike="noStrike">
                          <a:solidFill>
                            <a:srgbClr val="C8201D"/>
                          </a:solidFill>
                          <a:latin typeface="Calibri"/>
                          <a:ea typeface="Calibri"/>
                          <a:cs typeface="Calibri"/>
                          <a:sym typeface="Calibri"/>
                        </a:rPr>
                        <a:t>Complicado de depurar</a:t>
                      </a:r>
                      <a:endParaRPr sz="1400" u="none" cap="none" strike="noStrike">
                        <a:latin typeface="Calibri"/>
                        <a:ea typeface="Calibri"/>
                        <a:cs typeface="Calibri"/>
                        <a:sym typeface="Calibri"/>
                      </a:endParaRPr>
                    </a:p>
                  </a:txBody>
                  <a:tcPr marT="2550" marB="0" marR="0" marL="0">
                    <a:solidFill>
                      <a:srgbClr val="E5E5E5"/>
                    </a:solidFill>
                  </a:tcPr>
                </a:tc>
              </a:tr>
              <a:tr h="273675">
                <a:tc>
                  <a:txBody>
                    <a:bodyPr/>
                    <a:lstStyle/>
                    <a:p>
                      <a:pPr indent="0" lvl="0" marL="89535" marR="0" rtl="0" algn="l">
                        <a:lnSpc>
                          <a:spcPct val="100000"/>
                        </a:lnSpc>
                        <a:spcBef>
                          <a:spcPts val="0"/>
                        </a:spcBef>
                        <a:spcAft>
                          <a:spcPts val="0"/>
                        </a:spcAft>
                        <a:buNone/>
                      </a:pPr>
                      <a:r>
                        <a:rPr lang="en-US" sz="1400" u="none" cap="none" strike="noStrike">
                          <a:solidFill>
                            <a:srgbClr val="C8201D"/>
                          </a:solidFill>
                          <a:latin typeface="Calibri"/>
                          <a:ea typeface="Calibri"/>
                          <a:cs typeface="Calibri"/>
                          <a:sym typeface="Calibri"/>
                        </a:rPr>
                        <a:t>Cobertura moderada</a:t>
                      </a:r>
                      <a:endParaRPr sz="1400" u="none" cap="none" strike="noStrike">
                        <a:latin typeface="Calibri"/>
                        <a:ea typeface="Calibri"/>
                        <a:cs typeface="Calibri"/>
                        <a:sym typeface="Calibri"/>
                      </a:endParaRPr>
                    </a:p>
                  </a:txBody>
                  <a:tcPr marT="3175" marB="0" marR="0" marL="0">
                    <a:solidFill>
                      <a:srgbClr val="CCCCCC"/>
                    </a:solidFill>
                  </a:tcPr>
                </a:tc>
                <a:tc>
                  <a:txBody>
                    <a:bodyPr/>
                    <a:lstStyle/>
                    <a:p>
                      <a:pPr indent="0" lvl="0" marL="159385" marR="0" rtl="0" algn="l">
                        <a:lnSpc>
                          <a:spcPct val="100000"/>
                        </a:lnSpc>
                        <a:spcBef>
                          <a:spcPts val="0"/>
                        </a:spcBef>
                        <a:spcAft>
                          <a:spcPts val="0"/>
                        </a:spcAft>
                        <a:buNone/>
                      </a:pPr>
                      <a:r>
                        <a:rPr lang="en-US" sz="1400" u="none" cap="none" strike="noStrike">
                          <a:solidFill>
                            <a:srgbClr val="C8201D"/>
                          </a:solidFill>
                          <a:latin typeface="Calibri"/>
                          <a:ea typeface="Calibri"/>
                          <a:cs typeface="Calibri"/>
                          <a:sym typeface="Calibri"/>
                        </a:rPr>
                        <a:t>No entiende el contexto</a:t>
                      </a:r>
                      <a:endParaRPr sz="1400" u="none" cap="none" strike="noStrike">
                        <a:latin typeface="Calibri"/>
                        <a:ea typeface="Calibri"/>
                        <a:cs typeface="Calibri"/>
                        <a:sym typeface="Calibri"/>
                      </a:endParaRPr>
                    </a:p>
                  </a:txBody>
                  <a:tcPr marT="3175" marB="0" marR="0" marL="0">
                    <a:solidFill>
                      <a:srgbClr val="CCCCCC"/>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2" name="Shape 112"/>
        <p:cNvGrpSpPr/>
        <p:nvPr/>
      </p:nvGrpSpPr>
      <p:grpSpPr>
        <a:xfrm>
          <a:off x="0" y="0"/>
          <a:ext cx="0" cy="0"/>
          <a:chOff x="0" y="0"/>
          <a:chExt cx="0" cy="0"/>
        </a:xfrm>
      </p:grpSpPr>
      <p:sp>
        <p:nvSpPr>
          <p:cNvPr id="113" name="Google Shape;113;p8"/>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4. El problema de la ambigüedad léxica</a:t>
            </a:r>
            <a:endParaRPr/>
          </a:p>
        </p:txBody>
      </p:sp>
      <p:sp>
        <p:nvSpPr>
          <p:cNvPr id="114" name="Google Shape;114;p8"/>
          <p:cNvSpPr txBox="1"/>
          <p:nvPr/>
        </p:nvSpPr>
        <p:spPr>
          <a:xfrm>
            <a:off x="639978" y="992062"/>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115" name="Google Shape;115;p8"/>
          <p:cNvSpPr txBox="1"/>
          <p:nvPr/>
        </p:nvSpPr>
        <p:spPr>
          <a:xfrm>
            <a:off x="970457" y="1008610"/>
            <a:ext cx="571817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Entendemos por ambigüedad, la </a:t>
            </a:r>
            <a:r>
              <a:rPr b="1" lang="en-US" sz="1200">
                <a:latin typeface="Arial"/>
                <a:ea typeface="Arial"/>
                <a:cs typeface="Arial"/>
                <a:sym typeface="Arial"/>
              </a:rPr>
              <a:t>capacidad de ser entendido de más de una manera.</a:t>
            </a:r>
            <a:endParaRPr sz="1200">
              <a:latin typeface="Arial"/>
              <a:ea typeface="Arial"/>
              <a:cs typeface="Arial"/>
              <a:sym typeface="Arial"/>
            </a:endParaRPr>
          </a:p>
        </p:txBody>
      </p:sp>
      <p:sp>
        <p:nvSpPr>
          <p:cNvPr id="116" name="Google Shape;116;p8"/>
          <p:cNvSpPr txBox="1"/>
          <p:nvPr/>
        </p:nvSpPr>
        <p:spPr>
          <a:xfrm>
            <a:off x="639978" y="1411099"/>
            <a:ext cx="13144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solidFill>
                  <a:srgbClr val="00EBE9"/>
                </a:solidFill>
                <a:latin typeface="Helvetica Neue"/>
                <a:ea typeface="Helvetica Neue"/>
                <a:cs typeface="Helvetica Neue"/>
                <a:sym typeface="Helvetica Neue"/>
              </a:rPr>
              <a:t>●</a:t>
            </a:r>
            <a:endParaRPr sz="1200">
              <a:latin typeface="Helvetica Neue"/>
              <a:ea typeface="Helvetica Neue"/>
              <a:cs typeface="Helvetica Neue"/>
              <a:sym typeface="Helvetica Neue"/>
            </a:endParaRPr>
          </a:p>
        </p:txBody>
      </p:sp>
      <p:sp>
        <p:nvSpPr>
          <p:cNvPr id="117" name="Google Shape;117;p8"/>
          <p:cNvSpPr txBox="1"/>
          <p:nvPr/>
        </p:nvSpPr>
        <p:spPr>
          <a:xfrm>
            <a:off x="970457" y="1428739"/>
            <a:ext cx="160591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Helvetica Neue"/>
                <a:ea typeface="Helvetica Neue"/>
                <a:cs typeface="Helvetica Neue"/>
                <a:sym typeface="Helvetica Neue"/>
              </a:rPr>
              <a:t>5 tipos de ambigüedad:</a:t>
            </a:r>
            <a:endParaRPr sz="1200">
              <a:latin typeface="Helvetica Neue"/>
              <a:ea typeface="Helvetica Neue"/>
              <a:cs typeface="Helvetica Neue"/>
              <a:sym typeface="Helvetica Neue"/>
            </a:endParaRPr>
          </a:p>
        </p:txBody>
      </p:sp>
      <p:sp>
        <p:nvSpPr>
          <p:cNvPr id="118" name="Google Shape;118;p8"/>
          <p:cNvSpPr txBox="1"/>
          <p:nvPr/>
        </p:nvSpPr>
        <p:spPr>
          <a:xfrm>
            <a:off x="999616" y="1820269"/>
            <a:ext cx="7381875" cy="2127250"/>
          </a:xfrm>
          <a:prstGeom prst="rect">
            <a:avLst/>
          </a:prstGeom>
          <a:noFill/>
          <a:ln>
            <a:noFill/>
          </a:ln>
        </p:spPr>
        <p:txBody>
          <a:bodyPr anchorCtr="0" anchor="t" bIns="0" lIns="0" spcFirstLastPara="1" rIns="0" wrap="square" tIns="40000">
            <a:spAutoFit/>
          </a:bodyPr>
          <a:lstStyle/>
          <a:p>
            <a:pPr indent="-329565" lvl="0" marL="342265" rtl="0" algn="l">
              <a:lnSpc>
                <a:spcPct val="100000"/>
              </a:lnSpc>
              <a:spcBef>
                <a:spcPts val="0"/>
              </a:spcBef>
              <a:spcAft>
                <a:spcPts val="0"/>
              </a:spcAft>
              <a:buClr>
                <a:srgbClr val="00EBE9"/>
              </a:buClr>
              <a:buSzPts val="1200"/>
              <a:buFont typeface="Arial"/>
              <a:buAutoNum type="arabicPeriod"/>
            </a:pPr>
            <a:r>
              <a:rPr b="1" lang="en-US" sz="1200">
                <a:latin typeface="Arial"/>
                <a:ea typeface="Arial"/>
                <a:cs typeface="Arial"/>
                <a:sym typeface="Arial"/>
              </a:rPr>
              <a:t>Ambigüedad léxica</a:t>
            </a:r>
            <a:endParaRPr sz="1200">
              <a:latin typeface="Arial"/>
              <a:ea typeface="Arial"/>
              <a:cs typeface="Arial"/>
              <a:sym typeface="Arial"/>
            </a:endParaRPr>
          </a:p>
          <a:p>
            <a:pPr indent="0" lvl="0" marL="748665" marR="5080" rtl="0" algn="l">
              <a:lnSpc>
                <a:spcPct val="114599"/>
              </a:lnSpc>
              <a:spcBef>
                <a:spcPts val="10"/>
              </a:spcBef>
              <a:spcAft>
                <a:spcPts val="0"/>
              </a:spcAft>
              <a:buNone/>
            </a:pPr>
            <a:r>
              <a:rPr lang="en-US" sz="1200">
                <a:latin typeface="Helvetica Neue"/>
                <a:ea typeface="Helvetica Neue"/>
                <a:cs typeface="Helvetica Neue"/>
                <a:sym typeface="Helvetica Neue"/>
              </a:rPr>
              <a:t>La ambigüedad léxica es la que implica la ambigüedad de una sola palabra que puede tener varios significados.</a:t>
            </a:r>
            <a:endParaRPr sz="1200">
              <a:latin typeface="Helvetica Neue"/>
              <a:ea typeface="Helvetica Neue"/>
              <a:cs typeface="Helvetica Neue"/>
              <a:sym typeface="Helvetica Neue"/>
            </a:endParaRPr>
          </a:p>
          <a:p>
            <a:pPr indent="0" lvl="0" marL="0" rtl="0" algn="l">
              <a:lnSpc>
                <a:spcPct val="100000"/>
              </a:lnSpc>
              <a:spcBef>
                <a:spcPts val="450"/>
              </a:spcBef>
              <a:spcAft>
                <a:spcPts val="0"/>
              </a:spcAft>
              <a:buNone/>
            </a:pPr>
            <a:r>
              <a:t/>
            </a:r>
            <a:endParaRPr sz="1200">
              <a:latin typeface="Helvetica Neue"/>
              <a:ea typeface="Helvetica Neue"/>
              <a:cs typeface="Helvetica Neue"/>
              <a:sym typeface="Helvetica Neue"/>
            </a:endParaRPr>
          </a:p>
          <a:p>
            <a:pPr indent="0" lvl="0" marL="748665" rtl="0" algn="l">
              <a:lnSpc>
                <a:spcPct val="100000"/>
              </a:lnSpc>
              <a:spcBef>
                <a:spcPts val="0"/>
              </a:spcBef>
              <a:spcAft>
                <a:spcPts val="0"/>
              </a:spcAft>
              <a:buNone/>
            </a:pPr>
            <a:r>
              <a:rPr i="1" lang="en-US" sz="1250">
                <a:latin typeface="Arial"/>
                <a:ea typeface="Arial"/>
                <a:cs typeface="Arial"/>
                <a:sym typeface="Arial"/>
              </a:rPr>
              <a:t>Se encontraron en el banco de la avenida (en banco como entidad o para sentarse)</a:t>
            </a:r>
            <a:endParaRPr sz="1250">
              <a:latin typeface="Arial"/>
              <a:ea typeface="Arial"/>
              <a:cs typeface="Arial"/>
              <a:sym typeface="Arial"/>
            </a:endParaRPr>
          </a:p>
          <a:p>
            <a:pPr indent="0" lvl="0" marL="0" rtl="0" algn="l">
              <a:lnSpc>
                <a:spcPct val="100000"/>
              </a:lnSpc>
              <a:spcBef>
                <a:spcPts val="425"/>
              </a:spcBef>
              <a:spcAft>
                <a:spcPts val="0"/>
              </a:spcAft>
              <a:buNone/>
            </a:pPr>
            <a:r>
              <a:t/>
            </a:r>
            <a:endParaRPr sz="1250">
              <a:latin typeface="Arial"/>
              <a:ea typeface="Arial"/>
              <a:cs typeface="Arial"/>
              <a:sym typeface="Arial"/>
            </a:endParaRPr>
          </a:p>
          <a:p>
            <a:pPr indent="-329565" lvl="0" marL="342265" rtl="0" algn="l">
              <a:lnSpc>
                <a:spcPct val="100000"/>
              </a:lnSpc>
              <a:spcBef>
                <a:spcPts val="0"/>
              </a:spcBef>
              <a:spcAft>
                <a:spcPts val="0"/>
              </a:spcAft>
              <a:buClr>
                <a:srgbClr val="00EBE9"/>
              </a:buClr>
              <a:buSzPts val="1200"/>
              <a:buFont typeface="Arial"/>
              <a:buAutoNum type="arabicPeriod" startAt="2"/>
            </a:pPr>
            <a:r>
              <a:rPr b="1" lang="en-US" sz="1200">
                <a:latin typeface="Arial"/>
                <a:ea typeface="Arial"/>
                <a:cs typeface="Arial"/>
                <a:sym typeface="Arial"/>
              </a:rPr>
              <a:t>Ambigüedad sintáctica</a:t>
            </a:r>
            <a:endParaRPr sz="1200">
              <a:latin typeface="Arial"/>
              <a:ea typeface="Arial"/>
              <a:cs typeface="Arial"/>
              <a:sym typeface="Arial"/>
            </a:endParaRPr>
          </a:p>
          <a:p>
            <a:pPr indent="0" lvl="0" marL="748665" rtl="0" algn="l">
              <a:lnSpc>
                <a:spcPct val="100000"/>
              </a:lnSpc>
              <a:spcBef>
                <a:spcPts val="210"/>
              </a:spcBef>
              <a:spcAft>
                <a:spcPts val="0"/>
              </a:spcAft>
              <a:buNone/>
            </a:pPr>
            <a:r>
              <a:rPr lang="en-US" sz="1200">
                <a:latin typeface="Helvetica Neue"/>
                <a:ea typeface="Helvetica Neue"/>
                <a:cs typeface="Helvetica Neue"/>
                <a:sym typeface="Helvetica Neue"/>
              </a:rPr>
              <a:t>La ambigüedad sintáctica se produce cuando una frase se analiza de diferentes maneras.</a:t>
            </a:r>
            <a:endParaRPr sz="1200">
              <a:latin typeface="Helvetica Neue"/>
              <a:ea typeface="Helvetica Neue"/>
              <a:cs typeface="Helvetica Neue"/>
              <a:sym typeface="Helvetica Neue"/>
            </a:endParaRPr>
          </a:p>
          <a:p>
            <a:pPr indent="0" lvl="0" marL="0" rtl="0" algn="l">
              <a:lnSpc>
                <a:spcPct val="100000"/>
              </a:lnSpc>
              <a:spcBef>
                <a:spcPts val="459"/>
              </a:spcBef>
              <a:spcAft>
                <a:spcPts val="0"/>
              </a:spcAft>
              <a:buNone/>
            </a:pPr>
            <a:r>
              <a:t/>
            </a:r>
            <a:endParaRPr sz="1200">
              <a:latin typeface="Helvetica Neue"/>
              <a:ea typeface="Helvetica Neue"/>
              <a:cs typeface="Helvetica Neue"/>
              <a:sym typeface="Helvetica Neue"/>
            </a:endParaRPr>
          </a:p>
          <a:p>
            <a:pPr indent="0" lvl="0" marL="748665" rtl="0" algn="l">
              <a:lnSpc>
                <a:spcPct val="100000"/>
              </a:lnSpc>
              <a:spcBef>
                <a:spcPts val="0"/>
              </a:spcBef>
              <a:spcAft>
                <a:spcPts val="0"/>
              </a:spcAft>
              <a:buNone/>
            </a:pPr>
            <a:r>
              <a:rPr i="1" lang="en-US" sz="1250">
                <a:latin typeface="Arial"/>
                <a:ea typeface="Arial"/>
                <a:cs typeface="Arial"/>
                <a:sym typeface="Arial"/>
              </a:rPr>
              <a:t>El hombre vio a la chica con los prismáticos (la chica tenía unos prismáticos o la vió con ellos)</a:t>
            </a:r>
            <a:endParaRPr sz="125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2" name="Shape 122"/>
        <p:cNvGrpSpPr/>
        <p:nvPr/>
      </p:nvGrpSpPr>
      <p:grpSpPr>
        <a:xfrm>
          <a:off x="0" y="0"/>
          <a:ext cx="0" cy="0"/>
          <a:chOff x="0" y="0"/>
          <a:chExt cx="0" cy="0"/>
        </a:xfrm>
      </p:grpSpPr>
      <p:sp>
        <p:nvSpPr>
          <p:cNvPr id="123" name="Google Shape;123;p9"/>
          <p:cNvSpPr txBox="1"/>
          <p:nvPr>
            <p:ph type="title"/>
          </p:nvPr>
        </p:nvSpPr>
        <p:spPr>
          <a:xfrm>
            <a:off x="353059" y="461062"/>
            <a:ext cx="6420484" cy="311238"/>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4. El problema de la ambigüedad léxica</a:t>
            </a:r>
            <a:endParaRPr/>
          </a:p>
        </p:txBody>
      </p:sp>
      <p:sp>
        <p:nvSpPr>
          <p:cNvPr id="124" name="Google Shape;124;p9"/>
          <p:cNvSpPr txBox="1"/>
          <p:nvPr/>
        </p:nvSpPr>
        <p:spPr>
          <a:xfrm>
            <a:off x="639978" y="1164709"/>
            <a:ext cx="7742555" cy="2545080"/>
          </a:xfrm>
          <a:prstGeom prst="rect">
            <a:avLst/>
          </a:prstGeom>
          <a:noFill/>
          <a:ln>
            <a:noFill/>
          </a:ln>
        </p:spPr>
        <p:txBody>
          <a:bodyPr anchorCtr="0" anchor="t" bIns="0" lIns="0" spcFirstLastPara="1" rIns="0" wrap="square" tIns="39350">
            <a:spAutoFit/>
          </a:bodyPr>
          <a:lstStyle/>
          <a:p>
            <a:pPr indent="-330200" lvl="0" marL="342900" rtl="0" algn="l">
              <a:lnSpc>
                <a:spcPct val="100000"/>
              </a:lnSpc>
              <a:spcBef>
                <a:spcPts val="0"/>
              </a:spcBef>
              <a:spcAft>
                <a:spcPts val="0"/>
              </a:spcAft>
              <a:buClr>
                <a:srgbClr val="00EBE9"/>
              </a:buClr>
              <a:buSzPts val="1200"/>
              <a:buFont typeface="Arial"/>
              <a:buAutoNum type="arabicPeriod" startAt="3"/>
            </a:pPr>
            <a:r>
              <a:rPr b="1" lang="en-US" sz="1200">
                <a:latin typeface="Arial"/>
                <a:ea typeface="Arial"/>
                <a:cs typeface="Arial"/>
                <a:sym typeface="Arial"/>
              </a:rPr>
              <a:t>Ambigüedad semántica</a:t>
            </a:r>
            <a:endParaRPr sz="1200">
              <a:latin typeface="Arial"/>
              <a:ea typeface="Arial"/>
              <a:cs typeface="Arial"/>
              <a:sym typeface="Arial"/>
            </a:endParaRPr>
          </a:p>
          <a:p>
            <a:pPr indent="0" lvl="0" marL="533400" rtl="0" algn="l">
              <a:lnSpc>
                <a:spcPct val="100000"/>
              </a:lnSpc>
              <a:spcBef>
                <a:spcPts val="209"/>
              </a:spcBef>
              <a:spcAft>
                <a:spcPts val="0"/>
              </a:spcAft>
              <a:buNone/>
            </a:pPr>
            <a:r>
              <a:rPr lang="en-US" sz="1200">
                <a:latin typeface="Helvetica Neue"/>
                <a:ea typeface="Helvetica Neue"/>
                <a:cs typeface="Helvetica Neue"/>
                <a:sym typeface="Helvetica Neue"/>
              </a:rPr>
              <a:t>Este  tipo  de  ambigüedad  se  produce  cuando  el  significado  de  las  propias  palabras  puede  ser</a:t>
            </a:r>
            <a:endParaRPr sz="1200">
              <a:latin typeface="Helvetica Neue"/>
              <a:ea typeface="Helvetica Neue"/>
              <a:cs typeface="Helvetica Neue"/>
              <a:sym typeface="Helvetica Neue"/>
            </a:endParaRPr>
          </a:p>
          <a:p>
            <a:pPr indent="0" lvl="0" marL="533400" marR="5715" rtl="0" algn="l">
              <a:lnSpc>
                <a:spcPct val="114599"/>
              </a:lnSpc>
              <a:spcBef>
                <a:spcPts val="5"/>
              </a:spcBef>
              <a:spcAft>
                <a:spcPts val="0"/>
              </a:spcAft>
              <a:buNone/>
            </a:pPr>
            <a:r>
              <a:rPr lang="en-US" sz="1200">
                <a:latin typeface="Helvetica Neue"/>
                <a:ea typeface="Helvetica Neue"/>
                <a:cs typeface="Helvetica Neue"/>
                <a:sym typeface="Helvetica Neue"/>
              </a:rPr>
              <a:t>malinterpretado. En palabras sencillas, la ambigüedad semántica se produce cuando una oración contiene una palabra o frase ambigua.</a:t>
            </a:r>
            <a:endParaRPr sz="1200">
              <a:latin typeface="Helvetica Neue"/>
              <a:ea typeface="Helvetica Neue"/>
              <a:cs typeface="Helvetica Neue"/>
              <a:sym typeface="Helvetica Neue"/>
            </a:endParaRPr>
          </a:p>
          <a:p>
            <a:pPr indent="0" lvl="0" marL="0" rtl="0" algn="l">
              <a:lnSpc>
                <a:spcPct val="100000"/>
              </a:lnSpc>
              <a:spcBef>
                <a:spcPts val="455"/>
              </a:spcBef>
              <a:spcAft>
                <a:spcPts val="0"/>
              </a:spcAft>
              <a:buNone/>
            </a:pPr>
            <a:r>
              <a:t/>
            </a:r>
            <a:endParaRPr sz="1200">
              <a:latin typeface="Helvetica Neue"/>
              <a:ea typeface="Helvetica Neue"/>
              <a:cs typeface="Helvetica Neue"/>
              <a:sym typeface="Helvetica Neue"/>
            </a:endParaRPr>
          </a:p>
          <a:p>
            <a:pPr indent="0" lvl="0" marL="533400" rtl="0" algn="l">
              <a:lnSpc>
                <a:spcPct val="100000"/>
              </a:lnSpc>
              <a:spcBef>
                <a:spcPts val="0"/>
              </a:spcBef>
              <a:spcAft>
                <a:spcPts val="0"/>
              </a:spcAft>
              <a:buNone/>
            </a:pPr>
            <a:r>
              <a:rPr i="1" lang="en-US" sz="1250">
                <a:latin typeface="Arial"/>
                <a:ea typeface="Arial"/>
                <a:cs typeface="Arial"/>
                <a:sym typeface="Arial"/>
              </a:rPr>
              <a:t>El autobús chocó contra el poste mientras estaba en movimiento (qué estaba en movimiento)</a:t>
            </a:r>
            <a:endParaRPr sz="1250">
              <a:latin typeface="Arial"/>
              <a:ea typeface="Arial"/>
              <a:cs typeface="Arial"/>
              <a:sym typeface="Arial"/>
            </a:endParaRPr>
          </a:p>
          <a:p>
            <a:pPr indent="0" lvl="0" marL="0" rtl="0" algn="l">
              <a:lnSpc>
                <a:spcPct val="100000"/>
              </a:lnSpc>
              <a:spcBef>
                <a:spcPts val="420"/>
              </a:spcBef>
              <a:spcAft>
                <a:spcPts val="0"/>
              </a:spcAft>
              <a:buNone/>
            </a:pPr>
            <a:r>
              <a:t/>
            </a:r>
            <a:endParaRPr sz="1250">
              <a:latin typeface="Arial"/>
              <a:ea typeface="Arial"/>
              <a:cs typeface="Arial"/>
              <a:sym typeface="Arial"/>
            </a:endParaRPr>
          </a:p>
          <a:p>
            <a:pPr indent="-330200" lvl="0" marL="342900" rtl="0" algn="l">
              <a:lnSpc>
                <a:spcPct val="100000"/>
              </a:lnSpc>
              <a:spcBef>
                <a:spcPts val="0"/>
              </a:spcBef>
              <a:spcAft>
                <a:spcPts val="0"/>
              </a:spcAft>
              <a:buClr>
                <a:srgbClr val="00EBE9"/>
              </a:buClr>
              <a:buSzPts val="1200"/>
              <a:buFont typeface="Arial"/>
              <a:buAutoNum type="arabicPeriod" startAt="4"/>
            </a:pPr>
            <a:r>
              <a:rPr b="1" lang="en-US" sz="1200">
                <a:latin typeface="Arial"/>
                <a:ea typeface="Arial"/>
                <a:cs typeface="Arial"/>
                <a:sym typeface="Arial"/>
              </a:rPr>
              <a:t>Ambigüedad anafórica</a:t>
            </a:r>
            <a:endParaRPr sz="1200">
              <a:latin typeface="Arial"/>
              <a:ea typeface="Arial"/>
              <a:cs typeface="Arial"/>
              <a:sym typeface="Arial"/>
            </a:endParaRPr>
          </a:p>
          <a:p>
            <a:pPr indent="0" lvl="0" marL="533400" marR="6350" rtl="0" algn="l">
              <a:lnSpc>
                <a:spcPct val="114599"/>
              </a:lnSpc>
              <a:spcBef>
                <a:spcPts val="0"/>
              </a:spcBef>
              <a:spcAft>
                <a:spcPts val="0"/>
              </a:spcAft>
              <a:buNone/>
            </a:pPr>
            <a:r>
              <a:rPr lang="en-US" sz="1200">
                <a:latin typeface="Helvetica Neue"/>
                <a:ea typeface="Helvetica Neue"/>
                <a:cs typeface="Helvetica Neue"/>
                <a:sym typeface="Helvetica Neue"/>
              </a:rPr>
              <a:t>La ambigüedad anafórica se produce por el uso de entidades anafóricas en el discurso que sólo pueden resolverse con el contexto.</a:t>
            </a:r>
            <a:endParaRPr sz="1200">
              <a:latin typeface="Helvetica Neue"/>
              <a:ea typeface="Helvetica Neue"/>
              <a:cs typeface="Helvetica Neue"/>
              <a:sym typeface="Helvetica Neue"/>
            </a:endParaRPr>
          </a:p>
          <a:p>
            <a:pPr indent="0" lvl="0" marL="0" rtl="0" algn="l">
              <a:lnSpc>
                <a:spcPct val="100000"/>
              </a:lnSpc>
              <a:spcBef>
                <a:spcPts val="459"/>
              </a:spcBef>
              <a:spcAft>
                <a:spcPts val="0"/>
              </a:spcAft>
              <a:buNone/>
            </a:pPr>
            <a:r>
              <a:t/>
            </a:r>
            <a:endParaRPr sz="1200">
              <a:latin typeface="Helvetica Neue"/>
              <a:ea typeface="Helvetica Neue"/>
              <a:cs typeface="Helvetica Neue"/>
              <a:sym typeface="Helvetica Neue"/>
            </a:endParaRPr>
          </a:p>
          <a:p>
            <a:pPr indent="0" lvl="0" marL="533400" rtl="0" algn="l">
              <a:lnSpc>
                <a:spcPct val="100000"/>
              </a:lnSpc>
              <a:spcBef>
                <a:spcPts val="5"/>
              </a:spcBef>
              <a:spcAft>
                <a:spcPts val="0"/>
              </a:spcAft>
              <a:buNone/>
            </a:pPr>
            <a:r>
              <a:rPr i="1" lang="en-US" sz="1250">
                <a:latin typeface="Arial"/>
                <a:ea typeface="Arial"/>
                <a:cs typeface="Arial"/>
                <a:sym typeface="Arial"/>
              </a:rPr>
              <a:t>¿Dónde viste a Ana? — La vi en el cine (cómo interpretamos La)</a:t>
            </a:r>
            <a:endParaRPr sz="125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2025-01-03T11:36:02Z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2022-04-27T00:00:00Z</vt:filetime>
  </property>
  <property fmtid="{D5CDD505-2E9C-101B-9397-08002B2CF9AE}" pid="3" name="Creator">
    <vt:lpwstr>Impress</vt:lpwstr>
  </property>
  <property fmtid="{D5CDD505-2E9C-101B-9397-08002B2CF9AE}" pid="4" name="Producer">
    <vt:lpwstr>LibreOffice 7.0</vt:lpwstr>
  </property>
  <property fmtid="{D5CDD505-2E9C-101B-9397-08002B2CF9AE}" pid="5" name="LastSaved">
    <vt:filetime>2022-04-27T00:00:00Z</vt:filetime>
  </property>
</Properties>
</file>