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9850" cx="9144000"/>
  <p:notesSz cx="9144000" cy="5149850"/>
  <p:embeddedFontLst>
    <p:embeddedFont>
      <p:font typeface="Quattrocento Sans"/>
      <p:regular r:id="rId31"/>
      <p:bold r:id="rId32"/>
      <p:italic r:id="rId33"/>
      <p:boldItalic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9" roundtripDataSignature="AMtx7mgazVh2Q5i2mirsdjfiTASPTM2X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D59D4F-F7FB-4BE2-B0EA-E3246443C4EE}">
  <a:tblStyle styleId="{44D59D4F-F7FB-4BE2-B0EA-E3246443C4E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QuattrocentoSans-italic.fntdata"/><Relationship Id="rId10" Type="http://schemas.openxmlformats.org/officeDocument/2006/relationships/slide" Target="slides/slide4.xml"/><Relationship Id="rId32" Type="http://schemas.openxmlformats.org/officeDocument/2006/relationships/font" Target="fonts/QuattrocentoSans-bold.fntdata"/><Relationship Id="rId13" Type="http://schemas.openxmlformats.org/officeDocument/2006/relationships/slide" Target="slides/slide7.xml"/><Relationship Id="rId35" Type="http://schemas.openxmlformats.org/officeDocument/2006/relationships/font" Target="fonts/HelveticaNeue-regular.fntdata"/><Relationship Id="rId12" Type="http://schemas.openxmlformats.org/officeDocument/2006/relationships/slide" Target="slides/slide6.xml"/><Relationship Id="rId34" Type="http://schemas.openxmlformats.org/officeDocument/2006/relationships/font" Target="fonts/QuattrocentoSans-boldItalic.fntdata"/><Relationship Id="rId15" Type="http://schemas.openxmlformats.org/officeDocument/2006/relationships/slide" Target="slides/slide9.xml"/><Relationship Id="rId37" Type="http://schemas.openxmlformats.org/officeDocument/2006/relationships/font" Target="fonts/HelveticaNeue-italic.fntdata"/><Relationship Id="rId14" Type="http://schemas.openxmlformats.org/officeDocument/2006/relationships/slide" Target="slides/slide8.xml"/><Relationship Id="rId36" Type="http://schemas.openxmlformats.org/officeDocument/2006/relationships/font" Target="fonts/HelveticaNeue-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HelveticaNe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6"/>
          <p:cNvSpPr txBox="1"/>
          <p:nvPr>
            <p:ph type="title"/>
          </p:nvPr>
        </p:nvSpPr>
        <p:spPr>
          <a:xfrm>
            <a:off x="353059" y="461062"/>
            <a:ext cx="2702560" cy="299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6"/>
          <p:cNvSpPr txBox="1"/>
          <p:nvPr>
            <p:ph idx="1" type="body"/>
          </p:nvPr>
        </p:nvSpPr>
        <p:spPr>
          <a:xfrm>
            <a:off x="1160894" y="1606796"/>
            <a:ext cx="5878195" cy="19151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200">
                <a:solidFill>
                  <a:schemeClr val="dk1"/>
                </a:solidFill>
                <a:latin typeface="Helvetica Neue"/>
                <a:ea typeface="Helvetica Neue"/>
                <a:cs typeface="Helvetica Neue"/>
                <a:sym typeface="Helvetica Neu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6"/>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6"/>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6"/>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27"/>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7"/>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7"/>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28"/>
          <p:cNvSpPr txBox="1"/>
          <p:nvPr>
            <p:ph type="ctrTitle"/>
          </p:nvPr>
        </p:nvSpPr>
        <p:spPr>
          <a:xfrm>
            <a:off x="685800" y="1596453"/>
            <a:ext cx="7772400" cy="108146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subTitle"/>
          </p:nvPr>
        </p:nvSpPr>
        <p:spPr>
          <a:xfrm>
            <a:off x="1371600" y="2883916"/>
            <a:ext cx="6400800" cy="12874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8"/>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8"/>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29"/>
          <p:cNvSpPr txBox="1"/>
          <p:nvPr>
            <p:ph type="title"/>
          </p:nvPr>
        </p:nvSpPr>
        <p:spPr>
          <a:xfrm>
            <a:off x="353059" y="461062"/>
            <a:ext cx="2702560" cy="299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45720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29"/>
          <p:cNvSpPr txBox="1"/>
          <p:nvPr>
            <p:ph idx="2" type="body"/>
          </p:nvPr>
        </p:nvSpPr>
        <p:spPr>
          <a:xfrm>
            <a:off x="470916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9"/>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9"/>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9"/>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30"/>
          <p:cNvSpPr txBox="1"/>
          <p:nvPr>
            <p:ph type="title"/>
          </p:nvPr>
        </p:nvSpPr>
        <p:spPr>
          <a:xfrm>
            <a:off x="353059" y="461062"/>
            <a:ext cx="2702560" cy="299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0"/>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0"/>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53059" y="461062"/>
            <a:ext cx="2702560" cy="2997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1160894" y="1606796"/>
            <a:ext cx="5878195" cy="19151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25"/>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5"/>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5"/>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pic>
        <p:nvPicPr>
          <p:cNvPr id="43" name="Google Shape;43;p1"/>
          <p:cNvPicPr preferRelativeResize="0"/>
          <p:nvPr/>
        </p:nvPicPr>
        <p:blipFill rotWithShape="1">
          <a:blip r:embed="rId3">
            <a:alphaModFix/>
          </a:blip>
          <a:srcRect b="0" l="0" r="0" t="0"/>
          <a:stretch/>
        </p:blipFill>
        <p:spPr>
          <a:xfrm>
            <a:off x="289077" y="491704"/>
            <a:ext cx="2442226" cy="316500"/>
          </a:xfrm>
          <a:prstGeom prst="rect">
            <a:avLst/>
          </a:prstGeom>
          <a:noFill/>
          <a:ln>
            <a:noFill/>
          </a:ln>
        </p:spPr>
      </p:pic>
      <p:sp>
        <p:nvSpPr>
          <p:cNvPr id="44" name="Google Shape;44;p1"/>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Índice de contenidos</a:t>
            </a:r>
            <a:endParaRPr/>
          </a:p>
        </p:txBody>
      </p:sp>
      <p:sp>
        <p:nvSpPr>
          <p:cNvPr id="45" name="Google Shape;45;p1"/>
          <p:cNvSpPr txBox="1"/>
          <p:nvPr/>
        </p:nvSpPr>
        <p:spPr>
          <a:xfrm>
            <a:off x="627380" y="979403"/>
            <a:ext cx="1977389" cy="934719"/>
          </a:xfrm>
          <a:prstGeom prst="rect">
            <a:avLst/>
          </a:prstGeom>
          <a:noFill/>
          <a:ln>
            <a:noFill/>
          </a:ln>
        </p:spPr>
        <p:txBody>
          <a:bodyPr anchorCtr="0" anchor="t" bIns="0" lIns="0" spcFirstLastPara="1" rIns="0" wrap="square" tIns="41275">
            <a:spAutoFit/>
          </a:bodyPr>
          <a:lstStyle/>
          <a:p>
            <a:pPr indent="-342900" lvl="0" marL="355600" rtl="0" algn="l">
              <a:lnSpc>
                <a:spcPct val="100000"/>
              </a:lnSpc>
              <a:spcBef>
                <a:spcPts val="0"/>
              </a:spcBef>
              <a:spcAft>
                <a:spcPts val="0"/>
              </a:spcAft>
              <a:buSzPts val="1300"/>
              <a:buFont typeface="Arial"/>
              <a:buAutoNum type="arabicPeriod"/>
            </a:pPr>
            <a:r>
              <a:rPr b="1" lang="en-US" sz="1300">
                <a:latin typeface="Arial"/>
                <a:ea typeface="Arial"/>
                <a:cs typeface="Arial"/>
                <a:sym typeface="Arial"/>
              </a:rPr>
              <a:t>Introducción</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Arquitectura básica</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Funcionamiento</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Backprogationen RNC</a:t>
            </a:r>
            <a:endParaRPr sz="13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pic>
        <p:nvPicPr>
          <p:cNvPr id="143" name="Google Shape;143;p10"/>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144" name="Google Shape;144;p10"/>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Arquitectura básica</a:t>
            </a:r>
            <a:endParaRPr/>
          </a:p>
        </p:txBody>
      </p:sp>
      <p:sp>
        <p:nvSpPr>
          <p:cNvPr id="145" name="Google Shape;145;p10"/>
          <p:cNvSpPr txBox="1"/>
          <p:nvPr/>
        </p:nvSpPr>
        <p:spPr>
          <a:xfrm>
            <a:off x="639978" y="1008267"/>
            <a:ext cx="2992755" cy="23939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Helvetica Neue"/>
              <a:buChar char="●"/>
            </a:pPr>
            <a:r>
              <a:rPr b="1" lang="en-US" sz="1400">
                <a:latin typeface="Arial"/>
                <a:ea typeface="Arial"/>
                <a:cs typeface="Arial"/>
                <a:sym typeface="Arial"/>
              </a:rPr>
              <a:t>Pooling (Muestreo o subsampling)</a:t>
            </a:r>
            <a:endParaRPr sz="1400">
              <a:latin typeface="Arial"/>
              <a:ea typeface="Arial"/>
              <a:cs typeface="Arial"/>
              <a:sym typeface="Arial"/>
            </a:endParaRPr>
          </a:p>
        </p:txBody>
      </p:sp>
      <p:sp>
        <p:nvSpPr>
          <p:cNvPr id="146" name="Google Shape;146;p10"/>
          <p:cNvSpPr txBox="1"/>
          <p:nvPr/>
        </p:nvSpPr>
        <p:spPr>
          <a:xfrm>
            <a:off x="728903" y="1573468"/>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47" name="Google Shape;147;p10"/>
          <p:cNvSpPr txBox="1"/>
          <p:nvPr/>
        </p:nvSpPr>
        <p:spPr>
          <a:xfrm>
            <a:off x="944905" y="1535660"/>
            <a:ext cx="63919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Permite reducir la dimensionalidad de los datos a la salida obtenida de una capa convolucional.</a:t>
            </a:r>
            <a:endParaRPr sz="1200">
              <a:latin typeface="Helvetica Neue"/>
              <a:ea typeface="Helvetica Neue"/>
              <a:cs typeface="Helvetica Neue"/>
              <a:sym typeface="Helvetica Neue"/>
            </a:endParaRPr>
          </a:p>
        </p:txBody>
      </p:sp>
      <p:sp>
        <p:nvSpPr>
          <p:cNvPr id="148" name="Google Shape;148;p10"/>
          <p:cNvSpPr txBox="1"/>
          <p:nvPr/>
        </p:nvSpPr>
        <p:spPr>
          <a:xfrm>
            <a:off x="728903" y="1993584"/>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49" name="Google Shape;149;p10"/>
          <p:cNvSpPr txBox="1"/>
          <p:nvPr/>
        </p:nvSpPr>
        <p:spPr>
          <a:xfrm>
            <a:off x="944905" y="1926835"/>
            <a:ext cx="7435850" cy="447040"/>
          </a:xfrm>
          <a:prstGeom prst="rect">
            <a:avLst/>
          </a:prstGeom>
          <a:noFill/>
          <a:ln>
            <a:noFill/>
          </a:ln>
        </p:spPr>
        <p:txBody>
          <a:bodyPr anchorCtr="0" anchor="t" bIns="0" lIns="0" spcFirstLastPara="1" rIns="0" wrap="square" tIns="12700">
            <a:spAutoFit/>
          </a:bodyPr>
          <a:lstStyle/>
          <a:p>
            <a:pPr indent="-39370" lvl="0" marL="51435" marR="5080" rtl="0" algn="l">
              <a:lnSpc>
                <a:spcPct val="115199"/>
              </a:lnSpc>
              <a:spcBef>
                <a:spcPts val="0"/>
              </a:spcBef>
              <a:spcAft>
                <a:spcPts val="0"/>
              </a:spcAft>
              <a:buNone/>
            </a:pPr>
            <a:r>
              <a:rPr b="1" lang="en-US" sz="1200">
                <a:latin typeface="Arial"/>
                <a:ea typeface="Arial"/>
                <a:cs typeface="Arial"/>
                <a:sym typeface="Arial"/>
              </a:rPr>
              <a:t>Básicamente simplifican la información recogida por la capa convolucional y crean una versión condensada de la información de dicha capa.</a:t>
            </a:r>
            <a:endParaRPr sz="1200">
              <a:latin typeface="Arial"/>
              <a:ea typeface="Arial"/>
              <a:cs typeface="Arial"/>
              <a:sym typeface="Arial"/>
            </a:endParaRPr>
          </a:p>
        </p:txBody>
      </p:sp>
      <p:sp>
        <p:nvSpPr>
          <p:cNvPr id="150" name="Google Shape;150;p10"/>
          <p:cNvSpPr txBox="1"/>
          <p:nvPr/>
        </p:nvSpPr>
        <p:spPr>
          <a:xfrm>
            <a:off x="728903" y="2623580"/>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51" name="Google Shape;151;p10"/>
          <p:cNvSpPr txBox="1"/>
          <p:nvPr/>
        </p:nvSpPr>
        <p:spPr>
          <a:xfrm>
            <a:off x="944905" y="2557911"/>
            <a:ext cx="743585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En el caso de que nuestra convolución nos devuelva feature mappings de 24x24, tras aplicar Pooling (Max Pooling 2x2) tendríamos una salida de 12x12 → 24/2 filas x 24/2 columnas.</a:t>
            </a:r>
            <a:endParaRPr sz="1200">
              <a:latin typeface="Helvetica Neue"/>
              <a:ea typeface="Helvetica Neue"/>
              <a:cs typeface="Helvetica Neue"/>
              <a:sym typeface="Helvetica Neue"/>
            </a:endParaRPr>
          </a:p>
        </p:txBody>
      </p:sp>
      <p:sp>
        <p:nvSpPr>
          <p:cNvPr id="152" name="Google Shape;152;p10"/>
          <p:cNvSpPr txBox="1"/>
          <p:nvPr/>
        </p:nvSpPr>
        <p:spPr>
          <a:xfrm>
            <a:off x="728903" y="325214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53" name="Google Shape;153;p10"/>
          <p:cNvSpPr txBox="1"/>
          <p:nvPr/>
        </p:nvSpPr>
        <p:spPr>
          <a:xfrm>
            <a:off x="944905" y="3214334"/>
            <a:ext cx="478790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Este tipo de transformación, mantiene la estructura básica de la imagen</a:t>
            </a:r>
            <a:endParaRPr sz="1200">
              <a:latin typeface="Helvetica Neue"/>
              <a:ea typeface="Helvetica Neue"/>
              <a:cs typeface="Helvetica Neue"/>
              <a:sym typeface="Helvetica Neue"/>
            </a:endParaRPr>
          </a:p>
        </p:txBody>
      </p:sp>
      <p:pic>
        <p:nvPicPr>
          <p:cNvPr id="154" name="Google Shape;154;p10"/>
          <p:cNvPicPr preferRelativeResize="0"/>
          <p:nvPr/>
        </p:nvPicPr>
        <p:blipFill rotWithShape="1">
          <a:blip r:embed="rId4">
            <a:alphaModFix/>
          </a:blip>
          <a:srcRect b="0" l="0" r="0" t="0"/>
          <a:stretch/>
        </p:blipFill>
        <p:spPr>
          <a:xfrm>
            <a:off x="2494800" y="3563634"/>
            <a:ext cx="4154398" cy="14691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pic>
        <p:nvPicPr>
          <p:cNvPr id="159" name="Google Shape;159;p11"/>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160" name="Google Shape;160;p11"/>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161" name="Google Shape;161;p11"/>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62" name="Google Shape;162;p11"/>
          <p:cNvSpPr txBox="1"/>
          <p:nvPr/>
        </p:nvSpPr>
        <p:spPr>
          <a:xfrm>
            <a:off x="970457" y="1179971"/>
            <a:ext cx="228282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Supongamos la siguiente imagen:</a:t>
            </a:r>
            <a:endParaRPr sz="1200">
              <a:latin typeface="Helvetica Neue"/>
              <a:ea typeface="Helvetica Neue"/>
              <a:cs typeface="Helvetica Neue"/>
              <a:sym typeface="Helvetica Neue"/>
            </a:endParaRPr>
          </a:p>
        </p:txBody>
      </p:sp>
      <p:sp>
        <p:nvSpPr>
          <p:cNvPr id="163" name="Google Shape;163;p11"/>
          <p:cNvSpPr txBox="1"/>
          <p:nvPr/>
        </p:nvSpPr>
        <p:spPr>
          <a:xfrm>
            <a:off x="639978" y="242198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64" name="Google Shape;164;p11"/>
          <p:cNvSpPr txBox="1"/>
          <p:nvPr/>
        </p:nvSpPr>
        <p:spPr>
          <a:xfrm>
            <a:off x="970457" y="2412483"/>
            <a:ext cx="7411720" cy="445770"/>
          </a:xfrm>
          <a:prstGeom prst="rect">
            <a:avLst/>
          </a:prstGeom>
          <a:noFill/>
          <a:ln>
            <a:noFill/>
          </a:ln>
        </p:spPr>
        <p:txBody>
          <a:bodyPr anchorCtr="0" anchor="t" bIns="0" lIns="0" spcFirstLastPara="1" rIns="0" wrap="square" tIns="12700">
            <a:spAutoFit/>
          </a:bodyPr>
          <a:lstStyle/>
          <a:p>
            <a:pPr indent="0" lvl="0" marL="12700" marR="5080" rtl="0" algn="l">
              <a:lnSpc>
                <a:spcPct val="114799"/>
              </a:lnSpc>
              <a:spcBef>
                <a:spcPts val="0"/>
              </a:spcBef>
              <a:spcAft>
                <a:spcPts val="0"/>
              </a:spcAft>
              <a:buNone/>
            </a:pPr>
            <a:r>
              <a:rPr lang="en-US" sz="1200">
                <a:latin typeface="Helvetica Neue"/>
                <a:ea typeface="Helvetica Neue"/>
                <a:cs typeface="Helvetica Neue"/>
                <a:sym typeface="Helvetica Neue"/>
              </a:rPr>
              <a:t>Podemos descomponerla en una matriz de píxeles. La imágenes habitualmente incluyen hasta 255 niveles de intensidad.</a:t>
            </a:r>
            <a:endParaRPr sz="1200">
              <a:latin typeface="Helvetica Neue"/>
              <a:ea typeface="Helvetica Neue"/>
              <a:cs typeface="Helvetica Neue"/>
              <a:sym typeface="Helvetica Neue"/>
            </a:endParaRPr>
          </a:p>
        </p:txBody>
      </p:sp>
      <p:sp>
        <p:nvSpPr>
          <p:cNvPr id="165" name="Google Shape;165;p11"/>
          <p:cNvSpPr txBox="1"/>
          <p:nvPr/>
        </p:nvSpPr>
        <p:spPr>
          <a:xfrm>
            <a:off x="639978" y="3051977"/>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66" name="Google Shape;166;p11"/>
          <p:cNvSpPr txBox="1"/>
          <p:nvPr/>
        </p:nvSpPr>
        <p:spPr>
          <a:xfrm>
            <a:off x="970457" y="3042835"/>
            <a:ext cx="741045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Al igual que en las RNA y en los modelos de ML, es conveniente normalizar los datos (0,1). Esta imagen puede convertirse entonces en la siguiente matriz:</a:t>
            </a:r>
            <a:endParaRPr sz="1200">
              <a:latin typeface="Helvetica Neue"/>
              <a:ea typeface="Helvetica Neue"/>
              <a:cs typeface="Helvetica Neue"/>
              <a:sym typeface="Helvetica Neue"/>
            </a:endParaRPr>
          </a:p>
        </p:txBody>
      </p:sp>
      <p:sp>
        <p:nvSpPr>
          <p:cNvPr id="167" name="Google Shape;167;p11"/>
          <p:cNvSpPr txBox="1"/>
          <p:nvPr/>
        </p:nvSpPr>
        <p:spPr>
          <a:xfrm>
            <a:off x="639978" y="3681973"/>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68" name="Google Shape;168;p11"/>
          <p:cNvSpPr txBox="1"/>
          <p:nvPr/>
        </p:nvSpPr>
        <p:spPr>
          <a:xfrm>
            <a:off x="970457" y="3670672"/>
            <a:ext cx="2641600" cy="4470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De esta manera nuestra imagen estaría preprocesada.</a:t>
            </a:r>
            <a:endParaRPr sz="1200">
              <a:latin typeface="Helvetica Neue"/>
              <a:ea typeface="Helvetica Neue"/>
              <a:cs typeface="Helvetica Neue"/>
              <a:sym typeface="Helvetica Neue"/>
            </a:endParaRPr>
          </a:p>
        </p:txBody>
      </p:sp>
      <p:pic>
        <p:nvPicPr>
          <p:cNvPr id="169" name="Google Shape;169;p11"/>
          <p:cNvPicPr preferRelativeResize="0"/>
          <p:nvPr/>
        </p:nvPicPr>
        <p:blipFill rotWithShape="1">
          <a:blip r:embed="rId4">
            <a:alphaModFix/>
          </a:blip>
          <a:srcRect b="0" l="0" r="0" t="0"/>
          <a:stretch/>
        </p:blipFill>
        <p:spPr>
          <a:xfrm>
            <a:off x="4104004" y="360008"/>
            <a:ext cx="2190216" cy="1871637"/>
          </a:xfrm>
          <a:prstGeom prst="rect">
            <a:avLst/>
          </a:prstGeom>
          <a:noFill/>
          <a:ln>
            <a:noFill/>
          </a:ln>
        </p:spPr>
      </p:pic>
      <p:pic>
        <p:nvPicPr>
          <p:cNvPr id="170" name="Google Shape;170;p11"/>
          <p:cNvPicPr preferRelativeResize="0"/>
          <p:nvPr/>
        </p:nvPicPr>
        <p:blipFill rotWithShape="1">
          <a:blip r:embed="rId5">
            <a:alphaModFix/>
          </a:blip>
          <a:srcRect b="0" l="0" r="0" t="0"/>
          <a:stretch/>
        </p:blipFill>
        <p:spPr>
          <a:xfrm>
            <a:off x="4145762" y="3240013"/>
            <a:ext cx="2190216" cy="18716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pic>
        <p:nvPicPr>
          <p:cNvPr id="175" name="Google Shape;175;p12"/>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176" name="Google Shape;176;p12"/>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177" name="Google Shape;177;p12"/>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178" name="Google Shape;178;p12"/>
          <p:cNvSpPr txBox="1"/>
          <p:nvPr/>
        </p:nvSpPr>
        <p:spPr>
          <a:xfrm>
            <a:off x="970457" y="1185026"/>
            <a:ext cx="148780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Píxeles = neuronas</a:t>
            </a:r>
            <a:endParaRPr sz="1400">
              <a:latin typeface="Helvetica Neue"/>
              <a:ea typeface="Helvetica Neue"/>
              <a:cs typeface="Helvetica Neue"/>
              <a:sym typeface="Helvetica Neue"/>
            </a:endParaRPr>
          </a:p>
        </p:txBody>
      </p:sp>
      <p:sp>
        <p:nvSpPr>
          <p:cNvPr id="179" name="Google Shape;179;p12"/>
          <p:cNvSpPr txBox="1"/>
          <p:nvPr/>
        </p:nvSpPr>
        <p:spPr>
          <a:xfrm>
            <a:off x="944905" y="170810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80" name="Google Shape;180;p12"/>
          <p:cNvSpPr txBox="1"/>
          <p:nvPr/>
        </p:nvSpPr>
        <p:spPr>
          <a:xfrm>
            <a:off x="1160894" y="1670293"/>
            <a:ext cx="5877560" cy="57277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Si tenemos una imagen de 28x28 píxeles = 768 píxeles = 784 neuronas</a:t>
            </a:r>
            <a:endParaRPr sz="1200">
              <a:latin typeface="Helvetica Neue"/>
              <a:ea typeface="Helvetica Neue"/>
              <a:cs typeface="Helvetica Neue"/>
              <a:sym typeface="Helvetica Neue"/>
            </a:endParaRPr>
          </a:p>
          <a:p>
            <a:pPr indent="0" lvl="0" marL="443865" marR="5080" rtl="0" algn="l">
              <a:lnSpc>
                <a:spcPct val="119166"/>
              </a:lnSpc>
              <a:spcBef>
                <a:spcPts val="55"/>
              </a:spcBef>
              <a:spcAft>
                <a:spcPts val="0"/>
              </a:spcAft>
              <a:buNone/>
            </a:pPr>
            <a:r>
              <a:rPr lang="en-US" sz="1200">
                <a:latin typeface="Helvetica Neue"/>
                <a:ea typeface="Helvetica Neue"/>
                <a:cs typeface="Helvetica Neue"/>
                <a:sym typeface="Helvetica Neue"/>
              </a:rPr>
              <a:t>Pero no es tan fácil. Si la imagen es en color, debemos añadir 3 canales (Rojo, Verde, Azul)</a:t>
            </a:r>
            <a:endParaRPr sz="1200">
              <a:latin typeface="Helvetica Neue"/>
              <a:ea typeface="Helvetica Neue"/>
              <a:cs typeface="Helvetica Neue"/>
              <a:sym typeface="Helvetica Neue"/>
            </a:endParaRPr>
          </a:p>
        </p:txBody>
      </p:sp>
      <p:sp>
        <p:nvSpPr>
          <p:cNvPr id="181" name="Google Shape;181;p12"/>
          <p:cNvSpPr txBox="1"/>
          <p:nvPr/>
        </p:nvSpPr>
        <p:spPr>
          <a:xfrm>
            <a:off x="944905" y="2466265"/>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82" name="Google Shape;182;p12"/>
          <p:cNvSpPr txBox="1"/>
          <p:nvPr/>
        </p:nvSpPr>
        <p:spPr>
          <a:xfrm>
            <a:off x="1160894" y="2400228"/>
            <a:ext cx="5877560" cy="655955"/>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Por tanto una simple imagen de 28x28 en color implica manejar 28x28x3 = 2352 neuronas de entrada</a:t>
            </a:r>
            <a:endParaRPr sz="1200">
              <a:latin typeface="Helvetica Neue"/>
              <a:ea typeface="Helvetica Neue"/>
              <a:cs typeface="Helvetica Neue"/>
              <a:sym typeface="Helvetica Neue"/>
            </a:endParaRPr>
          </a:p>
          <a:p>
            <a:pPr indent="0" lvl="0" marL="443865" rtl="0" algn="l">
              <a:lnSpc>
                <a:spcPct val="100000"/>
              </a:lnSpc>
              <a:spcBef>
                <a:spcPts val="220"/>
              </a:spcBef>
              <a:spcAft>
                <a:spcPts val="0"/>
              </a:spcAft>
              <a:buNone/>
            </a:pPr>
            <a:r>
              <a:rPr lang="en-US" sz="1200">
                <a:latin typeface="Helvetica Neue"/>
                <a:ea typeface="Helvetica Neue"/>
                <a:cs typeface="Helvetica Neue"/>
                <a:sym typeface="Helvetica Neue"/>
              </a:rPr>
              <a:t>Cada neurona se encarga de procesar un pixel.</a:t>
            </a:r>
            <a:endParaRPr sz="1200">
              <a:latin typeface="Helvetica Neue"/>
              <a:ea typeface="Helvetica Neue"/>
              <a:cs typeface="Helvetica Neue"/>
              <a:sym typeface="Helvetica Neue"/>
            </a:endParaRPr>
          </a:p>
        </p:txBody>
      </p:sp>
      <p:sp>
        <p:nvSpPr>
          <p:cNvPr id="183" name="Google Shape;183;p12"/>
          <p:cNvSpPr txBox="1"/>
          <p:nvPr/>
        </p:nvSpPr>
        <p:spPr>
          <a:xfrm>
            <a:off x="944905" y="3515298"/>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84" name="Google Shape;184;p12"/>
          <p:cNvSpPr txBox="1"/>
          <p:nvPr/>
        </p:nvSpPr>
        <p:spPr>
          <a:xfrm>
            <a:off x="1160894" y="3477490"/>
            <a:ext cx="401256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Habríamos definido nuestra capa de entrada, con la imagen</a:t>
            </a:r>
            <a:endParaRPr sz="1200">
              <a:latin typeface="Helvetica Neue"/>
              <a:ea typeface="Helvetica Neue"/>
              <a:cs typeface="Helvetica Neue"/>
              <a:sym typeface="Helvetica Neue"/>
            </a:endParaRPr>
          </a:p>
        </p:txBody>
      </p:sp>
      <p:sp>
        <p:nvSpPr>
          <p:cNvPr id="185" name="Google Shape;185;p12"/>
          <p:cNvSpPr txBox="1"/>
          <p:nvPr/>
        </p:nvSpPr>
        <p:spPr>
          <a:xfrm>
            <a:off x="970457" y="3687015"/>
            <a:ext cx="4375200" cy="208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preprocesada.  El paso de preprocesamiento es muy importante.</a:t>
            </a:r>
            <a:endParaRPr sz="1200">
              <a:latin typeface="Helvetica Neue"/>
              <a:ea typeface="Helvetica Neue"/>
              <a:cs typeface="Helvetica Neue"/>
              <a:sym typeface="Helvetica Neue"/>
            </a:endParaRPr>
          </a:p>
        </p:txBody>
      </p:sp>
      <p:sp>
        <p:nvSpPr>
          <p:cNvPr id="186" name="Google Shape;186;p12"/>
          <p:cNvSpPr txBox="1"/>
          <p:nvPr/>
        </p:nvSpPr>
        <p:spPr>
          <a:xfrm>
            <a:off x="944905" y="414493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87" name="Google Shape;187;p12"/>
          <p:cNvSpPr txBox="1"/>
          <p:nvPr/>
        </p:nvSpPr>
        <p:spPr>
          <a:xfrm>
            <a:off x="1160894" y="4106051"/>
            <a:ext cx="446532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El preprocesado incluye también al normalización de las imágenes</a:t>
            </a:r>
            <a:endParaRPr sz="1200">
              <a:latin typeface="Helvetica Neue"/>
              <a:ea typeface="Helvetica Neue"/>
              <a:cs typeface="Helvetica Neue"/>
              <a:sym typeface="Helvetica Neue"/>
            </a:endParaRPr>
          </a:p>
        </p:txBody>
      </p:sp>
      <p:sp>
        <p:nvSpPr>
          <p:cNvPr id="188" name="Google Shape;188;p12"/>
          <p:cNvSpPr txBox="1"/>
          <p:nvPr/>
        </p:nvSpPr>
        <p:spPr>
          <a:xfrm>
            <a:off x="970457" y="4317011"/>
            <a:ext cx="111823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en dimensiones.</a:t>
            </a:r>
            <a:endParaRPr sz="1200">
              <a:latin typeface="Helvetica Neue"/>
              <a:ea typeface="Helvetica Neue"/>
              <a:cs typeface="Helvetica Neue"/>
              <a:sym typeface="Helvetica Neue"/>
            </a:endParaRPr>
          </a:p>
        </p:txBody>
      </p:sp>
      <p:pic>
        <p:nvPicPr>
          <p:cNvPr id="189" name="Google Shape;189;p12"/>
          <p:cNvPicPr preferRelativeResize="0"/>
          <p:nvPr/>
        </p:nvPicPr>
        <p:blipFill rotWithShape="1">
          <a:blip r:embed="rId4">
            <a:alphaModFix/>
          </a:blip>
          <a:srcRect b="0" l="0" r="0" t="0"/>
          <a:stretch/>
        </p:blipFill>
        <p:spPr>
          <a:xfrm>
            <a:off x="5874842" y="2016000"/>
            <a:ext cx="2692780" cy="31276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pic>
        <p:nvPicPr>
          <p:cNvPr id="194" name="Google Shape;194;p13"/>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195" name="Google Shape;195;p13"/>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196" name="Google Shape;196;p13"/>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197" name="Google Shape;197;p13"/>
          <p:cNvSpPr txBox="1"/>
          <p:nvPr/>
        </p:nvSpPr>
        <p:spPr>
          <a:xfrm>
            <a:off x="970457" y="1185026"/>
            <a:ext cx="118427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Convoluciones</a:t>
            </a:r>
            <a:endParaRPr sz="1400">
              <a:latin typeface="Helvetica Neue"/>
              <a:ea typeface="Helvetica Neue"/>
              <a:cs typeface="Helvetica Neue"/>
              <a:sym typeface="Helvetica Neue"/>
            </a:endParaRPr>
          </a:p>
        </p:txBody>
      </p:sp>
      <p:sp>
        <p:nvSpPr>
          <p:cNvPr id="198" name="Google Shape;198;p13"/>
          <p:cNvSpPr txBox="1"/>
          <p:nvPr/>
        </p:nvSpPr>
        <p:spPr>
          <a:xfrm>
            <a:off x="944905" y="170810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99" name="Google Shape;199;p13"/>
          <p:cNvSpPr txBox="1"/>
          <p:nvPr/>
        </p:nvSpPr>
        <p:spPr>
          <a:xfrm>
            <a:off x="1160894" y="1670293"/>
            <a:ext cx="205613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Es donde comienza la “magia”</a:t>
            </a:r>
            <a:endParaRPr sz="1200">
              <a:latin typeface="Helvetica Neue"/>
              <a:ea typeface="Helvetica Neue"/>
              <a:cs typeface="Helvetica Neue"/>
              <a:sym typeface="Helvetica Neue"/>
            </a:endParaRPr>
          </a:p>
        </p:txBody>
      </p:sp>
      <p:sp>
        <p:nvSpPr>
          <p:cNvPr id="200" name="Google Shape;200;p13"/>
          <p:cNvSpPr txBox="1"/>
          <p:nvPr/>
        </p:nvSpPr>
        <p:spPr>
          <a:xfrm>
            <a:off x="944905" y="212822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01" name="Google Shape;201;p13"/>
          <p:cNvSpPr txBox="1"/>
          <p:nvPr/>
        </p:nvSpPr>
        <p:spPr>
          <a:xfrm>
            <a:off x="1160894" y="2061493"/>
            <a:ext cx="4117975" cy="656590"/>
          </a:xfrm>
          <a:prstGeom prst="rect">
            <a:avLst/>
          </a:prstGeom>
          <a:noFill/>
          <a:ln>
            <a:noFill/>
          </a:ln>
        </p:spPr>
        <p:txBody>
          <a:bodyPr anchorCtr="0" anchor="t" bIns="0" lIns="0" spcFirstLastPara="1" rIns="0" wrap="square" tIns="12700">
            <a:spAutoFit/>
          </a:bodyPr>
          <a:lstStyle/>
          <a:p>
            <a:pPr indent="0" lvl="0" marL="12700" marR="290830" rtl="0" algn="l">
              <a:lnSpc>
                <a:spcPct val="115199"/>
              </a:lnSpc>
              <a:spcBef>
                <a:spcPts val="0"/>
              </a:spcBef>
              <a:spcAft>
                <a:spcPts val="0"/>
              </a:spcAft>
              <a:buNone/>
            </a:pPr>
            <a:r>
              <a:rPr lang="en-US" sz="1200">
                <a:latin typeface="Helvetica Neue"/>
                <a:ea typeface="Helvetica Neue"/>
                <a:cs typeface="Helvetica Neue"/>
                <a:sym typeface="Helvetica Neue"/>
              </a:rPr>
              <a:t>El proceso consiste en tomar grupos de píxeles cercanos de la imagen de entrada e ir operando matemáticamente</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latin typeface="Helvetica Neue"/>
                <a:ea typeface="Helvetica Neue"/>
                <a:cs typeface="Helvetica Neue"/>
                <a:sym typeface="Helvetica Neue"/>
              </a:rPr>
              <a:t>(producto escalar) contra una pequeña matriz llamada </a:t>
            </a:r>
            <a:r>
              <a:rPr b="1" lang="en-US" sz="1200">
                <a:latin typeface="Arial"/>
                <a:ea typeface="Arial"/>
                <a:cs typeface="Arial"/>
                <a:sym typeface="Arial"/>
              </a:rPr>
              <a:t>Kernel.</a:t>
            </a:r>
            <a:endParaRPr sz="1200">
              <a:latin typeface="Arial"/>
              <a:ea typeface="Arial"/>
              <a:cs typeface="Arial"/>
              <a:sym typeface="Arial"/>
            </a:endParaRPr>
          </a:p>
        </p:txBody>
      </p:sp>
      <p:sp>
        <p:nvSpPr>
          <p:cNvPr id="202" name="Google Shape;202;p13"/>
          <p:cNvSpPr txBox="1"/>
          <p:nvPr/>
        </p:nvSpPr>
        <p:spPr>
          <a:xfrm>
            <a:off x="944905" y="2967738"/>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03" name="Google Shape;203;p13"/>
          <p:cNvSpPr txBox="1"/>
          <p:nvPr/>
        </p:nvSpPr>
        <p:spPr>
          <a:xfrm>
            <a:off x="1160894" y="2928850"/>
            <a:ext cx="220027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Ver GiFs incluídos en el material.</a:t>
            </a:r>
            <a:endParaRPr sz="1200">
              <a:latin typeface="Helvetica Neue"/>
              <a:ea typeface="Helvetica Neue"/>
              <a:cs typeface="Helvetica Neue"/>
              <a:sym typeface="Helvetica Neue"/>
            </a:endParaRPr>
          </a:p>
        </p:txBody>
      </p:sp>
      <p:sp>
        <p:nvSpPr>
          <p:cNvPr id="204" name="Google Shape;204;p13"/>
          <p:cNvSpPr txBox="1"/>
          <p:nvPr/>
        </p:nvSpPr>
        <p:spPr>
          <a:xfrm>
            <a:off x="944905" y="3386787"/>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05" name="Google Shape;205;p13"/>
          <p:cNvSpPr txBox="1"/>
          <p:nvPr/>
        </p:nvSpPr>
        <p:spPr>
          <a:xfrm>
            <a:off x="1160894" y="3348979"/>
            <a:ext cx="48552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El Kernel se aplica a la imagen de entrada y genera una matriz de salida.</a:t>
            </a:r>
            <a:endParaRPr sz="1200">
              <a:latin typeface="Helvetica Neue"/>
              <a:ea typeface="Helvetica Neue"/>
              <a:cs typeface="Helvetica Neue"/>
              <a:sym typeface="Helvetica Neue"/>
            </a:endParaRPr>
          </a:p>
        </p:txBody>
      </p:sp>
      <p:sp>
        <p:nvSpPr>
          <p:cNvPr id="206" name="Google Shape;206;p13"/>
          <p:cNvSpPr txBox="1"/>
          <p:nvPr/>
        </p:nvSpPr>
        <p:spPr>
          <a:xfrm>
            <a:off x="944905" y="3807258"/>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07" name="Google Shape;207;p13"/>
          <p:cNvSpPr txBox="1"/>
          <p:nvPr/>
        </p:nvSpPr>
        <p:spPr>
          <a:xfrm>
            <a:off x="1160894" y="3768371"/>
            <a:ext cx="557339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Esa matriz de salida, se convierte en nuestra </a:t>
            </a:r>
            <a:r>
              <a:rPr b="1" lang="en-US" sz="1200">
                <a:latin typeface="Arial"/>
                <a:ea typeface="Arial"/>
                <a:cs typeface="Arial"/>
                <a:sym typeface="Arial"/>
              </a:rPr>
              <a:t>capa de neuronas ocultas </a:t>
            </a:r>
            <a:r>
              <a:rPr lang="en-US" sz="1200">
                <a:latin typeface="Helvetica Neue"/>
                <a:ea typeface="Helvetica Neue"/>
                <a:cs typeface="Helvetica Neue"/>
                <a:sym typeface="Helvetica Neue"/>
              </a:rPr>
              <a:t>(la primera).</a:t>
            </a:r>
            <a:endParaRPr sz="1200">
              <a:latin typeface="Helvetica Neue"/>
              <a:ea typeface="Helvetica Neue"/>
              <a:cs typeface="Helvetica Neue"/>
              <a:sym typeface="Helvetica Neue"/>
            </a:endParaRPr>
          </a:p>
        </p:txBody>
      </p:sp>
      <p:sp>
        <p:nvSpPr>
          <p:cNvPr id="208" name="Google Shape;208;p13"/>
          <p:cNvSpPr txBox="1"/>
          <p:nvPr/>
        </p:nvSpPr>
        <p:spPr>
          <a:xfrm>
            <a:off x="944905" y="4227743"/>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09" name="Google Shape;209;p13"/>
          <p:cNvSpPr txBox="1"/>
          <p:nvPr/>
        </p:nvSpPr>
        <p:spPr>
          <a:xfrm>
            <a:off x="1160894" y="4161730"/>
            <a:ext cx="587756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En el caso de imágenes en color, tendríamos 3 kernels (uno por canal). Esos filtros se suman y conformarán una salida (como si sólo hubiera un canal).</a:t>
            </a:r>
            <a:endParaRPr sz="1200">
              <a:latin typeface="Helvetica Neue"/>
              <a:ea typeface="Helvetica Neue"/>
              <a:cs typeface="Helvetica Neue"/>
              <a:sym typeface="Helvetica Neue"/>
            </a:endParaRPr>
          </a:p>
        </p:txBody>
      </p:sp>
      <p:pic>
        <p:nvPicPr>
          <p:cNvPr id="210" name="Google Shape;210;p13"/>
          <p:cNvPicPr preferRelativeResize="0"/>
          <p:nvPr/>
        </p:nvPicPr>
        <p:blipFill rotWithShape="1">
          <a:blip r:embed="rId4">
            <a:alphaModFix/>
          </a:blip>
          <a:srcRect b="0" l="0" r="0" t="0"/>
          <a:stretch/>
        </p:blipFill>
        <p:spPr>
          <a:xfrm>
            <a:off x="5759996" y="359640"/>
            <a:ext cx="3042005" cy="2231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pic>
        <p:nvPicPr>
          <p:cNvPr id="215" name="Google Shape;215;p14"/>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216" name="Google Shape;216;p14"/>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217" name="Google Shape;217;p14"/>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218" name="Google Shape;218;p14"/>
          <p:cNvSpPr txBox="1"/>
          <p:nvPr/>
        </p:nvSpPr>
        <p:spPr>
          <a:xfrm>
            <a:off x="970457" y="1185026"/>
            <a:ext cx="161163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Conjunto de Kernels</a:t>
            </a:r>
            <a:endParaRPr sz="1400">
              <a:latin typeface="Helvetica Neue"/>
              <a:ea typeface="Helvetica Neue"/>
              <a:cs typeface="Helvetica Neue"/>
              <a:sym typeface="Helvetica Neue"/>
            </a:endParaRPr>
          </a:p>
        </p:txBody>
      </p:sp>
      <p:sp>
        <p:nvSpPr>
          <p:cNvPr id="219" name="Google Shape;219;p14"/>
          <p:cNvSpPr txBox="1"/>
          <p:nvPr/>
        </p:nvSpPr>
        <p:spPr>
          <a:xfrm>
            <a:off x="944905" y="170810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20" name="Google Shape;220;p14"/>
          <p:cNvSpPr txBox="1"/>
          <p:nvPr/>
        </p:nvSpPr>
        <p:spPr>
          <a:xfrm>
            <a:off x="1160894" y="1643511"/>
            <a:ext cx="323024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No sólo aplicamos un kernel, sino múltiples. aleatorios.</a:t>
            </a:r>
            <a:endParaRPr sz="1200">
              <a:latin typeface="Helvetica Neue"/>
              <a:ea typeface="Helvetica Neue"/>
              <a:cs typeface="Helvetica Neue"/>
              <a:sym typeface="Helvetica Neue"/>
            </a:endParaRPr>
          </a:p>
        </p:txBody>
      </p:sp>
      <p:sp>
        <p:nvSpPr>
          <p:cNvPr id="221" name="Google Shape;221;p14"/>
          <p:cNvSpPr txBox="1"/>
          <p:nvPr/>
        </p:nvSpPr>
        <p:spPr>
          <a:xfrm>
            <a:off x="4540113" y="1670293"/>
            <a:ext cx="249809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Cada kernel toma valores iniciales</a:t>
            </a:r>
            <a:endParaRPr sz="1200">
              <a:latin typeface="Helvetica Neue"/>
              <a:ea typeface="Helvetica Neue"/>
              <a:cs typeface="Helvetica Neue"/>
              <a:sym typeface="Helvetica Neue"/>
            </a:endParaRPr>
          </a:p>
        </p:txBody>
      </p:sp>
      <p:sp>
        <p:nvSpPr>
          <p:cNvPr id="222" name="Google Shape;222;p14"/>
          <p:cNvSpPr txBox="1"/>
          <p:nvPr/>
        </p:nvSpPr>
        <p:spPr>
          <a:xfrm>
            <a:off x="1376540" y="2333055"/>
            <a:ext cx="61594" cy="1003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00">
                <a:latin typeface="Quattrocento Sans"/>
                <a:ea typeface="Quattrocento Sans"/>
                <a:cs typeface="Quattrocento Sans"/>
                <a:sym typeface="Quattrocento Sans"/>
              </a:rPr>
              <a:t>◆</a:t>
            </a:r>
            <a:endParaRPr sz="500">
              <a:latin typeface="Quattrocento Sans"/>
              <a:ea typeface="Quattrocento Sans"/>
              <a:cs typeface="Quattrocento Sans"/>
              <a:sym typeface="Quattrocento Sans"/>
            </a:endParaRPr>
          </a:p>
        </p:txBody>
      </p:sp>
      <p:sp>
        <p:nvSpPr>
          <p:cNvPr id="223" name="Google Shape;223;p14"/>
          <p:cNvSpPr txBox="1"/>
          <p:nvPr/>
        </p:nvSpPr>
        <p:spPr>
          <a:xfrm>
            <a:off x="1592541" y="2273169"/>
            <a:ext cx="5448935" cy="985519"/>
          </a:xfrm>
          <a:prstGeom prst="rect">
            <a:avLst/>
          </a:prstGeom>
          <a:noFill/>
          <a:ln>
            <a:noFill/>
          </a:ln>
        </p:spPr>
        <p:txBody>
          <a:bodyPr anchorCtr="0" anchor="t" bIns="0" lIns="0" spcFirstLastPara="1" rIns="0" wrap="square" tIns="12700">
            <a:spAutoFit/>
          </a:bodyPr>
          <a:lstStyle/>
          <a:p>
            <a:pPr indent="0" lvl="0" marL="12700" marR="5080" rtl="0" algn="just">
              <a:lnSpc>
                <a:spcPct val="114399"/>
              </a:lnSpc>
              <a:spcBef>
                <a:spcPts val="0"/>
              </a:spcBef>
              <a:spcAft>
                <a:spcPts val="0"/>
              </a:spcAft>
              <a:buNone/>
            </a:pPr>
            <a:r>
              <a:rPr lang="en-US" sz="1100">
                <a:latin typeface="Helvetica Neue"/>
                <a:ea typeface="Helvetica Neue"/>
                <a:cs typeface="Helvetica Neue"/>
                <a:sym typeface="Helvetica Neue"/>
              </a:rPr>
              <a:t>Supongamos una primera convolución con 32 kernels distintos.  Tendríamos 32 matrices de salida cada una de 28x28x1 = 25088 neuronas SÓLO para nuestra primera capa oculta y para una imagen de 28x28.</a:t>
            </a:r>
            <a:endParaRPr sz="1100">
              <a:latin typeface="Helvetica Neue"/>
              <a:ea typeface="Helvetica Neue"/>
              <a:cs typeface="Helvetica Neue"/>
              <a:sym typeface="Helvetica Neue"/>
            </a:endParaRPr>
          </a:p>
          <a:p>
            <a:pPr indent="0" lvl="0" marL="12700" marR="6985" rtl="0" algn="just">
              <a:lnSpc>
                <a:spcPct val="114199"/>
              </a:lnSpc>
              <a:spcBef>
                <a:spcPts val="15"/>
              </a:spcBef>
              <a:spcAft>
                <a:spcPts val="0"/>
              </a:spcAft>
              <a:buNone/>
            </a:pPr>
            <a:r>
              <a:rPr lang="en-US" sz="1100">
                <a:latin typeface="Helvetica Neue"/>
                <a:ea typeface="Helvetica Neue"/>
                <a:cs typeface="Helvetica Neue"/>
                <a:sym typeface="Helvetica Neue"/>
              </a:rPr>
              <a:t>Ahora pensad, lo que hace falta para entrenar una red convolucional con imágenes FullHD (1920x1080) ó 4K (3840x2160).</a:t>
            </a:r>
            <a:endParaRPr sz="1100">
              <a:latin typeface="Helvetica Neue"/>
              <a:ea typeface="Helvetica Neue"/>
              <a:cs typeface="Helvetica Neue"/>
              <a:sym typeface="Helvetica Neue"/>
            </a:endParaRPr>
          </a:p>
        </p:txBody>
      </p:sp>
      <p:sp>
        <p:nvSpPr>
          <p:cNvPr id="224" name="Google Shape;224;p14"/>
          <p:cNvSpPr txBox="1"/>
          <p:nvPr/>
        </p:nvSpPr>
        <p:spPr>
          <a:xfrm>
            <a:off x="1376540" y="2909419"/>
            <a:ext cx="61594" cy="1003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00">
                <a:latin typeface="Quattrocento Sans"/>
                <a:ea typeface="Quattrocento Sans"/>
                <a:cs typeface="Quattrocento Sans"/>
                <a:sym typeface="Quattrocento Sans"/>
              </a:rPr>
              <a:t>◆</a:t>
            </a:r>
            <a:endParaRPr sz="500">
              <a:latin typeface="Quattrocento Sans"/>
              <a:ea typeface="Quattrocento Sans"/>
              <a:cs typeface="Quattrocento Sans"/>
              <a:sym typeface="Quattrocento Sans"/>
            </a:endParaRPr>
          </a:p>
        </p:txBody>
      </p:sp>
      <p:pic>
        <p:nvPicPr>
          <p:cNvPr id="225" name="Google Shape;225;p14"/>
          <p:cNvPicPr preferRelativeResize="0"/>
          <p:nvPr/>
        </p:nvPicPr>
        <p:blipFill rotWithShape="1">
          <a:blip r:embed="rId4">
            <a:alphaModFix/>
          </a:blip>
          <a:srcRect b="0" l="0" r="0" t="0"/>
          <a:stretch/>
        </p:blipFill>
        <p:spPr>
          <a:xfrm>
            <a:off x="2498763" y="3267000"/>
            <a:ext cx="4146842" cy="18763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pic>
        <p:nvPicPr>
          <p:cNvPr id="230" name="Google Shape;230;p15"/>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231" name="Google Shape;231;p15"/>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232" name="Google Shape;232;p15"/>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233" name="Google Shape;233;p15"/>
          <p:cNvSpPr txBox="1"/>
          <p:nvPr/>
        </p:nvSpPr>
        <p:spPr>
          <a:xfrm>
            <a:off x="970457" y="1185026"/>
            <a:ext cx="176720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Función de activación.</a:t>
            </a:r>
            <a:endParaRPr sz="1400">
              <a:latin typeface="Helvetica Neue"/>
              <a:ea typeface="Helvetica Neue"/>
              <a:cs typeface="Helvetica Neue"/>
              <a:sym typeface="Helvetica Neue"/>
            </a:endParaRPr>
          </a:p>
        </p:txBody>
      </p:sp>
      <p:sp>
        <p:nvSpPr>
          <p:cNvPr id="234" name="Google Shape;234;p15"/>
          <p:cNvSpPr txBox="1"/>
          <p:nvPr/>
        </p:nvSpPr>
        <p:spPr>
          <a:xfrm>
            <a:off x="944905" y="170810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35" name="Google Shape;235;p15"/>
          <p:cNvSpPr txBox="1"/>
          <p:nvPr/>
        </p:nvSpPr>
        <p:spPr>
          <a:xfrm>
            <a:off x="1160894" y="1643511"/>
            <a:ext cx="5230495"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Funciona de manera similar a la función de activación en RNA.</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La función de activación más habitual en RNC es la ReLU (Rectifier Linear Unit)</a:t>
            </a:r>
            <a:endParaRPr sz="1200">
              <a:latin typeface="Helvetica Neue"/>
              <a:ea typeface="Helvetica Neue"/>
              <a:cs typeface="Helvetica Neue"/>
              <a:sym typeface="Helvetica Neue"/>
            </a:endParaRPr>
          </a:p>
        </p:txBody>
      </p:sp>
      <p:sp>
        <p:nvSpPr>
          <p:cNvPr id="236" name="Google Shape;236;p15"/>
          <p:cNvSpPr txBox="1"/>
          <p:nvPr/>
        </p:nvSpPr>
        <p:spPr>
          <a:xfrm>
            <a:off x="944905" y="1918705"/>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37" name="Google Shape;237;p15"/>
          <p:cNvSpPr txBox="1"/>
          <p:nvPr/>
        </p:nvSpPr>
        <p:spPr>
          <a:xfrm>
            <a:off x="1592541" y="2516153"/>
            <a:ext cx="3390265" cy="128651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Características de la función ReLU:</a:t>
            </a:r>
            <a:endParaRPr sz="1200">
              <a:latin typeface="Arial"/>
              <a:ea typeface="Arial"/>
              <a:cs typeface="Arial"/>
              <a:sym typeface="Arial"/>
            </a:endParaRPr>
          </a:p>
          <a:p>
            <a:pPr indent="0" lvl="0" marL="12700" marR="5080" rtl="0" algn="l">
              <a:lnSpc>
                <a:spcPct val="114599"/>
              </a:lnSpc>
              <a:spcBef>
                <a:spcPts val="10"/>
              </a:spcBef>
              <a:spcAft>
                <a:spcPts val="0"/>
              </a:spcAft>
              <a:buNone/>
            </a:pPr>
            <a:r>
              <a:rPr lang="en-US" sz="1200">
                <a:latin typeface="Helvetica Neue"/>
                <a:ea typeface="Helvetica Neue"/>
                <a:cs typeface="Helvetica Neue"/>
                <a:sym typeface="Helvetica Neue"/>
              </a:rPr>
              <a:t>Activación Sparse – solo se activa si son positivos. No está acotada.</a:t>
            </a:r>
            <a:endParaRPr sz="1200">
              <a:latin typeface="Helvetica Neue"/>
              <a:ea typeface="Helvetica Neue"/>
              <a:cs typeface="Helvetica Neue"/>
              <a:sym typeface="Helvetica Neue"/>
            </a:endParaRPr>
          </a:p>
          <a:p>
            <a:pPr indent="0" lvl="0" marL="12700" marR="713740" rtl="0" algn="l">
              <a:lnSpc>
                <a:spcPct val="114599"/>
              </a:lnSpc>
              <a:spcBef>
                <a:spcPts val="0"/>
              </a:spcBef>
              <a:spcAft>
                <a:spcPts val="0"/>
              </a:spcAft>
              <a:buNone/>
            </a:pPr>
            <a:r>
              <a:rPr lang="en-US" sz="1200">
                <a:latin typeface="Helvetica Neue"/>
                <a:ea typeface="Helvetica Neue"/>
                <a:cs typeface="Helvetica Neue"/>
                <a:sym typeface="Helvetica Neue"/>
              </a:rPr>
              <a:t>Se pueden morir demasiadas neuronas. Se comporta bien con imágenes.</a:t>
            </a:r>
            <a:endParaRPr sz="1200">
              <a:latin typeface="Helvetica Neue"/>
              <a:ea typeface="Helvetica Neue"/>
              <a:cs typeface="Helvetica Neue"/>
              <a:sym typeface="Helvetica Neue"/>
            </a:endParaRPr>
          </a:p>
          <a:p>
            <a:pPr indent="0" lvl="0" marL="12700" rtl="0" algn="l">
              <a:lnSpc>
                <a:spcPct val="100000"/>
              </a:lnSpc>
              <a:spcBef>
                <a:spcPts val="220"/>
              </a:spcBef>
              <a:spcAft>
                <a:spcPts val="0"/>
              </a:spcAft>
              <a:buNone/>
            </a:pPr>
            <a:r>
              <a:rPr lang="en-US" sz="1200">
                <a:latin typeface="Helvetica Neue"/>
                <a:ea typeface="Helvetica Neue"/>
                <a:cs typeface="Helvetica Neue"/>
                <a:sym typeface="Helvetica Neue"/>
              </a:rPr>
              <a:t>Buen desempeño en redes convolucionales.</a:t>
            </a:r>
            <a:endParaRPr sz="1200">
              <a:latin typeface="Helvetica Neue"/>
              <a:ea typeface="Helvetica Neue"/>
              <a:cs typeface="Helvetica Neue"/>
              <a:sym typeface="Helvetica Neue"/>
            </a:endParaRPr>
          </a:p>
        </p:txBody>
      </p:sp>
      <p:sp>
        <p:nvSpPr>
          <p:cNvPr id="238" name="Google Shape;238;p15"/>
          <p:cNvSpPr txBox="1"/>
          <p:nvPr/>
        </p:nvSpPr>
        <p:spPr>
          <a:xfrm>
            <a:off x="1376540" y="2792427"/>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39" name="Google Shape;239;p15"/>
          <p:cNvSpPr txBox="1"/>
          <p:nvPr/>
        </p:nvSpPr>
        <p:spPr>
          <a:xfrm>
            <a:off x="1376540" y="300193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40" name="Google Shape;240;p15"/>
          <p:cNvSpPr txBox="1"/>
          <p:nvPr/>
        </p:nvSpPr>
        <p:spPr>
          <a:xfrm>
            <a:off x="1376540" y="321289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41" name="Google Shape;241;p15"/>
          <p:cNvSpPr txBox="1"/>
          <p:nvPr/>
        </p:nvSpPr>
        <p:spPr>
          <a:xfrm>
            <a:off x="1376540" y="3422423"/>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42" name="Google Shape;242;p15"/>
          <p:cNvSpPr txBox="1"/>
          <p:nvPr/>
        </p:nvSpPr>
        <p:spPr>
          <a:xfrm>
            <a:off x="1376540" y="363194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pic>
        <p:nvPicPr>
          <p:cNvPr id="243" name="Google Shape;243;p15"/>
          <p:cNvPicPr preferRelativeResize="0"/>
          <p:nvPr/>
        </p:nvPicPr>
        <p:blipFill rotWithShape="1">
          <a:blip r:embed="rId4">
            <a:alphaModFix/>
          </a:blip>
          <a:srcRect b="0" l="0" r="0" t="0"/>
          <a:stretch/>
        </p:blipFill>
        <p:spPr>
          <a:xfrm>
            <a:off x="5328005" y="2991802"/>
            <a:ext cx="2819224" cy="4569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pic>
        <p:nvPicPr>
          <p:cNvPr id="248" name="Google Shape;248;p16"/>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249" name="Google Shape;249;p16"/>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250" name="Google Shape;250;p16"/>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251" name="Google Shape;251;p16"/>
          <p:cNvSpPr txBox="1"/>
          <p:nvPr/>
        </p:nvSpPr>
        <p:spPr>
          <a:xfrm>
            <a:off x="970457" y="1185026"/>
            <a:ext cx="188277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Muestreo (subsampling)</a:t>
            </a:r>
            <a:endParaRPr sz="1400">
              <a:latin typeface="Helvetica Neue"/>
              <a:ea typeface="Helvetica Neue"/>
              <a:cs typeface="Helvetica Neue"/>
              <a:sym typeface="Helvetica Neue"/>
            </a:endParaRPr>
          </a:p>
        </p:txBody>
      </p:sp>
      <p:sp>
        <p:nvSpPr>
          <p:cNvPr id="252" name="Google Shape;252;p16"/>
          <p:cNvSpPr txBox="1"/>
          <p:nvPr/>
        </p:nvSpPr>
        <p:spPr>
          <a:xfrm>
            <a:off x="944905" y="1673544"/>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53" name="Google Shape;253;p16"/>
          <p:cNvSpPr txBox="1"/>
          <p:nvPr>
            <p:ph idx="1" type="body"/>
          </p:nvPr>
        </p:nvSpPr>
        <p:spPr>
          <a:xfrm>
            <a:off x="1160894" y="1606796"/>
            <a:ext cx="5878195" cy="191516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a:t>Se aplica para poder mantener nuestra red dentro de unos límites computacionales aceptables.</a:t>
            </a:r>
            <a:endParaRPr/>
          </a:p>
          <a:p>
            <a:pPr indent="0" lvl="0" marL="12700" marR="5080" rtl="0" algn="l">
              <a:lnSpc>
                <a:spcPct val="114599"/>
              </a:lnSpc>
              <a:spcBef>
                <a:spcPts val="0"/>
              </a:spcBef>
              <a:spcAft>
                <a:spcPts val="0"/>
              </a:spcAft>
              <a:buNone/>
            </a:pPr>
            <a:r>
              <a:rPr lang="en-US"/>
              <a:t>Aun después de haber realizado la convolución el número de neuronas necesarias es muy alto.</a:t>
            </a:r>
            <a:endParaRPr/>
          </a:p>
          <a:p>
            <a:pPr indent="0" lvl="0" marL="12700" marR="5080" rtl="0" algn="l">
              <a:lnSpc>
                <a:spcPct val="138333"/>
              </a:lnSpc>
              <a:spcBef>
                <a:spcPts val="80"/>
              </a:spcBef>
              <a:spcAft>
                <a:spcPts val="0"/>
              </a:spcAft>
              <a:buNone/>
            </a:pPr>
            <a:r>
              <a:rPr lang="en-US"/>
              <a:t>Por  ello  se  realiza  un  submuestreo  de  los  datos,  quedándonos  sólo  con  las características más importantes que ha detectado cada filtro.</a:t>
            </a:r>
            <a:endParaRPr/>
          </a:p>
          <a:p>
            <a:pPr indent="0" lvl="0" marL="12700" rtl="0" algn="l">
              <a:lnSpc>
                <a:spcPct val="100000"/>
              </a:lnSpc>
              <a:spcBef>
                <a:spcPts val="120"/>
              </a:spcBef>
              <a:spcAft>
                <a:spcPts val="0"/>
              </a:spcAft>
              <a:buNone/>
            </a:pPr>
            <a:r>
              <a:rPr lang="en-US"/>
              <a:t>El muestreo más habitual es el Max-Pooling</a:t>
            </a:r>
            <a:endParaRPr/>
          </a:p>
        </p:txBody>
      </p:sp>
      <p:sp>
        <p:nvSpPr>
          <p:cNvPr id="254" name="Google Shape;254;p16"/>
          <p:cNvSpPr txBox="1"/>
          <p:nvPr/>
        </p:nvSpPr>
        <p:spPr>
          <a:xfrm>
            <a:off x="944905" y="209294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55" name="Google Shape;255;p16"/>
          <p:cNvSpPr txBox="1"/>
          <p:nvPr/>
        </p:nvSpPr>
        <p:spPr>
          <a:xfrm>
            <a:off x="944905" y="2513065"/>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56" name="Google Shape;256;p16"/>
          <p:cNvSpPr txBox="1"/>
          <p:nvPr/>
        </p:nvSpPr>
        <p:spPr>
          <a:xfrm>
            <a:off x="944905" y="293210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pic>
        <p:nvPicPr>
          <p:cNvPr id="257" name="Google Shape;257;p16"/>
          <p:cNvPicPr preferRelativeResize="0"/>
          <p:nvPr/>
        </p:nvPicPr>
        <p:blipFill rotWithShape="1">
          <a:blip r:embed="rId4">
            <a:alphaModFix/>
          </a:blip>
          <a:srcRect b="0" l="0" r="0" t="0"/>
          <a:stretch/>
        </p:blipFill>
        <p:spPr>
          <a:xfrm>
            <a:off x="3239326" y="3188883"/>
            <a:ext cx="2342413" cy="18572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pic>
        <p:nvPicPr>
          <p:cNvPr id="262" name="Google Shape;262;p17"/>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263" name="Google Shape;263;p17"/>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264" name="Google Shape;264;p17"/>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265" name="Google Shape;265;p17"/>
          <p:cNvSpPr txBox="1"/>
          <p:nvPr/>
        </p:nvSpPr>
        <p:spPr>
          <a:xfrm>
            <a:off x="970457" y="1185026"/>
            <a:ext cx="17748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Muestreo Max-Pooling</a:t>
            </a:r>
            <a:endParaRPr sz="1400">
              <a:latin typeface="Helvetica Neue"/>
              <a:ea typeface="Helvetica Neue"/>
              <a:cs typeface="Helvetica Neue"/>
              <a:sym typeface="Helvetica Neue"/>
            </a:endParaRPr>
          </a:p>
        </p:txBody>
      </p:sp>
      <p:sp>
        <p:nvSpPr>
          <p:cNvPr id="266" name="Google Shape;266;p17"/>
          <p:cNvSpPr txBox="1"/>
          <p:nvPr/>
        </p:nvSpPr>
        <p:spPr>
          <a:xfrm>
            <a:off x="944905" y="1673544"/>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67" name="Google Shape;267;p17"/>
          <p:cNvSpPr txBox="1"/>
          <p:nvPr>
            <p:ph idx="1" type="body"/>
          </p:nvPr>
        </p:nvSpPr>
        <p:spPr>
          <a:xfrm>
            <a:off x="1160894" y="1606796"/>
            <a:ext cx="5878195" cy="1915160"/>
          </a:xfrm>
          <a:prstGeom prst="rect">
            <a:avLst/>
          </a:prstGeom>
          <a:noFill/>
          <a:ln>
            <a:noFill/>
          </a:ln>
        </p:spPr>
        <p:txBody>
          <a:bodyPr anchorCtr="0" anchor="t" bIns="0" lIns="0" spcFirstLastPara="1" rIns="0" wrap="square" tIns="12700">
            <a:spAutoFit/>
          </a:bodyPr>
          <a:lstStyle/>
          <a:p>
            <a:pPr indent="0" lvl="0" marL="12700" marR="5715" rtl="0" algn="l">
              <a:lnSpc>
                <a:spcPct val="115199"/>
              </a:lnSpc>
              <a:spcBef>
                <a:spcPts val="0"/>
              </a:spcBef>
              <a:spcAft>
                <a:spcPts val="0"/>
              </a:spcAft>
              <a:buNone/>
            </a:pPr>
            <a:r>
              <a:rPr lang="en-US"/>
              <a:t>Recorreremos cada una de las 32 imágenes obtenidas a través de los kernels y tras aplicarles ReLU, se les aplicá Max-Pooling.</a:t>
            </a:r>
            <a:endParaRPr/>
          </a:p>
          <a:p>
            <a:pPr indent="0" lvl="0" marL="12700" marR="5715" rtl="0" algn="l">
              <a:lnSpc>
                <a:spcPct val="114599"/>
              </a:lnSpc>
              <a:spcBef>
                <a:spcPts val="0"/>
              </a:spcBef>
              <a:spcAft>
                <a:spcPts val="0"/>
              </a:spcAft>
              <a:buNone/>
            </a:pPr>
            <a:r>
              <a:rPr lang="en-US"/>
              <a:t>Un Max-Pooling de 2x2, nos permite por ejemplo reducir el tamaño de las imágenes a la mitad (por cada 2 píxeles originales, me quedo con 1).</a:t>
            </a:r>
            <a:endParaRPr/>
          </a:p>
          <a:p>
            <a:pPr indent="0" lvl="0" marL="12700" marR="5080" rtl="0" algn="l">
              <a:lnSpc>
                <a:spcPct val="138333"/>
              </a:lnSpc>
              <a:spcBef>
                <a:spcPts val="80"/>
              </a:spcBef>
              <a:spcAft>
                <a:spcPts val="0"/>
              </a:spcAft>
              <a:buNone/>
            </a:pPr>
            <a:r>
              <a:rPr lang="en-US"/>
              <a:t>Cogeríamos (en este caso) matrices de 2x2 en las imágenes ReLU y nos quedamos con el valor máximo.</a:t>
            </a:r>
            <a:endParaRPr/>
          </a:p>
          <a:p>
            <a:pPr indent="0" lvl="0" marL="12700" rtl="0" algn="l">
              <a:lnSpc>
                <a:spcPct val="100000"/>
              </a:lnSpc>
              <a:spcBef>
                <a:spcPts val="120"/>
              </a:spcBef>
              <a:spcAft>
                <a:spcPts val="0"/>
              </a:spcAft>
              <a:buNone/>
            </a:pPr>
            <a:r>
              <a:rPr lang="en-US"/>
              <a:t>Pasamos de 32 imágenes de 28x28 (</a:t>
            </a:r>
            <a:r>
              <a:rPr b="1" lang="en-US">
                <a:latin typeface="Arial"/>
                <a:ea typeface="Arial"/>
                <a:cs typeface="Arial"/>
                <a:sym typeface="Arial"/>
              </a:rPr>
              <a:t>25088 neuronas</a:t>
            </a:r>
            <a:r>
              <a:rPr lang="en-US"/>
              <a:t>) a 32 de 12x12 (</a:t>
            </a:r>
            <a:r>
              <a:rPr b="1" lang="en-US">
                <a:latin typeface="Arial"/>
                <a:ea typeface="Arial"/>
                <a:cs typeface="Arial"/>
                <a:sym typeface="Arial"/>
              </a:rPr>
              <a:t>4608 neuronas</a:t>
            </a:r>
            <a:r>
              <a:rPr lang="en-US"/>
              <a:t>).</a:t>
            </a:r>
            <a:endParaRPr/>
          </a:p>
          <a:p>
            <a:pPr indent="0" lvl="0" marL="12700" marR="1750060" rtl="0" algn="l">
              <a:lnSpc>
                <a:spcPct val="114599"/>
              </a:lnSpc>
              <a:spcBef>
                <a:spcPts val="0"/>
              </a:spcBef>
              <a:spcAft>
                <a:spcPts val="0"/>
              </a:spcAft>
              <a:buNone/>
            </a:pPr>
            <a:r>
              <a:rPr lang="en-US"/>
              <a:t>Esta red, todavía conserva las características más importantes de las imágenes (patrones como líneas o curvas).</a:t>
            </a:r>
            <a:endParaRPr/>
          </a:p>
        </p:txBody>
      </p:sp>
      <p:sp>
        <p:nvSpPr>
          <p:cNvPr id="268" name="Google Shape;268;p17"/>
          <p:cNvSpPr txBox="1"/>
          <p:nvPr/>
        </p:nvSpPr>
        <p:spPr>
          <a:xfrm>
            <a:off x="944905" y="209294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69" name="Google Shape;269;p17"/>
          <p:cNvSpPr txBox="1"/>
          <p:nvPr/>
        </p:nvSpPr>
        <p:spPr>
          <a:xfrm>
            <a:off x="944905" y="2513065"/>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70" name="Google Shape;270;p17"/>
          <p:cNvSpPr txBox="1"/>
          <p:nvPr/>
        </p:nvSpPr>
        <p:spPr>
          <a:xfrm>
            <a:off x="944905" y="293210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71" name="Google Shape;271;p17"/>
          <p:cNvSpPr txBox="1"/>
          <p:nvPr/>
        </p:nvSpPr>
        <p:spPr>
          <a:xfrm>
            <a:off x="944905" y="314306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pic>
        <p:nvPicPr>
          <p:cNvPr id="272" name="Google Shape;272;p17"/>
          <p:cNvPicPr preferRelativeResize="0"/>
          <p:nvPr/>
        </p:nvPicPr>
        <p:blipFill rotWithShape="1">
          <a:blip r:embed="rId4">
            <a:alphaModFix/>
          </a:blip>
          <a:srcRect b="0" l="0" r="0" t="0"/>
          <a:stretch/>
        </p:blipFill>
        <p:spPr>
          <a:xfrm>
            <a:off x="5294884" y="2986572"/>
            <a:ext cx="2730601" cy="21221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6" name="Shape 276"/>
        <p:cNvGrpSpPr/>
        <p:nvPr/>
      </p:nvGrpSpPr>
      <p:grpSpPr>
        <a:xfrm>
          <a:off x="0" y="0"/>
          <a:ext cx="0" cy="0"/>
          <a:chOff x="0" y="0"/>
          <a:chExt cx="0" cy="0"/>
        </a:xfrm>
      </p:grpSpPr>
      <p:pic>
        <p:nvPicPr>
          <p:cNvPr id="277" name="Google Shape;277;p18"/>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278" name="Google Shape;278;p18"/>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279" name="Google Shape;279;p18"/>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grpSp>
        <p:nvGrpSpPr>
          <p:cNvPr id="280" name="Google Shape;280;p18"/>
          <p:cNvGrpSpPr/>
          <p:nvPr/>
        </p:nvGrpSpPr>
        <p:grpSpPr>
          <a:xfrm>
            <a:off x="1164602" y="224995"/>
            <a:ext cx="6857644" cy="4918329"/>
            <a:chOff x="1164602" y="224995"/>
            <a:chExt cx="6857644" cy="4918329"/>
          </a:xfrm>
        </p:grpSpPr>
        <p:pic>
          <p:nvPicPr>
            <p:cNvPr id="281" name="Google Shape;281;p18"/>
            <p:cNvPicPr preferRelativeResize="0"/>
            <p:nvPr/>
          </p:nvPicPr>
          <p:blipFill rotWithShape="1">
            <a:blip r:embed="rId4">
              <a:alphaModFix/>
            </a:blip>
            <a:srcRect b="0" l="0" r="0" t="0"/>
            <a:stretch/>
          </p:blipFill>
          <p:spPr>
            <a:xfrm>
              <a:off x="1164602" y="224995"/>
              <a:ext cx="6857644" cy="4918329"/>
            </a:xfrm>
            <a:prstGeom prst="rect">
              <a:avLst/>
            </a:prstGeom>
            <a:noFill/>
            <a:ln>
              <a:noFill/>
            </a:ln>
          </p:spPr>
        </p:pic>
        <p:sp>
          <p:nvSpPr>
            <p:cNvPr id="282" name="Google Shape;282;p18"/>
            <p:cNvSpPr/>
            <p:nvPr/>
          </p:nvSpPr>
          <p:spPr>
            <a:xfrm>
              <a:off x="1583994" y="4104006"/>
              <a:ext cx="1152525" cy="602615"/>
            </a:xfrm>
            <a:custGeom>
              <a:rect b="b" l="l" r="r" t="t"/>
              <a:pathLst>
                <a:path extrusionOk="0" h="602614" w="1152525">
                  <a:moveTo>
                    <a:pt x="1152004" y="0"/>
                  </a:moveTo>
                  <a:lnTo>
                    <a:pt x="0" y="0"/>
                  </a:lnTo>
                  <a:lnTo>
                    <a:pt x="0" y="602272"/>
                  </a:lnTo>
                  <a:lnTo>
                    <a:pt x="576008" y="602272"/>
                  </a:lnTo>
                  <a:lnTo>
                    <a:pt x="1152004" y="602272"/>
                  </a:lnTo>
                  <a:lnTo>
                    <a:pt x="1152004"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83" name="Google Shape;283;p18"/>
          <p:cNvSpPr txBox="1"/>
          <p:nvPr/>
        </p:nvSpPr>
        <p:spPr>
          <a:xfrm>
            <a:off x="1780463" y="4122612"/>
            <a:ext cx="756285" cy="549910"/>
          </a:xfrm>
          <a:prstGeom prst="rect">
            <a:avLst/>
          </a:prstGeom>
          <a:noFill/>
          <a:ln>
            <a:noFill/>
          </a:ln>
        </p:spPr>
        <p:txBody>
          <a:bodyPr anchorCtr="0" anchor="t" bIns="0" lIns="0" spcFirstLastPara="1" rIns="0" wrap="square" tIns="24750">
            <a:spAutoFit/>
          </a:bodyPr>
          <a:lstStyle/>
          <a:p>
            <a:pPr indent="1270" lvl="0" marL="12700" marR="5080" rtl="0" algn="ctr">
              <a:lnSpc>
                <a:spcPct val="93400"/>
              </a:lnSpc>
              <a:spcBef>
                <a:spcPts val="0"/>
              </a:spcBef>
              <a:spcAft>
                <a:spcPts val="0"/>
              </a:spcAft>
              <a:buNone/>
            </a:pPr>
            <a:r>
              <a:rPr lang="en-US" sz="1200">
                <a:latin typeface="Arial"/>
                <a:ea typeface="Arial"/>
                <a:cs typeface="Arial"/>
                <a:sym typeface="Arial"/>
              </a:rPr>
              <a:t>Imagen de entrada de 28x28</a:t>
            </a:r>
            <a:endParaRPr sz="1200">
              <a:latin typeface="Arial"/>
              <a:ea typeface="Arial"/>
              <a:cs typeface="Arial"/>
              <a:sym typeface="Arial"/>
            </a:endParaRPr>
          </a:p>
        </p:txBody>
      </p:sp>
      <p:sp>
        <p:nvSpPr>
          <p:cNvPr id="284" name="Google Shape;284;p18"/>
          <p:cNvSpPr/>
          <p:nvPr/>
        </p:nvSpPr>
        <p:spPr>
          <a:xfrm>
            <a:off x="2880004" y="4139998"/>
            <a:ext cx="1152525" cy="943610"/>
          </a:xfrm>
          <a:custGeom>
            <a:rect b="b" l="l" r="r" t="t"/>
            <a:pathLst>
              <a:path extrusionOk="0" h="943610" w="1152525">
                <a:moveTo>
                  <a:pt x="1151991" y="0"/>
                </a:moveTo>
                <a:lnTo>
                  <a:pt x="0" y="0"/>
                </a:lnTo>
                <a:lnTo>
                  <a:pt x="0" y="943559"/>
                </a:lnTo>
                <a:lnTo>
                  <a:pt x="575995" y="943559"/>
                </a:lnTo>
                <a:lnTo>
                  <a:pt x="1151991" y="943559"/>
                </a:lnTo>
                <a:lnTo>
                  <a:pt x="115199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5" name="Google Shape;285;p18"/>
          <p:cNvSpPr txBox="1"/>
          <p:nvPr/>
        </p:nvSpPr>
        <p:spPr>
          <a:xfrm>
            <a:off x="2966656" y="4158261"/>
            <a:ext cx="975360" cy="891540"/>
          </a:xfrm>
          <a:prstGeom prst="rect">
            <a:avLst/>
          </a:prstGeom>
          <a:noFill/>
          <a:ln>
            <a:noFill/>
          </a:ln>
        </p:spPr>
        <p:txBody>
          <a:bodyPr anchorCtr="0" anchor="t" bIns="0" lIns="0" spcFirstLastPara="1" rIns="0" wrap="square" tIns="24750">
            <a:spAutoFit/>
          </a:bodyPr>
          <a:lstStyle/>
          <a:p>
            <a:pPr indent="2539" lvl="0" marL="12065" marR="5080" rtl="0" algn="ctr">
              <a:lnSpc>
                <a:spcPct val="93400"/>
              </a:lnSpc>
              <a:spcBef>
                <a:spcPts val="0"/>
              </a:spcBef>
              <a:spcAft>
                <a:spcPts val="0"/>
              </a:spcAft>
              <a:buNone/>
            </a:pPr>
            <a:r>
              <a:rPr lang="en-US" sz="1200">
                <a:latin typeface="Arial"/>
                <a:ea typeface="Arial"/>
                <a:cs typeface="Arial"/>
                <a:sym typeface="Arial"/>
              </a:rPr>
              <a:t>Aplico 32 kernels de 3x3 y Función de Activación ReLu</a:t>
            </a:r>
            <a:endParaRPr sz="1200">
              <a:latin typeface="Arial"/>
              <a:ea typeface="Arial"/>
              <a:cs typeface="Arial"/>
              <a:sym typeface="Arial"/>
            </a:endParaRPr>
          </a:p>
        </p:txBody>
      </p:sp>
      <p:sp>
        <p:nvSpPr>
          <p:cNvPr id="286" name="Google Shape;286;p18"/>
          <p:cNvSpPr/>
          <p:nvPr/>
        </p:nvSpPr>
        <p:spPr>
          <a:xfrm>
            <a:off x="4212005" y="4139998"/>
            <a:ext cx="1152525" cy="773430"/>
          </a:xfrm>
          <a:custGeom>
            <a:rect b="b" l="l" r="r" t="t"/>
            <a:pathLst>
              <a:path extrusionOk="0" h="773429" w="1152525">
                <a:moveTo>
                  <a:pt x="1151991" y="0"/>
                </a:moveTo>
                <a:lnTo>
                  <a:pt x="0" y="0"/>
                </a:lnTo>
                <a:lnTo>
                  <a:pt x="0" y="772921"/>
                </a:lnTo>
                <a:lnTo>
                  <a:pt x="575995" y="772921"/>
                </a:lnTo>
                <a:lnTo>
                  <a:pt x="1151991" y="772921"/>
                </a:lnTo>
                <a:lnTo>
                  <a:pt x="115199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7" name="Google Shape;287;p18"/>
          <p:cNvSpPr txBox="1"/>
          <p:nvPr/>
        </p:nvSpPr>
        <p:spPr>
          <a:xfrm>
            <a:off x="4374984" y="4158261"/>
            <a:ext cx="824865" cy="720090"/>
          </a:xfrm>
          <a:prstGeom prst="rect">
            <a:avLst/>
          </a:prstGeom>
          <a:noFill/>
          <a:ln>
            <a:noFill/>
          </a:ln>
        </p:spPr>
        <p:txBody>
          <a:bodyPr anchorCtr="0" anchor="t" bIns="0" lIns="0" spcFirstLastPara="1" rIns="0" wrap="square" tIns="24750">
            <a:spAutoFit/>
          </a:bodyPr>
          <a:lstStyle/>
          <a:p>
            <a:pPr indent="0" lvl="0" marL="12700" marR="5080" rtl="0" algn="ctr">
              <a:lnSpc>
                <a:spcPct val="93200"/>
              </a:lnSpc>
              <a:spcBef>
                <a:spcPts val="0"/>
              </a:spcBef>
              <a:spcAft>
                <a:spcPts val="0"/>
              </a:spcAft>
              <a:buNone/>
            </a:pPr>
            <a:r>
              <a:rPr lang="en-US" sz="1200">
                <a:latin typeface="Arial"/>
                <a:ea typeface="Arial"/>
                <a:cs typeface="Arial"/>
                <a:sym typeface="Arial"/>
              </a:rPr>
              <a:t>Obtengo 32 Feature Mapping de 24x24x1</a:t>
            </a:r>
            <a:endParaRPr sz="1200">
              <a:latin typeface="Arial"/>
              <a:ea typeface="Arial"/>
              <a:cs typeface="Arial"/>
              <a:sym typeface="Arial"/>
            </a:endParaRPr>
          </a:p>
        </p:txBody>
      </p:sp>
      <p:sp>
        <p:nvSpPr>
          <p:cNvPr id="288" name="Google Shape;288;p18"/>
          <p:cNvSpPr/>
          <p:nvPr/>
        </p:nvSpPr>
        <p:spPr>
          <a:xfrm>
            <a:off x="5363997" y="4140367"/>
            <a:ext cx="1152525" cy="720090"/>
          </a:xfrm>
          <a:custGeom>
            <a:rect b="b" l="l" r="r" t="t"/>
            <a:pathLst>
              <a:path extrusionOk="0" h="720089" w="1152525">
                <a:moveTo>
                  <a:pt x="1152004" y="0"/>
                </a:moveTo>
                <a:lnTo>
                  <a:pt x="0" y="0"/>
                </a:lnTo>
                <a:lnTo>
                  <a:pt x="0" y="720001"/>
                </a:lnTo>
                <a:lnTo>
                  <a:pt x="576008" y="720001"/>
                </a:lnTo>
                <a:lnTo>
                  <a:pt x="1152004" y="720001"/>
                </a:lnTo>
                <a:lnTo>
                  <a:pt x="1152004"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9" name="Google Shape;289;p18"/>
          <p:cNvSpPr txBox="1"/>
          <p:nvPr/>
        </p:nvSpPr>
        <p:spPr>
          <a:xfrm>
            <a:off x="5526976" y="4159341"/>
            <a:ext cx="823594" cy="378460"/>
          </a:xfrm>
          <a:prstGeom prst="rect">
            <a:avLst/>
          </a:prstGeom>
          <a:noFill/>
          <a:ln>
            <a:noFill/>
          </a:ln>
        </p:spPr>
        <p:txBody>
          <a:bodyPr anchorCtr="0" anchor="t" bIns="0" lIns="0" spcFirstLastPara="1" rIns="0" wrap="square" tIns="28575">
            <a:spAutoFit/>
          </a:bodyPr>
          <a:lstStyle/>
          <a:p>
            <a:pPr indent="1270" lvl="0" marL="12700" marR="5080" rtl="0" algn="l">
              <a:lnSpc>
                <a:spcPct val="111666"/>
              </a:lnSpc>
              <a:spcBef>
                <a:spcPts val="0"/>
              </a:spcBef>
              <a:spcAft>
                <a:spcPts val="0"/>
              </a:spcAft>
              <a:buNone/>
            </a:pPr>
            <a:r>
              <a:rPr lang="en-US" sz="1200">
                <a:latin typeface="Arial"/>
                <a:ea typeface="Arial"/>
                <a:cs typeface="Arial"/>
                <a:sym typeface="Arial"/>
              </a:rPr>
              <a:t>Aplico Max- Pooling 2x2</a:t>
            </a:r>
            <a:endParaRPr sz="1200">
              <a:latin typeface="Arial"/>
              <a:ea typeface="Arial"/>
              <a:cs typeface="Arial"/>
              <a:sym typeface="Arial"/>
            </a:endParaRPr>
          </a:p>
        </p:txBody>
      </p:sp>
      <p:sp>
        <p:nvSpPr>
          <p:cNvPr id="290" name="Google Shape;290;p18"/>
          <p:cNvSpPr/>
          <p:nvPr/>
        </p:nvSpPr>
        <p:spPr>
          <a:xfrm>
            <a:off x="6516001" y="4140367"/>
            <a:ext cx="1152525" cy="720090"/>
          </a:xfrm>
          <a:custGeom>
            <a:rect b="b" l="l" r="r" t="t"/>
            <a:pathLst>
              <a:path extrusionOk="0" h="720089" w="1152525">
                <a:moveTo>
                  <a:pt x="1152004" y="0"/>
                </a:moveTo>
                <a:lnTo>
                  <a:pt x="0" y="0"/>
                </a:lnTo>
                <a:lnTo>
                  <a:pt x="0" y="720001"/>
                </a:lnTo>
                <a:lnTo>
                  <a:pt x="575995" y="720001"/>
                </a:lnTo>
                <a:lnTo>
                  <a:pt x="1152004" y="720001"/>
                </a:lnTo>
                <a:lnTo>
                  <a:pt x="1152004"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1" name="Google Shape;291;p18"/>
          <p:cNvSpPr txBox="1"/>
          <p:nvPr/>
        </p:nvSpPr>
        <p:spPr>
          <a:xfrm>
            <a:off x="6678980" y="4159341"/>
            <a:ext cx="824865" cy="549275"/>
          </a:xfrm>
          <a:prstGeom prst="rect">
            <a:avLst/>
          </a:prstGeom>
          <a:noFill/>
          <a:ln>
            <a:noFill/>
          </a:ln>
        </p:spPr>
        <p:txBody>
          <a:bodyPr anchorCtr="0" anchor="t" bIns="0" lIns="0" spcFirstLastPara="1" rIns="0" wrap="square" tIns="28575">
            <a:spAutoFit/>
          </a:bodyPr>
          <a:lstStyle/>
          <a:p>
            <a:pPr indent="0" lvl="0" marL="12700" marR="5080" rtl="0" algn="ctr">
              <a:lnSpc>
                <a:spcPct val="111666"/>
              </a:lnSpc>
              <a:spcBef>
                <a:spcPts val="0"/>
              </a:spcBef>
              <a:spcAft>
                <a:spcPts val="0"/>
              </a:spcAft>
              <a:buNone/>
            </a:pPr>
            <a:r>
              <a:rPr lang="en-US" sz="1200">
                <a:latin typeface="Arial"/>
                <a:ea typeface="Arial"/>
                <a:cs typeface="Arial"/>
                <a:sym typeface="Arial"/>
              </a:rPr>
              <a:t>Obtengo 32 salidas de 12x12x1</a:t>
            </a:r>
            <a:endParaRPr sz="12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 name="Shape 295"/>
        <p:cNvGrpSpPr/>
        <p:nvPr/>
      </p:nvGrpSpPr>
      <p:grpSpPr>
        <a:xfrm>
          <a:off x="0" y="0"/>
          <a:ext cx="0" cy="0"/>
          <a:chOff x="0" y="0"/>
          <a:chExt cx="0" cy="0"/>
        </a:xfrm>
      </p:grpSpPr>
      <p:pic>
        <p:nvPicPr>
          <p:cNvPr id="296" name="Google Shape;296;p19"/>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297" name="Google Shape;297;p19"/>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298" name="Google Shape;298;p19"/>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299" name="Google Shape;299;p19"/>
          <p:cNvSpPr txBox="1"/>
          <p:nvPr/>
        </p:nvSpPr>
        <p:spPr>
          <a:xfrm>
            <a:off x="970457" y="1185026"/>
            <a:ext cx="171577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Segunda convolución</a:t>
            </a:r>
            <a:endParaRPr sz="1400">
              <a:latin typeface="Helvetica Neue"/>
              <a:ea typeface="Helvetica Neue"/>
              <a:cs typeface="Helvetica Neue"/>
              <a:sym typeface="Helvetica Neue"/>
            </a:endParaRPr>
          </a:p>
        </p:txBody>
      </p:sp>
      <p:sp>
        <p:nvSpPr>
          <p:cNvPr id="300" name="Google Shape;300;p19"/>
          <p:cNvSpPr txBox="1"/>
          <p:nvPr/>
        </p:nvSpPr>
        <p:spPr>
          <a:xfrm>
            <a:off x="944905" y="1673544"/>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01" name="Google Shape;301;p19"/>
          <p:cNvSpPr txBox="1"/>
          <p:nvPr/>
        </p:nvSpPr>
        <p:spPr>
          <a:xfrm>
            <a:off x="1160894" y="1606796"/>
            <a:ext cx="2641600" cy="1286510"/>
          </a:xfrm>
          <a:prstGeom prst="rect">
            <a:avLst/>
          </a:prstGeom>
          <a:noFill/>
          <a:ln>
            <a:noFill/>
          </a:ln>
        </p:spPr>
        <p:txBody>
          <a:bodyPr anchorCtr="0" anchor="t" bIns="0" lIns="0" spcFirstLastPara="1" rIns="0" wrap="square" tIns="13325">
            <a:spAutoFit/>
          </a:bodyPr>
          <a:lstStyle/>
          <a:p>
            <a:pPr indent="0" lvl="0" marL="12700" marR="5080" rtl="0" algn="l">
              <a:lnSpc>
                <a:spcPct val="114799"/>
              </a:lnSpc>
              <a:spcBef>
                <a:spcPts val="0"/>
              </a:spcBef>
              <a:spcAft>
                <a:spcPts val="0"/>
              </a:spcAft>
              <a:buNone/>
            </a:pPr>
            <a:r>
              <a:rPr lang="en-US" sz="1200">
                <a:latin typeface="Helvetica Neue"/>
                <a:ea typeface="Helvetica Neue"/>
                <a:cs typeface="Helvetica Neue"/>
                <a:sym typeface="Helvetica Neue"/>
              </a:rPr>
              <a:t>Partimos de 12x12x32 = </a:t>
            </a:r>
            <a:r>
              <a:rPr b="1" lang="en-US" sz="1200">
                <a:latin typeface="Arial"/>
                <a:ea typeface="Arial"/>
                <a:cs typeface="Arial"/>
                <a:sym typeface="Arial"/>
              </a:rPr>
              <a:t>4608 neuronas </a:t>
            </a:r>
            <a:r>
              <a:rPr lang="en-US" sz="1200">
                <a:latin typeface="Helvetica Neue"/>
                <a:ea typeface="Helvetica Neue"/>
                <a:cs typeface="Helvetica Neue"/>
                <a:sym typeface="Helvetica Neue"/>
              </a:rPr>
              <a:t>Aplicamos 64 kernels de 3x3 y obtenemos un feature mapping de </a:t>
            </a:r>
            <a:r>
              <a:rPr b="1" lang="en-US" sz="1200">
                <a:latin typeface="Arial"/>
                <a:ea typeface="Arial"/>
                <a:cs typeface="Arial"/>
                <a:sym typeface="Arial"/>
              </a:rPr>
              <a:t>6400 neuronas</a:t>
            </a:r>
            <a:endParaRPr sz="1200">
              <a:latin typeface="Arial"/>
              <a:ea typeface="Arial"/>
              <a:cs typeface="Arial"/>
              <a:sym typeface="Arial"/>
            </a:endParaRPr>
          </a:p>
          <a:p>
            <a:pPr indent="0" lvl="0" marL="12700" marR="16510" rtl="0" algn="l">
              <a:lnSpc>
                <a:spcPct val="138333"/>
              </a:lnSpc>
              <a:spcBef>
                <a:spcPts val="80"/>
              </a:spcBef>
              <a:spcAft>
                <a:spcPts val="0"/>
              </a:spcAft>
              <a:buNone/>
            </a:pPr>
            <a:r>
              <a:rPr lang="en-US" sz="1200">
                <a:latin typeface="Helvetica Neue"/>
                <a:ea typeface="Helvetica Neue"/>
                <a:cs typeface="Helvetica Neue"/>
                <a:sym typeface="Helvetica Neue"/>
              </a:rPr>
              <a:t>Aplicamos el muestreo Max-Pooling de 2x2 → 5x5x64 = </a:t>
            </a:r>
            <a:r>
              <a:rPr b="1" lang="en-US" sz="1200">
                <a:latin typeface="Arial"/>
                <a:ea typeface="Arial"/>
                <a:cs typeface="Arial"/>
                <a:sym typeface="Arial"/>
              </a:rPr>
              <a:t>1600 neuronas</a:t>
            </a:r>
            <a:endParaRPr sz="1200">
              <a:latin typeface="Arial"/>
              <a:ea typeface="Arial"/>
              <a:cs typeface="Arial"/>
              <a:sym typeface="Arial"/>
            </a:endParaRPr>
          </a:p>
        </p:txBody>
      </p:sp>
      <p:sp>
        <p:nvSpPr>
          <p:cNvPr id="302" name="Google Shape;302;p19"/>
          <p:cNvSpPr txBox="1"/>
          <p:nvPr/>
        </p:nvSpPr>
        <p:spPr>
          <a:xfrm>
            <a:off x="944905" y="188306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03" name="Google Shape;303;p19"/>
          <p:cNvSpPr txBox="1"/>
          <p:nvPr/>
        </p:nvSpPr>
        <p:spPr>
          <a:xfrm>
            <a:off x="944905" y="2513065"/>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04" name="Google Shape;304;p19"/>
          <p:cNvSpPr txBox="1"/>
          <p:nvPr/>
        </p:nvSpPr>
        <p:spPr>
          <a:xfrm>
            <a:off x="944905" y="314306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05" name="Google Shape;305;p19"/>
          <p:cNvSpPr txBox="1"/>
          <p:nvPr/>
        </p:nvSpPr>
        <p:spPr>
          <a:xfrm>
            <a:off x="1160894" y="3077392"/>
            <a:ext cx="2753360" cy="1074420"/>
          </a:xfrm>
          <a:prstGeom prst="rect">
            <a:avLst/>
          </a:prstGeom>
          <a:noFill/>
          <a:ln>
            <a:noFill/>
          </a:ln>
        </p:spPr>
        <p:txBody>
          <a:bodyPr anchorCtr="0" anchor="t" bIns="0" lIns="0" spcFirstLastPara="1" rIns="0" wrap="square" tIns="12050">
            <a:spAutoFit/>
          </a:bodyPr>
          <a:lstStyle/>
          <a:p>
            <a:pPr indent="0" lvl="0" marL="12700" marR="90805" rtl="0" algn="l">
              <a:lnSpc>
                <a:spcPct val="114900"/>
              </a:lnSpc>
              <a:spcBef>
                <a:spcPts val="0"/>
              </a:spcBef>
              <a:spcAft>
                <a:spcPts val="0"/>
              </a:spcAft>
              <a:buNone/>
            </a:pPr>
            <a:r>
              <a:rPr lang="en-US" sz="1200">
                <a:latin typeface="Helvetica Neue"/>
                <a:ea typeface="Helvetica Neue"/>
                <a:cs typeface="Helvetica Neue"/>
                <a:sym typeface="Helvetica Neue"/>
              </a:rPr>
              <a:t>La salida de la segunda convolución nos devuelve resultados de 5x5 píxeles Estamos consiguiendo el objetivo de</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simplificar la complejidad del problema a resolver.</a:t>
            </a:r>
            <a:endParaRPr sz="1200">
              <a:latin typeface="Helvetica Neue"/>
              <a:ea typeface="Helvetica Neue"/>
              <a:cs typeface="Helvetica Neue"/>
              <a:sym typeface="Helvetica Neue"/>
            </a:endParaRPr>
          </a:p>
        </p:txBody>
      </p:sp>
      <p:sp>
        <p:nvSpPr>
          <p:cNvPr id="306" name="Google Shape;306;p19"/>
          <p:cNvSpPr txBox="1"/>
          <p:nvPr/>
        </p:nvSpPr>
        <p:spPr>
          <a:xfrm>
            <a:off x="944905" y="3562098"/>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grpSp>
        <p:nvGrpSpPr>
          <p:cNvPr id="307" name="Google Shape;307;p19"/>
          <p:cNvGrpSpPr/>
          <p:nvPr/>
        </p:nvGrpSpPr>
        <p:grpSpPr>
          <a:xfrm>
            <a:off x="3591001" y="233643"/>
            <a:ext cx="5208117" cy="3905999"/>
            <a:chOff x="3591001" y="233643"/>
            <a:chExt cx="5208117" cy="3905999"/>
          </a:xfrm>
        </p:grpSpPr>
        <p:pic>
          <p:nvPicPr>
            <p:cNvPr id="308" name="Google Shape;308;p19"/>
            <p:cNvPicPr preferRelativeResize="0"/>
            <p:nvPr/>
          </p:nvPicPr>
          <p:blipFill rotWithShape="1">
            <a:blip r:embed="rId4">
              <a:alphaModFix/>
            </a:blip>
            <a:srcRect b="0" l="0" r="0" t="0"/>
            <a:stretch/>
          </p:blipFill>
          <p:spPr>
            <a:xfrm>
              <a:off x="3591001" y="233643"/>
              <a:ext cx="5208117" cy="3905999"/>
            </a:xfrm>
            <a:prstGeom prst="rect">
              <a:avLst/>
            </a:prstGeom>
            <a:noFill/>
            <a:ln>
              <a:noFill/>
            </a:ln>
          </p:spPr>
        </p:pic>
        <p:sp>
          <p:nvSpPr>
            <p:cNvPr id="309" name="Google Shape;309;p19"/>
            <p:cNvSpPr/>
            <p:nvPr/>
          </p:nvSpPr>
          <p:spPr>
            <a:xfrm>
              <a:off x="3996004" y="3168004"/>
              <a:ext cx="900430" cy="682625"/>
            </a:xfrm>
            <a:custGeom>
              <a:rect b="b" l="l" r="r" t="t"/>
              <a:pathLst>
                <a:path extrusionOk="0" h="682625" w="900429">
                  <a:moveTo>
                    <a:pt x="899998" y="0"/>
                  </a:moveTo>
                  <a:lnTo>
                    <a:pt x="0" y="0"/>
                  </a:lnTo>
                  <a:lnTo>
                    <a:pt x="0" y="682193"/>
                  </a:lnTo>
                  <a:lnTo>
                    <a:pt x="449999" y="682193"/>
                  </a:lnTo>
                  <a:lnTo>
                    <a:pt x="899998" y="682193"/>
                  </a:lnTo>
                  <a:lnTo>
                    <a:pt x="899998"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10" name="Google Shape;310;p19"/>
          <p:cNvSpPr txBox="1"/>
          <p:nvPr/>
        </p:nvSpPr>
        <p:spPr>
          <a:xfrm>
            <a:off x="4090580" y="3190229"/>
            <a:ext cx="709930" cy="546735"/>
          </a:xfrm>
          <a:prstGeom prst="rect">
            <a:avLst/>
          </a:prstGeom>
          <a:noFill/>
          <a:ln>
            <a:noFill/>
          </a:ln>
        </p:spPr>
        <p:txBody>
          <a:bodyPr anchorCtr="0" anchor="t" bIns="0" lIns="0" spcFirstLastPara="1" rIns="0" wrap="square" tIns="22225">
            <a:spAutoFit/>
          </a:bodyPr>
          <a:lstStyle/>
          <a:p>
            <a:pPr indent="0" lvl="0" marL="12065" marR="5080" rtl="0" algn="ctr">
              <a:lnSpc>
                <a:spcPct val="93200"/>
              </a:lnSpc>
              <a:spcBef>
                <a:spcPts val="0"/>
              </a:spcBef>
              <a:spcAft>
                <a:spcPts val="0"/>
              </a:spcAft>
              <a:buNone/>
            </a:pPr>
            <a:r>
              <a:rPr lang="en-US" sz="900">
                <a:latin typeface="Arial"/>
                <a:ea typeface="Arial"/>
                <a:cs typeface="Arial"/>
                <a:sym typeface="Arial"/>
              </a:rPr>
              <a:t>Entrada de la convolución previa: 12x12x32</a:t>
            </a:r>
            <a:endParaRPr sz="900">
              <a:latin typeface="Arial"/>
              <a:ea typeface="Arial"/>
              <a:cs typeface="Arial"/>
              <a:sym typeface="Arial"/>
            </a:endParaRPr>
          </a:p>
        </p:txBody>
      </p:sp>
      <p:sp>
        <p:nvSpPr>
          <p:cNvPr id="311" name="Google Shape;311;p19"/>
          <p:cNvSpPr/>
          <p:nvPr/>
        </p:nvSpPr>
        <p:spPr>
          <a:xfrm>
            <a:off x="4931994" y="3172677"/>
            <a:ext cx="900430" cy="859790"/>
          </a:xfrm>
          <a:custGeom>
            <a:rect b="b" l="l" r="r" t="t"/>
            <a:pathLst>
              <a:path extrusionOk="0" h="859789" w="900429">
                <a:moveTo>
                  <a:pt x="900010" y="0"/>
                </a:moveTo>
                <a:lnTo>
                  <a:pt x="0" y="0"/>
                </a:lnTo>
                <a:lnTo>
                  <a:pt x="0" y="859320"/>
                </a:lnTo>
                <a:lnTo>
                  <a:pt x="450011" y="859320"/>
                </a:lnTo>
                <a:lnTo>
                  <a:pt x="900010" y="859320"/>
                </a:lnTo>
                <a:lnTo>
                  <a:pt x="90001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2" name="Google Shape;312;p19"/>
          <p:cNvSpPr txBox="1"/>
          <p:nvPr/>
        </p:nvSpPr>
        <p:spPr>
          <a:xfrm>
            <a:off x="5085257" y="3193823"/>
            <a:ext cx="594995" cy="804545"/>
          </a:xfrm>
          <a:prstGeom prst="rect">
            <a:avLst/>
          </a:prstGeom>
          <a:noFill/>
          <a:ln>
            <a:noFill/>
          </a:ln>
        </p:spPr>
        <p:txBody>
          <a:bodyPr anchorCtr="0" anchor="t" bIns="0" lIns="0" spcFirstLastPara="1" rIns="0" wrap="square" tIns="21575">
            <a:spAutoFit/>
          </a:bodyPr>
          <a:lstStyle/>
          <a:p>
            <a:pPr indent="-3175" lvl="0" marL="12065" marR="5080" rtl="0" algn="ctr">
              <a:lnSpc>
                <a:spcPct val="93500"/>
              </a:lnSpc>
              <a:spcBef>
                <a:spcPts val="0"/>
              </a:spcBef>
              <a:spcAft>
                <a:spcPts val="0"/>
              </a:spcAft>
              <a:buNone/>
            </a:pPr>
            <a:r>
              <a:rPr lang="en-US" sz="900">
                <a:latin typeface="Arial"/>
                <a:ea typeface="Arial"/>
                <a:cs typeface="Arial"/>
                <a:sym typeface="Arial"/>
              </a:rPr>
              <a:t>Aplico 64 kernels de 3x3x32 y Función de Activación ReLu</a:t>
            </a:r>
            <a:endParaRPr sz="900">
              <a:latin typeface="Arial"/>
              <a:ea typeface="Arial"/>
              <a:cs typeface="Arial"/>
              <a:sym typeface="Arial"/>
            </a:endParaRPr>
          </a:p>
        </p:txBody>
      </p:sp>
      <p:sp>
        <p:nvSpPr>
          <p:cNvPr id="313" name="Google Shape;313;p19"/>
          <p:cNvSpPr/>
          <p:nvPr/>
        </p:nvSpPr>
        <p:spPr>
          <a:xfrm>
            <a:off x="5904001" y="3168004"/>
            <a:ext cx="900430" cy="682625"/>
          </a:xfrm>
          <a:custGeom>
            <a:rect b="b" l="l" r="r" t="t"/>
            <a:pathLst>
              <a:path extrusionOk="0" h="682625" w="900429">
                <a:moveTo>
                  <a:pt x="899998" y="0"/>
                </a:moveTo>
                <a:lnTo>
                  <a:pt x="0" y="0"/>
                </a:lnTo>
                <a:lnTo>
                  <a:pt x="0" y="682193"/>
                </a:lnTo>
                <a:lnTo>
                  <a:pt x="449999" y="682193"/>
                </a:lnTo>
                <a:lnTo>
                  <a:pt x="899998" y="682193"/>
                </a:lnTo>
                <a:lnTo>
                  <a:pt x="899998"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4" name="Google Shape;314;p19"/>
          <p:cNvSpPr txBox="1"/>
          <p:nvPr/>
        </p:nvSpPr>
        <p:spPr>
          <a:xfrm>
            <a:off x="6041415" y="3190229"/>
            <a:ext cx="626110" cy="546735"/>
          </a:xfrm>
          <a:prstGeom prst="rect">
            <a:avLst/>
          </a:prstGeom>
          <a:noFill/>
          <a:ln>
            <a:noFill/>
          </a:ln>
        </p:spPr>
        <p:txBody>
          <a:bodyPr anchorCtr="0" anchor="t" bIns="0" lIns="0" spcFirstLastPara="1" rIns="0" wrap="square" tIns="22225">
            <a:spAutoFit/>
          </a:bodyPr>
          <a:lstStyle/>
          <a:p>
            <a:pPr indent="-635" lvl="0" marL="12700" marR="5080" rtl="0" algn="ctr">
              <a:lnSpc>
                <a:spcPct val="93200"/>
              </a:lnSpc>
              <a:spcBef>
                <a:spcPts val="0"/>
              </a:spcBef>
              <a:spcAft>
                <a:spcPts val="0"/>
              </a:spcAft>
              <a:buNone/>
            </a:pPr>
            <a:r>
              <a:rPr lang="en-US" sz="900">
                <a:latin typeface="Arial"/>
                <a:ea typeface="Arial"/>
                <a:cs typeface="Arial"/>
                <a:sym typeface="Arial"/>
              </a:rPr>
              <a:t>Obtengo Feature Mapping de 10x10x64</a:t>
            </a:r>
            <a:endParaRPr sz="900">
              <a:latin typeface="Arial"/>
              <a:ea typeface="Arial"/>
              <a:cs typeface="Arial"/>
              <a:sym typeface="Arial"/>
            </a:endParaRPr>
          </a:p>
        </p:txBody>
      </p:sp>
      <p:sp>
        <p:nvSpPr>
          <p:cNvPr id="315" name="Google Shape;315;p19"/>
          <p:cNvSpPr/>
          <p:nvPr/>
        </p:nvSpPr>
        <p:spPr>
          <a:xfrm>
            <a:off x="6767995" y="3168359"/>
            <a:ext cx="900430" cy="682625"/>
          </a:xfrm>
          <a:custGeom>
            <a:rect b="b" l="l" r="r" t="t"/>
            <a:pathLst>
              <a:path extrusionOk="0" h="682625" w="900429">
                <a:moveTo>
                  <a:pt x="900010" y="0"/>
                </a:moveTo>
                <a:lnTo>
                  <a:pt x="0" y="0"/>
                </a:lnTo>
                <a:lnTo>
                  <a:pt x="0" y="682205"/>
                </a:lnTo>
                <a:lnTo>
                  <a:pt x="449999" y="682205"/>
                </a:lnTo>
                <a:lnTo>
                  <a:pt x="900010" y="682205"/>
                </a:lnTo>
                <a:lnTo>
                  <a:pt x="90001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6" name="Google Shape;316;p19"/>
          <p:cNvSpPr txBox="1"/>
          <p:nvPr/>
        </p:nvSpPr>
        <p:spPr>
          <a:xfrm>
            <a:off x="6903618" y="3190229"/>
            <a:ext cx="628015" cy="291465"/>
          </a:xfrm>
          <a:prstGeom prst="rect">
            <a:avLst/>
          </a:prstGeom>
          <a:noFill/>
          <a:ln>
            <a:noFill/>
          </a:ln>
        </p:spPr>
        <p:txBody>
          <a:bodyPr anchorCtr="0" anchor="t" bIns="0" lIns="0" spcFirstLastPara="1" rIns="0" wrap="square" tIns="24125">
            <a:spAutoFit/>
          </a:bodyPr>
          <a:lstStyle/>
          <a:p>
            <a:pPr indent="1270" lvl="0" marL="12700" marR="5080" rtl="0" algn="l">
              <a:lnSpc>
                <a:spcPct val="112222"/>
              </a:lnSpc>
              <a:spcBef>
                <a:spcPts val="0"/>
              </a:spcBef>
              <a:spcAft>
                <a:spcPts val="0"/>
              </a:spcAft>
              <a:buNone/>
            </a:pPr>
            <a:r>
              <a:rPr lang="en-US" sz="900">
                <a:latin typeface="Arial"/>
                <a:ea typeface="Arial"/>
                <a:cs typeface="Arial"/>
                <a:sym typeface="Arial"/>
              </a:rPr>
              <a:t>Aplico Max- Pooling 2x2</a:t>
            </a:r>
            <a:endParaRPr sz="900">
              <a:latin typeface="Arial"/>
              <a:ea typeface="Arial"/>
              <a:cs typeface="Arial"/>
              <a:sym typeface="Arial"/>
            </a:endParaRPr>
          </a:p>
        </p:txBody>
      </p:sp>
      <p:sp>
        <p:nvSpPr>
          <p:cNvPr id="317" name="Google Shape;317;p19"/>
          <p:cNvSpPr/>
          <p:nvPr/>
        </p:nvSpPr>
        <p:spPr>
          <a:xfrm>
            <a:off x="7595996" y="3168728"/>
            <a:ext cx="900430" cy="682625"/>
          </a:xfrm>
          <a:custGeom>
            <a:rect b="b" l="l" r="r" t="t"/>
            <a:pathLst>
              <a:path extrusionOk="0" h="682625" w="900429">
                <a:moveTo>
                  <a:pt x="899998" y="0"/>
                </a:moveTo>
                <a:lnTo>
                  <a:pt x="0" y="0"/>
                </a:lnTo>
                <a:lnTo>
                  <a:pt x="0" y="682193"/>
                </a:lnTo>
                <a:lnTo>
                  <a:pt x="449999" y="682193"/>
                </a:lnTo>
                <a:lnTo>
                  <a:pt x="899998" y="682193"/>
                </a:lnTo>
                <a:lnTo>
                  <a:pt x="899998"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8" name="Google Shape;318;p19"/>
          <p:cNvSpPr txBox="1"/>
          <p:nvPr/>
        </p:nvSpPr>
        <p:spPr>
          <a:xfrm>
            <a:off x="7764741" y="3190229"/>
            <a:ext cx="563245" cy="419100"/>
          </a:xfrm>
          <a:prstGeom prst="rect">
            <a:avLst/>
          </a:prstGeom>
          <a:noFill/>
          <a:ln>
            <a:noFill/>
          </a:ln>
        </p:spPr>
        <p:txBody>
          <a:bodyPr anchorCtr="0" anchor="t" bIns="0" lIns="0" spcFirstLastPara="1" rIns="0" wrap="square" tIns="24125">
            <a:spAutoFit/>
          </a:bodyPr>
          <a:lstStyle/>
          <a:p>
            <a:pPr indent="-1270" lvl="0" marL="12700" marR="5080" rtl="0" algn="ctr">
              <a:lnSpc>
                <a:spcPct val="112222"/>
              </a:lnSpc>
              <a:spcBef>
                <a:spcPts val="0"/>
              </a:spcBef>
              <a:spcAft>
                <a:spcPts val="0"/>
              </a:spcAft>
              <a:buNone/>
            </a:pPr>
            <a:r>
              <a:rPr lang="en-US" sz="900">
                <a:latin typeface="Arial"/>
                <a:ea typeface="Arial"/>
                <a:cs typeface="Arial"/>
                <a:sym typeface="Arial"/>
              </a:rPr>
              <a:t>Obtengo Salidas de 5x5x64</a:t>
            </a:r>
            <a:endParaRPr sz="9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pic>
        <p:nvPicPr>
          <p:cNvPr id="50" name="Google Shape;50;p2"/>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51" name="Google Shape;51;p2"/>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52" name="Google Shape;52;p2"/>
          <p:cNvSpPr txBox="1"/>
          <p:nvPr/>
        </p:nvSpPr>
        <p:spPr>
          <a:xfrm>
            <a:off x="970457" y="1151754"/>
            <a:ext cx="7421880" cy="1286510"/>
          </a:xfrm>
          <a:prstGeom prst="rect">
            <a:avLst/>
          </a:prstGeom>
          <a:noFill/>
          <a:ln>
            <a:noFill/>
          </a:ln>
        </p:spPr>
        <p:txBody>
          <a:bodyPr anchorCtr="0" anchor="t" bIns="0" lIns="0" spcFirstLastPara="1" rIns="0" wrap="square" tIns="13325">
            <a:spAutoFit/>
          </a:bodyPr>
          <a:lstStyle/>
          <a:p>
            <a:pPr indent="0" lvl="0" marL="12700" marR="5080" rtl="0" algn="just">
              <a:lnSpc>
                <a:spcPct val="114999"/>
              </a:lnSpc>
              <a:spcBef>
                <a:spcPts val="0"/>
              </a:spcBef>
              <a:spcAft>
                <a:spcPts val="0"/>
              </a:spcAft>
              <a:buNone/>
            </a:pPr>
            <a:r>
              <a:rPr lang="en-US" sz="1200">
                <a:latin typeface="Helvetica Neue"/>
                <a:ea typeface="Helvetica Neue"/>
                <a:cs typeface="Helvetica Neue"/>
                <a:sym typeface="Helvetica Neue"/>
              </a:rPr>
              <a:t>Las redes neuronales convolucionales (RNC) son un algoritmo de Deep Learning que está </a:t>
            </a:r>
            <a:r>
              <a:rPr b="1" lang="en-US" sz="1200">
                <a:latin typeface="Arial"/>
                <a:ea typeface="Arial"/>
                <a:cs typeface="Arial"/>
                <a:sym typeface="Arial"/>
              </a:rPr>
              <a:t>diseñado para trabajar con imágenes</a:t>
            </a:r>
            <a:r>
              <a:rPr lang="en-US" sz="1200">
                <a:latin typeface="Helvetica Neue"/>
                <a:ea typeface="Helvetica Neue"/>
                <a:cs typeface="Helvetica Neue"/>
                <a:sym typeface="Helvetica Neue"/>
              </a:rPr>
              <a:t>, tomando estas como input, asignándole importancias (pesos) a ciertos elementos en la imagen para así poder diferenciar unos de otros.</a:t>
            </a:r>
            <a:endParaRPr sz="1200">
              <a:latin typeface="Helvetica Neue"/>
              <a:ea typeface="Helvetica Neue"/>
              <a:cs typeface="Helvetica Neue"/>
              <a:sym typeface="Helvetica Neue"/>
            </a:endParaRPr>
          </a:p>
          <a:p>
            <a:pPr indent="0" lvl="0" marL="0" rtl="0" algn="l">
              <a:lnSpc>
                <a:spcPct val="100000"/>
              </a:lnSpc>
              <a:spcBef>
                <a:spcPts val="280"/>
              </a:spcBef>
              <a:spcAft>
                <a:spcPts val="0"/>
              </a:spcAft>
              <a:buNone/>
            </a:pPr>
            <a:r>
              <a:t/>
            </a:r>
            <a:endParaRPr sz="1200">
              <a:latin typeface="Helvetica Neue"/>
              <a:ea typeface="Helvetica Neue"/>
              <a:cs typeface="Helvetica Neue"/>
              <a:sym typeface="Helvetica Neue"/>
            </a:endParaRPr>
          </a:p>
          <a:p>
            <a:pPr indent="0" lvl="0" marL="12700" marR="18415" rtl="0" algn="just">
              <a:lnSpc>
                <a:spcPct val="115199"/>
              </a:lnSpc>
              <a:spcBef>
                <a:spcPts val="0"/>
              </a:spcBef>
              <a:spcAft>
                <a:spcPts val="0"/>
              </a:spcAft>
              <a:buNone/>
            </a:pPr>
            <a:r>
              <a:rPr lang="en-US" sz="1200">
                <a:latin typeface="Helvetica Neue"/>
                <a:ea typeface="Helvetica Neue"/>
                <a:cs typeface="Helvetica Neue"/>
                <a:sym typeface="Helvetica Neue"/>
              </a:rPr>
              <a:t>Las RNC son muy recientes (1998) y se basan en descubrimientos sobre el funcionamiento del cerebro de los mamíferos (concretamente gatos).</a:t>
            </a:r>
            <a:endParaRPr sz="1200">
              <a:latin typeface="Helvetica Neue"/>
              <a:ea typeface="Helvetica Neue"/>
              <a:cs typeface="Helvetica Neue"/>
              <a:sym typeface="Helvetica Neue"/>
            </a:endParaRPr>
          </a:p>
        </p:txBody>
      </p:sp>
      <p:pic>
        <p:nvPicPr>
          <p:cNvPr id="53" name="Google Shape;53;p2"/>
          <p:cNvPicPr preferRelativeResize="0"/>
          <p:nvPr/>
        </p:nvPicPr>
        <p:blipFill rotWithShape="1">
          <a:blip r:embed="rId4">
            <a:alphaModFix/>
          </a:blip>
          <a:srcRect b="0" l="0" r="0" t="0"/>
          <a:stretch/>
        </p:blipFill>
        <p:spPr>
          <a:xfrm>
            <a:off x="1812594" y="3260892"/>
            <a:ext cx="5512699" cy="141266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2" name="Shape 322"/>
        <p:cNvGrpSpPr/>
        <p:nvPr/>
      </p:nvGrpSpPr>
      <p:grpSpPr>
        <a:xfrm>
          <a:off x="0" y="0"/>
          <a:ext cx="0" cy="0"/>
          <a:chOff x="0" y="0"/>
          <a:chExt cx="0" cy="0"/>
        </a:xfrm>
      </p:grpSpPr>
      <p:pic>
        <p:nvPicPr>
          <p:cNvPr id="323" name="Google Shape;323;p20"/>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324" name="Google Shape;324;p20"/>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325" name="Google Shape;325;p20"/>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326" name="Google Shape;326;p20"/>
          <p:cNvSpPr txBox="1"/>
          <p:nvPr/>
        </p:nvSpPr>
        <p:spPr>
          <a:xfrm>
            <a:off x="970457" y="1185026"/>
            <a:ext cx="159639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Tercera convolución</a:t>
            </a:r>
            <a:endParaRPr sz="1400">
              <a:latin typeface="Helvetica Neue"/>
              <a:ea typeface="Helvetica Neue"/>
              <a:cs typeface="Helvetica Neue"/>
              <a:sym typeface="Helvetica Neue"/>
            </a:endParaRPr>
          </a:p>
        </p:txBody>
      </p:sp>
      <p:sp>
        <p:nvSpPr>
          <p:cNvPr id="327" name="Google Shape;327;p20"/>
          <p:cNvSpPr txBox="1"/>
          <p:nvPr/>
        </p:nvSpPr>
        <p:spPr>
          <a:xfrm>
            <a:off x="944905" y="1673544"/>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28" name="Google Shape;328;p20"/>
          <p:cNvSpPr txBox="1"/>
          <p:nvPr/>
        </p:nvSpPr>
        <p:spPr>
          <a:xfrm>
            <a:off x="1160894" y="1606796"/>
            <a:ext cx="5886450" cy="86614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Partimos de 5x5x64 = </a:t>
            </a:r>
            <a:r>
              <a:rPr b="1" lang="en-US" sz="1200">
                <a:latin typeface="Arial"/>
                <a:ea typeface="Arial"/>
                <a:cs typeface="Arial"/>
                <a:sym typeface="Arial"/>
              </a:rPr>
              <a:t>1600 neuronas</a:t>
            </a:r>
            <a:endParaRPr sz="1200">
              <a:latin typeface="Arial"/>
              <a:ea typeface="Arial"/>
              <a:cs typeface="Arial"/>
              <a:sym typeface="Arial"/>
            </a:endParaRPr>
          </a:p>
          <a:p>
            <a:pPr indent="0" lvl="0" marL="12700" marR="5080" rtl="0" algn="l">
              <a:lnSpc>
                <a:spcPct val="114799"/>
              </a:lnSpc>
              <a:spcBef>
                <a:spcPts val="5"/>
              </a:spcBef>
              <a:spcAft>
                <a:spcPts val="0"/>
              </a:spcAft>
              <a:buNone/>
            </a:pPr>
            <a:r>
              <a:rPr lang="en-US" sz="1200">
                <a:latin typeface="Helvetica Neue"/>
                <a:ea typeface="Helvetica Neue"/>
                <a:cs typeface="Helvetica Neue"/>
                <a:sym typeface="Helvetica Neue"/>
              </a:rPr>
              <a:t>Aplicamos 128 kernels de 2x2 y obtenemos un feature mapping de </a:t>
            </a:r>
            <a:r>
              <a:rPr b="1" lang="en-US" sz="1200">
                <a:latin typeface="Arial"/>
                <a:ea typeface="Arial"/>
                <a:cs typeface="Arial"/>
                <a:sym typeface="Arial"/>
              </a:rPr>
              <a:t>2048 neuronas </a:t>
            </a:r>
            <a:r>
              <a:rPr lang="en-US" sz="1200">
                <a:latin typeface="Helvetica Neue"/>
                <a:ea typeface="Helvetica Neue"/>
                <a:cs typeface="Helvetica Neue"/>
                <a:sym typeface="Helvetica Neue"/>
              </a:rPr>
              <a:t>(4x4x128)</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latin typeface="Helvetica Neue"/>
                <a:ea typeface="Helvetica Neue"/>
                <a:cs typeface="Helvetica Neue"/>
                <a:sym typeface="Helvetica Neue"/>
              </a:rPr>
              <a:t>Aplicamos el muestreo Max-Pooling de 2x2 → </a:t>
            </a:r>
            <a:r>
              <a:rPr b="1" lang="en-US" sz="1200">
                <a:latin typeface="Arial"/>
                <a:ea typeface="Arial"/>
                <a:cs typeface="Arial"/>
                <a:sym typeface="Arial"/>
              </a:rPr>
              <a:t>1024 neuronas</a:t>
            </a:r>
            <a:endParaRPr sz="1200">
              <a:latin typeface="Arial"/>
              <a:ea typeface="Arial"/>
              <a:cs typeface="Arial"/>
              <a:sym typeface="Arial"/>
            </a:endParaRPr>
          </a:p>
        </p:txBody>
      </p:sp>
      <p:sp>
        <p:nvSpPr>
          <p:cNvPr id="329" name="Google Shape;329;p20"/>
          <p:cNvSpPr txBox="1"/>
          <p:nvPr/>
        </p:nvSpPr>
        <p:spPr>
          <a:xfrm>
            <a:off x="944905" y="188306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30" name="Google Shape;330;p20"/>
          <p:cNvSpPr txBox="1"/>
          <p:nvPr/>
        </p:nvSpPr>
        <p:spPr>
          <a:xfrm>
            <a:off x="944905" y="2303540"/>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31" name="Google Shape;331;p20"/>
          <p:cNvSpPr txBox="1"/>
          <p:nvPr/>
        </p:nvSpPr>
        <p:spPr>
          <a:xfrm>
            <a:off x="944905" y="272258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32" name="Google Shape;332;p20"/>
          <p:cNvSpPr txBox="1"/>
          <p:nvPr/>
        </p:nvSpPr>
        <p:spPr>
          <a:xfrm>
            <a:off x="1160894" y="2658012"/>
            <a:ext cx="5887085" cy="1074420"/>
          </a:xfrm>
          <a:prstGeom prst="rect">
            <a:avLst/>
          </a:prstGeom>
          <a:noFill/>
          <a:ln>
            <a:noFill/>
          </a:ln>
        </p:spPr>
        <p:txBody>
          <a:bodyPr anchorCtr="0" anchor="t" bIns="0" lIns="0" spcFirstLastPara="1" rIns="0" wrap="square" tIns="12700">
            <a:spAutoFit/>
          </a:bodyPr>
          <a:lstStyle/>
          <a:p>
            <a:pPr indent="0" lvl="0" marL="12700" marR="8255" rtl="0" algn="l">
              <a:lnSpc>
                <a:spcPct val="114599"/>
              </a:lnSpc>
              <a:spcBef>
                <a:spcPts val="0"/>
              </a:spcBef>
              <a:spcAft>
                <a:spcPts val="0"/>
              </a:spcAft>
              <a:buNone/>
            </a:pPr>
            <a:r>
              <a:rPr lang="en-US" sz="1200">
                <a:latin typeface="Helvetica Neue"/>
                <a:ea typeface="Helvetica Neue"/>
                <a:cs typeface="Helvetica Neue"/>
                <a:sym typeface="Helvetica Neue"/>
              </a:rPr>
              <a:t>Aquí habríamos llegado al </a:t>
            </a:r>
            <a:r>
              <a:rPr b="1" lang="en-US" sz="1200">
                <a:latin typeface="Arial"/>
                <a:ea typeface="Arial"/>
                <a:cs typeface="Arial"/>
                <a:sym typeface="Arial"/>
              </a:rPr>
              <a:t>última convolución </a:t>
            </a:r>
            <a:r>
              <a:rPr lang="en-US" sz="1200">
                <a:latin typeface="Helvetica Neue"/>
                <a:ea typeface="Helvetica Neue"/>
                <a:cs typeface="Helvetica Neue"/>
                <a:sym typeface="Helvetica Neue"/>
              </a:rPr>
              <a:t>(el resultado es del mismo tamaño que los kernels).</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Esta es la última capa oculta que además es una </a:t>
            </a:r>
            <a:r>
              <a:rPr b="1" lang="en-US" sz="1200">
                <a:latin typeface="Arial"/>
                <a:ea typeface="Arial"/>
                <a:cs typeface="Arial"/>
                <a:sym typeface="Arial"/>
              </a:rPr>
              <a:t>capa ‘tridimensional’</a:t>
            </a:r>
            <a:r>
              <a:rPr lang="en-US" sz="1200">
                <a:latin typeface="Helvetica Neue"/>
                <a:ea typeface="Helvetica Neue"/>
                <a:cs typeface="Helvetica Neue"/>
                <a:sym typeface="Helvetica Neue"/>
              </a:rPr>
              <a:t>.	Tiene unas dimensiones de 2x2x128.</a:t>
            </a:r>
            <a:endParaRPr sz="1200">
              <a:latin typeface="Helvetica Neue"/>
              <a:ea typeface="Helvetica Neue"/>
              <a:cs typeface="Helvetica Neue"/>
              <a:sym typeface="Helvetica Neue"/>
            </a:endParaRPr>
          </a:p>
          <a:p>
            <a:pPr indent="0" lvl="0" marL="12700" rtl="0" algn="l">
              <a:lnSpc>
                <a:spcPct val="100000"/>
              </a:lnSpc>
              <a:spcBef>
                <a:spcPts val="220"/>
              </a:spcBef>
              <a:spcAft>
                <a:spcPts val="0"/>
              </a:spcAft>
              <a:buNone/>
            </a:pPr>
            <a:r>
              <a:rPr b="1" lang="en-US" sz="1200">
                <a:latin typeface="Arial"/>
                <a:ea typeface="Arial"/>
                <a:cs typeface="Arial"/>
                <a:sym typeface="Arial"/>
              </a:rPr>
              <a:t>Necesitamos ‘aplanarla’ </a:t>
            </a:r>
            <a:r>
              <a:rPr lang="en-US" sz="1200">
                <a:latin typeface="Helvetica Neue"/>
                <a:ea typeface="Helvetica Neue"/>
                <a:cs typeface="Helvetica Neue"/>
                <a:sym typeface="Helvetica Neue"/>
              </a:rPr>
              <a:t>para poder usarla en una RNA típica.</a:t>
            </a:r>
            <a:endParaRPr sz="1200">
              <a:latin typeface="Helvetica Neue"/>
              <a:ea typeface="Helvetica Neue"/>
              <a:cs typeface="Helvetica Neue"/>
              <a:sym typeface="Helvetica Neue"/>
            </a:endParaRPr>
          </a:p>
        </p:txBody>
      </p:sp>
      <p:sp>
        <p:nvSpPr>
          <p:cNvPr id="333" name="Google Shape;333;p20"/>
          <p:cNvSpPr txBox="1"/>
          <p:nvPr/>
        </p:nvSpPr>
        <p:spPr>
          <a:xfrm>
            <a:off x="944905" y="314306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34" name="Google Shape;334;p20"/>
          <p:cNvSpPr txBox="1"/>
          <p:nvPr/>
        </p:nvSpPr>
        <p:spPr>
          <a:xfrm>
            <a:off x="944905" y="3562098"/>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pic>
        <p:nvPicPr>
          <p:cNvPr id="339" name="Google Shape;339;p21"/>
          <p:cNvPicPr preferRelativeResize="0"/>
          <p:nvPr/>
        </p:nvPicPr>
        <p:blipFill rotWithShape="1">
          <a:blip r:embed="rId3">
            <a:alphaModFix/>
          </a:blip>
          <a:srcRect b="0" l="0" r="0" t="0"/>
          <a:stretch/>
        </p:blipFill>
        <p:spPr>
          <a:xfrm>
            <a:off x="289077" y="491704"/>
            <a:ext cx="2138973" cy="316500"/>
          </a:xfrm>
          <a:prstGeom prst="rect">
            <a:avLst/>
          </a:prstGeom>
          <a:noFill/>
          <a:ln>
            <a:noFill/>
          </a:ln>
        </p:spPr>
      </p:pic>
      <p:sp>
        <p:nvSpPr>
          <p:cNvPr id="340" name="Google Shape;340;p21"/>
          <p:cNvSpPr txBox="1"/>
          <p:nvPr/>
        </p:nvSpPr>
        <p:spPr>
          <a:xfrm>
            <a:off x="353059" y="461062"/>
            <a:ext cx="2044064"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3. Funcionamiento</a:t>
            </a:r>
            <a:endParaRPr sz="1800">
              <a:latin typeface="Arial"/>
              <a:ea typeface="Arial"/>
              <a:cs typeface="Arial"/>
              <a:sym typeface="Arial"/>
            </a:endParaRPr>
          </a:p>
        </p:txBody>
      </p:sp>
      <p:sp>
        <p:nvSpPr>
          <p:cNvPr id="341" name="Google Shape;341;p21"/>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42" name="Google Shape;342;p21"/>
          <p:cNvSpPr txBox="1"/>
          <p:nvPr/>
        </p:nvSpPr>
        <p:spPr>
          <a:xfrm>
            <a:off x="970457" y="1179971"/>
            <a:ext cx="59182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Objetivo</a:t>
            </a:r>
            <a:endParaRPr sz="1200">
              <a:latin typeface="Helvetica Neue"/>
              <a:ea typeface="Helvetica Neue"/>
              <a:cs typeface="Helvetica Neue"/>
              <a:sym typeface="Helvetica Neue"/>
            </a:endParaRPr>
          </a:p>
        </p:txBody>
      </p:sp>
      <p:grpSp>
        <p:nvGrpSpPr>
          <p:cNvPr id="343" name="Google Shape;343;p21"/>
          <p:cNvGrpSpPr/>
          <p:nvPr/>
        </p:nvGrpSpPr>
        <p:grpSpPr>
          <a:xfrm>
            <a:off x="2591993" y="592558"/>
            <a:ext cx="6264377" cy="3583673"/>
            <a:chOff x="2591993" y="592558"/>
            <a:chExt cx="6264377" cy="3583673"/>
          </a:xfrm>
        </p:grpSpPr>
        <p:pic>
          <p:nvPicPr>
            <p:cNvPr id="344" name="Google Shape;344;p21"/>
            <p:cNvPicPr preferRelativeResize="0"/>
            <p:nvPr/>
          </p:nvPicPr>
          <p:blipFill rotWithShape="1">
            <a:blip r:embed="rId4">
              <a:alphaModFix/>
            </a:blip>
            <a:srcRect b="0" l="0" r="0" t="0"/>
            <a:stretch/>
          </p:blipFill>
          <p:spPr>
            <a:xfrm>
              <a:off x="2591993" y="592558"/>
              <a:ext cx="5658840" cy="3381844"/>
            </a:xfrm>
            <a:prstGeom prst="rect">
              <a:avLst/>
            </a:prstGeom>
            <a:noFill/>
            <a:ln>
              <a:noFill/>
            </a:ln>
          </p:spPr>
        </p:pic>
        <p:sp>
          <p:nvSpPr>
            <p:cNvPr id="345" name="Google Shape;345;p21"/>
            <p:cNvSpPr/>
            <p:nvPr/>
          </p:nvSpPr>
          <p:spPr>
            <a:xfrm>
              <a:off x="6552006" y="1224002"/>
              <a:ext cx="1944370" cy="1800225"/>
            </a:xfrm>
            <a:custGeom>
              <a:rect b="b" l="l" r="r" t="t"/>
              <a:pathLst>
                <a:path extrusionOk="0" h="1800225" w="1944370">
                  <a:moveTo>
                    <a:pt x="1943989" y="0"/>
                  </a:moveTo>
                  <a:lnTo>
                    <a:pt x="0" y="0"/>
                  </a:lnTo>
                  <a:lnTo>
                    <a:pt x="0" y="1799996"/>
                  </a:lnTo>
                  <a:lnTo>
                    <a:pt x="971994" y="1799996"/>
                  </a:lnTo>
                  <a:lnTo>
                    <a:pt x="1943989" y="1799996"/>
                  </a:lnTo>
                  <a:lnTo>
                    <a:pt x="194398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6" name="Google Shape;346;p21"/>
            <p:cNvSpPr/>
            <p:nvPr/>
          </p:nvSpPr>
          <p:spPr>
            <a:xfrm>
              <a:off x="6552006" y="1224002"/>
              <a:ext cx="1944370" cy="1800225"/>
            </a:xfrm>
            <a:custGeom>
              <a:rect b="b" l="l" r="r" t="t"/>
              <a:pathLst>
                <a:path extrusionOk="0" h="1800225" w="1944370">
                  <a:moveTo>
                    <a:pt x="971994" y="1799996"/>
                  </a:moveTo>
                  <a:lnTo>
                    <a:pt x="0" y="1799996"/>
                  </a:lnTo>
                  <a:lnTo>
                    <a:pt x="0" y="0"/>
                  </a:lnTo>
                  <a:lnTo>
                    <a:pt x="1943989" y="0"/>
                  </a:lnTo>
                  <a:lnTo>
                    <a:pt x="1943989" y="1799996"/>
                  </a:lnTo>
                  <a:lnTo>
                    <a:pt x="971994" y="1799996"/>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7" name="Google Shape;347;p21"/>
            <p:cNvSpPr/>
            <p:nvPr/>
          </p:nvSpPr>
          <p:spPr>
            <a:xfrm>
              <a:off x="6912000" y="2376006"/>
              <a:ext cx="1944370" cy="1800225"/>
            </a:xfrm>
            <a:custGeom>
              <a:rect b="b" l="l" r="r" t="t"/>
              <a:pathLst>
                <a:path extrusionOk="0" h="1800225" w="1944370">
                  <a:moveTo>
                    <a:pt x="1944001" y="0"/>
                  </a:moveTo>
                  <a:lnTo>
                    <a:pt x="0" y="0"/>
                  </a:lnTo>
                  <a:lnTo>
                    <a:pt x="0" y="1799996"/>
                  </a:lnTo>
                  <a:lnTo>
                    <a:pt x="971994" y="1799996"/>
                  </a:lnTo>
                  <a:lnTo>
                    <a:pt x="1944001" y="1799996"/>
                  </a:lnTo>
                  <a:lnTo>
                    <a:pt x="194400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8" name="Google Shape;348;p21"/>
            <p:cNvSpPr/>
            <p:nvPr/>
          </p:nvSpPr>
          <p:spPr>
            <a:xfrm>
              <a:off x="6912000" y="2376006"/>
              <a:ext cx="1944370" cy="1800225"/>
            </a:xfrm>
            <a:custGeom>
              <a:rect b="b" l="l" r="r" t="t"/>
              <a:pathLst>
                <a:path extrusionOk="0" h="1800225" w="1944370">
                  <a:moveTo>
                    <a:pt x="971994" y="1799996"/>
                  </a:moveTo>
                  <a:lnTo>
                    <a:pt x="0" y="1799996"/>
                  </a:lnTo>
                  <a:lnTo>
                    <a:pt x="0" y="0"/>
                  </a:lnTo>
                  <a:lnTo>
                    <a:pt x="1944001" y="0"/>
                  </a:lnTo>
                  <a:lnTo>
                    <a:pt x="1944001" y="1799996"/>
                  </a:lnTo>
                  <a:lnTo>
                    <a:pt x="971994" y="1799996"/>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grpSp>
        <p:nvGrpSpPr>
          <p:cNvPr id="353" name="Google Shape;353;p22"/>
          <p:cNvGrpSpPr/>
          <p:nvPr/>
        </p:nvGrpSpPr>
        <p:grpSpPr>
          <a:xfrm>
            <a:off x="2807995" y="1152006"/>
            <a:ext cx="5946851" cy="3885475"/>
            <a:chOff x="2807995" y="1152006"/>
            <a:chExt cx="5946851" cy="3885475"/>
          </a:xfrm>
        </p:grpSpPr>
        <p:pic>
          <p:nvPicPr>
            <p:cNvPr id="354" name="Google Shape;354;p22"/>
            <p:cNvPicPr preferRelativeResize="0"/>
            <p:nvPr/>
          </p:nvPicPr>
          <p:blipFill rotWithShape="1">
            <a:blip r:embed="rId3">
              <a:alphaModFix/>
            </a:blip>
            <a:srcRect b="0" l="0" r="0" t="0"/>
            <a:stretch/>
          </p:blipFill>
          <p:spPr>
            <a:xfrm>
              <a:off x="3096006" y="1655637"/>
              <a:ext cx="5658840" cy="3381844"/>
            </a:xfrm>
            <a:prstGeom prst="rect">
              <a:avLst/>
            </a:prstGeom>
            <a:noFill/>
            <a:ln>
              <a:noFill/>
            </a:ln>
          </p:spPr>
        </p:pic>
        <p:sp>
          <p:nvSpPr>
            <p:cNvPr id="355" name="Google Shape;355;p22"/>
            <p:cNvSpPr/>
            <p:nvPr/>
          </p:nvSpPr>
          <p:spPr>
            <a:xfrm>
              <a:off x="2807995" y="2160005"/>
              <a:ext cx="3528060" cy="2664460"/>
            </a:xfrm>
            <a:custGeom>
              <a:rect b="b" l="l" r="r" t="t"/>
              <a:pathLst>
                <a:path extrusionOk="0" h="2664460" w="3528060">
                  <a:moveTo>
                    <a:pt x="3528009" y="0"/>
                  </a:moveTo>
                  <a:lnTo>
                    <a:pt x="0" y="0"/>
                  </a:lnTo>
                  <a:lnTo>
                    <a:pt x="0" y="2664002"/>
                  </a:lnTo>
                  <a:lnTo>
                    <a:pt x="1764004" y="2664002"/>
                  </a:lnTo>
                  <a:lnTo>
                    <a:pt x="3528009" y="2664002"/>
                  </a:lnTo>
                  <a:lnTo>
                    <a:pt x="352800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6" name="Google Shape;356;p22"/>
            <p:cNvSpPr/>
            <p:nvPr/>
          </p:nvSpPr>
          <p:spPr>
            <a:xfrm>
              <a:off x="2807995" y="2160005"/>
              <a:ext cx="3528060" cy="2664460"/>
            </a:xfrm>
            <a:custGeom>
              <a:rect b="b" l="l" r="r" t="t"/>
              <a:pathLst>
                <a:path extrusionOk="0" h="2664460" w="3528060">
                  <a:moveTo>
                    <a:pt x="1764004" y="2664002"/>
                  </a:moveTo>
                  <a:lnTo>
                    <a:pt x="0" y="2664002"/>
                  </a:lnTo>
                  <a:lnTo>
                    <a:pt x="0" y="0"/>
                  </a:lnTo>
                  <a:lnTo>
                    <a:pt x="3528009" y="0"/>
                  </a:lnTo>
                  <a:lnTo>
                    <a:pt x="3528009" y="2664002"/>
                  </a:lnTo>
                  <a:lnTo>
                    <a:pt x="1764004" y="26640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7" name="Google Shape;357;p22"/>
            <p:cNvSpPr/>
            <p:nvPr/>
          </p:nvSpPr>
          <p:spPr>
            <a:xfrm>
              <a:off x="3096006" y="1656005"/>
              <a:ext cx="3528060" cy="2376170"/>
            </a:xfrm>
            <a:custGeom>
              <a:rect b="b" l="l" r="r" t="t"/>
              <a:pathLst>
                <a:path extrusionOk="0" h="2376170" w="3528059">
                  <a:moveTo>
                    <a:pt x="3527996" y="0"/>
                  </a:moveTo>
                  <a:lnTo>
                    <a:pt x="0" y="0"/>
                  </a:lnTo>
                  <a:lnTo>
                    <a:pt x="0" y="2375992"/>
                  </a:lnTo>
                  <a:lnTo>
                    <a:pt x="1763991" y="2375992"/>
                  </a:lnTo>
                  <a:lnTo>
                    <a:pt x="3527996" y="2375992"/>
                  </a:lnTo>
                  <a:lnTo>
                    <a:pt x="35279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8" name="Google Shape;358;p22"/>
            <p:cNvSpPr/>
            <p:nvPr/>
          </p:nvSpPr>
          <p:spPr>
            <a:xfrm>
              <a:off x="3096006" y="1656005"/>
              <a:ext cx="3528060" cy="2376170"/>
            </a:xfrm>
            <a:custGeom>
              <a:rect b="b" l="l" r="r" t="t"/>
              <a:pathLst>
                <a:path extrusionOk="0" h="2376170" w="3528059">
                  <a:moveTo>
                    <a:pt x="1763991" y="2375992"/>
                  </a:moveTo>
                  <a:lnTo>
                    <a:pt x="0" y="2375992"/>
                  </a:lnTo>
                  <a:lnTo>
                    <a:pt x="0" y="0"/>
                  </a:lnTo>
                  <a:lnTo>
                    <a:pt x="3527996" y="0"/>
                  </a:lnTo>
                  <a:lnTo>
                    <a:pt x="3527996" y="2375992"/>
                  </a:lnTo>
                  <a:lnTo>
                    <a:pt x="1763991" y="237599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9" name="Google Shape;359;p22"/>
            <p:cNvSpPr/>
            <p:nvPr/>
          </p:nvSpPr>
          <p:spPr>
            <a:xfrm>
              <a:off x="4463999" y="1152006"/>
              <a:ext cx="3528060" cy="935990"/>
            </a:xfrm>
            <a:custGeom>
              <a:rect b="b" l="l" r="r" t="t"/>
              <a:pathLst>
                <a:path extrusionOk="0" h="935989" w="3528059">
                  <a:moveTo>
                    <a:pt x="3527996" y="0"/>
                  </a:moveTo>
                  <a:lnTo>
                    <a:pt x="0" y="0"/>
                  </a:lnTo>
                  <a:lnTo>
                    <a:pt x="0" y="935990"/>
                  </a:lnTo>
                  <a:lnTo>
                    <a:pt x="1764004" y="935990"/>
                  </a:lnTo>
                  <a:lnTo>
                    <a:pt x="3527996" y="935990"/>
                  </a:lnTo>
                  <a:lnTo>
                    <a:pt x="35279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0" name="Google Shape;360;p22"/>
            <p:cNvSpPr/>
            <p:nvPr/>
          </p:nvSpPr>
          <p:spPr>
            <a:xfrm>
              <a:off x="4463999" y="1152006"/>
              <a:ext cx="3528060" cy="935990"/>
            </a:xfrm>
            <a:custGeom>
              <a:rect b="b" l="l" r="r" t="t"/>
              <a:pathLst>
                <a:path extrusionOk="0" h="935989" w="3528059">
                  <a:moveTo>
                    <a:pt x="1764004" y="935990"/>
                  </a:moveTo>
                  <a:lnTo>
                    <a:pt x="0" y="935990"/>
                  </a:lnTo>
                  <a:lnTo>
                    <a:pt x="0" y="0"/>
                  </a:lnTo>
                  <a:lnTo>
                    <a:pt x="3527996" y="0"/>
                  </a:lnTo>
                  <a:lnTo>
                    <a:pt x="3527996" y="935990"/>
                  </a:lnTo>
                  <a:lnTo>
                    <a:pt x="1764004" y="93599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361" name="Google Shape;361;p22"/>
          <p:cNvPicPr preferRelativeResize="0"/>
          <p:nvPr/>
        </p:nvPicPr>
        <p:blipFill rotWithShape="1">
          <a:blip r:embed="rId4">
            <a:alphaModFix/>
          </a:blip>
          <a:srcRect b="0" l="0" r="0" t="0"/>
          <a:stretch/>
        </p:blipFill>
        <p:spPr>
          <a:xfrm>
            <a:off x="289077" y="491704"/>
            <a:ext cx="2138973" cy="316500"/>
          </a:xfrm>
          <a:prstGeom prst="rect">
            <a:avLst/>
          </a:prstGeom>
          <a:noFill/>
          <a:ln>
            <a:noFill/>
          </a:ln>
        </p:spPr>
      </p:pic>
      <p:sp>
        <p:nvSpPr>
          <p:cNvPr id="362" name="Google Shape;362;p22"/>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Funcionamiento</a:t>
            </a:r>
            <a:endParaRPr/>
          </a:p>
        </p:txBody>
      </p:sp>
      <p:sp>
        <p:nvSpPr>
          <p:cNvPr id="363" name="Google Shape;363;p22"/>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364" name="Google Shape;364;p22"/>
          <p:cNvSpPr txBox="1"/>
          <p:nvPr/>
        </p:nvSpPr>
        <p:spPr>
          <a:xfrm>
            <a:off x="970457" y="1185026"/>
            <a:ext cx="207708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Arquitectura FeedForward</a:t>
            </a:r>
            <a:endParaRPr sz="1400">
              <a:latin typeface="Helvetica Neue"/>
              <a:ea typeface="Helvetica Neue"/>
              <a:cs typeface="Helvetica Neue"/>
              <a:sym typeface="Helvetica Neue"/>
            </a:endParaRPr>
          </a:p>
        </p:txBody>
      </p:sp>
      <p:sp>
        <p:nvSpPr>
          <p:cNvPr id="365" name="Google Shape;365;p22"/>
          <p:cNvSpPr txBox="1"/>
          <p:nvPr/>
        </p:nvSpPr>
        <p:spPr>
          <a:xfrm>
            <a:off x="944905" y="1673544"/>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66" name="Google Shape;366;p22"/>
          <p:cNvSpPr txBox="1"/>
          <p:nvPr/>
        </p:nvSpPr>
        <p:spPr>
          <a:xfrm>
            <a:off x="1160894" y="1634657"/>
            <a:ext cx="54394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A la nueva capa de entrada ‘plana’ le aplicamos la </a:t>
            </a:r>
            <a:r>
              <a:rPr b="1" lang="en-US" sz="1200">
                <a:latin typeface="Arial"/>
                <a:ea typeface="Arial"/>
                <a:cs typeface="Arial"/>
                <a:sym typeface="Arial"/>
              </a:rPr>
              <a:t>función de activación SoftMax.</a:t>
            </a:r>
            <a:endParaRPr sz="1200">
              <a:latin typeface="Arial"/>
              <a:ea typeface="Arial"/>
              <a:cs typeface="Arial"/>
              <a:sym typeface="Arial"/>
            </a:endParaRPr>
          </a:p>
        </p:txBody>
      </p:sp>
      <p:sp>
        <p:nvSpPr>
          <p:cNvPr id="367" name="Google Shape;367;p22"/>
          <p:cNvSpPr txBox="1"/>
          <p:nvPr/>
        </p:nvSpPr>
        <p:spPr>
          <a:xfrm>
            <a:off x="944905" y="188306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68" name="Google Shape;368;p22"/>
          <p:cNvSpPr txBox="1"/>
          <p:nvPr/>
        </p:nvSpPr>
        <p:spPr>
          <a:xfrm>
            <a:off x="1160894" y="1845261"/>
            <a:ext cx="439483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Como salida, tendremos tantas neuronas como clases a clasificar.</a:t>
            </a:r>
            <a:endParaRPr sz="1200">
              <a:latin typeface="Helvetica Neue"/>
              <a:ea typeface="Helvetica Neue"/>
              <a:cs typeface="Helvetica Neue"/>
              <a:sym typeface="Helvetica Neue"/>
            </a:endParaRPr>
          </a:p>
        </p:txBody>
      </p:sp>
      <p:sp>
        <p:nvSpPr>
          <p:cNvPr id="369" name="Google Shape;369;p22"/>
          <p:cNvSpPr txBox="1"/>
          <p:nvPr/>
        </p:nvSpPr>
        <p:spPr>
          <a:xfrm>
            <a:off x="944905" y="209294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70" name="Google Shape;370;p22"/>
          <p:cNvSpPr txBox="1"/>
          <p:nvPr/>
        </p:nvSpPr>
        <p:spPr>
          <a:xfrm>
            <a:off x="1160894" y="2055141"/>
            <a:ext cx="587692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Si tenemos gatos y perros, necesitaremos 2 neuronas. Si clasificamos, gatos, perros o</a:t>
            </a:r>
            <a:endParaRPr sz="1200">
              <a:latin typeface="Helvetica Neue"/>
              <a:ea typeface="Helvetica Neue"/>
              <a:cs typeface="Helvetica Neue"/>
              <a:sym typeface="Helvetica Neue"/>
            </a:endParaRPr>
          </a:p>
        </p:txBody>
      </p:sp>
      <p:sp>
        <p:nvSpPr>
          <p:cNvPr id="371" name="Google Shape;371;p22"/>
          <p:cNvSpPr txBox="1"/>
          <p:nvPr/>
        </p:nvSpPr>
        <p:spPr>
          <a:xfrm>
            <a:off x="1160894" y="2264653"/>
            <a:ext cx="18738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pájaros, necesitaremos 3, …</a:t>
            </a:r>
            <a:endParaRPr sz="1200">
              <a:latin typeface="Helvetica Neue"/>
              <a:ea typeface="Helvetica Neue"/>
              <a:cs typeface="Helvetica Neue"/>
              <a:sym typeface="Helvetica Neue"/>
            </a:endParaRPr>
          </a:p>
        </p:txBody>
      </p:sp>
      <p:sp>
        <p:nvSpPr>
          <p:cNvPr id="372" name="Google Shape;372;p22"/>
          <p:cNvSpPr txBox="1"/>
          <p:nvPr/>
        </p:nvSpPr>
        <p:spPr>
          <a:xfrm>
            <a:off x="944905" y="2513065"/>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73" name="Google Shape;373;p22"/>
          <p:cNvSpPr txBox="1"/>
          <p:nvPr/>
        </p:nvSpPr>
        <p:spPr>
          <a:xfrm>
            <a:off x="1160894" y="2474178"/>
            <a:ext cx="36899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Las </a:t>
            </a:r>
            <a:r>
              <a:rPr b="1" lang="en-US" sz="1200">
                <a:latin typeface="Arial"/>
                <a:ea typeface="Arial"/>
                <a:cs typeface="Arial"/>
                <a:sym typeface="Arial"/>
              </a:rPr>
              <a:t>salidas </a:t>
            </a:r>
            <a:r>
              <a:rPr lang="en-US" sz="1200">
                <a:latin typeface="Helvetica Neue"/>
                <a:ea typeface="Helvetica Neue"/>
                <a:cs typeface="Helvetica Neue"/>
                <a:sym typeface="Helvetica Neue"/>
              </a:rPr>
              <a:t>del modelo son del tipo </a:t>
            </a:r>
            <a:r>
              <a:rPr b="1" lang="en-US" sz="1200">
                <a:latin typeface="Arial"/>
                <a:ea typeface="Arial"/>
                <a:cs typeface="Arial"/>
                <a:sym typeface="Arial"/>
              </a:rPr>
              <a:t>One-Hot-Encoding.</a:t>
            </a:r>
            <a:endParaRPr sz="1200">
              <a:latin typeface="Arial"/>
              <a:ea typeface="Arial"/>
              <a:cs typeface="Arial"/>
              <a:sym typeface="Arial"/>
            </a:endParaRPr>
          </a:p>
        </p:txBody>
      </p:sp>
      <p:sp>
        <p:nvSpPr>
          <p:cNvPr id="374" name="Google Shape;374;p22"/>
          <p:cNvSpPr txBox="1"/>
          <p:nvPr/>
        </p:nvSpPr>
        <p:spPr>
          <a:xfrm>
            <a:off x="944905" y="272258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75" name="Google Shape;375;p22"/>
          <p:cNvSpPr txBox="1"/>
          <p:nvPr/>
        </p:nvSpPr>
        <p:spPr>
          <a:xfrm>
            <a:off x="1160894" y="2684782"/>
            <a:ext cx="499618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SoftMax se encarga de devolvernos la probabilidad de ocurrencia de cada</a:t>
            </a:r>
            <a:endParaRPr sz="1200">
              <a:latin typeface="Helvetica Neue"/>
              <a:ea typeface="Helvetica Neue"/>
              <a:cs typeface="Helvetica Neue"/>
              <a:sym typeface="Helvetica Neue"/>
            </a:endParaRPr>
          </a:p>
        </p:txBody>
      </p:sp>
      <p:sp>
        <p:nvSpPr>
          <p:cNvPr id="376" name="Google Shape;376;p22"/>
          <p:cNvSpPr txBox="1"/>
          <p:nvPr/>
        </p:nvSpPr>
        <p:spPr>
          <a:xfrm>
            <a:off x="1160894" y="2894293"/>
            <a:ext cx="217106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estado a las neuronas de salida.</a:t>
            </a:r>
            <a:endParaRPr sz="1200">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pic>
        <p:nvPicPr>
          <p:cNvPr id="381" name="Google Shape;381;p23"/>
          <p:cNvPicPr preferRelativeResize="0"/>
          <p:nvPr/>
        </p:nvPicPr>
        <p:blipFill rotWithShape="1">
          <a:blip r:embed="rId3">
            <a:alphaModFix/>
          </a:blip>
          <a:srcRect b="0" l="0" r="0" t="0"/>
          <a:stretch/>
        </p:blipFill>
        <p:spPr>
          <a:xfrm>
            <a:off x="289077" y="491704"/>
            <a:ext cx="2899497" cy="316500"/>
          </a:xfrm>
          <a:prstGeom prst="rect">
            <a:avLst/>
          </a:prstGeom>
          <a:noFill/>
          <a:ln>
            <a:noFill/>
          </a:ln>
        </p:spPr>
      </p:pic>
      <p:sp>
        <p:nvSpPr>
          <p:cNvPr id="382" name="Google Shape;382;p23"/>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4. Backprogationen RNC</a:t>
            </a:r>
            <a:endParaRPr/>
          </a:p>
        </p:txBody>
      </p:sp>
      <p:sp>
        <p:nvSpPr>
          <p:cNvPr id="383" name="Google Shape;383;p23"/>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384" name="Google Shape;384;p23"/>
          <p:cNvSpPr txBox="1"/>
          <p:nvPr/>
        </p:nvSpPr>
        <p:spPr>
          <a:xfrm>
            <a:off x="970457" y="1185026"/>
            <a:ext cx="165862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Ajuste de los Kernels</a:t>
            </a:r>
            <a:endParaRPr sz="1400">
              <a:latin typeface="Helvetica Neue"/>
              <a:ea typeface="Helvetica Neue"/>
              <a:cs typeface="Helvetica Neue"/>
              <a:sym typeface="Helvetica Neue"/>
            </a:endParaRPr>
          </a:p>
        </p:txBody>
      </p:sp>
      <p:sp>
        <p:nvSpPr>
          <p:cNvPr id="385" name="Google Shape;385;p23"/>
          <p:cNvSpPr txBox="1"/>
          <p:nvPr/>
        </p:nvSpPr>
        <p:spPr>
          <a:xfrm>
            <a:off x="970457" y="1634657"/>
            <a:ext cx="6076315" cy="167767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Los kernels se inicializan de manera aleatoria (de manera similar a los pesos en un RNA).</a:t>
            </a:r>
            <a:endParaRPr sz="1200">
              <a:latin typeface="Helvetica Neue"/>
              <a:ea typeface="Helvetica Neue"/>
              <a:cs typeface="Helvetica Neue"/>
              <a:sym typeface="Helvetica Neue"/>
            </a:endParaRPr>
          </a:p>
          <a:p>
            <a:pPr indent="0" lvl="0" marL="0" rtl="0" algn="l">
              <a:lnSpc>
                <a:spcPct val="100000"/>
              </a:lnSpc>
              <a:spcBef>
                <a:spcPts val="300"/>
              </a:spcBef>
              <a:spcAft>
                <a:spcPts val="0"/>
              </a:spcAft>
              <a:buNone/>
            </a:pPr>
            <a:r>
              <a:t/>
            </a:r>
            <a:endParaRPr sz="1200">
              <a:latin typeface="Helvetica Neue"/>
              <a:ea typeface="Helvetica Neue"/>
              <a:cs typeface="Helvetica Neue"/>
              <a:sym typeface="Helvetica Neue"/>
            </a:endParaRPr>
          </a:p>
          <a:p>
            <a:pPr indent="0" lvl="0" marL="12700" marR="13334" rtl="0" algn="l">
              <a:lnSpc>
                <a:spcPct val="114599"/>
              </a:lnSpc>
              <a:spcBef>
                <a:spcPts val="0"/>
              </a:spcBef>
              <a:spcAft>
                <a:spcPts val="0"/>
              </a:spcAft>
              <a:buNone/>
            </a:pPr>
            <a:r>
              <a:rPr lang="en-US" sz="1200">
                <a:latin typeface="Helvetica Neue"/>
                <a:ea typeface="Helvetica Neue"/>
                <a:cs typeface="Helvetica Neue"/>
                <a:sym typeface="Helvetica Neue"/>
              </a:rPr>
              <a:t>La ventaja de este método es que el total de parámetros a ajustar es mucho menor del que tendríamos en una RNA tradicional.</a:t>
            </a:r>
            <a:endParaRPr sz="1200">
              <a:latin typeface="Helvetica Neue"/>
              <a:ea typeface="Helvetica Neue"/>
              <a:cs typeface="Helvetica Neue"/>
              <a:sym typeface="Helvetica Neue"/>
            </a:endParaRPr>
          </a:p>
          <a:p>
            <a:pPr indent="0" lvl="0" marL="0" rtl="0" algn="l">
              <a:lnSpc>
                <a:spcPct val="100000"/>
              </a:lnSpc>
              <a:spcBef>
                <a:spcPts val="509"/>
              </a:spcBef>
              <a:spcAft>
                <a:spcPts val="0"/>
              </a:spcAft>
              <a:buNone/>
            </a:pPr>
            <a:r>
              <a:t/>
            </a:r>
            <a:endParaRPr sz="1200">
              <a:latin typeface="Helvetica Neue"/>
              <a:ea typeface="Helvetica Neue"/>
              <a:cs typeface="Helvetica Neue"/>
              <a:sym typeface="Helvetica Neue"/>
            </a:endParaRPr>
          </a:p>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Si tenemos 32 kernels de 3x3 → 3x3x32 = </a:t>
            </a:r>
            <a:r>
              <a:rPr b="1" lang="en-US" sz="1200">
                <a:latin typeface="Arial"/>
                <a:ea typeface="Arial"/>
                <a:cs typeface="Arial"/>
                <a:sym typeface="Arial"/>
              </a:rPr>
              <a:t>288 parámetros.</a:t>
            </a:r>
            <a:endParaRPr sz="1200">
              <a:latin typeface="Arial"/>
              <a:ea typeface="Arial"/>
              <a:cs typeface="Arial"/>
              <a:sym typeface="Arial"/>
            </a:endParaRPr>
          </a:p>
          <a:p>
            <a:pPr indent="0" lvl="0" marL="12700" marR="5080" rtl="0" algn="l">
              <a:lnSpc>
                <a:spcPct val="137500"/>
              </a:lnSpc>
              <a:spcBef>
                <a:spcPts val="90"/>
              </a:spcBef>
              <a:spcAft>
                <a:spcPts val="0"/>
              </a:spcAft>
              <a:buNone/>
            </a:pPr>
            <a:r>
              <a:rPr lang="en-US" sz="1200">
                <a:latin typeface="Helvetica Neue"/>
                <a:ea typeface="Helvetica Neue"/>
                <a:cs typeface="Helvetica Neue"/>
                <a:sym typeface="Helvetica Neue"/>
              </a:rPr>
              <a:t>Sin embargo en una RNA de 768 y 6272 neuronas (pej.) tendríamos </a:t>
            </a:r>
            <a:r>
              <a:rPr b="1" lang="en-US" sz="1200">
                <a:latin typeface="Arial"/>
                <a:ea typeface="Arial"/>
                <a:cs typeface="Arial"/>
                <a:sym typeface="Arial"/>
              </a:rPr>
              <a:t>4,5 millones de pesos </a:t>
            </a:r>
            <a:r>
              <a:rPr lang="en-US" sz="1200">
                <a:latin typeface="Helvetica Neue"/>
                <a:ea typeface="Helvetica Neue"/>
                <a:cs typeface="Helvetica Neue"/>
                <a:sym typeface="Helvetica Neue"/>
              </a:rPr>
              <a:t>(todas las neuronas interconectadas con todas)</a:t>
            </a:r>
            <a:endParaRPr sz="1200">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9" name="Shape 389"/>
        <p:cNvGrpSpPr/>
        <p:nvPr/>
      </p:nvGrpSpPr>
      <p:grpSpPr>
        <a:xfrm>
          <a:off x="0" y="0"/>
          <a:ext cx="0" cy="0"/>
          <a:chOff x="0" y="0"/>
          <a:chExt cx="0" cy="0"/>
        </a:xfrm>
      </p:grpSpPr>
      <p:pic>
        <p:nvPicPr>
          <p:cNvPr id="390" name="Google Shape;390;p24"/>
          <p:cNvPicPr preferRelativeResize="0"/>
          <p:nvPr/>
        </p:nvPicPr>
        <p:blipFill rotWithShape="1">
          <a:blip r:embed="rId3">
            <a:alphaModFix/>
          </a:blip>
          <a:srcRect b="0" l="0" r="0" t="0"/>
          <a:stretch/>
        </p:blipFill>
        <p:spPr>
          <a:xfrm>
            <a:off x="289077" y="491704"/>
            <a:ext cx="3051601" cy="316500"/>
          </a:xfrm>
          <a:prstGeom prst="rect">
            <a:avLst/>
          </a:prstGeom>
          <a:noFill/>
          <a:ln>
            <a:noFill/>
          </a:ln>
        </p:spPr>
      </p:pic>
      <p:sp>
        <p:nvSpPr>
          <p:cNvPr id="391" name="Google Shape;391;p24"/>
          <p:cNvSpPr txBox="1"/>
          <p:nvPr/>
        </p:nvSpPr>
        <p:spPr>
          <a:xfrm>
            <a:off x="353059" y="461062"/>
            <a:ext cx="296037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5. Comparativa RNA y RNC</a:t>
            </a:r>
            <a:endParaRPr sz="1800">
              <a:latin typeface="Arial"/>
              <a:ea typeface="Arial"/>
              <a:cs typeface="Arial"/>
              <a:sym typeface="Arial"/>
            </a:endParaRPr>
          </a:p>
        </p:txBody>
      </p:sp>
      <p:graphicFrame>
        <p:nvGraphicFramePr>
          <p:cNvPr id="392" name="Google Shape;392;p24"/>
          <p:cNvGraphicFramePr/>
          <p:nvPr/>
        </p:nvGraphicFramePr>
        <p:xfrm>
          <a:off x="216001" y="833401"/>
          <a:ext cx="3000000" cy="3000000"/>
        </p:xfrm>
        <a:graphic>
          <a:graphicData uri="http://schemas.openxmlformats.org/drawingml/2006/table">
            <a:tbl>
              <a:tblPr bandRow="1" firstRow="1">
                <a:noFill/>
                <a:tableStyleId>{44D59D4F-F7FB-4BE2-B0EA-E3246443C4EE}</a:tableStyleId>
              </a:tblPr>
              <a:tblGrid>
                <a:gridCol w="1454775"/>
                <a:gridCol w="2740025"/>
                <a:gridCol w="4516750"/>
              </a:tblGrid>
              <a:tr h="302250">
                <a:tc>
                  <a:txBody>
                    <a:bodyPr/>
                    <a:lstStyle/>
                    <a:p>
                      <a:pPr indent="0" lvl="0" marL="89535" marR="0" rtl="0" algn="l">
                        <a:lnSpc>
                          <a:spcPct val="100000"/>
                        </a:lnSpc>
                        <a:spcBef>
                          <a:spcPts val="0"/>
                        </a:spcBef>
                        <a:spcAft>
                          <a:spcPts val="0"/>
                        </a:spcAft>
                        <a:buNone/>
                      </a:pPr>
                      <a:r>
                        <a:rPr b="1" lang="en-US" sz="1400" u="none" cap="none" strike="noStrike">
                          <a:latin typeface="Calibri"/>
                          <a:ea typeface="Calibri"/>
                          <a:cs typeface="Calibri"/>
                          <a:sym typeface="Calibri"/>
                        </a:rPr>
                        <a:t>Características</a:t>
                      </a:r>
                      <a:endParaRPr sz="1400" u="none" cap="none" strike="noStrike">
                        <a:latin typeface="Calibri"/>
                        <a:ea typeface="Calibri"/>
                        <a:cs typeface="Calibri"/>
                        <a:sym typeface="Calibri"/>
                      </a:endParaRPr>
                    </a:p>
                  </a:txBody>
                  <a:tcPr marT="3175" marB="0" marR="0" marL="0">
                    <a:solidFill>
                      <a:srgbClr val="B2B2B2"/>
                    </a:solidFill>
                  </a:tcPr>
                </a:tc>
                <a:tc>
                  <a:txBody>
                    <a:bodyPr/>
                    <a:lstStyle/>
                    <a:p>
                      <a:pPr indent="0" lvl="0" marL="109220" marR="0" rtl="0" algn="l">
                        <a:lnSpc>
                          <a:spcPct val="100000"/>
                        </a:lnSpc>
                        <a:spcBef>
                          <a:spcPts val="0"/>
                        </a:spcBef>
                        <a:spcAft>
                          <a:spcPts val="0"/>
                        </a:spcAft>
                        <a:buNone/>
                      </a:pPr>
                      <a:r>
                        <a:rPr b="1" lang="en-US" sz="1400" u="none" cap="none" strike="noStrike">
                          <a:latin typeface="Calibri"/>
                          <a:ea typeface="Calibri"/>
                          <a:cs typeface="Calibri"/>
                          <a:sym typeface="Calibri"/>
                        </a:rPr>
                        <a:t>RNA Multicapa</a:t>
                      </a:r>
                      <a:endParaRPr sz="1400" u="none" cap="none" strike="noStrike">
                        <a:latin typeface="Calibri"/>
                        <a:ea typeface="Calibri"/>
                        <a:cs typeface="Calibri"/>
                        <a:sym typeface="Calibri"/>
                      </a:endParaRPr>
                    </a:p>
                  </a:txBody>
                  <a:tcPr marT="3175" marB="0" marR="0" marL="0">
                    <a:solidFill>
                      <a:srgbClr val="B2B2B2"/>
                    </a:solidFill>
                  </a:tcPr>
                </a:tc>
                <a:tc>
                  <a:txBody>
                    <a:bodyPr/>
                    <a:lstStyle/>
                    <a:p>
                      <a:pPr indent="0" lvl="0" marL="120014" marR="0" rtl="0" algn="l">
                        <a:lnSpc>
                          <a:spcPct val="100000"/>
                        </a:lnSpc>
                        <a:spcBef>
                          <a:spcPts val="0"/>
                        </a:spcBef>
                        <a:spcAft>
                          <a:spcPts val="0"/>
                        </a:spcAft>
                        <a:buNone/>
                      </a:pPr>
                      <a:r>
                        <a:rPr b="1" lang="en-US" sz="1400" u="none" cap="none" strike="noStrike">
                          <a:latin typeface="Calibri"/>
                          <a:ea typeface="Calibri"/>
                          <a:cs typeface="Calibri"/>
                          <a:sym typeface="Calibri"/>
                        </a:rPr>
                        <a:t>RNC</a:t>
                      </a:r>
                      <a:endParaRPr sz="1400" u="none" cap="none" strike="noStrike">
                        <a:latin typeface="Calibri"/>
                        <a:ea typeface="Calibri"/>
                        <a:cs typeface="Calibri"/>
                        <a:sym typeface="Calibri"/>
                      </a:endParaRPr>
                    </a:p>
                  </a:txBody>
                  <a:tcPr marT="3175" marB="0" marR="0" marL="0">
                    <a:solidFill>
                      <a:srgbClr val="B2B2B2"/>
                    </a:solidFill>
                  </a:tcPr>
                </a:tc>
              </a:tr>
              <a:tr h="199400">
                <a:tc>
                  <a:txBody>
                    <a:bodyPr/>
                    <a:lstStyle/>
                    <a:p>
                      <a:pPr indent="0" lvl="0" marL="89535" marR="0" rtl="0" algn="l">
                        <a:lnSpc>
                          <a:spcPct val="116666"/>
                        </a:lnSpc>
                        <a:spcBef>
                          <a:spcPts val="0"/>
                        </a:spcBef>
                        <a:spcAft>
                          <a:spcPts val="0"/>
                        </a:spcAft>
                        <a:buNone/>
                      </a:pPr>
                      <a:r>
                        <a:rPr lang="en-US" sz="1200" u="none" cap="none" strike="noStrike">
                          <a:latin typeface="Calibri"/>
                          <a:ea typeface="Calibri"/>
                          <a:cs typeface="Calibri"/>
                          <a:sym typeface="Calibri"/>
                        </a:rPr>
                        <a:t>Datos de entrada en</a:t>
                      </a:r>
                      <a:endParaRPr sz="1200" u="none" cap="none" strike="noStrike">
                        <a:latin typeface="Calibri"/>
                        <a:ea typeface="Calibri"/>
                        <a:cs typeface="Calibri"/>
                        <a:sym typeface="Calibri"/>
                      </a:endParaRPr>
                    </a:p>
                  </a:txBody>
                  <a:tcPr marT="8900" marB="0" marR="0" marL="0">
                    <a:solidFill>
                      <a:srgbClr val="CCCCCC"/>
                    </a:solidFill>
                  </a:tcPr>
                </a:tc>
                <a:tc>
                  <a:txBody>
                    <a:bodyPr/>
                    <a:lstStyle/>
                    <a:p>
                      <a:pPr indent="0" lvl="0" marL="109220" marR="0" rtl="0" algn="l">
                        <a:lnSpc>
                          <a:spcPct val="116666"/>
                        </a:lnSpc>
                        <a:spcBef>
                          <a:spcPts val="0"/>
                        </a:spcBef>
                        <a:spcAft>
                          <a:spcPts val="0"/>
                        </a:spcAft>
                        <a:buNone/>
                      </a:pPr>
                      <a:r>
                        <a:rPr lang="en-US" sz="1200" u="none" cap="none" strike="noStrike">
                          <a:latin typeface="Calibri"/>
                          <a:ea typeface="Calibri"/>
                          <a:cs typeface="Calibri"/>
                          <a:sym typeface="Calibri"/>
                        </a:rPr>
                        <a:t>Las características que analizamos. Por</a:t>
                      </a:r>
                      <a:endParaRPr sz="1200" u="none" cap="none" strike="noStrike">
                        <a:latin typeface="Calibri"/>
                        <a:ea typeface="Calibri"/>
                        <a:cs typeface="Calibri"/>
                        <a:sym typeface="Calibri"/>
                      </a:endParaRPr>
                    </a:p>
                  </a:txBody>
                  <a:tcPr marT="8900" marB="0" marR="0" marL="0">
                    <a:solidFill>
                      <a:srgbClr val="CCCCCC"/>
                    </a:solidFill>
                  </a:tcPr>
                </a:tc>
                <a:tc>
                  <a:txBody>
                    <a:bodyPr/>
                    <a:lstStyle/>
                    <a:p>
                      <a:pPr indent="0" lvl="0" marL="120014" marR="0" rtl="0" algn="l">
                        <a:lnSpc>
                          <a:spcPct val="116666"/>
                        </a:lnSpc>
                        <a:spcBef>
                          <a:spcPts val="0"/>
                        </a:spcBef>
                        <a:spcAft>
                          <a:spcPts val="0"/>
                        </a:spcAft>
                        <a:buNone/>
                      </a:pPr>
                      <a:r>
                        <a:rPr lang="en-US" sz="1200" u="none" cap="none" strike="noStrike">
                          <a:latin typeface="Calibri"/>
                          <a:ea typeface="Calibri"/>
                          <a:cs typeface="Calibri"/>
                          <a:sym typeface="Calibri"/>
                        </a:rPr>
                        <a:t>Pixeles de una imagen. Si es color, serán 3 capas para rojo,verde,azul</a:t>
                      </a:r>
                      <a:endParaRPr sz="1200" u="none" cap="none" strike="noStrike">
                        <a:latin typeface="Calibri"/>
                        <a:ea typeface="Calibri"/>
                        <a:cs typeface="Calibri"/>
                        <a:sym typeface="Calibri"/>
                      </a:endParaRPr>
                    </a:p>
                  </a:txBody>
                  <a:tcPr marT="8900" marB="0" marR="0" marL="0">
                    <a:solidFill>
                      <a:srgbClr val="CCCCCC"/>
                    </a:solidFill>
                  </a:tcPr>
                </a:tc>
              </a:tr>
              <a:tr h="216525">
                <a:tc>
                  <a:txBody>
                    <a:bodyPr/>
                    <a:lstStyle/>
                    <a:p>
                      <a:pPr indent="0" lvl="0" marL="89535" marR="0" rtl="0" algn="l">
                        <a:lnSpc>
                          <a:spcPct val="95000"/>
                        </a:lnSpc>
                        <a:spcBef>
                          <a:spcPts val="0"/>
                        </a:spcBef>
                        <a:spcAft>
                          <a:spcPts val="0"/>
                        </a:spcAft>
                        <a:buNone/>
                      </a:pPr>
                      <a:r>
                        <a:rPr lang="en-US" sz="1200" u="none" cap="none" strike="noStrike">
                          <a:latin typeface="Calibri"/>
                          <a:ea typeface="Calibri"/>
                          <a:cs typeface="Calibri"/>
                          <a:sym typeface="Calibri"/>
                        </a:rPr>
                        <a:t>la Capa Inicial</a:t>
                      </a:r>
                      <a:endParaRPr sz="1200" u="none" cap="none" strike="noStrike">
                        <a:latin typeface="Calibri"/>
                        <a:ea typeface="Calibri"/>
                        <a:cs typeface="Calibri"/>
                        <a:sym typeface="Calibri"/>
                      </a:endParaRPr>
                    </a:p>
                  </a:txBody>
                  <a:tcPr marT="0" marB="0" marR="0" marL="0">
                    <a:solidFill>
                      <a:srgbClr val="CCCCCC"/>
                    </a:solidFill>
                  </a:tcPr>
                </a:tc>
                <a:tc>
                  <a:txBody>
                    <a:bodyPr/>
                    <a:lstStyle/>
                    <a:p>
                      <a:pPr indent="0" lvl="0" marL="109220" marR="0" rtl="0" algn="l">
                        <a:lnSpc>
                          <a:spcPct val="95000"/>
                        </a:lnSpc>
                        <a:spcBef>
                          <a:spcPts val="0"/>
                        </a:spcBef>
                        <a:spcAft>
                          <a:spcPts val="0"/>
                        </a:spcAft>
                        <a:buNone/>
                      </a:pPr>
                      <a:r>
                        <a:rPr lang="en-US" sz="1200" u="none" cap="none" strike="noStrike">
                          <a:latin typeface="Calibri"/>
                          <a:ea typeface="Calibri"/>
                          <a:cs typeface="Calibri"/>
                          <a:sym typeface="Calibri"/>
                        </a:rPr>
                        <a:t>ejemplo: ancho, alto, grosor, etc.</a:t>
                      </a:r>
                      <a:endParaRPr sz="1200" u="none" cap="none" strike="noStrike">
                        <a:latin typeface="Calibri"/>
                        <a:ea typeface="Calibri"/>
                        <a:cs typeface="Calibri"/>
                        <a:sym typeface="Calibri"/>
                      </a:endParaRPr>
                    </a:p>
                  </a:txBody>
                  <a:tcPr marT="0" marB="0" marR="0" marL="0">
                    <a:solidFill>
                      <a:srgbClr val="CCCCC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solidFill>
                      <a:srgbClr val="CCCCCC"/>
                    </a:solidFill>
                  </a:tcPr>
                </a:tc>
              </a:tr>
              <a:tr h="199400">
                <a:tc>
                  <a:txBody>
                    <a:bodyPr/>
                    <a:lstStyle/>
                    <a:p>
                      <a:pPr indent="0" lvl="0" marL="89535" marR="0" rtl="0" algn="l">
                        <a:lnSpc>
                          <a:spcPct val="116666"/>
                        </a:lnSpc>
                        <a:spcBef>
                          <a:spcPts val="0"/>
                        </a:spcBef>
                        <a:spcAft>
                          <a:spcPts val="0"/>
                        </a:spcAft>
                        <a:buNone/>
                      </a:pPr>
                      <a:r>
                        <a:rPr lang="en-US" sz="1200" u="none" cap="none" strike="noStrike">
                          <a:latin typeface="Calibri"/>
                          <a:ea typeface="Calibri"/>
                          <a:cs typeface="Calibri"/>
                          <a:sym typeface="Calibri"/>
                        </a:rPr>
                        <a:t>Capas ocultas</a:t>
                      </a:r>
                      <a:endParaRPr sz="1200" u="none" cap="none" strike="noStrike">
                        <a:latin typeface="Calibri"/>
                        <a:ea typeface="Calibri"/>
                        <a:cs typeface="Calibri"/>
                        <a:sym typeface="Calibri"/>
                      </a:endParaRPr>
                    </a:p>
                  </a:txBody>
                  <a:tcPr marT="8900" marB="0" marR="0" marL="0">
                    <a:solidFill>
                      <a:srgbClr val="E5E5E5"/>
                    </a:solidFill>
                  </a:tcPr>
                </a:tc>
                <a:tc>
                  <a:txBody>
                    <a:bodyPr/>
                    <a:lstStyle/>
                    <a:p>
                      <a:pPr indent="0" lvl="0" marL="109220" marR="0" rtl="0" algn="l">
                        <a:lnSpc>
                          <a:spcPct val="116666"/>
                        </a:lnSpc>
                        <a:spcBef>
                          <a:spcPts val="0"/>
                        </a:spcBef>
                        <a:spcAft>
                          <a:spcPts val="0"/>
                        </a:spcAft>
                        <a:buNone/>
                      </a:pPr>
                      <a:r>
                        <a:rPr lang="en-US" sz="1200" u="none" cap="none" strike="noStrike">
                          <a:latin typeface="Calibri"/>
                          <a:ea typeface="Calibri"/>
                          <a:cs typeface="Calibri"/>
                          <a:sym typeface="Calibri"/>
                        </a:rPr>
                        <a:t>Elegimos una cantidad de neuronas para</a:t>
                      </a:r>
                      <a:endParaRPr sz="1200" u="none" cap="none" strike="noStrike">
                        <a:latin typeface="Calibri"/>
                        <a:ea typeface="Calibri"/>
                        <a:cs typeface="Calibri"/>
                        <a:sym typeface="Calibri"/>
                      </a:endParaRPr>
                    </a:p>
                  </a:txBody>
                  <a:tcPr marT="8900" marB="0" marR="0" marL="0">
                    <a:solidFill>
                      <a:srgbClr val="E5E5E5"/>
                    </a:solidFill>
                  </a:tcPr>
                </a:tc>
                <a:tc>
                  <a:txBody>
                    <a:bodyPr/>
                    <a:lstStyle/>
                    <a:p>
                      <a:pPr indent="0" lvl="0" marL="120014" marR="0" rtl="0" algn="l">
                        <a:lnSpc>
                          <a:spcPct val="116666"/>
                        </a:lnSpc>
                        <a:spcBef>
                          <a:spcPts val="0"/>
                        </a:spcBef>
                        <a:spcAft>
                          <a:spcPts val="0"/>
                        </a:spcAft>
                        <a:buNone/>
                      </a:pPr>
                      <a:r>
                        <a:rPr lang="en-US" sz="1200" u="none" cap="none" strike="noStrike">
                          <a:latin typeface="Calibri"/>
                          <a:ea typeface="Calibri"/>
                          <a:cs typeface="Calibri"/>
                          <a:sym typeface="Calibri"/>
                        </a:rPr>
                        <a:t>Tenemos de tipo:</a:t>
                      </a:r>
                      <a:endParaRPr sz="1200" u="none" cap="none" strike="noStrike">
                        <a:latin typeface="Calibri"/>
                        <a:ea typeface="Calibri"/>
                        <a:cs typeface="Calibri"/>
                        <a:sym typeface="Calibri"/>
                      </a:endParaRPr>
                    </a:p>
                  </a:txBody>
                  <a:tcPr marT="8900" marB="0" marR="0" marL="0">
                    <a:solidFill>
                      <a:srgbClr val="E5E5E5"/>
                    </a:solidFill>
                  </a:tcPr>
                </a:tc>
              </a:tr>
              <a:tr h="151775">
                <a:tc>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txBody>
                  <a:tcPr marT="0" marB="0" marR="0" marL="0">
                    <a:solidFill>
                      <a:srgbClr val="E5E5E5"/>
                    </a:solidFill>
                  </a:tcPr>
                </a:tc>
                <a:tc>
                  <a:txBody>
                    <a:bodyPr/>
                    <a:lstStyle/>
                    <a:p>
                      <a:pPr indent="0" lvl="0" marL="109220" marR="0" rtl="0" algn="l">
                        <a:lnSpc>
                          <a:spcPct val="91666"/>
                        </a:lnSpc>
                        <a:spcBef>
                          <a:spcPts val="0"/>
                        </a:spcBef>
                        <a:spcAft>
                          <a:spcPts val="0"/>
                        </a:spcAft>
                        <a:buNone/>
                      </a:pPr>
                      <a:r>
                        <a:rPr lang="en-US" sz="1200" u="none" cap="none" strike="noStrike">
                          <a:latin typeface="Calibri"/>
                          <a:ea typeface="Calibri"/>
                          <a:cs typeface="Calibri"/>
                          <a:sym typeface="Calibri"/>
                        </a:rPr>
                        <a:t>las capas ocultas.</a:t>
                      </a:r>
                      <a:endParaRPr sz="1200" u="none" cap="none" strike="noStrike">
                        <a:latin typeface="Calibri"/>
                        <a:ea typeface="Calibri"/>
                        <a:cs typeface="Calibri"/>
                        <a:sym typeface="Calibri"/>
                      </a:endParaRPr>
                    </a:p>
                  </a:txBody>
                  <a:tcPr marT="0" marB="0" marR="0" marL="0">
                    <a:solidFill>
                      <a:srgbClr val="E5E5E5"/>
                    </a:solidFill>
                  </a:tcPr>
                </a:tc>
                <a:tc>
                  <a:txBody>
                    <a:bodyPr/>
                    <a:lstStyle/>
                    <a:p>
                      <a:pPr indent="0" lvl="0" marL="120014" marR="0" rtl="0" algn="l">
                        <a:lnSpc>
                          <a:spcPct val="91666"/>
                        </a:lnSpc>
                        <a:spcBef>
                          <a:spcPts val="0"/>
                        </a:spcBef>
                        <a:spcAft>
                          <a:spcPts val="0"/>
                        </a:spcAft>
                        <a:buNone/>
                      </a:pPr>
                      <a:r>
                        <a:rPr lang="en-US" sz="1200" u="none" cap="none" strike="noStrike">
                          <a:latin typeface="Calibri"/>
                          <a:ea typeface="Calibri"/>
                          <a:cs typeface="Calibri"/>
                          <a:sym typeface="Calibri"/>
                        </a:rPr>
                        <a:t>* Convolución (con un tamaño de kernel y una cantidad de filtros)</a:t>
                      </a:r>
                      <a:endParaRPr sz="1200" u="none" cap="none" strike="noStrike">
                        <a:latin typeface="Calibri"/>
                        <a:ea typeface="Calibri"/>
                        <a:cs typeface="Calibri"/>
                        <a:sym typeface="Calibri"/>
                      </a:endParaRPr>
                    </a:p>
                  </a:txBody>
                  <a:tcPr marT="0" marB="0" marR="0" marL="0">
                    <a:solidFill>
                      <a:srgbClr val="E5E5E5"/>
                    </a:solidFill>
                  </a:tcPr>
                </a:tc>
              </a:tr>
              <a:tr h="2902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solidFill>
                      <a:srgbClr val="E5E5E5"/>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solidFill>
                      <a:srgbClr val="E5E5E5"/>
                    </a:solidFill>
                  </a:tcPr>
                </a:tc>
                <a:tc>
                  <a:txBody>
                    <a:bodyPr/>
                    <a:lstStyle/>
                    <a:p>
                      <a:pPr indent="0" lvl="0" marL="120014" marR="0" rtl="0" algn="l">
                        <a:lnSpc>
                          <a:spcPct val="95000"/>
                        </a:lnSpc>
                        <a:spcBef>
                          <a:spcPts val="0"/>
                        </a:spcBef>
                        <a:spcAft>
                          <a:spcPts val="0"/>
                        </a:spcAft>
                        <a:buNone/>
                      </a:pPr>
                      <a:r>
                        <a:rPr lang="en-US" sz="1200" u="none" cap="none" strike="noStrike">
                          <a:latin typeface="Calibri"/>
                          <a:ea typeface="Calibri"/>
                          <a:cs typeface="Calibri"/>
                          <a:sym typeface="Calibri"/>
                        </a:rPr>
                        <a:t>* Subsampling</a:t>
                      </a:r>
                      <a:endParaRPr sz="1200" u="none" cap="none" strike="noStrike">
                        <a:latin typeface="Calibri"/>
                        <a:ea typeface="Calibri"/>
                        <a:cs typeface="Calibri"/>
                        <a:sym typeface="Calibri"/>
                      </a:endParaRPr>
                    </a:p>
                  </a:txBody>
                  <a:tcPr marT="0" marB="0" marR="0" marL="0">
                    <a:solidFill>
                      <a:srgbClr val="E5E5E5"/>
                    </a:solidFill>
                  </a:tcPr>
                </a:tc>
              </a:tr>
              <a:tr h="199400">
                <a:tc>
                  <a:txBody>
                    <a:bodyPr/>
                    <a:lstStyle/>
                    <a:p>
                      <a:pPr indent="0" lvl="0" marL="89535" marR="0" rtl="0" algn="l">
                        <a:lnSpc>
                          <a:spcPct val="116666"/>
                        </a:lnSpc>
                        <a:spcBef>
                          <a:spcPts val="0"/>
                        </a:spcBef>
                        <a:spcAft>
                          <a:spcPts val="0"/>
                        </a:spcAft>
                        <a:buNone/>
                      </a:pPr>
                      <a:r>
                        <a:rPr lang="en-US" sz="1200" u="none" cap="none" strike="noStrike">
                          <a:latin typeface="Calibri"/>
                          <a:ea typeface="Calibri"/>
                          <a:cs typeface="Calibri"/>
                          <a:sym typeface="Calibri"/>
                        </a:rPr>
                        <a:t>Capa de Salida</a:t>
                      </a:r>
                      <a:endParaRPr sz="1200" u="none" cap="none" strike="noStrike">
                        <a:latin typeface="Calibri"/>
                        <a:ea typeface="Calibri"/>
                        <a:cs typeface="Calibri"/>
                        <a:sym typeface="Calibri"/>
                      </a:endParaRPr>
                    </a:p>
                  </a:txBody>
                  <a:tcPr marT="8900" marB="0" marR="0" marL="0">
                    <a:solidFill>
                      <a:srgbClr val="CCCCCC"/>
                    </a:solidFill>
                  </a:tcPr>
                </a:tc>
                <a:tc>
                  <a:txBody>
                    <a:bodyPr/>
                    <a:lstStyle/>
                    <a:p>
                      <a:pPr indent="0" lvl="0" marL="109220" marR="0" rtl="0" algn="l">
                        <a:lnSpc>
                          <a:spcPct val="116666"/>
                        </a:lnSpc>
                        <a:spcBef>
                          <a:spcPts val="0"/>
                        </a:spcBef>
                        <a:spcAft>
                          <a:spcPts val="0"/>
                        </a:spcAft>
                        <a:buNone/>
                      </a:pPr>
                      <a:r>
                        <a:rPr lang="en-US" sz="1200" u="none" cap="none" strike="noStrike">
                          <a:latin typeface="Calibri"/>
                          <a:ea typeface="Calibri"/>
                          <a:cs typeface="Calibri"/>
                          <a:sym typeface="Calibri"/>
                        </a:rPr>
                        <a:t>La cantidad de neuronas que queremos</a:t>
                      </a:r>
                      <a:endParaRPr sz="1200" u="none" cap="none" strike="noStrike">
                        <a:latin typeface="Calibri"/>
                        <a:ea typeface="Calibri"/>
                        <a:cs typeface="Calibri"/>
                        <a:sym typeface="Calibri"/>
                      </a:endParaRPr>
                    </a:p>
                  </a:txBody>
                  <a:tcPr marT="8900" marB="0" marR="0" marL="0">
                    <a:solidFill>
                      <a:srgbClr val="CCCCCC"/>
                    </a:solidFill>
                  </a:tcPr>
                </a:tc>
                <a:tc>
                  <a:txBody>
                    <a:bodyPr/>
                    <a:lstStyle/>
                    <a:p>
                      <a:pPr indent="0" lvl="0" marL="120014" marR="0" rtl="0" algn="l">
                        <a:lnSpc>
                          <a:spcPct val="116666"/>
                        </a:lnSpc>
                        <a:spcBef>
                          <a:spcPts val="0"/>
                        </a:spcBef>
                        <a:spcAft>
                          <a:spcPts val="0"/>
                        </a:spcAft>
                        <a:buNone/>
                      </a:pPr>
                      <a:r>
                        <a:rPr lang="en-US" sz="1200" u="none" cap="none" strike="noStrike">
                          <a:latin typeface="Calibri"/>
                          <a:ea typeface="Calibri"/>
                          <a:cs typeface="Calibri"/>
                          <a:sym typeface="Calibri"/>
                        </a:rPr>
                        <a:t>Debemos «aplanar» la última convolución con una (ó más) capas de</a:t>
                      </a:r>
                      <a:endParaRPr sz="1200" u="none" cap="none" strike="noStrike">
                        <a:latin typeface="Calibri"/>
                        <a:ea typeface="Calibri"/>
                        <a:cs typeface="Calibri"/>
                        <a:sym typeface="Calibri"/>
                      </a:endParaRPr>
                    </a:p>
                  </a:txBody>
                  <a:tcPr marT="8900" marB="0" marR="0" marL="0">
                    <a:solidFill>
                      <a:srgbClr val="CCCCCC"/>
                    </a:solidFill>
                  </a:tcPr>
                </a:tc>
              </a:tr>
              <a:tr h="151775">
                <a:tc>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txBody>
                  <a:tcPr marT="0" marB="0" marR="0" marL="0">
                    <a:solidFill>
                      <a:srgbClr val="CCCCCC"/>
                    </a:solidFill>
                  </a:tcPr>
                </a:tc>
                <a:tc>
                  <a:txBody>
                    <a:bodyPr/>
                    <a:lstStyle/>
                    <a:p>
                      <a:pPr indent="0" lvl="0" marL="109220" marR="0" rtl="0" algn="l">
                        <a:lnSpc>
                          <a:spcPct val="91666"/>
                        </a:lnSpc>
                        <a:spcBef>
                          <a:spcPts val="0"/>
                        </a:spcBef>
                        <a:spcAft>
                          <a:spcPts val="0"/>
                        </a:spcAft>
                        <a:buNone/>
                      </a:pPr>
                      <a:r>
                        <a:rPr lang="en-US" sz="1200" u="none" cap="none" strike="noStrike">
                          <a:latin typeface="Calibri"/>
                          <a:ea typeface="Calibri"/>
                          <a:cs typeface="Calibri"/>
                          <a:sym typeface="Calibri"/>
                        </a:rPr>
                        <a:t>clasificar. Para estados binarios, 2</a:t>
                      </a:r>
                      <a:endParaRPr sz="1200" u="none" cap="none" strike="noStrike">
                        <a:latin typeface="Calibri"/>
                        <a:ea typeface="Calibri"/>
                        <a:cs typeface="Calibri"/>
                        <a:sym typeface="Calibri"/>
                      </a:endParaRPr>
                    </a:p>
                  </a:txBody>
                  <a:tcPr marT="0" marB="0" marR="0" marL="0">
                    <a:solidFill>
                      <a:srgbClr val="CCCCCC"/>
                    </a:solidFill>
                  </a:tcPr>
                </a:tc>
                <a:tc>
                  <a:txBody>
                    <a:bodyPr/>
                    <a:lstStyle/>
                    <a:p>
                      <a:pPr indent="0" lvl="0" marL="120014" marR="0" rtl="0" algn="l">
                        <a:lnSpc>
                          <a:spcPct val="91666"/>
                        </a:lnSpc>
                        <a:spcBef>
                          <a:spcPts val="0"/>
                        </a:spcBef>
                        <a:spcAft>
                          <a:spcPts val="0"/>
                        </a:spcAft>
                        <a:buNone/>
                      </a:pPr>
                      <a:r>
                        <a:rPr lang="en-US" sz="1200" u="none" cap="none" strike="noStrike">
                          <a:latin typeface="Calibri"/>
                          <a:ea typeface="Calibri"/>
                          <a:cs typeface="Calibri"/>
                          <a:sym typeface="Calibri"/>
                        </a:rPr>
                        <a:t>neuronas ocultas «tradicionales» y hacer una salida mediante</a:t>
                      </a:r>
                      <a:endParaRPr sz="1200" u="none" cap="none" strike="noStrike">
                        <a:latin typeface="Calibri"/>
                        <a:ea typeface="Calibri"/>
                        <a:cs typeface="Calibri"/>
                        <a:sym typeface="Calibri"/>
                      </a:endParaRPr>
                    </a:p>
                  </a:txBody>
                  <a:tcPr marT="0" marB="0" marR="0" marL="0">
                    <a:solidFill>
                      <a:srgbClr val="CCCCCC"/>
                    </a:solidFill>
                  </a:tcPr>
                </a:tc>
              </a:tr>
              <a:tr h="152400">
                <a:tc>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txBody>
                  <a:tcPr marT="0" marB="0" marR="0" marL="0">
                    <a:solidFill>
                      <a:srgbClr val="CCCCCC"/>
                    </a:solidFill>
                  </a:tcPr>
                </a:tc>
                <a:tc>
                  <a:txBody>
                    <a:bodyPr/>
                    <a:lstStyle/>
                    <a:p>
                      <a:pPr indent="0" lvl="0" marL="109220" marR="0" rtl="0" algn="l">
                        <a:lnSpc>
                          <a:spcPct val="91666"/>
                        </a:lnSpc>
                        <a:spcBef>
                          <a:spcPts val="0"/>
                        </a:spcBef>
                        <a:spcAft>
                          <a:spcPts val="0"/>
                        </a:spcAft>
                        <a:buNone/>
                      </a:pPr>
                      <a:r>
                        <a:rPr lang="en-US" sz="1200" u="none" cap="none" strike="noStrike">
                          <a:latin typeface="Calibri"/>
                          <a:ea typeface="Calibri"/>
                          <a:cs typeface="Calibri"/>
                          <a:sym typeface="Calibri"/>
                        </a:rPr>
                        <a:t>neuronas de salida.</a:t>
                      </a:r>
                      <a:endParaRPr sz="1200" u="none" cap="none" strike="noStrike">
                        <a:latin typeface="Calibri"/>
                        <a:ea typeface="Calibri"/>
                        <a:cs typeface="Calibri"/>
                        <a:sym typeface="Calibri"/>
                      </a:endParaRPr>
                    </a:p>
                  </a:txBody>
                  <a:tcPr marT="0" marB="0" marR="0" marL="0">
                    <a:solidFill>
                      <a:srgbClr val="CCCCCC"/>
                    </a:solidFill>
                  </a:tcPr>
                </a:tc>
                <a:tc>
                  <a:txBody>
                    <a:bodyPr/>
                    <a:lstStyle/>
                    <a:p>
                      <a:pPr indent="0" lvl="0" marL="120014" marR="0" rtl="0" algn="l">
                        <a:lnSpc>
                          <a:spcPct val="91666"/>
                        </a:lnSpc>
                        <a:spcBef>
                          <a:spcPts val="0"/>
                        </a:spcBef>
                        <a:spcAft>
                          <a:spcPts val="0"/>
                        </a:spcAft>
                        <a:buNone/>
                      </a:pPr>
                      <a:r>
                        <a:rPr lang="en-US" sz="1200" u="none" cap="none" strike="noStrike">
                          <a:latin typeface="Calibri"/>
                          <a:ea typeface="Calibri"/>
                          <a:cs typeface="Calibri"/>
                          <a:sym typeface="Calibri"/>
                        </a:rPr>
                        <a:t>SoftMax en la capa de salida. Devuelve el resultado en formato One-</a:t>
                      </a:r>
                      <a:endParaRPr sz="1200" u="none" cap="none" strike="noStrike">
                        <a:latin typeface="Calibri"/>
                        <a:ea typeface="Calibri"/>
                        <a:cs typeface="Calibri"/>
                        <a:sym typeface="Calibri"/>
                      </a:endParaRPr>
                    </a:p>
                  </a:txBody>
                  <a:tcPr marT="0" marB="0" marR="0" marL="0">
                    <a:solidFill>
                      <a:srgbClr val="CCCCCC"/>
                    </a:solidFill>
                  </a:tcPr>
                </a:tc>
              </a:tr>
              <a:tr h="200025">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solidFill>
                      <a:srgbClr val="CCCCCC"/>
                    </a:solidFill>
                  </a:tcPr>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solidFill>
                      <a:srgbClr val="CCCCCC"/>
                    </a:solidFill>
                  </a:tcPr>
                </a:tc>
                <a:tc>
                  <a:txBody>
                    <a:bodyPr/>
                    <a:lstStyle/>
                    <a:p>
                      <a:pPr indent="0" lvl="0" marL="120014" marR="0" rtl="0" algn="l">
                        <a:lnSpc>
                          <a:spcPct val="95000"/>
                        </a:lnSpc>
                        <a:spcBef>
                          <a:spcPts val="0"/>
                        </a:spcBef>
                        <a:spcAft>
                          <a:spcPts val="0"/>
                        </a:spcAft>
                        <a:buNone/>
                      </a:pPr>
                      <a:r>
                        <a:rPr lang="en-US" sz="1200" u="none" cap="none" strike="noStrike">
                          <a:latin typeface="Calibri"/>
                          <a:ea typeface="Calibri"/>
                          <a:cs typeface="Calibri"/>
                          <a:sym typeface="Calibri"/>
                        </a:rPr>
                        <a:t>Hot-Encoding</a:t>
                      </a:r>
                      <a:endParaRPr sz="1200" u="none" cap="none" strike="noStrike">
                        <a:latin typeface="Calibri"/>
                        <a:ea typeface="Calibri"/>
                        <a:cs typeface="Calibri"/>
                        <a:sym typeface="Calibri"/>
                      </a:endParaRPr>
                    </a:p>
                  </a:txBody>
                  <a:tcPr marT="0" marB="0" marR="0" marL="0">
                    <a:solidFill>
                      <a:srgbClr val="CCCCCC"/>
                    </a:solidFill>
                  </a:tcPr>
                </a:tc>
              </a:tr>
              <a:tr h="389250">
                <a:tc>
                  <a:txBody>
                    <a:bodyPr/>
                    <a:lstStyle/>
                    <a:p>
                      <a:pPr indent="0" lvl="0" marL="89535" marR="0" rtl="0" algn="l">
                        <a:lnSpc>
                          <a:spcPct val="100000"/>
                        </a:lnSpc>
                        <a:spcBef>
                          <a:spcPts val="0"/>
                        </a:spcBef>
                        <a:spcAft>
                          <a:spcPts val="0"/>
                        </a:spcAft>
                        <a:buNone/>
                      </a:pPr>
                      <a:r>
                        <a:rPr lang="en-US" sz="1200" u="none" cap="none" strike="noStrike">
                          <a:latin typeface="Calibri"/>
                          <a:ea typeface="Calibri"/>
                          <a:cs typeface="Calibri"/>
                          <a:sym typeface="Calibri"/>
                        </a:rPr>
                        <a:t>Aprendizaje</a:t>
                      </a:r>
                      <a:endParaRPr sz="1200" u="none" cap="none" strike="noStrike">
                        <a:latin typeface="Calibri"/>
                        <a:ea typeface="Calibri"/>
                        <a:cs typeface="Calibri"/>
                        <a:sym typeface="Calibri"/>
                      </a:endParaRPr>
                    </a:p>
                  </a:txBody>
                  <a:tcPr marT="8900" marB="0" marR="0" marL="0">
                    <a:solidFill>
                      <a:srgbClr val="E5E5E5"/>
                    </a:solidFill>
                  </a:tcPr>
                </a:tc>
                <a:tc>
                  <a:txBody>
                    <a:bodyPr/>
                    <a:lstStyle/>
                    <a:p>
                      <a:pPr indent="0" lvl="0" marL="109220" marR="0" rtl="0" algn="l">
                        <a:lnSpc>
                          <a:spcPct val="100000"/>
                        </a:lnSpc>
                        <a:spcBef>
                          <a:spcPts val="0"/>
                        </a:spcBef>
                        <a:spcAft>
                          <a:spcPts val="0"/>
                        </a:spcAft>
                        <a:buNone/>
                      </a:pPr>
                      <a:r>
                        <a:rPr lang="en-US" sz="1200" u="none" cap="none" strike="noStrike">
                          <a:latin typeface="Calibri"/>
                          <a:ea typeface="Calibri"/>
                          <a:cs typeface="Calibri"/>
                          <a:sym typeface="Calibri"/>
                        </a:rPr>
                        <a:t>Supervisado</a:t>
                      </a:r>
                      <a:endParaRPr sz="1200" u="none" cap="none" strike="noStrike">
                        <a:latin typeface="Calibri"/>
                        <a:ea typeface="Calibri"/>
                        <a:cs typeface="Calibri"/>
                        <a:sym typeface="Calibri"/>
                      </a:endParaRPr>
                    </a:p>
                  </a:txBody>
                  <a:tcPr marT="8900" marB="0" marR="0" marL="0">
                    <a:solidFill>
                      <a:srgbClr val="E5E5E5"/>
                    </a:solidFill>
                  </a:tcPr>
                </a:tc>
                <a:tc>
                  <a:txBody>
                    <a:bodyPr/>
                    <a:lstStyle/>
                    <a:p>
                      <a:pPr indent="0" lvl="0" marL="120014" marR="0" rtl="0" algn="l">
                        <a:lnSpc>
                          <a:spcPct val="100000"/>
                        </a:lnSpc>
                        <a:spcBef>
                          <a:spcPts val="0"/>
                        </a:spcBef>
                        <a:spcAft>
                          <a:spcPts val="0"/>
                        </a:spcAft>
                        <a:buNone/>
                      </a:pPr>
                      <a:r>
                        <a:rPr lang="en-US" sz="1200" u="none" cap="none" strike="noStrike">
                          <a:latin typeface="Calibri"/>
                          <a:ea typeface="Calibri"/>
                          <a:cs typeface="Calibri"/>
                          <a:sym typeface="Calibri"/>
                        </a:rPr>
                        <a:t>Supervisado</a:t>
                      </a:r>
                      <a:endParaRPr sz="1200" u="none" cap="none" strike="noStrike">
                        <a:latin typeface="Calibri"/>
                        <a:ea typeface="Calibri"/>
                        <a:cs typeface="Calibri"/>
                        <a:sym typeface="Calibri"/>
                      </a:endParaRPr>
                    </a:p>
                  </a:txBody>
                  <a:tcPr marT="8900" marB="0" marR="0" marL="0">
                    <a:solidFill>
                      <a:srgbClr val="E5E5E5"/>
                    </a:solidFill>
                  </a:tcPr>
                </a:tc>
              </a:tr>
              <a:tr h="200025">
                <a:tc>
                  <a:txBody>
                    <a:bodyPr/>
                    <a:lstStyle/>
                    <a:p>
                      <a:pPr indent="0" lvl="0" marL="89535" marR="0" rtl="0" algn="l">
                        <a:lnSpc>
                          <a:spcPct val="116666"/>
                        </a:lnSpc>
                        <a:spcBef>
                          <a:spcPts val="0"/>
                        </a:spcBef>
                        <a:spcAft>
                          <a:spcPts val="0"/>
                        </a:spcAft>
                        <a:buNone/>
                      </a:pPr>
                      <a:r>
                        <a:rPr lang="en-US" sz="1200" u="none" cap="none" strike="noStrike">
                          <a:latin typeface="Calibri"/>
                          <a:ea typeface="Calibri"/>
                          <a:cs typeface="Calibri"/>
                          <a:sym typeface="Calibri"/>
                        </a:rPr>
                        <a:t>Interconexiones</a:t>
                      </a:r>
                      <a:endParaRPr sz="1200" u="none" cap="none" strike="noStrike">
                        <a:latin typeface="Calibri"/>
                        <a:ea typeface="Calibri"/>
                        <a:cs typeface="Calibri"/>
                        <a:sym typeface="Calibri"/>
                      </a:endParaRPr>
                    </a:p>
                  </a:txBody>
                  <a:tcPr marT="9525" marB="0" marR="0" marL="0">
                    <a:solidFill>
                      <a:srgbClr val="CCCCCC"/>
                    </a:solidFill>
                  </a:tcPr>
                </a:tc>
                <a:tc>
                  <a:txBody>
                    <a:bodyPr/>
                    <a:lstStyle/>
                    <a:p>
                      <a:pPr indent="0" lvl="0" marL="109220" marR="0" rtl="0" algn="l">
                        <a:lnSpc>
                          <a:spcPct val="116666"/>
                        </a:lnSpc>
                        <a:spcBef>
                          <a:spcPts val="0"/>
                        </a:spcBef>
                        <a:spcAft>
                          <a:spcPts val="0"/>
                        </a:spcAft>
                        <a:buNone/>
                      </a:pPr>
                      <a:r>
                        <a:rPr lang="en-US" sz="1200" u="none" cap="none" strike="noStrike">
                          <a:latin typeface="Calibri"/>
                          <a:ea typeface="Calibri"/>
                          <a:cs typeface="Calibri"/>
                          <a:sym typeface="Calibri"/>
                        </a:rPr>
                        <a:t>Entre capas, todas las neuronas de una</a:t>
                      </a:r>
                      <a:endParaRPr sz="1200" u="none" cap="none" strike="noStrike">
                        <a:latin typeface="Calibri"/>
                        <a:ea typeface="Calibri"/>
                        <a:cs typeface="Calibri"/>
                        <a:sym typeface="Calibri"/>
                      </a:endParaRPr>
                    </a:p>
                  </a:txBody>
                  <a:tcPr marT="9525" marB="0" marR="0" marL="0">
                    <a:solidFill>
                      <a:srgbClr val="CCCCCC"/>
                    </a:solidFill>
                  </a:tcPr>
                </a:tc>
                <a:tc>
                  <a:txBody>
                    <a:bodyPr/>
                    <a:lstStyle/>
                    <a:p>
                      <a:pPr indent="0" lvl="0" marL="120014" marR="0" rtl="0" algn="l">
                        <a:lnSpc>
                          <a:spcPct val="116666"/>
                        </a:lnSpc>
                        <a:spcBef>
                          <a:spcPts val="0"/>
                        </a:spcBef>
                        <a:spcAft>
                          <a:spcPts val="0"/>
                        </a:spcAft>
                        <a:buNone/>
                      </a:pPr>
                      <a:r>
                        <a:rPr lang="en-US" sz="1200" u="none" cap="none" strike="noStrike">
                          <a:latin typeface="Calibri"/>
                          <a:ea typeface="Calibri"/>
                          <a:cs typeface="Calibri"/>
                          <a:sym typeface="Calibri"/>
                        </a:rPr>
                        <a:t>Son muchas menos conexiones necesarias, pues realmente los pesos</a:t>
                      </a:r>
                      <a:endParaRPr sz="1200" u="none" cap="none" strike="noStrike">
                        <a:latin typeface="Calibri"/>
                        <a:ea typeface="Calibri"/>
                        <a:cs typeface="Calibri"/>
                        <a:sym typeface="Calibri"/>
                      </a:endParaRPr>
                    </a:p>
                  </a:txBody>
                  <a:tcPr marT="9525" marB="0" marR="0" marL="0">
                    <a:solidFill>
                      <a:srgbClr val="CCCCCC"/>
                    </a:solidFill>
                  </a:tcPr>
                </a:tc>
              </a:tr>
              <a:tr h="44195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solidFill>
                      <a:srgbClr val="CCCCCC"/>
                    </a:solidFill>
                  </a:tcPr>
                </a:tc>
                <a:tc>
                  <a:txBody>
                    <a:bodyPr/>
                    <a:lstStyle/>
                    <a:p>
                      <a:pPr indent="0" lvl="0" marL="109220" marR="0" rtl="0" algn="l">
                        <a:lnSpc>
                          <a:spcPct val="95000"/>
                        </a:lnSpc>
                        <a:spcBef>
                          <a:spcPts val="0"/>
                        </a:spcBef>
                        <a:spcAft>
                          <a:spcPts val="0"/>
                        </a:spcAft>
                        <a:buNone/>
                      </a:pPr>
                      <a:r>
                        <a:rPr lang="en-US" sz="1200" u="none" cap="none" strike="noStrike">
                          <a:latin typeface="Calibri"/>
                          <a:ea typeface="Calibri"/>
                          <a:cs typeface="Calibri"/>
                          <a:sym typeface="Calibri"/>
                        </a:rPr>
                        <a:t>capa con la siguiente.</a:t>
                      </a:r>
                      <a:endParaRPr sz="1200" u="none" cap="none" strike="noStrike">
                        <a:latin typeface="Calibri"/>
                        <a:ea typeface="Calibri"/>
                        <a:cs typeface="Calibri"/>
                        <a:sym typeface="Calibri"/>
                      </a:endParaRPr>
                    </a:p>
                  </a:txBody>
                  <a:tcPr marT="0" marB="0" marR="0" marL="0">
                    <a:solidFill>
                      <a:srgbClr val="CCCCCC"/>
                    </a:solidFill>
                  </a:tcPr>
                </a:tc>
                <a:tc>
                  <a:txBody>
                    <a:bodyPr/>
                    <a:lstStyle/>
                    <a:p>
                      <a:pPr indent="0" lvl="0" marL="120014" marR="0" rtl="0" algn="l">
                        <a:lnSpc>
                          <a:spcPct val="95000"/>
                        </a:lnSpc>
                        <a:spcBef>
                          <a:spcPts val="0"/>
                        </a:spcBef>
                        <a:spcAft>
                          <a:spcPts val="0"/>
                        </a:spcAft>
                        <a:buNone/>
                      </a:pPr>
                      <a:r>
                        <a:rPr lang="en-US" sz="1200" u="none" cap="none" strike="noStrike">
                          <a:latin typeface="Calibri"/>
                          <a:ea typeface="Calibri"/>
                          <a:cs typeface="Calibri"/>
                          <a:sym typeface="Calibri"/>
                        </a:rPr>
                        <a:t>que ajustamos serán los de los filtros/kernels que usamos.</a:t>
                      </a:r>
                      <a:endParaRPr sz="1200" u="none" cap="none" strike="noStrike">
                        <a:latin typeface="Calibri"/>
                        <a:ea typeface="Calibri"/>
                        <a:cs typeface="Calibri"/>
                        <a:sym typeface="Calibri"/>
                      </a:endParaRPr>
                    </a:p>
                  </a:txBody>
                  <a:tcPr marT="0" marB="0" marR="0" marL="0">
                    <a:solidFill>
                      <a:srgbClr val="CCCCCC"/>
                    </a:solidFill>
                  </a:tcPr>
                </a:tc>
              </a:tr>
              <a:tr h="200025">
                <a:tc>
                  <a:txBody>
                    <a:bodyPr/>
                    <a:lstStyle/>
                    <a:p>
                      <a:pPr indent="0" lvl="0" marL="89535" marR="0" rtl="0" algn="l">
                        <a:lnSpc>
                          <a:spcPct val="116666"/>
                        </a:lnSpc>
                        <a:spcBef>
                          <a:spcPts val="0"/>
                        </a:spcBef>
                        <a:spcAft>
                          <a:spcPts val="0"/>
                        </a:spcAft>
                        <a:buNone/>
                      </a:pPr>
                      <a:r>
                        <a:rPr lang="en-US" sz="1200" u="none" cap="none" strike="noStrike">
                          <a:latin typeface="Calibri"/>
                          <a:ea typeface="Calibri"/>
                          <a:cs typeface="Calibri"/>
                          <a:sym typeface="Calibri"/>
                        </a:rPr>
                        <a:t>Significado de la</a:t>
                      </a:r>
                      <a:endParaRPr sz="1200" u="none" cap="none" strike="noStrike">
                        <a:latin typeface="Calibri"/>
                        <a:ea typeface="Calibri"/>
                        <a:cs typeface="Calibri"/>
                        <a:sym typeface="Calibri"/>
                      </a:endParaRPr>
                    </a:p>
                  </a:txBody>
                  <a:tcPr marT="9525" marB="0" marR="0" marL="0">
                    <a:solidFill>
                      <a:srgbClr val="E5E5E5"/>
                    </a:solidFill>
                  </a:tcPr>
                </a:tc>
                <a:tc>
                  <a:txBody>
                    <a:bodyPr/>
                    <a:lstStyle/>
                    <a:p>
                      <a:pPr indent="0" lvl="0" marL="109220" marR="0" rtl="0" algn="l">
                        <a:lnSpc>
                          <a:spcPct val="116666"/>
                        </a:lnSpc>
                        <a:spcBef>
                          <a:spcPts val="0"/>
                        </a:spcBef>
                        <a:spcAft>
                          <a:spcPts val="0"/>
                        </a:spcAft>
                        <a:buNone/>
                      </a:pPr>
                      <a:r>
                        <a:rPr lang="en-US" sz="1200" u="none" cap="none" strike="noStrike">
                          <a:latin typeface="Calibri"/>
                          <a:ea typeface="Calibri"/>
                          <a:cs typeface="Calibri"/>
                          <a:sym typeface="Calibri"/>
                        </a:rPr>
                        <a:t>Realmente es algo desconocido y no</a:t>
                      </a:r>
                      <a:endParaRPr sz="1200" u="none" cap="none" strike="noStrike">
                        <a:latin typeface="Calibri"/>
                        <a:ea typeface="Calibri"/>
                        <a:cs typeface="Calibri"/>
                        <a:sym typeface="Calibri"/>
                      </a:endParaRPr>
                    </a:p>
                  </a:txBody>
                  <a:tcPr marT="9525" marB="0" marR="0" marL="0">
                    <a:solidFill>
                      <a:srgbClr val="E5E5E5"/>
                    </a:solidFill>
                  </a:tcPr>
                </a:tc>
                <a:tc>
                  <a:txBody>
                    <a:bodyPr/>
                    <a:lstStyle/>
                    <a:p>
                      <a:pPr indent="0" lvl="0" marL="120014" marR="0" rtl="0" algn="l">
                        <a:lnSpc>
                          <a:spcPct val="116666"/>
                        </a:lnSpc>
                        <a:spcBef>
                          <a:spcPts val="0"/>
                        </a:spcBef>
                        <a:spcAft>
                          <a:spcPts val="0"/>
                        </a:spcAft>
                        <a:buNone/>
                      </a:pPr>
                      <a:r>
                        <a:rPr lang="en-US" sz="1200" u="none" cap="none" strike="noStrike">
                          <a:latin typeface="Calibri"/>
                          <a:ea typeface="Calibri"/>
                          <a:cs typeface="Calibri"/>
                          <a:sym typeface="Calibri"/>
                        </a:rPr>
                        <a:t>Las capas ocultas son mapas de detección de características de la</a:t>
                      </a:r>
                      <a:endParaRPr sz="1200" u="none" cap="none" strike="noStrike">
                        <a:latin typeface="Calibri"/>
                        <a:ea typeface="Calibri"/>
                        <a:cs typeface="Calibri"/>
                        <a:sym typeface="Calibri"/>
                      </a:endParaRPr>
                    </a:p>
                  </a:txBody>
                  <a:tcPr marT="9525" marB="0" marR="0" marL="0">
                    <a:solidFill>
                      <a:srgbClr val="E5E5E5"/>
                    </a:solidFill>
                  </a:tcPr>
                </a:tc>
              </a:tr>
              <a:tr h="151775">
                <a:tc>
                  <a:txBody>
                    <a:bodyPr/>
                    <a:lstStyle/>
                    <a:p>
                      <a:pPr indent="0" lvl="0" marL="89535" marR="0" rtl="0" algn="l">
                        <a:lnSpc>
                          <a:spcPct val="91666"/>
                        </a:lnSpc>
                        <a:spcBef>
                          <a:spcPts val="0"/>
                        </a:spcBef>
                        <a:spcAft>
                          <a:spcPts val="0"/>
                        </a:spcAft>
                        <a:buNone/>
                      </a:pPr>
                      <a:r>
                        <a:rPr lang="en-US" sz="1200" u="none" cap="none" strike="noStrike">
                          <a:latin typeface="Calibri"/>
                          <a:ea typeface="Calibri"/>
                          <a:cs typeface="Calibri"/>
                          <a:sym typeface="Calibri"/>
                        </a:rPr>
                        <a:t>cantidad de capas</a:t>
                      </a:r>
                      <a:endParaRPr sz="1200" u="none" cap="none" strike="noStrike">
                        <a:latin typeface="Calibri"/>
                        <a:ea typeface="Calibri"/>
                        <a:cs typeface="Calibri"/>
                        <a:sym typeface="Calibri"/>
                      </a:endParaRPr>
                    </a:p>
                  </a:txBody>
                  <a:tcPr marT="0" marB="0" marR="0" marL="0">
                    <a:solidFill>
                      <a:srgbClr val="E5E5E5"/>
                    </a:solidFill>
                  </a:tcPr>
                </a:tc>
                <a:tc>
                  <a:txBody>
                    <a:bodyPr/>
                    <a:lstStyle/>
                    <a:p>
                      <a:pPr indent="0" lvl="0" marL="109220" marR="0" rtl="0" algn="l">
                        <a:lnSpc>
                          <a:spcPct val="91666"/>
                        </a:lnSpc>
                        <a:spcBef>
                          <a:spcPts val="0"/>
                        </a:spcBef>
                        <a:spcAft>
                          <a:spcPts val="0"/>
                        </a:spcAft>
                        <a:buNone/>
                      </a:pPr>
                      <a:r>
                        <a:rPr lang="en-US" sz="1200" u="none" cap="none" strike="noStrike">
                          <a:latin typeface="Calibri"/>
                          <a:ea typeface="Calibri"/>
                          <a:cs typeface="Calibri"/>
                          <a:sym typeface="Calibri"/>
                        </a:rPr>
                        <a:t>representa algo en sí mismo.</a:t>
                      </a:r>
                      <a:endParaRPr sz="1200" u="none" cap="none" strike="noStrike">
                        <a:latin typeface="Calibri"/>
                        <a:ea typeface="Calibri"/>
                        <a:cs typeface="Calibri"/>
                        <a:sym typeface="Calibri"/>
                      </a:endParaRPr>
                    </a:p>
                  </a:txBody>
                  <a:tcPr marT="0" marB="0" marR="0" marL="0">
                    <a:solidFill>
                      <a:srgbClr val="E5E5E5"/>
                    </a:solidFill>
                  </a:tcPr>
                </a:tc>
                <a:tc>
                  <a:txBody>
                    <a:bodyPr/>
                    <a:lstStyle/>
                    <a:p>
                      <a:pPr indent="0" lvl="0" marL="120014" marR="0" rtl="0" algn="l">
                        <a:lnSpc>
                          <a:spcPct val="91666"/>
                        </a:lnSpc>
                        <a:spcBef>
                          <a:spcPts val="0"/>
                        </a:spcBef>
                        <a:spcAft>
                          <a:spcPts val="0"/>
                        </a:spcAft>
                        <a:buNone/>
                      </a:pPr>
                      <a:r>
                        <a:rPr lang="en-US" sz="1200" u="none" cap="none" strike="noStrike">
                          <a:latin typeface="Calibri"/>
                          <a:ea typeface="Calibri"/>
                          <a:cs typeface="Calibri"/>
                          <a:sym typeface="Calibri"/>
                        </a:rPr>
                        <a:t>imagen y tienen jerarquía: primeras capas detectan lineas, luego</a:t>
                      </a:r>
                      <a:endParaRPr sz="1200" u="none" cap="none" strike="noStrike">
                        <a:latin typeface="Calibri"/>
                        <a:ea typeface="Calibri"/>
                        <a:cs typeface="Calibri"/>
                        <a:sym typeface="Calibri"/>
                      </a:endParaRPr>
                    </a:p>
                  </a:txBody>
                  <a:tcPr marT="0" marB="0" marR="0" marL="0">
                    <a:solidFill>
                      <a:srgbClr val="E5E5E5"/>
                    </a:solidFill>
                  </a:tcPr>
                </a:tc>
              </a:tr>
              <a:tr h="290200">
                <a:tc>
                  <a:txBody>
                    <a:bodyPr/>
                    <a:lstStyle/>
                    <a:p>
                      <a:pPr indent="0" lvl="0" marL="89535" marR="0" rtl="0" algn="l">
                        <a:lnSpc>
                          <a:spcPct val="95000"/>
                        </a:lnSpc>
                        <a:spcBef>
                          <a:spcPts val="0"/>
                        </a:spcBef>
                        <a:spcAft>
                          <a:spcPts val="0"/>
                        </a:spcAft>
                        <a:buNone/>
                      </a:pPr>
                      <a:r>
                        <a:rPr lang="en-US" sz="1200" u="none" cap="none" strike="noStrike">
                          <a:latin typeface="Calibri"/>
                          <a:ea typeface="Calibri"/>
                          <a:cs typeface="Calibri"/>
                          <a:sym typeface="Calibri"/>
                        </a:rPr>
                        <a:t>ocultas</a:t>
                      </a:r>
                      <a:endParaRPr sz="1200" u="none" cap="none" strike="noStrike">
                        <a:latin typeface="Calibri"/>
                        <a:ea typeface="Calibri"/>
                        <a:cs typeface="Calibri"/>
                        <a:sym typeface="Calibri"/>
                      </a:endParaRPr>
                    </a:p>
                  </a:txBody>
                  <a:tcPr marT="0" marB="0" marR="0" marL="0">
                    <a:solidFill>
                      <a:srgbClr val="E5E5E5"/>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solidFill>
                      <a:srgbClr val="E5E5E5"/>
                    </a:solidFill>
                  </a:tcPr>
                </a:tc>
                <a:tc>
                  <a:txBody>
                    <a:bodyPr/>
                    <a:lstStyle/>
                    <a:p>
                      <a:pPr indent="0" lvl="0" marL="120014" marR="0" rtl="0" algn="l">
                        <a:lnSpc>
                          <a:spcPct val="95000"/>
                        </a:lnSpc>
                        <a:spcBef>
                          <a:spcPts val="0"/>
                        </a:spcBef>
                        <a:spcAft>
                          <a:spcPts val="0"/>
                        </a:spcAft>
                        <a:buNone/>
                      </a:pPr>
                      <a:r>
                        <a:rPr lang="en-US" sz="1200" u="none" cap="none" strike="noStrike">
                          <a:latin typeface="Calibri"/>
                          <a:ea typeface="Calibri"/>
                          <a:cs typeface="Calibri"/>
                          <a:sym typeface="Calibri"/>
                        </a:rPr>
                        <a:t>curvas y formas cada vez más elaboradas.</a:t>
                      </a:r>
                      <a:endParaRPr sz="1200" u="none" cap="none" strike="noStrike">
                        <a:latin typeface="Calibri"/>
                        <a:ea typeface="Calibri"/>
                        <a:cs typeface="Calibri"/>
                        <a:sym typeface="Calibri"/>
                      </a:endParaRPr>
                    </a:p>
                  </a:txBody>
                  <a:tcPr marT="0" marB="0" marR="0" marL="0">
                    <a:solidFill>
                      <a:srgbClr val="E5E5E5"/>
                    </a:solidFill>
                  </a:tcPr>
                </a:tc>
              </a:tr>
              <a:tr h="200025">
                <a:tc>
                  <a:txBody>
                    <a:bodyPr/>
                    <a:lstStyle/>
                    <a:p>
                      <a:pPr indent="0" lvl="0" marL="89535" marR="0" rtl="0" algn="l">
                        <a:lnSpc>
                          <a:spcPct val="116666"/>
                        </a:lnSpc>
                        <a:spcBef>
                          <a:spcPts val="0"/>
                        </a:spcBef>
                        <a:spcAft>
                          <a:spcPts val="0"/>
                        </a:spcAft>
                        <a:buNone/>
                      </a:pPr>
                      <a:r>
                        <a:rPr lang="en-US" sz="1200" u="none" cap="none" strike="noStrike">
                          <a:latin typeface="Calibri"/>
                          <a:ea typeface="Calibri"/>
                          <a:cs typeface="Calibri"/>
                          <a:sym typeface="Calibri"/>
                        </a:rPr>
                        <a:t>Backpropagation</a:t>
                      </a:r>
                      <a:endParaRPr sz="1200" u="none" cap="none" strike="noStrike">
                        <a:latin typeface="Calibri"/>
                        <a:ea typeface="Calibri"/>
                        <a:cs typeface="Calibri"/>
                        <a:sym typeface="Calibri"/>
                      </a:endParaRPr>
                    </a:p>
                  </a:txBody>
                  <a:tcPr marT="9525" marB="0" marR="0" marL="0">
                    <a:solidFill>
                      <a:srgbClr val="CCCCCC"/>
                    </a:solidFill>
                  </a:tcPr>
                </a:tc>
                <a:tc>
                  <a:txBody>
                    <a:bodyPr/>
                    <a:lstStyle/>
                    <a:p>
                      <a:pPr indent="0" lvl="0" marL="109220" marR="0" rtl="0" algn="l">
                        <a:lnSpc>
                          <a:spcPct val="116666"/>
                        </a:lnSpc>
                        <a:spcBef>
                          <a:spcPts val="0"/>
                        </a:spcBef>
                        <a:spcAft>
                          <a:spcPts val="0"/>
                        </a:spcAft>
                        <a:buNone/>
                      </a:pPr>
                      <a:r>
                        <a:rPr lang="en-US" sz="1200" u="none" cap="none" strike="noStrike">
                          <a:latin typeface="Calibri"/>
                          <a:ea typeface="Calibri"/>
                          <a:cs typeface="Calibri"/>
                          <a:sym typeface="Calibri"/>
                        </a:rPr>
                        <a:t>Se utiliza para ajustar los pesos de todas</a:t>
                      </a:r>
                      <a:endParaRPr sz="1200" u="none" cap="none" strike="noStrike">
                        <a:latin typeface="Calibri"/>
                        <a:ea typeface="Calibri"/>
                        <a:cs typeface="Calibri"/>
                        <a:sym typeface="Calibri"/>
                      </a:endParaRPr>
                    </a:p>
                  </a:txBody>
                  <a:tcPr marT="9525" marB="0" marR="0" marL="0">
                    <a:solidFill>
                      <a:srgbClr val="CCCCCC"/>
                    </a:solidFill>
                  </a:tcPr>
                </a:tc>
                <a:tc>
                  <a:txBody>
                    <a:bodyPr/>
                    <a:lstStyle/>
                    <a:p>
                      <a:pPr indent="0" lvl="0" marL="120014" marR="0" rtl="0" algn="l">
                        <a:lnSpc>
                          <a:spcPct val="116666"/>
                        </a:lnSpc>
                        <a:spcBef>
                          <a:spcPts val="0"/>
                        </a:spcBef>
                        <a:spcAft>
                          <a:spcPts val="0"/>
                        </a:spcAft>
                        <a:buNone/>
                      </a:pPr>
                      <a:r>
                        <a:rPr lang="en-US" sz="1200" u="none" cap="none" strike="noStrike">
                          <a:latin typeface="Calibri"/>
                          <a:ea typeface="Calibri"/>
                          <a:cs typeface="Calibri"/>
                          <a:sym typeface="Calibri"/>
                        </a:rPr>
                        <a:t>Se utiliza para ajustar los pesos de los kernels.</a:t>
                      </a:r>
                      <a:endParaRPr sz="1200" u="none" cap="none" strike="noStrike">
                        <a:latin typeface="Calibri"/>
                        <a:ea typeface="Calibri"/>
                        <a:cs typeface="Calibri"/>
                        <a:sym typeface="Calibri"/>
                      </a:endParaRPr>
                    </a:p>
                  </a:txBody>
                  <a:tcPr marT="9525" marB="0" marR="0" marL="0">
                    <a:solidFill>
                      <a:srgbClr val="CCCCCC"/>
                    </a:solidFill>
                  </a:tcPr>
                </a:tc>
              </a:tr>
              <a:tr h="29465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solidFill>
                      <a:srgbClr val="CCCCCC"/>
                    </a:solidFill>
                  </a:tcPr>
                </a:tc>
                <a:tc>
                  <a:txBody>
                    <a:bodyPr/>
                    <a:lstStyle/>
                    <a:p>
                      <a:pPr indent="0" lvl="0" marL="109220" marR="0" rtl="0" algn="l">
                        <a:lnSpc>
                          <a:spcPct val="95000"/>
                        </a:lnSpc>
                        <a:spcBef>
                          <a:spcPts val="0"/>
                        </a:spcBef>
                        <a:spcAft>
                          <a:spcPts val="0"/>
                        </a:spcAft>
                        <a:buNone/>
                      </a:pPr>
                      <a:r>
                        <a:rPr lang="en-US" sz="1200" u="none" cap="none" strike="noStrike">
                          <a:latin typeface="Calibri"/>
                          <a:ea typeface="Calibri"/>
                          <a:cs typeface="Calibri"/>
                          <a:sym typeface="Calibri"/>
                        </a:rPr>
                        <a:t>las interconexiones de las capas</a:t>
                      </a:r>
                      <a:endParaRPr sz="1200" u="none" cap="none" strike="noStrike">
                        <a:latin typeface="Calibri"/>
                        <a:ea typeface="Calibri"/>
                        <a:cs typeface="Calibri"/>
                        <a:sym typeface="Calibri"/>
                      </a:endParaRPr>
                    </a:p>
                  </a:txBody>
                  <a:tcPr marT="0" marB="0" marR="0" marL="0">
                    <a:solidFill>
                      <a:srgbClr val="CCCCC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solidFill>
                      <a:srgbClr val="CCCCC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pic>
        <p:nvPicPr>
          <p:cNvPr id="58" name="Google Shape;58;p3"/>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59" name="Google Shape;59;p3"/>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60" name="Google Shape;60;p3"/>
          <p:cNvSpPr txBox="1"/>
          <p:nvPr/>
        </p:nvSpPr>
        <p:spPr>
          <a:xfrm>
            <a:off x="970457" y="1151754"/>
            <a:ext cx="7410600" cy="1095900"/>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Las RNC han contribuído definitivamente al desarrollo y perfeccionamiento del campo de visión de los ordenadores (</a:t>
            </a:r>
            <a:r>
              <a:rPr lang="en-US" sz="1200">
                <a:latin typeface="Helvetica Neue"/>
                <a:ea typeface="Helvetica Neue"/>
                <a:cs typeface="Helvetica Neue"/>
                <a:sym typeface="Helvetica Neue"/>
              </a:rPr>
              <a:t>reconocimiento</a:t>
            </a:r>
            <a:r>
              <a:rPr lang="en-US" sz="1200">
                <a:latin typeface="Helvetica Neue"/>
                <a:ea typeface="Helvetica Neue"/>
                <a:cs typeface="Helvetica Neue"/>
                <a:sym typeface="Helvetica Neue"/>
              </a:rPr>
              <a:t> de caras, objetos, estructuras, coches autónomos, …).</a:t>
            </a:r>
            <a:endParaRPr sz="12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200">
              <a:latin typeface="Helvetica Neue"/>
              <a:ea typeface="Helvetica Neue"/>
              <a:cs typeface="Helvetica Neue"/>
              <a:sym typeface="Helvetica Neue"/>
            </a:endParaRPr>
          </a:p>
          <a:p>
            <a:pPr indent="0" lvl="0" marL="0" rtl="0" algn="l">
              <a:lnSpc>
                <a:spcPct val="100000"/>
              </a:lnSpc>
              <a:spcBef>
                <a:spcPts val="740"/>
              </a:spcBef>
              <a:spcAft>
                <a:spcPts val="0"/>
              </a:spcAft>
              <a:buNone/>
            </a:pPr>
            <a:r>
              <a:t/>
            </a:r>
            <a:endParaRPr sz="1200">
              <a:latin typeface="Helvetica Neue"/>
              <a:ea typeface="Helvetica Neue"/>
              <a:cs typeface="Helvetica Neue"/>
              <a:sym typeface="Helvetica Neue"/>
            </a:endParaRPr>
          </a:p>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Las redes convolucionales contienen varias </a:t>
            </a:r>
            <a:r>
              <a:rPr i="1" lang="en-US" sz="1250">
                <a:latin typeface="Arial"/>
                <a:ea typeface="Arial"/>
                <a:cs typeface="Arial"/>
                <a:sym typeface="Arial"/>
              </a:rPr>
              <a:t>hidden layers.</a:t>
            </a:r>
            <a:endParaRPr sz="1250">
              <a:latin typeface="Arial"/>
              <a:ea typeface="Arial"/>
              <a:cs typeface="Arial"/>
              <a:sym typeface="Arial"/>
            </a:endParaRPr>
          </a:p>
        </p:txBody>
      </p:sp>
      <p:sp>
        <p:nvSpPr>
          <p:cNvPr id="61" name="Google Shape;61;p3"/>
          <p:cNvSpPr txBox="1"/>
          <p:nvPr/>
        </p:nvSpPr>
        <p:spPr>
          <a:xfrm>
            <a:off x="639978" y="242198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2" name="Google Shape;62;p3"/>
          <p:cNvSpPr txBox="1"/>
          <p:nvPr/>
        </p:nvSpPr>
        <p:spPr>
          <a:xfrm>
            <a:off x="970457" y="2412483"/>
            <a:ext cx="7410450" cy="654685"/>
          </a:xfrm>
          <a:prstGeom prst="rect">
            <a:avLst/>
          </a:prstGeom>
          <a:noFill/>
          <a:ln>
            <a:noFill/>
          </a:ln>
        </p:spPr>
        <p:txBody>
          <a:bodyPr anchorCtr="0" anchor="t" bIns="0" lIns="0" spcFirstLastPara="1" rIns="0" wrap="square" tIns="12700">
            <a:spAutoFit/>
          </a:bodyPr>
          <a:lstStyle/>
          <a:p>
            <a:pPr indent="0" lvl="0" marL="12700" marR="5080" rtl="0" algn="just">
              <a:lnSpc>
                <a:spcPct val="114700"/>
              </a:lnSpc>
              <a:spcBef>
                <a:spcPts val="0"/>
              </a:spcBef>
              <a:spcAft>
                <a:spcPts val="0"/>
              </a:spcAft>
              <a:buNone/>
            </a:pPr>
            <a:r>
              <a:rPr lang="en-US" sz="1200">
                <a:latin typeface="Helvetica Neue"/>
                <a:ea typeface="Helvetica Neue"/>
                <a:cs typeface="Helvetica Neue"/>
                <a:sym typeface="Helvetica Neue"/>
              </a:rPr>
              <a:t>Cada capa se especializa en una tarea, las primeras pueden detectar líneas, curvas y así se van especializando hasta llegar a capas más profundas que reconocen formas complejas como rostros, siluetas, edificios,... dentro de un contexto complejo.</a:t>
            </a:r>
            <a:endParaRPr sz="1200">
              <a:latin typeface="Helvetica Neue"/>
              <a:ea typeface="Helvetica Neue"/>
              <a:cs typeface="Helvetica Neue"/>
              <a:sym typeface="Helvetica Neue"/>
            </a:endParaRPr>
          </a:p>
        </p:txBody>
      </p:sp>
      <p:pic>
        <p:nvPicPr>
          <p:cNvPr id="63" name="Google Shape;63;p3"/>
          <p:cNvPicPr preferRelativeResize="0"/>
          <p:nvPr/>
        </p:nvPicPr>
        <p:blipFill rotWithShape="1">
          <a:blip r:embed="rId4">
            <a:alphaModFix/>
          </a:blip>
          <a:srcRect b="0" l="0" r="0" t="0"/>
          <a:stretch/>
        </p:blipFill>
        <p:spPr>
          <a:xfrm>
            <a:off x="2231644" y="3132538"/>
            <a:ext cx="4680724" cy="1755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pic>
        <p:nvPicPr>
          <p:cNvPr id="68" name="Google Shape;68;p4"/>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69" name="Google Shape;69;p4"/>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70" name="Google Shape;70;p4"/>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1" name="Google Shape;71;p4"/>
          <p:cNvSpPr txBox="1"/>
          <p:nvPr/>
        </p:nvSpPr>
        <p:spPr>
          <a:xfrm>
            <a:off x="970457" y="1179971"/>
            <a:ext cx="204660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Las RNC se basan en las RNA.</a:t>
            </a:r>
            <a:endParaRPr sz="1200">
              <a:latin typeface="Helvetica Neue"/>
              <a:ea typeface="Helvetica Neue"/>
              <a:cs typeface="Helvetica Neue"/>
              <a:sym typeface="Helvetica Neue"/>
            </a:endParaRPr>
          </a:p>
        </p:txBody>
      </p:sp>
      <p:sp>
        <p:nvSpPr>
          <p:cNvPr id="72" name="Google Shape;72;p4"/>
          <p:cNvSpPr txBox="1"/>
          <p:nvPr/>
        </p:nvSpPr>
        <p:spPr>
          <a:xfrm>
            <a:off x="639978" y="1582459"/>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3" name="Google Shape;73;p4"/>
          <p:cNvSpPr txBox="1"/>
          <p:nvPr/>
        </p:nvSpPr>
        <p:spPr>
          <a:xfrm>
            <a:off x="970457" y="1600456"/>
            <a:ext cx="210756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Su aprendizaje es </a:t>
            </a:r>
            <a:r>
              <a:rPr b="1" lang="en-US" sz="1200">
                <a:latin typeface="Arial"/>
                <a:ea typeface="Arial"/>
                <a:cs typeface="Arial"/>
                <a:sym typeface="Arial"/>
              </a:rPr>
              <a:t>supervisado</a:t>
            </a:r>
            <a:r>
              <a:rPr lang="en-US" sz="1200">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4" name="Google Shape;74;p4"/>
          <p:cNvSpPr txBox="1"/>
          <p:nvPr/>
        </p:nvSpPr>
        <p:spPr>
          <a:xfrm>
            <a:off x="639978" y="200293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5" name="Google Shape;75;p4"/>
          <p:cNvSpPr txBox="1"/>
          <p:nvPr/>
        </p:nvSpPr>
        <p:spPr>
          <a:xfrm>
            <a:off x="970457" y="2019492"/>
            <a:ext cx="5198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Necesitaremos por tanto de </a:t>
            </a:r>
            <a:r>
              <a:rPr lang="en-US" sz="1200">
                <a:latin typeface="Helvetica Neue"/>
                <a:ea typeface="Helvetica Neue"/>
                <a:cs typeface="Helvetica Neue"/>
                <a:sym typeface="Helvetica Neue"/>
              </a:rPr>
              <a:t>imágenes</a:t>
            </a:r>
            <a:r>
              <a:rPr lang="en-US" sz="1200">
                <a:latin typeface="Helvetica Neue"/>
                <a:ea typeface="Helvetica Neue"/>
                <a:cs typeface="Helvetica Neue"/>
                <a:sym typeface="Helvetica Neue"/>
              </a:rPr>
              <a:t> para entrenar y testear (gran cantidad).</a:t>
            </a:r>
            <a:endParaRPr sz="1200">
              <a:latin typeface="Helvetica Neue"/>
              <a:ea typeface="Helvetica Neue"/>
              <a:cs typeface="Helvetica Neue"/>
              <a:sym typeface="Helvetica Neue"/>
            </a:endParaRPr>
          </a:p>
        </p:txBody>
      </p:sp>
      <p:sp>
        <p:nvSpPr>
          <p:cNvPr id="76" name="Google Shape;76;p4"/>
          <p:cNvSpPr txBox="1"/>
          <p:nvPr/>
        </p:nvSpPr>
        <p:spPr>
          <a:xfrm>
            <a:off x="639978" y="242198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7" name="Google Shape;77;p4"/>
          <p:cNvSpPr txBox="1"/>
          <p:nvPr/>
        </p:nvSpPr>
        <p:spPr>
          <a:xfrm>
            <a:off x="970457" y="2412483"/>
            <a:ext cx="7409700" cy="409500"/>
          </a:xfrm>
          <a:prstGeom prst="rect">
            <a:avLst/>
          </a:prstGeom>
          <a:noFill/>
          <a:ln>
            <a:noFill/>
          </a:ln>
        </p:spPr>
        <p:txBody>
          <a:bodyPr anchorCtr="0" anchor="t" bIns="0" lIns="0" spcFirstLastPara="1" rIns="0" wrap="square" tIns="12700">
            <a:spAutoFit/>
          </a:bodyPr>
          <a:lstStyle/>
          <a:p>
            <a:pPr indent="0" lvl="0" marL="12700" marR="5080" rtl="0" algn="l">
              <a:lnSpc>
                <a:spcPct val="114799"/>
              </a:lnSpc>
              <a:spcBef>
                <a:spcPts val="0"/>
              </a:spcBef>
              <a:spcAft>
                <a:spcPts val="0"/>
              </a:spcAft>
              <a:buNone/>
            </a:pPr>
            <a:r>
              <a:rPr b="1" lang="en-US" sz="1200">
                <a:latin typeface="Arial"/>
                <a:ea typeface="Arial"/>
                <a:cs typeface="Arial"/>
                <a:sym typeface="Arial"/>
              </a:rPr>
              <a:t>La red debe ser capaz de aprender no sólo los objetos, sino sus características asociadas cuando cambian aspectos como el ángulo, luz, sombras, </a:t>
            </a:r>
            <a:r>
              <a:rPr b="1" lang="en-US" sz="1200"/>
              <a:t>intensidad</a:t>
            </a:r>
            <a:r>
              <a:rPr b="1" lang="en-US" sz="1200">
                <a:latin typeface="Arial"/>
                <a:ea typeface="Arial"/>
                <a:cs typeface="Arial"/>
                <a:sym typeface="Arial"/>
              </a:rPr>
              <a:t> del color, fondo, …</a:t>
            </a:r>
            <a:endParaRPr sz="1200">
              <a:latin typeface="Arial"/>
              <a:ea typeface="Arial"/>
              <a:cs typeface="Arial"/>
              <a:sym typeface="Arial"/>
            </a:endParaRPr>
          </a:p>
        </p:txBody>
      </p:sp>
      <p:sp>
        <p:nvSpPr>
          <p:cNvPr id="78" name="Google Shape;78;p4"/>
          <p:cNvSpPr txBox="1"/>
          <p:nvPr/>
        </p:nvSpPr>
        <p:spPr>
          <a:xfrm>
            <a:off x="639978" y="3051977"/>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9" name="Google Shape;79;p4"/>
          <p:cNvSpPr txBox="1"/>
          <p:nvPr/>
        </p:nvSpPr>
        <p:spPr>
          <a:xfrm>
            <a:off x="970457" y="3042835"/>
            <a:ext cx="7409700" cy="4092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Y ésto, no es trivial. No es tan fácil disponer de conjuntos de datos que </a:t>
            </a:r>
            <a:r>
              <a:rPr lang="en-US" sz="1200">
                <a:latin typeface="Helvetica Neue"/>
                <a:ea typeface="Helvetica Neue"/>
                <a:cs typeface="Helvetica Neue"/>
                <a:sym typeface="Helvetica Neue"/>
              </a:rPr>
              <a:t>incluya</a:t>
            </a:r>
            <a:r>
              <a:rPr lang="en-US" sz="1200">
                <a:latin typeface="Helvetica Neue"/>
                <a:ea typeface="Helvetica Neue"/>
                <a:cs typeface="Helvetica Neue"/>
                <a:sym typeface="Helvetica Neue"/>
              </a:rPr>
              <a:t> todas las características posibles para entrenar.</a:t>
            </a:r>
            <a:endParaRPr sz="12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pic>
        <p:nvPicPr>
          <p:cNvPr id="84" name="Google Shape;84;p5"/>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85" name="Google Shape;85;p5"/>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86" name="Google Shape;86;p5"/>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87" name="Google Shape;87;p5"/>
          <p:cNvSpPr txBox="1"/>
          <p:nvPr/>
        </p:nvSpPr>
        <p:spPr>
          <a:xfrm>
            <a:off x="970449" y="1179975"/>
            <a:ext cx="60807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Consisten en múltiples capas de filtros convolucionales de una o más dimensiones.</a:t>
            </a:r>
            <a:endParaRPr sz="1200">
              <a:latin typeface="Helvetica Neue"/>
              <a:ea typeface="Helvetica Neue"/>
              <a:cs typeface="Helvetica Neue"/>
              <a:sym typeface="Helvetica Neue"/>
            </a:endParaRPr>
          </a:p>
        </p:txBody>
      </p:sp>
      <p:sp>
        <p:nvSpPr>
          <p:cNvPr id="88" name="Google Shape;88;p5"/>
          <p:cNvSpPr txBox="1"/>
          <p:nvPr/>
        </p:nvSpPr>
        <p:spPr>
          <a:xfrm>
            <a:off x="639978" y="1582459"/>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89" name="Google Shape;89;p5"/>
          <p:cNvSpPr txBox="1"/>
          <p:nvPr/>
        </p:nvSpPr>
        <p:spPr>
          <a:xfrm>
            <a:off x="970450" y="1600450"/>
            <a:ext cx="72024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Después de cada capa, generalmente, se añade una función para realizar un mapeo causal no-lineal.</a:t>
            </a:r>
            <a:endParaRPr sz="1200">
              <a:latin typeface="Helvetica Neue"/>
              <a:ea typeface="Helvetica Neue"/>
              <a:cs typeface="Helvetica Neue"/>
              <a:sym typeface="Helvetica Neue"/>
            </a:endParaRPr>
          </a:p>
        </p:txBody>
      </p:sp>
      <p:sp>
        <p:nvSpPr>
          <p:cNvPr id="90" name="Google Shape;90;p5"/>
          <p:cNvSpPr txBox="1"/>
          <p:nvPr/>
        </p:nvSpPr>
        <p:spPr>
          <a:xfrm>
            <a:off x="639978" y="200293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91" name="Google Shape;91;p5"/>
          <p:cNvSpPr txBox="1"/>
          <p:nvPr/>
        </p:nvSpPr>
        <p:spPr>
          <a:xfrm>
            <a:off x="970457" y="1991631"/>
            <a:ext cx="7423200" cy="834300"/>
          </a:xfrm>
          <a:prstGeom prst="rect">
            <a:avLst/>
          </a:prstGeom>
          <a:noFill/>
          <a:ln>
            <a:noFill/>
          </a:ln>
        </p:spPr>
        <p:txBody>
          <a:bodyPr anchorCtr="0" anchor="t" bIns="0" lIns="0" spcFirstLastPara="1" rIns="0" wrap="square" tIns="13325">
            <a:spAutoFit/>
          </a:bodyPr>
          <a:lstStyle/>
          <a:p>
            <a:pPr indent="0" lvl="0" marL="12700" marR="5080" rtl="0" algn="just">
              <a:lnSpc>
                <a:spcPct val="114799"/>
              </a:lnSpc>
              <a:spcBef>
                <a:spcPts val="0"/>
              </a:spcBef>
              <a:spcAft>
                <a:spcPts val="0"/>
              </a:spcAft>
              <a:buNone/>
            </a:pPr>
            <a:r>
              <a:rPr lang="en-US" sz="1200">
                <a:latin typeface="Helvetica Neue"/>
                <a:ea typeface="Helvetica Neue"/>
                <a:cs typeface="Helvetica Neue"/>
                <a:sym typeface="Helvetica Neue"/>
              </a:rPr>
              <a:t>Como cualquier red empleada para clasificación, al principio estas redes tienen una </a:t>
            </a:r>
            <a:r>
              <a:rPr b="1" lang="en-US" sz="1200">
                <a:latin typeface="Arial"/>
                <a:ea typeface="Arial"/>
                <a:cs typeface="Arial"/>
                <a:sym typeface="Arial"/>
              </a:rPr>
              <a:t>fase de extracción de características</a:t>
            </a:r>
            <a:r>
              <a:rPr lang="en-US" sz="1200">
                <a:latin typeface="Helvetica Neue"/>
                <a:ea typeface="Helvetica Neue"/>
                <a:cs typeface="Helvetica Neue"/>
                <a:sym typeface="Helvetica Neue"/>
              </a:rPr>
              <a:t>, compuesta de neuronas convolucionales, luego hay una </a:t>
            </a:r>
            <a:r>
              <a:rPr b="1" lang="en-US" sz="1200">
                <a:latin typeface="Arial"/>
                <a:ea typeface="Arial"/>
                <a:cs typeface="Arial"/>
                <a:sym typeface="Arial"/>
              </a:rPr>
              <a:t>reducción por muestreo </a:t>
            </a:r>
            <a:r>
              <a:rPr lang="en-US" sz="1200">
                <a:latin typeface="Helvetica Neue"/>
                <a:ea typeface="Helvetica Neue"/>
                <a:cs typeface="Helvetica Neue"/>
                <a:sym typeface="Helvetica Neue"/>
              </a:rPr>
              <a:t>y al final tendremos </a:t>
            </a:r>
            <a:r>
              <a:rPr b="1" lang="en-US" sz="1200">
                <a:latin typeface="Arial"/>
                <a:ea typeface="Arial"/>
                <a:cs typeface="Arial"/>
                <a:sym typeface="Arial"/>
              </a:rPr>
              <a:t>neuronas de perceptrón </a:t>
            </a:r>
            <a:r>
              <a:rPr lang="en-US" sz="1200">
                <a:latin typeface="Helvetica Neue"/>
                <a:ea typeface="Helvetica Neue"/>
                <a:cs typeface="Helvetica Neue"/>
                <a:sym typeface="Helvetica Neue"/>
              </a:rPr>
              <a:t>más</a:t>
            </a:r>
            <a:r>
              <a:rPr lang="en-US" sz="1200">
                <a:latin typeface="Helvetica Neue"/>
                <a:ea typeface="Helvetica Neue"/>
                <a:cs typeface="Helvetica Neue"/>
                <a:sym typeface="Helvetica Neue"/>
              </a:rPr>
              <a:t> sencillas para </a:t>
            </a:r>
            <a:r>
              <a:rPr b="1" lang="en-US" sz="1200">
                <a:latin typeface="Arial"/>
                <a:ea typeface="Arial"/>
                <a:cs typeface="Arial"/>
                <a:sym typeface="Arial"/>
              </a:rPr>
              <a:t>realizar la clasificación final </a:t>
            </a:r>
            <a:r>
              <a:rPr lang="en-US" sz="1200">
                <a:latin typeface="Helvetica Neue"/>
                <a:ea typeface="Helvetica Neue"/>
                <a:cs typeface="Helvetica Neue"/>
                <a:sym typeface="Helvetica Neue"/>
              </a:rPr>
              <a:t>sobre las características extraídas.</a:t>
            </a:r>
            <a:endParaRPr sz="1200">
              <a:latin typeface="Helvetica Neue"/>
              <a:ea typeface="Helvetica Neue"/>
              <a:cs typeface="Helvetica Neue"/>
              <a:sym typeface="Helvetica Neue"/>
            </a:endParaRPr>
          </a:p>
        </p:txBody>
      </p:sp>
      <p:sp>
        <p:nvSpPr>
          <p:cNvPr id="92" name="Google Shape;92;p5"/>
          <p:cNvSpPr txBox="1"/>
          <p:nvPr/>
        </p:nvSpPr>
        <p:spPr>
          <a:xfrm>
            <a:off x="639978" y="3051977"/>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93" name="Google Shape;93;p5"/>
          <p:cNvSpPr txBox="1"/>
          <p:nvPr/>
        </p:nvSpPr>
        <p:spPr>
          <a:xfrm>
            <a:off x="970457" y="3042835"/>
            <a:ext cx="7422000" cy="14109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A medida que profundizamos en la red, </a:t>
            </a:r>
            <a:r>
              <a:rPr b="1" lang="en-US" sz="1200">
                <a:latin typeface="Arial"/>
                <a:ea typeface="Arial"/>
                <a:cs typeface="Arial"/>
                <a:sym typeface="Arial"/>
              </a:rPr>
              <a:t>disminuimos la dimensionalidad </a:t>
            </a:r>
            <a:r>
              <a:rPr lang="en-US" sz="1200">
                <a:latin typeface="Helvetica Neue"/>
                <a:ea typeface="Helvetica Neue"/>
                <a:cs typeface="Helvetica Neue"/>
                <a:sym typeface="Helvetica Neue"/>
              </a:rPr>
              <a:t>de los datos </a:t>
            </a:r>
            <a:r>
              <a:rPr b="1" lang="en-US" sz="1200">
                <a:latin typeface="Arial"/>
                <a:ea typeface="Arial"/>
                <a:cs typeface="Arial"/>
                <a:sym typeface="Arial"/>
              </a:rPr>
              <a:t>→ </a:t>
            </a:r>
            <a:r>
              <a:rPr lang="en-US" sz="1200">
                <a:latin typeface="Helvetica Neue"/>
                <a:ea typeface="Helvetica Neue"/>
                <a:cs typeface="Helvetica Neue"/>
                <a:sym typeface="Helvetica Neue"/>
              </a:rPr>
              <a:t>Ésto ayuda a que las neuronas de las capas interiores sean</a:t>
            </a:r>
            <a:endParaRPr sz="1200">
              <a:latin typeface="Helvetica Neue"/>
              <a:ea typeface="Helvetica Neue"/>
              <a:cs typeface="Helvetica Neue"/>
              <a:sym typeface="Helvetica Neue"/>
            </a:endParaRPr>
          </a:p>
          <a:p>
            <a:pPr indent="0" lvl="0" marL="12700" marR="4149090" rtl="0" algn="l">
              <a:lnSpc>
                <a:spcPct val="137500"/>
              </a:lnSpc>
              <a:spcBef>
                <a:spcPts val="90"/>
              </a:spcBef>
              <a:spcAft>
                <a:spcPts val="0"/>
              </a:spcAft>
              <a:buNone/>
            </a:pPr>
            <a:r>
              <a:rPr b="1" lang="en-US" sz="1200">
                <a:latin typeface="Arial"/>
                <a:ea typeface="Arial"/>
                <a:cs typeface="Arial"/>
                <a:sym typeface="Arial"/>
              </a:rPr>
              <a:t>menos sensibles a </a:t>
            </a:r>
            <a:r>
              <a:rPr b="1" lang="en-US" sz="1200"/>
              <a:t>perturbaciones</a:t>
            </a:r>
            <a:r>
              <a:rPr b="1" lang="en-US" sz="1200">
                <a:latin typeface="Arial"/>
                <a:ea typeface="Arial"/>
                <a:cs typeface="Arial"/>
                <a:sym typeface="Arial"/>
              </a:rPr>
              <a:t> </a:t>
            </a:r>
            <a:r>
              <a:rPr lang="en-US" sz="1200">
                <a:latin typeface="Helvetica Neue"/>
                <a:ea typeface="Helvetica Neue"/>
                <a:cs typeface="Helvetica Neue"/>
                <a:sym typeface="Helvetica Neue"/>
              </a:rPr>
              <a:t>en los datos de entrada sin perder la capacidad de activación</a:t>
            </a:r>
            <a:endParaRPr sz="1200">
              <a:latin typeface="Helvetica Neue"/>
              <a:ea typeface="Helvetica Neue"/>
              <a:cs typeface="Helvetica Neue"/>
              <a:sym typeface="Helvetica Neue"/>
            </a:endParaRPr>
          </a:p>
          <a:p>
            <a:pPr indent="0" lvl="0" marL="12700" rtl="0" algn="l">
              <a:lnSpc>
                <a:spcPct val="100000"/>
              </a:lnSpc>
              <a:spcBef>
                <a:spcPts val="130"/>
              </a:spcBef>
              <a:spcAft>
                <a:spcPts val="0"/>
              </a:spcAft>
              <a:buNone/>
            </a:pPr>
            <a:r>
              <a:rPr lang="en-US" sz="1200">
                <a:latin typeface="Helvetica Neue"/>
                <a:ea typeface="Helvetica Neue"/>
                <a:cs typeface="Helvetica Neue"/>
                <a:sym typeface="Helvetica Neue"/>
              </a:rPr>
              <a:t>por características complejas.</a:t>
            </a:r>
            <a:endParaRPr sz="1200">
              <a:latin typeface="Helvetica Neue"/>
              <a:ea typeface="Helvetica Neue"/>
              <a:cs typeface="Helvetica Neue"/>
              <a:sym typeface="Helvetica Neue"/>
            </a:endParaRPr>
          </a:p>
        </p:txBody>
      </p:sp>
      <p:pic>
        <p:nvPicPr>
          <p:cNvPr id="94" name="Google Shape;94;p5"/>
          <p:cNvPicPr preferRelativeResize="0"/>
          <p:nvPr/>
        </p:nvPicPr>
        <p:blipFill rotWithShape="1">
          <a:blip r:embed="rId4">
            <a:alphaModFix/>
          </a:blip>
          <a:srcRect b="0" l="0" r="0" t="0"/>
          <a:stretch/>
        </p:blipFill>
        <p:spPr>
          <a:xfrm>
            <a:off x="4824005" y="3313287"/>
            <a:ext cx="4100772" cy="18300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pic>
        <p:nvPicPr>
          <p:cNvPr id="99" name="Google Shape;99;p6"/>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100" name="Google Shape;100;p6"/>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Arquitectura básica</a:t>
            </a:r>
            <a:endParaRPr/>
          </a:p>
        </p:txBody>
      </p:sp>
      <p:sp>
        <p:nvSpPr>
          <p:cNvPr id="101" name="Google Shape;101;p6"/>
          <p:cNvSpPr txBox="1"/>
          <p:nvPr/>
        </p:nvSpPr>
        <p:spPr>
          <a:xfrm>
            <a:off x="639978" y="988100"/>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102" name="Google Shape;102;p6"/>
          <p:cNvSpPr txBox="1"/>
          <p:nvPr/>
        </p:nvSpPr>
        <p:spPr>
          <a:xfrm>
            <a:off x="970457" y="977087"/>
            <a:ext cx="7409700" cy="710100"/>
          </a:xfrm>
          <a:prstGeom prst="rect">
            <a:avLst/>
          </a:prstGeom>
          <a:noFill/>
          <a:ln>
            <a:noFill/>
          </a:ln>
        </p:spPr>
        <p:txBody>
          <a:bodyPr anchorCtr="0" anchor="t" bIns="0" lIns="0" spcFirstLastPara="1" rIns="0" wrap="square" tIns="43800">
            <a:spAutoFit/>
          </a:bodyPr>
          <a:lstStyle/>
          <a:p>
            <a:pPr indent="0" lvl="0" marL="12700" rtl="0" algn="l">
              <a:lnSpc>
                <a:spcPct val="100000"/>
              </a:lnSpc>
              <a:spcBef>
                <a:spcPts val="0"/>
              </a:spcBef>
              <a:spcAft>
                <a:spcPts val="0"/>
              </a:spcAft>
              <a:buNone/>
            </a:pPr>
            <a:r>
              <a:rPr b="1" lang="en-US" sz="1400">
                <a:latin typeface="Arial"/>
                <a:ea typeface="Arial"/>
                <a:cs typeface="Arial"/>
                <a:sym typeface="Arial"/>
              </a:rPr>
              <a:t>Entrada:</a:t>
            </a:r>
            <a:endParaRPr sz="1400">
              <a:latin typeface="Arial"/>
              <a:ea typeface="Arial"/>
              <a:cs typeface="Arial"/>
              <a:sym typeface="Arial"/>
            </a:endParaRPr>
          </a:p>
          <a:p>
            <a:pPr indent="0" lvl="0" marL="202565" marR="5080" rtl="0" algn="l">
              <a:lnSpc>
                <a:spcPct val="137500"/>
              </a:lnSpc>
              <a:spcBef>
                <a:spcPts val="90"/>
              </a:spcBef>
              <a:spcAft>
                <a:spcPts val="0"/>
              </a:spcAft>
              <a:buNone/>
            </a:pPr>
            <a:r>
              <a:rPr lang="en-US" sz="1200">
                <a:latin typeface="Helvetica Neue"/>
                <a:ea typeface="Helvetica Neue"/>
                <a:cs typeface="Helvetica Neue"/>
                <a:sym typeface="Helvetica Neue"/>
              </a:rPr>
              <a:t>Serán los </a:t>
            </a:r>
            <a:r>
              <a:rPr lang="en-US" sz="1200">
                <a:latin typeface="Helvetica Neue"/>
                <a:ea typeface="Helvetica Neue"/>
                <a:cs typeface="Helvetica Neue"/>
                <a:sym typeface="Helvetica Neue"/>
              </a:rPr>
              <a:t>píxeles</a:t>
            </a:r>
            <a:r>
              <a:rPr lang="en-US" sz="1200">
                <a:latin typeface="Helvetica Neue"/>
                <a:ea typeface="Helvetica Neue"/>
                <a:cs typeface="Helvetica Neue"/>
                <a:sym typeface="Helvetica Neue"/>
              </a:rPr>
              <a:t> de la imagen. Alto, ancho y profundidad para imágenes de 1 </a:t>
            </a:r>
            <a:r>
              <a:rPr lang="en-US" sz="1200">
                <a:latin typeface="Helvetica Neue"/>
                <a:ea typeface="Helvetica Neue"/>
                <a:cs typeface="Helvetica Neue"/>
                <a:sym typeface="Helvetica Neue"/>
              </a:rPr>
              <a:t>solo</a:t>
            </a:r>
            <a:r>
              <a:rPr lang="en-US" sz="1200">
                <a:latin typeface="Helvetica Neue"/>
                <a:ea typeface="Helvetica Neue"/>
                <a:cs typeface="Helvetica Neue"/>
                <a:sym typeface="Helvetica Neue"/>
              </a:rPr>
              <a:t> color ó x3 para los canales rojo, verde y azul en imágenes a color.</a:t>
            </a:r>
            <a:endParaRPr sz="1200">
              <a:latin typeface="Helvetica Neue"/>
              <a:ea typeface="Helvetica Neue"/>
              <a:cs typeface="Helvetica Neue"/>
              <a:sym typeface="Helvetica Neue"/>
            </a:endParaRPr>
          </a:p>
        </p:txBody>
      </p:sp>
      <p:sp>
        <p:nvSpPr>
          <p:cNvPr id="103" name="Google Shape;103;p6"/>
          <p:cNvSpPr txBox="1"/>
          <p:nvPr/>
        </p:nvSpPr>
        <p:spPr>
          <a:xfrm>
            <a:off x="639978" y="1793064"/>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104" name="Google Shape;104;p6"/>
          <p:cNvSpPr txBox="1"/>
          <p:nvPr/>
        </p:nvSpPr>
        <p:spPr>
          <a:xfrm>
            <a:off x="970457" y="1780528"/>
            <a:ext cx="7410600" cy="1081500"/>
          </a:xfrm>
          <a:prstGeom prst="rect">
            <a:avLst/>
          </a:prstGeom>
          <a:noFill/>
          <a:ln>
            <a:noFill/>
          </a:ln>
        </p:spPr>
        <p:txBody>
          <a:bodyPr anchorCtr="0" anchor="t" bIns="0" lIns="0" spcFirstLastPara="1" rIns="0" wrap="square" tIns="44450">
            <a:spAutoFit/>
          </a:bodyPr>
          <a:lstStyle/>
          <a:p>
            <a:pPr indent="0" lvl="0" marL="12700" rtl="0" algn="l">
              <a:lnSpc>
                <a:spcPct val="100000"/>
              </a:lnSpc>
              <a:spcBef>
                <a:spcPts val="0"/>
              </a:spcBef>
              <a:spcAft>
                <a:spcPts val="0"/>
              </a:spcAft>
              <a:buNone/>
            </a:pPr>
            <a:r>
              <a:rPr b="1" lang="en-US" sz="1400">
                <a:latin typeface="Arial"/>
                <a:ea typeface="Arial"/>
                <a:cs typeface="Arial"/>
                <a:sym typeface="Arial"/>
              </a:rPr>
              <a:t>Capa De Convolución:</a:t>
            </a:r>
            <a:endParaRPr sz="1400">
              <a:latin typeface="Arial"/>
              <a:ea typeface="Arial"/>
              <a:cs typeface="Arial"/>
              <a:sym typeface="Arial"/>
            </a:endParaRPr>
          </a:p>
          <a:p>
            <a:pPr indent="0" lvl="0" marL="202565" rtl="0" algn="just">
              <a:lnSpc>
                <a:spcPct val="100000"/>
              </a:lnSpc>
              <a:spcBef>
                <a:spcPts val="210"/>
              </a:spcBef>
              <a:spcAft>
                <a:spcPts val="0"/>
              </a:spcAft>
              <a:buNone/>
            </a:pPr>
            <a:r>
              <a:rPr lang="en-US" sz="1200">
                <a:latin typeface="Helvetica Neue"/>
                <a:ea typeface="Helvetica Neue"/>
                <a:cs typeface="Helvetica Neue"/>
                <a:sym typeface="Helvetica Neue"/>
              </a:rPr>
              <a:t>Procesara</a:t>
            </a:r>
            <a:r>
              <a:rPr lang="en-US" sz="1200">
                <a:latin typeface="Helvetica Neue"/>
                <a:ea typeface="Helvetica Neue"/>
                <a:cs typeface="Helvetica Neue"/>
                <a:sym typeface="Helvetica Neue"/>
              </a:rPr>
              <a:t> la salida de neuronas que están conectadas en «regiones locales» de entrada (es decir pixeles</a:t>
            </a:r>
            <a:endParaRPr sz="1200">
              <a:latin typeface="Helvetica Neue"/>
              <a:ea typeface="Helvetica Neue"/>
              <a:cs typeface="Helvetica Neue"/>
              <a:sym typeface="Helvetica Neue"/>
            </a:endParaRPr>
          </a:p>
          <a:p>
            <a:pPr indent="0" lvl="0" marL="202565" marR="5080" rtl="0" algn="just">
              <a:lnSpc>
                <a:spcPct val="114599"/>
              </a:lnSpc>
              <a:spcBef>
                <a:spcPts val="10"/>
              </a:spcBef>
              <a:spcAft>
                <a:spcPts val="0"/>
              </a:spcAft>
              <a:buNone/>
            </a:pPr>
            <a:r>
              <a:rPr lang="en-US" sz="1200">
                <a:latin typeface="Helvetica Neue"/>
                <a:ea typeface="Helvetica Neue"/>
                <a:cs typeface="Helvetica Neue"/>
                <a:sym typeface="Helvetica Neue"/>
              </a:rPr>
              <a:t>cercanos), calculando el producto escalar entre sus pesos (valor de pixel) y una pequeña región a la que están conectados en el volumen de entrada. Aquí usaremos por ejemplo 32 filtros o la cantidad que decidamos y ése será el volumen de salida.</a:t>
            </a:r>
            <a:endParaRPr sz="1200">
              <a:latin typeface="Helvetica Neue"/>
              <a:ea typeface="Helvetica Neue"/>
              <a:cs typeface="Helvetica Neue"/>
              <a:sym typeface="Helvetica Neue"/>
            </a:endParaRPr>
          </a:p>
        </p:txBody>
      </p:sp>
      <p:sp>
        <p:nvSpPr>
          <p:cNvPr id="105" name="Google Shape;105;p6"/>
          <p:cNvSpPr txBox="1"/>
          <p:nvPr/>
        </p:nvSpPr>
        <p:spPr>
          <a:xfrm>
            <a:off x="639978" y="3016340"/>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106" name="Google Shape;106;p6"/>
          <p:cNvSpPr txBox="1"/>
          <p:nvPr/>
        </p:nvSpPr>
        <p:spPr>
          <a:xfrm>
            <a:off x="970457" y="3005327"/>
            <a:ext cx="4790440" cy="479425"/>
          </a:xfrm>
          <a:prstGeom prst="rect">
            <a:avLst/>
          </a:prstGeom>
          <a:noFill/>
          <a:ln>
            <a:noFill/>
          </a:ln>
        </p:spPr>
        <p:txBody>
          <a:bodyPr anchorCtr="0" anchor="t" bIns="0" lIns="0" spcFirstLastPara="1" rIns="0" wrap="square" tIns="43800">
            <a:spAutoFit/>
          </a:bodyPr>
          <a:lstStyle/>
          <a:p>
            <a:pPr indent="0" lvl="0" marL="12700" rtl="0" algn="l">
              <a:lnSpc>
                <a:spcPct val="100000"/>
              </a:lnSpc>
              <a:spcBef>
                <a:spcPts val="0"/>
              </a:spcBef>
              <a:spcAft>
                <a:spcPts val="0"/>
              </a:spcAft>
              <a:buNone/>
            </a:pPr>
            <a:r>
              <a:rPr b="1" lang="en-US" sz="1400">
                <a:latin typeface="Arial"/>
                <a:ea typeface="Arial"/>
                <a:cs typeface="Arial"/>
                <a:sym typeface="Arial"/>
              </a:rPr>
              <a:t>Capa RELU</a:t>
            </a:r>
            <a:endParaRPr sz="1400">
              <a:latin typeface="Arial"/>
              <a:ea typeface="Arial"/>
              <a:cs typeface="Arial"/>
              <a:sym typeface="Arial"/>
            </a:endParaRPr>
          </a:p>
          <a:p>
            <a:pPr indent="0" lvl="0" marL="202565" rtl="0" algn="l">
              <a:lnSpc>
                <a:spcPct val="100000"/>
              </a:lnSpc>
              <a:spcBef>
                <a:spcPts val="210"/>
              </a:spcBef>
              <a:spcAft>
                <a:spcPts val="0"/>
              </a:spcAft>
              <a:buNone/>
            </a:pPr>
            <a:r>
              <a:rPr lang="en-US" sz="1200">
                <a:latin typeface="Helvetica Neue"/>
                <a:ea typeface="Helvetica Neue"/>
                <a:cs typeface="Helvetica Neue"/>
                <a:sym typeface="Helvetica Neue"/>
              </a:rPr>
              <a:t>Aplicará la función de activación ReLU en los elementos de la matriz.</a:t>
            </a:r>
            <a:endParaRPr sz="1200">
              <a:latin typeface="Helvetica Neue"/>
              <a:ea typeface="Helvetica Neue"/>
              <a:cs typeface="Helvetica Neue"/>
              <a:sym typeface="Helvetica Neue"/>
            </a:endParaRPr>
          </a:p>
        </p:txBody>
      </p:sp>
      <p:sp>
        <p:nvSpPr>
          <p:cNvPr id="107" name="Google Shape;107;p6"/>
          <p:cNvSpPr txBox="1"/>
          <p:nvPr/>
        </p:nvSpPr>
        <p:spPr>
          <a:xfrm>
            <a:off x="639978" y="3610700"/>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108" name="Google Shape;108;p6"/>
          <p:cNvSpPr txBox="1"/>
          <p:nvPr/>
        </p:nvSpPr>
        <p:spPr>
          <a:xfrm>
            <a:off x="970457" y="3599688"/>
            <a:ext cx="5787390" cy="479425"/>
          </a:xfrm>
          <a:prstGeom prst="rect">
            <a:avLst/>
          </a:prstGeom>
          <a:noFill/>
          <a:ln>
            <a:noFill/>
          </a:ln>
        </p:spPr>
        <p:txBody>
          <a:bodyPr anchorCtr="0" anchor="t" bIns="0" lIns="0" spcFirstLastPara="1" rIns="0" wrap="square" tIns="43800">
            <a:spAutoFit/>
          </a:bodyPr>
          <a:lstStyle/>
          <a:p>
            <a:pPr indent="0" lvl="0" marL="12700" rtl="0" algn="l">
              <a:lnSpc>
                <a:spcPct val="100000"/>
              </a:lnSpc>
              <a:spcBef>
                <a:spcPts val="0"/>
              </a:spcBef>
              <a:spcAft>
                <a:spcPts val="0"/>
              </a:spcAft>
              <a:buNone/>
            </a:pPr>
            <a:r>
              <a:rPr b="1" lang="en-US" sz="1400">
                <a:latin typeface="Arial"/>
                <a:ea typeface="Arial"/>
                <a:cs typeface="Arial"/>
                <a:sym typeface="Arial"/>
              </a:rPr>
              <a:t>MUESTREO ó SUBSAMPLING:</a:t>
            </a:r>
            <a:endParaRPr sz="1400">
              <a:latin typeface="Arial"/>
              <a:ea typeface="Arial"/>
              <a:cs typeface="Arial"/>
              <a:sym typeface="Arial"/>
            </a:endParaRPr>
          </a:p>
          <a:p>
            <a:pPr indent="0" lvl="0" marL="202565" rtl="0" algn="l">
              <a:lnSpc>
                <a:spcPct val="100000"/>
              </a:lnSpc>
              <a:spcBef>
                <a:spcPts val="210"/>
              </a:spcBef>
              <a:spcAft>
                <a:spcPts val="0"/>
              </a:spcAft>
              <a:buNone/>
            </a:pPr>
            <a:r>
              <a:rPr lang="en-US" sz="1200">
                <a:latin typeface="Helvetica Neue"/>
                <a:ea typeface="Helvetica Neue"/>
                <a:cs typeface="Helvetica Neue"/>
                <a:sym typeface="Helvetica Neue"/>
              </a:rPr>
              <a:t>Hará una reducción en las dimensiones alto y ancho, pero mantiene la profundidad.</a:t>
            </a:r>
            <a:endParaRPr sz="1200">
              <a:latin typeface="Helvetica Neue"/>
              <a:ea typeface="Helvetica Neue"/>
              <a:cs typeface="Helvetica Neue"/>
              <a:sym typeface="Helvetica Neue"/>
            </a:endParaRPr>
          </a:p>
        </p:txBody>
      </p:sp>
      <p:sp>
        <p:nvSpPr>
          <p:cNvPr id="109" name="Google Shape;109;p6"/>
          <p:cNvSpPr txBox="1"/>
          <p:nvPr/>
        </p:nvSpPr>
        <p:spPr>
          <a:xfrm>
            <a:off x="639978" y="4205060"/>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110" name="Google Shape;110;p6"/>
          <p:cNvSpPr txBox="1"/>
          <p:nvPr/>
        </p:nvSpPr>
        <p:spPr>
          <a:xfrm>
            <a:off x="970457" y="4194047"/>
            <a:ext cx="7407909" cy="688975"/>
          </a:xfrm>
          <a:prstGeom prst="rect">
            <a:avLst/>
          </a:prstGeom>
          <a:noFill/>
          <a:ln>
            <a:noFill/>
          </a:ln>
        </p:spPr>
        <p:txBody>
          <a:bodyPr anchorCtr="0" anchor="t" bIns="0" lIns="0" spcFirstLastPara="1" rIns="0" wrap="square" tIns="43800">
            <a:spAutoFit/>
          </a:bodyPr>
          <a:lstStyle/>
          <a:p>
            <a:pPr indent="0" lvl="0" marL="12700" rtl="0" algn="l">
              <a:lnSpc>
                <a:spcPct val="100000"/>
              </a:lnSpc>
              <a:spcBef>
                <a:spcPts val="0"/>
              </a:spcBef>
              <a:spcAft>
                <a:spcPts val="0"/>
              </a:spcAft>
              <a:buNone/>
            </a:pPr>
            <a:r>
              <a:rPr b="1" lang="en-US" sz="1400">
                <a:latin typeface="Arial"/>
                <a:ea typeface="Arial"/>
                <a:cs typeface="Arial"/>
                <a:sym typeface="Arial"/>
              </a:rPr>
              <a:t>CAPA «TRADICIONAL»</a:t>
            </a:r>
            <a:endParaRPr sz="1400">
              <a:latin typeface="Arial"/>
              <a:ea typeface="Arial"/>
              <a:cs typeface="Arial"/>
              <a:sym typeface="Arial"/>
            </a:endParaRPr>
          </a:p>
          <a:p>
            <a:pPr indent="0" lvl="0" marL="202565" marR="5080" rtl="0" algn="l">
              <a:lnSpc>
                <a:spcPct val="114599"/>
              </a:lnSpc>
              <a:spcBef>
                <a:spcPts val="0"/>
              </a:spcBef>
              <a:spcAft>
                <a:spcPts val="0"/>
              </a:spcAft>
              <a:buNone/>
            </a:pPr>
            <a:r>
              <a:rPr lang="en-US" sz="1200">
                <a:latin typeface="Helvetica Neue"/>
                <a:ea typeface="Helvetica Neue"/>
                <a:cs typeface="Helvetica Neue"/>
                <a:sym typeface="Helvetica Neue"/>
              </a:rPr>
              <a:t>Red de neuronas feedforward que conectará con la última capa de subsampling y finalizará con la cantidad de neuronas que queremos clasificar.</a:t>
            </a:r>
            <a:endParaRPr sz="12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pic>
        <p:nvPicPr>
          <p:cNvPr id="115" name="Google Shape;115;p7"/>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116" name="Google Shape;116;p7"/>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Arquitectura básica</a:t>
            </a:r>
            <a:endParaRPr/>
          </a:p>
        </p:txBody>
      </p:sp>
      <p:sp>
        <p:nvSpPr>
          <p:cNvPr id="117" name="Google Shape;117;p7"/>
          <p:cNvSpPr txBox="1"/>
          <p:nvPr/>
        </p:nvSpPr>
        <p:spPr>
          <a:xfrm>
            <a:off x="639978" y="1008267"/>
            <a:ext cx="7743190" cy="94551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Helvetica Neue"/>
              <a:buChar char="●"/>
            </a:pPr>
            <a:r>
              <a:rPr b="1" lang="en-US" sz="1400">
                <a:latin typeface="Arial"/>
                <a:ea typeface="Arial"/>
                <a:cs typeface="Arial"/>
                <a:sym typeface="Arial"/>
              </a:rPr>
              <a:t>Capas densamente conectadas vs. Capas Convolucionales</a:t>
            </a:r>
            <a:endParaRPr sz="1400">
              <a:latin typeface="Arial"/>
              <a:ea typeface="Arial"/>
              <a:cs typeface="Arial"/>
              <a:sym typeface="Arial"/>
            </a:endParaRPr>
          </a:p>
          <a:p>
            <a:pPr indent="0" lvl="0" marL="0" rtl="0" algn="l">
              <a:lnSpc>
                <a:spcPct val="100000"/>
              </a:lnSpc>
              <a:spcBef>
                <a:spcPts val="650"/>
              </a:spcBef>
              <a:spcAft>
                <a:spcPts val="0"/>
              </a:spcAft>
              <a:buNone/>
            </a:pPr>
            <a:r>
              <a:t/>
            </a:r>
            <a:endParaRPr sz="1400">
              <a:latin typeface="Arial"/>
              <a:ea typeface="Arial"/>
              <a:cs typeface="Arial"/>
              <a:sym typeface="Arial"/>
            </a:endParaRPr>
          </a:p>
          <a:p>
            <a:pPr indent="0" lvl="0" marL="342900" marR="5080" rtl="0" algn="l">
              <a:lnSpc>
                <a:spcPct val="114599"/>
              </a:lnSpc>
              <a:spcBef>
                <a:spcPts val="0"/>
              </a:spcBef>
              <a:spcAft>
                <a:spcPts val="0"/>
              </a:spcAft>
              <a:buNone/>
            </a:pPr>
            <a:r>
              <a:rPr lang="en-US" sz="1200">
                <a:latin typeface="Helvetica Neue"/>
                <a:ea typeface="Helvetica Neue"/>
                <a:cs typeface="Helvetica Neue"/>
                <a:sym typeface="Helvetica Neue"/>
              </a:rPr>
              <a:t>Las capas densamente conectadas, aprenden patrones globales, mientras que las convolucionales aprenden patrones locales en pequeñas ventanas de 2 dimensiones.</a:t>
            </a:r>
            <a:endParaRPr sz="1200">
              <a:latin typeface="Helvetica Neue"/>
              <a:ea typeface="Helvetica Neue"/>
              <a:cs typeface="Helvetica Neue"/>
              <a:sym typeface="Helvetica Neue"/>
            </a:endParaRPr>
          </a:p>
        </p:txBody>
      </p:sp>
      <p:sp>
        <p:nvSpPr>
          <p:cNvPr id="118" name="Google Shape;118;p7"/>
          <p:cNvSpPr txBox="1"/>
          <p:nvPr/>
        </p:nvSpPr>
        <p:spPr>
          <a:xfrm>
            <a:off x="970457" y="2628566"/>
            <a:ext cx="7417434" cy="1492885"/>
          </a:xfrm>
          <a:prstGeom prst="rect">
            <a:avLst/>
          </a:prstGeom>
          <a:noFill/>
          <a:ln>
            <a:noFill/>
          </a:ln>
        </p:spPr>
        <p:txBody>
          <a:bodyPr anchorCtr="0" anchor="t" bIns="0" lIns="0" spcFirstLastPara="1" rIns="0" wrap="square" tIns="12700">
            <a:spAutoFit/>
          </a:bodyPr>
          <a:lstStyle/>
          <a:p>
            <a:pPr indent="0" lvl="0" marL="12700" marR="5080" rtl="0" algn="just">
              <a:lnSpc>
                <a:spcPct val="114399"/>
              </a:lnSpc>
              <a:spcBef>
                <a:spcPts val="0"/>
              </a:spcBef>
              <a:spcAft>
                <a:spcPts val="0"/>
              </a:spcAft>
              <a:buNone/>
            </a:pPr>
            <a:r>
              <a:rPr lang="en-US" sz="1400">
                <a:latin typeface="Helvetica Neue"/>
                <a:ea typeface="Helvetica Neue"/>
                <a:cs typeface="Helvetica Neue"/>
                <a:sym typeface="Helvetica Neue"/>
              </a:rPr>
              <a:t>El propósito de las capas convolucionales es detectar características y rasgos visuales como aristas, líneas, etc.</a:t>
            </a:r>
            <a:endParaRPr sz="1400">
              <a:latin typeface="Helvetica Neue"/>
              <a:ea typeface="Helvetica Neue"/>
              <a:cs typeface="Helvetica Neue"/>
              <a:sym typeface="Helvetica Neue"/>
            </a:endParaRPr>
          </a:p>
          <a:p>
            <a:pPr indent="0" lvl="0" marL="0" rtl="0" algn="l">
              <a:lnSpc>
                <a:spcPct val="100000"/>
              </a:lnSpc>
              <a:spcBef>
                <a:spcPts val="345"/>
              </a:spcBef>
              <a:spcAft>
                <a:spcPts val="0"/>
              </a:spcAft>
              <a:buNone/>
            </a:pPr>
            <a:r>
              <a:t/>
            </a:r>
            <a:endParaRPr sz="1400">
              <a:latin typeface="Helvetica Neue"/>
              <a:ea typeface="Helvetica Neue"/>
              <a:cs typeface="Helvetica Neue"/>
              <a:sym typeface="Helvetica Neue"/>
            </a:endParaRPr>
          </a:p>
          <a:p>
            <a:pPr indent="0" lvl="0" marL="12700" marR="6985" rtl="0" algn="just">
              <a:lnSpc>
                <a:spcPct val="114700"/>
              </a:lnSpc>
              <a:spcBef>
                <a:spcPts val="0"/>
              </a:spcBef>
              <a:spcAft>
                <a:spcPts val="0"/>
              </a:spcAft>
              <a:buNone/>
            </a:pPr>
            <a:r>
              <a:rPr b="1" lang="en-US" sz="1400">
                <a:latin typeface="Arial"/>
                <a:ea typeface="Arial"/>
                <a:cs typeface="Arial"/>
                <a:sym typeface="Arial"/>
              </a:rPr>
              <a:t>De esta manera cuando aprende esta característica en un punto concreto de la imagen, la puede reconocer en cualquier parte de la misma. Mientras que una RNA tiene que aprender el patrón nuevamente SI éste aparece en una nueva localización de la imagen.</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pic>
        <p:nvPicPr>
          <p:cNvPr id="123" name="Google Shape;123;p8"/>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124" name="Google Shape;124;p8"/>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Arquitectura básica</a:t>
            </a:r>
            <a:endParaRPr/>
          </a:p>
        </p:txBody>
      </p:sp>
      <p:sp>
        <p:nvSpPr>
          <p:cNvPr id="125" name="Google Shape;125;p8"/>
          <p:cNvSpPr txBox="1"/>
          <p:nvPr/>
        </p:nvSpPr>
        <p:spPr>
          <a:xfrm>
            <a:off x="639978" y="1008267"/>
            <a:ext cx="7246620" cy="115506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Helvetica Neue"/>
              <a:buChar char="●"/>
            </a:pPr>
            <a:r>
              <a:rPr b="1" lang="en-US" sz="1400">
                <a:latin typeface="Arial"/>
                <a:ea typeface="Arial"/>
                <a:cs typeface="Arial"/>
                <a:sym typeface="Arial"/>
              </a:rPr>
              <a:t>Capas Convolucionales</a:t>
            </a:r>
            <a:endParaRPr sz="1400">
              <a:latin typeface="Arial"/>
              <a:ea typeface="Arial"/>
              <a:cs typeface="Arial"/>
              <a:sym typeface="Arial"/>
            </a:endParaRPr>
          </a:p>
          <a:p>
            <a:pPr indent="0" lvl="0" marL="342900" marR="5080" rtl="0" algn="l">
              <a:lnSpc>
                <a:spcPct val="229100"/>
              </a:lnSpc>
              <a:spcBef>
                <a:spcPts val="610"/>
              </a:spcBef>
              <a:spcAft>
                <a:spcPts val="0"/>
              </a:spcAft>
              <a:buNone/>
            </a:pPr>
            <a:r>
              <a:rPr lang="en-US" sz="1200">
                <a:latin typeface="Helvetica Neue"/>
                <a:ea typeface="Helvetica Neue"/>
                <a:cs typeface="Helvetica Neue"/>
                <a:sym typeface="Helvetica Neue"/>
              </a:rPr>
              <a:t>Operan sobre tensores 3D, llamados FEATURE MAPS de 3 dimensiones (altura, anchura y profundidad). La profundidad está representada por los canales de color (rojo, azul, verde ó gris)</a:t>
            </a:r>
            <a:endParaRPr sz="12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pic>
        <p:nvPicPr>
          <p:cNvPr id="130" name="Google Shape;130;p9"/>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131" name="Google Shape;131;p9"/>
          <p:cNvSpPr txBox="1"/>
          <p:nvPr>
            <p:ph type="title"/>
          </p:nvPr>
        </p:nvSpPr>
        <p:spPr>
          <a:xfrm>
            <a:off x="353059" y="461062"/>
            <a:ext cx="27025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Arquitectura básica</a:t>
            </a:r>
            <a:endParaRPr/>
          </a:p>
        </p:txBody>
      </p:sp>
      <p:sp>
        <p:nvSpPr>
          <p:cNvPr id="132" name="Google Shape;132;p9"/>
          <p:cNvSpPr txBox="1"/>
          <p:nvPr/>
        </p:nvSpPr>
        <p:spPr>
          <a:xfrm>
            <a:off x="639978" y="1008267"/>
            <a:ext cx="1604010" cy="23939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Helvetica Neue"/>
              <a:buChar char="●"/>
            </a:pPr>
            <a:r>
              <a:rPr b="1" lang="en-US" sz="1400">
                <a:latin typeface="Arial"/>
                <a:ea typeface="Arial"/>
                <a:cs typeface="Arial"/>
                <a:sym typeface="Arial"/>
              </a:rPr>
              <a:t>Filtros o Kernels</a:t>
            </a:r>
            <a:endParaRPr sz="1400">
              <a:latin typeface="Arial"/>
              <a:ea typeface="Arial"/>
              <a:cs typeface="Arial"/>
              <a:sym typeface="Arial"/>
            </a:endParaRPr>
          </a:p>
        </p:txBody>
      </p:sp>
      <p:sp>
        <p:nvSpPr>
          <p:cNvPr id="133" name="Google Shape;133;p9"/>
          <p:cNvSpPr txBox="1"/>
          <p:nvPr/>
        </p:nvSpPr>
        <p:spPr>
          <a:xfrm>
            <a:off x="728903" y="1573468"/>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34" name="Google Shape;134;p9"/>
          <p:cNvSpPr txBox="1"/>
          <p:nvPr/>
        </p:nvSpPr>
        <p:spPr>
          <a:xfrm>
            <a:off x="944905" y="1535660"/>
            <a:ext cx="697230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Son matrices de NxN con valores iniciales aleatorios que se van ajustando a través de Backpropagation.</a:t>
            </a:r>
            <a:endParaRPr sz="1200">
              <a:latin typeface="Helvetica Neue"/>
              <a:ea typeface="Helvetica Neue"/>
              <a:cs typeface="Helvetica Neue"/>
              <a:sym typeface="Helvetica Neue"/>
            </a:endParaRPr>
          </a:p>
        </p:txBody>
      </p:sp>
      <p:sp>
        <p:nvSpPr>
          <p:cNvPr id="135" name="Google Shape;135;p9"/>
          <p:cNvSpPr txBox="1"/>
          <p:nvPr/>
        </p:nvSpPr>
        <p:spPr>
          <a:xfrm>
            <a:off x="728903" y="1993584"/>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36" name="Google Shape;136;p9"/>
          <p:cNvSpPr txBox="1"/>
          <p:nvPr/>
        </p:nvSpPr>
        <p:spPr>
          <a:xfrm>
            <a:off x="944905" y="1954697"/>
            <a:ext cx="663130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Podemos verlas como ventanas que nos permiten reducir la dimensionalidad de la imagen original.</a:t>
            </a:r>
            <a:endParaRPr sz="1200">
              <a:latin typeface="Helvetica Neue"/>
              <a:ea typeface="Helvetica Neue"/>
              <a:cs typeface="Helvetica Neue"/>
              <a:sym typeface="Helvetica Neue"/>
            </a:endParaRPr>
          </a:p>
        </p:txBody>
      </p:sp>
      <p:sp>
        <p:nvSpPr>
          <p:cNvPr id="137" name="Google Shape;137;p9"/>
          <p:cNvSpPr txBox="1"/>
          <p:nvPr/>
        </p:nvSpPr>
        <p:spPr>
          <a:xfrm>
            <a:off x="728903" y="241298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38" name="Google Shape;138;p9"/>
          <p:cNvSpPr txBox="1"/>
          <p:nvPr/>
        </p:nvSpPr>
        <p:spPr>
          <a:xfrm>
            <a:off x="944905" y="2348412"/>
            <a:ext cx="7436484" cy="654050"/>
          </a:xfrm>
          <a:prstGeom prst="rect">
            <a:avLst/>
          </a:prstGeom>
          <a:noFill/>
          <a:ln>
            <a:noFill/>
          </a:ln>
        </p:spPr>
        <p:txBody>
          <a:bodyPr anchorCtr="0" anchor="t" bIns="0" lIns="0" spcFirstLastPara="1" rIns="0" wrap="square" tIns="12700">
            <a:spAutoFit/>
          </a:bodyPr>
          <a:lstStyle/>
          <a:p>
            <a:pPr indent="0" lvl="0" marL="12700" marR="5080" rtl="0" algn="just">
              <a:lnSpc>
                <a:spcPct val="114599"/>
              </a:lnSpc>
              <a:spcBef>
                <a:spcPts val="0"/>
              </a:spcBef>
              <a:spcAft>
                <a:spcPts val="0"/>
              </a:spcAft>
              <a:buNone/>
            </a:pPr>
            <a:r>
              <a:rPr lang="en-US" sz="1200">
                <a:latin typeface="Helvetica Neue"/>
                <a:ea typeface="Helvetica Neue"/>
                <a:cs typeface="Helvetica Neue"/>
                <a:sym typeface="Helvetica Neue"/>
              </a:rPr>
              <a:t>Si la imagen original tiene unas dimensiones de 28x28 y le aplicamos un kernel de 5x5, obtendremos como resultado un Feature Map de 24x24 → 28-5+1 = 24. Sólo podemos mover la ventana de 5 píxeles a lo largo de 23 píxeles en cada eje (en el caso de aplicar el kernel en pasos de 1 pixel tanto horizontal, como verticalmente).</a:t>
            </a:r>
            <a:endParaRPr sz="12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2024-12-27T07:17:14Z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2022-09-16T00:00:00Z</vt:filetime>
  </property>
  <property fmtid="{D5CDD505-2E9C-101B-9397-08002B2CF9AE}" pid="3" name="Creator">
    <vt:lpwstr>Impress</vt:lpwstr>
  </property>
  <property fmtid="{D5CDD505-2E9C-101B-9397-08002B2CF9AE}" pid="4" name="Producer">
    <vt:lpwstr>LibreOffice 7.3</vt:lpwstr>
  </property>
  <property fmtid="{D5CDD505-2E9C-101B-9397-08002B2CF9AE}" pid="5" name="LastSaved">
    <vt:filetime>2022-09-16T00:00:00Z</vt:filetime>
  </property>
</Properties>
</file>