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embeddedFontLst>
    <p:embeddedFont>
      <p:font typeface="Roboto Thin"/>
      <p:regular r:id="rId44"/>
      <p:bold r:id="rId45"/>
      <p:italic r:id="rId46"/>
      <p:boldItalic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Constantia"/>
      <p:regular r:id="rId52"/>
      <p:bold r:id="rId53"/>
      <p:italic r:id="rId54"/>
      <p:boldItalic r:id="rId55"/>
    </p:embeddedFont>
    <p:embeddedFont>
      <p:font typeface="Lobster"/>
      <p:regular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1" roundtripDataSignature="AMtx7mhpipOPUeZGhsjznqTxCYHjByuS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Thin-regular.fntdata"/><Relationship Id="rId43" Type="http://schemas.openxmlformats.org/officeDocument/2006/relationships/slide" Target="slides/slide37.xml"/><Relationship Id="rId46" Type="http://schemas.openxmlformats.org/officeDocument/2006/relationships/font" Target="fonts/RobotoThin-italic.fntdata"/><Relationship Id="rId45" Type="http://schemas.openxmlformats.org/officeDocument/2006/relationships/font" Target="fonts/RobotoThin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font" Target="fonts/RobotoThin-boldItalic.fntdata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a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Constantia-bold.fntdata"/><Relationship Id="rId52" Type="http://schemas.openxmlformats.org/officeDocument/2006/relationships/font" Target="fonts/Constantia-regular.fntdata"/><Relationship Id="rId11" Type="http://schemas.openxmlformats.org/officeDocument/2006/relationships/slide" Target="slides/slide5.xml"/><Relationship Id="rId55" Type="http://schemas.openxmlformats.org/officeDocument/2006/relationships/font" Target="fonts/Constantia-boldItalic.fntdata"/><Relationship Id="rId10" Type="http://schemas.openxmlformats.org/officeDocument/2006/relationships/slide" Target="slides/slide4.xml"/><Relationship Id="rId54" Type="http://schemas.openxmlformats.org/officeDocument/2006/relationships/font" Target="fonts/Constantia-italic.fntdata"/><Relationship Id="rId13" Type="http://schemas.openxmlformats.org/officeDocument/2006/relationships/slide" Target="slides/slide7.xml"/><Relationship Id="rId57" Type="http://schemas.openxmlformats.org/officeDocument/2006/relationships/font" Target="fonts/Lato-regular.fntdata"/><Relationship Id="rId12" Type="http://schemas.openxmlformats.org/officeDocument/2006/relationships/slide" Target="slides/slide6.xml"/><Relationship Id="rId56" Type="http://schemas.openxmlformats.org/officeDocument/2006/relationships/font" Target="fonts/Lobster-regular.fntdata"/><Relationship Id="rId15" Type="http://schemas.openxmlformats.org/officeDocument/2006/relationships/slide" Target="slides/slide9.xml"/><Relationship Id="rId59" Type="http://schemas.openxmlformats.org/officeDocument/2006/relationships/font" Target="fonts/Lato-italic.fntdata"/><Relationship Id="rId14" Type="http://schemas.openxmlformats.org/officeDocument/2006/relationships/slide" Target="slides/slide8.xml"/><Relationship Id="rId58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6" name="Google Shape;44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6" name="Google Shape;47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1" name="Google Shape;51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7" name="Google Shape;51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4" name="Google Shape;52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0" name="Google Shape;53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6" name="Google Shape;53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9" name="Google Shape;55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5" name="Google Shape;57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1" name="Google Shape;59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1" name="Google Shape;60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9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49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49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9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9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1" name="Google Shape;91;p49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9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49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0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1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1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8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39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3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3" name="Google Shape;13;p39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39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39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38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3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3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3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30" name="Google Shape;30;p38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38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38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571472" y="1357298"/>
            <a:ext cx="7851648" cy="32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6600"/>
              <a:buFont typeface="Calibri"/>
              <a:buNone/>
            </a:pPr>
            <a:r>
              <a:rPr lang="es-ES" sz="6600"/>
              <a:t>Gestión de proyectos de Analítica Avanzada y Big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Comprender los datos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571472" y="1785926"/>
            <a:ext cx="8043890" cy="4572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50" lvl="0" marL="51435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/>
              <a:buAutoNum type="arabicPeriod"/>
            </a:pPr>
            <a:r>
              <a:rPr b="1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Errores tipográficos</a:t>
            </a:r>
            <a:r>
              <a:rPr b="0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Hombre, Hobre, Honbre…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12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/>
              <a:buAutoNum type="arabicPeriod"/>
            </a:pPr>
            <a:r>
              <a:rPr b="1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Distintas unidades de medidas</a:t>
            </a:r>
            <a:r>
              <a:rPr b="0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Kilos o Gramos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12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/>
              <a:buAutoNum type="arabicPeriod"/>
            </a:pPr>
            <a:r>
              <a:rPr b="1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Ausencia de estándares</a:t>
            </a:r>
            <a:r>
              <a:rPr b="0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Hombre, Varón, Masculino…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12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/>
              <a:buAutoNum type="arabicPeriod"/>
            </a:pPr>
            <a:r>
              <a:rPr b="1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formatos</a:t>
            </a:r>
            <a:r>
              <a:rPr b="0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04/12/1987, 1987/10/04…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12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/>
              <a:buAutoNum type="arabicPeriod"/>
            </a:pPr>
            <a:r>
              <a:rPr b="1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erróneos</a:t>
            </a:r>
            <a:r>
              <a:rPr b="0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345 años.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12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/>
              <a:buAutoNum type="arabicPeriod"/>
            </a:pPr>
            <a:r>
              <a:rPr b="1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Identificadores no únicos.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12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/>
              <a:buAutoNum type="arabicPeriod"/>
            </a:pPr>
            <a:r>
              <a:rPr b="1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contradictoria.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12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/>
              <a:buAutoNum type="arabicPeriod"/>
            </a:pPr>
            <a:r>
              <a:rPr b="1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mal relacionada.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12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/>
              <a:buAutoNum type="arabicPeriod"/>
            </a:pPr>
            <a:r>
              <a:rPr b="1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insuficiente.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120000"/>
              </a:lnSpc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/>
              <a:buAutoNum type="arabicPeriod"/>
            </a:pPr>
            <a:r>
              <a:rPr b="1" i="0" lang="es-E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anticuados.</a:t>
            </a:r>
            <a:endParaRPr b="1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6112" lvl="0" marL="514350" marR="0" rtl="0" algn="just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9322" y="3786190"/>
            <a:ext cx="2500330" cy="214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Comprender los datos</a:t>
            </a:r>
            <a:endParaRPr/>
          </a:p>
        </p:txBody>
      </p:sp>
      <p:sp>
        <p:nvSpPr>
          <p:cNvPr id="189" name="Google Shape;189;p11"/>
          <p:cNvSpPr txBox="1"/>
          <p:nvPr>
            <p:ph idx="1" type="body"/>
          </p:nvPr>
        </p:nvSpPr>
        <p:spPr>
          <a:xfrm>
            <a:off x="457200" y="1935480"/>
            <a:ext cx="4400552" cy="63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Dimensiones de la calidad:</a:t>
            </a:r>
            <a:endParaRPr/>
          </a:p>
        </p:txBody>
      </p:sp>
      <p:grpSp>
        <p:nvGrpSpPr>
          <p:cNvPr id="190" name="Google Shape;190;p11"/>
          <p:cNvGrpSpPr/>
          <p:nvPr/>
        </p:nvGrpSpPr>
        <p:grpSpPr>
          <a:xfrm>
            <a:off x="214282" y="2786058"/>
            <a:ext cx="8643998" cy="3003874"/>
            <a:chOff x="563375" y="1471883"/>
            <a:chExt cx="8402020" cy="3003874"/>
          </a:xfrm>
        </p:grpSpPr>
        <p:sp>
          <p:nvSpPr>
            <p:cNvPr id="191" name="Google Shape;191;p11"/>
            <p:cNvSpPr/>
            <p:nvPr/>
          </p:nvSpPr>
          <p:spPr>
            <a:xfrm>
              <a:off x="563375" y="1543321"/>
              <a:ext cx="1597078" cy="1571636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Exactitud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229440" y="1471883"/>
              <a:ext cx="1735955" cy="1646552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Unicidad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562924" y="2829205"/>
              <a:ext cx="1874831" cy="1646552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Consistencia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26969" y="1686197"/>
              <a:ext cx="1666516" cy="1714512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Frescura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813262" y="2829205"/>
              <a:ext cx="2083145" cy="1571636"/>
            </a:xfrm>
            <a:prstGeom prst="ellipse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Completitud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Comprender los datos</a:t>
            </a:r>
            <a:endParaRPr/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142976" y="5929330"/>
            <a:ext cx="7072362" cy="714380"/>
            <a:chOff x="1820125" y="2355825"/>
            <a:chExt cx="5558975" cy="596700"/>
          </a:xfrm>
        </p:grpSpPr>
        <p:sp>
          <p:nvSpPr>
            <p:cNvPr id="202" name="Google Shape;202;p12"/>
            <p:cNvSpPr/>
            <p:nvPr/>
          </p:nvSpPr>
          <p:spPr>
            <a:xfrm>
              <a:off x="1820125" y="2355825"/>
              <a:ext cx="1256700" cy="596700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3242288" y="2355825"/>
              <a:ext cx="1256700" cy="596700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4612450" y="2355825"/>
              <a:ext cx="1256700" cy="596700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122400" y="2355825"/>
              <a:ext cx="1256700" cy="596700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06" name="Google Shape;206;p12"/>
          <p:cNvSpPr txBox="1"/>
          <p:nvPr/>
        </p:nvSpPr>
        <p:spPr>
          <a:xfrm>
            <a:off x="357158" y="3000372"/>
            <a:ext cx="1793228" cy="2776332"/>
          </a:xfrm>
          <a:prstGeom prst="rect">
            <a:avLst/>
          </a:prstGeom>
          <a:solidFill>
            <a:srgbClr val="8EC5F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¿Son lo suficientemente precisos para nuestras necesidades?</a:t>
            </a:r>
            <a:endParaRPr b="0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2285984" y="3000372"/>
            <a:ext cx="1500198" cy="2776332"/>
          </a:xfrm>
          <a:prstGeom prst="rect">
            <a:avLst/>
          </a:prstGeom>
          <a:solidFill>
            <a:srgbClr val="8EC5F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¿Tiene el nivel de detalle adecuado?</a:t>
            </a:r>
            <a:endParaRPr b="0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3929058" y="3000372"/>
            <a:ext cx="1500198" cy="2776332"/>
          </a:xfrm>
          <a:prstGeom prst="rect">
            <a:avLst/>
          </a:prstGeom>
          <a:solidFill>
            <a:srgbClr val="8EC5F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¿Se corresponden con el mundo real?</a:t>
            </a:r>
            <a:endParaRPr b="0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5500694" y="3000372"/>
            <a:ext cx="1588978" cy="2776332"/>
          </a:xfrm>
          <a:prstGeom prst="rect">
            <a:avLst/>
          </a:prstGeom>
          <a:solidFill>
            <a:srgbClr val="8EC5F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¿Los datos tienen errores? En tal caso, ¿ Los errores son tolerables?</a:t>
            </a:r>
            <a:endParaRPr b="0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7143768" y="3000372"/>
            <a:ext cx="1588978" cy="2776332"/>
          </a:xfrm>
          <a:prstGeom prst="rect">
            <a:avLst/>
          </a:prstGeom>
          <a:solidFill>
            <a:srgbClr val="8EC5F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¿El formato de presentación es el correcto?</a:t>
            </a:r>
            <a:endParaRPr b="0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214282" y="1785926"/>
            <a:ext cx="1785918" cy="1000132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Exactitud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2143108" y="2428868"/>
            <a:ext cx="62151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exactitud hace referencia  a las siguientes cuestiones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Comprender los datos</a:t>
            </a:r>
            <a:endParaRPr/>
          </a:p>
        </p:txBody>
      </p:sp>
      <p:sp>
        <p:nvSpPr>
          <p:cNvPr id="218" name="Google Shape;218;p13"/>
          <p:cNvSpPr txBox="1"/>
          <p:nvPr>
            <p:ph idx="1" type="body"/>
          </p:nvPr>
        </p:nvSpPr>
        <p:spPr>
          <a:xfrm>
            <a:off x="457200" y="1935480"/>
            <a:ext cx="8229600" cy="49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ES"/>
              <a:t>Dimensiones de la exactitud:</a:t>
            </a:r>
            <a:endParaRPr/>
          </a:p>
        </p:txBody>
      </p:sp>
      <p:grpSp>
        <p:nvGrpSpPr>
          <p:cNvPr id="219" name="Google Shape;219;p13"/>
          <p:cNvGrpSpPr/>
          <p:nvPr/>
        </p:nvGrpSpPr>
        <p:grpSpPr>
          <a:xfrm>
            <a:off x="71374" y="2643180"/>
            <a:ext cx="9072626" cy="3929090"/>
            <a:chOff x="1593013" y="940009"/>
            <a:chExt cx="5957975" cy="1953746"/>
          </a:xfrm>
        </p:grpSpPr>
        <p:grpSp>
          <p:nvGrpSpPr>
            <p:cNvPr id="220" name="Google Shape;220;p13"/>
            <p:cNvGrpSpPr/>
            <p:nvPr/>
          </p:nvGrpSpPr>
          <p:grpSpPr>
            <a:xfrm>
              <a:off x="1593013" y="2250253"/>
              <a:ext cx="5957975" cy="643501"/>
              <a:chOff x="1593000" y="2322567"/>
              <a:chExt cx="5957975" cy="643501"/>
            </a:xfrm>
          </p:grpSpPr>
          <p:sp>
            <p:nvSpPr>
              <p:cNvPr id="221" name="Google Shape;221;p13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 rot="-5400000">
                <a:off x="4797081" y="639167"/>
                <a:ext cx="643355" cy="4010155"/>
              </a:xfrm>
              <a:prstGeom prst="flowChartOffpageConnector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2342625" y="2399951"/>
                <a:ext cx="39624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Precisión: Hace referencia al nivel de detalle de los datos.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61249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647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600"/>
                  <a:buFont typeface="Roboto Thin"/>
                  <a:buNone/>
                </a:pPr>
                <a:r>
                  <a:rPr b="0" i="0" lang="es-ES" sz="2600" u="none" cap="none" strike="noStrik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b="0" i="0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27" name="Google Shape;227;p13"/>
            <p:cNvGrpSpPr/>
            <p:nvPr/>
          </p:nvGrpSpPr>
          <p:grpSpPr>
            <a:xfrm>
              <a:off x="1593013" y="1595136"/>
              <a:ext cx="5957975" cy="647701"/>
              <a:chOff x="1593000" y="2322568"/>
              <a:chExt cx="5957975" cy="647701"/>
            </a:xfrm>
          </p:grpSpPr>
          <p:sp>
            <p:nvSpPr>
              <p:cNvPr id="228" name="Google Shape;228;p13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2398132" y="2390369"/>
                <a:ext cx="1940700" cy="57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Exactitud sintáctica: Hace referencia a la distancia entre el dato y su estándar: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61249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647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600"/>
                  <a:buFont typeface="Roboto Thin"/>
                  <a:buNone/>
                </a:pPr>
                <a:r>
                  <a:rPr b="0" i="0" lang="es-ES" sz="2600" u="none" cap="none" strike="noStrik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b="0" i="0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  <p:grpSp>
          <p:nvGrpSpPr>
            <p:cNvPr id="234" name="Google Shape;234;p13"/>
            <p:cNvGrpSpPr/>
            <p:nvPr/>
          </p:nvGrpSpPr>
          <p:grpSpPr>
            <a:xfrm>
              <a:off x="1593013" y="940009"/>
              <a:ext cx="5957975" cy="656551"/>
              <a:chOff x="1593000" y="2322568"/>
              <a:chExt cx="5957975" cy="656551"/>
            </a:xfrm>
          </p:grpSpPr>
          <p:sp>
            <p:nvSpPr>
              <p:cNvPr id="235" name="Google Shape;235;p13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2344456" y="2483219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Exactitud semántica: Hace referencia a la distancia del dato con la realidad: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61249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647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600"/>
                  <a:buFont typeface="Roboto Thin"/>
                  <a:buNone/>
                </a:pPr>
                <a:r>
                  <a:rPr b="0" i="0" lang="es-ES" sz="2600" u="none" cap="none" strike="noStrik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b="0" i="0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</p:grpSp>
      </p:grpSp>
      <p:sp>
        <p:nvSpPr>
          <p:cNvPr id="241" name="Google Shape;241;p13"/>
          <p:cNvSpPr txBox="1"/>
          <p:nvPr/>
        </p:nvSpPr>
        <p:spPr>
          <a:xfrm>
            <a:off x="4500562" y="2714620"/>
            <a:ext cx="464343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 inexistente: La persona no existe.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 equivocado: Hace referencia a otra persona.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con errores: Hacen referencia a la persona correcta pero contiene errores.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4500562" y="4071942"/>
            <a:ext cx="46434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Errores de valores: Valores erróneos.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Errores de estandarización: Valores con diferentes estándares.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Comprender los datos</a:t>
            </a:r>
            <a:endParaRPr/>
          </a:p>
        </p:txBody>
      </p:sp>
      <p:grpSp>
        <p:nvGrpSpPr>
          <p:cNvPr id="248" name="Google Shape;248;p14"/>
          <p:cNvGrpSpPr/>
          <p:nvPr/>
        </p:nvGrpSpPr>
        <p:grpSpPr>
          <a:xfrm>
            <a:off x="2428860" y="5929330"/>
            <a:ext cx="3929090" cy="714380"/>
            <a:chOff x="1820125" y="2355825"/>
            <a:chExt cx="2678863" cy="596700"/>
          </a:xfrm>
        </p:grpSpPr>
        <p:sp>
          <p:nvSpPr>
            <p:cNvPr id="249" name="Google Shape;249;p14"/>
            <p:cNvSpPr/>
            <p:nvPr/>
          </p:nvSpPr>
          <p:spPr>
            <a:xfrm>
              <a:off x="1820125" y="2355825"/>
              <a:ext cx="1256700" cy="596700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3242288" y="2355825"/>
              <a:ext cx="1256700" cy="596700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51" name="Google Shape;251;p14"/>
          <p:cNvSpPr txBox="1"/>
          <p:nvPr/>
        </p:nvSpPr>
        <p:spPr>
          <a:xfrm>
            <a:off x="714348" y="3071810"/>
            <a:ext cx="2150418" cy="2776332"/>
          </a:xfrm>
          <a:prstGeom prst="rect">
            <a:avLst/>
          </a:prstGeom>
          <a:solidFill>
            <a:srgbClr val="8EC5F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¿Representa todos los objetos de nuestra realidad?</a:t>
            </a:r>
            <a:endParaRPr b="0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3357554" y="3071810"/>
            <a:ext cx="2000264" cy="2776332"/>
          </a:xfrm>
          <a:prstGeom prst="rect">
            <a:avLst/>
          </a:prstGeom>
          <a:solidFill>
            <a:srgbClr val="8EC5F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¿Tenemos todos los datos que describen a nuestros objetos?</a:t>
            </a:r>
            <a:endParaRPr b="0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5500694" y="3071810"/>
            <a:ext cx="2071702" cy="2776332"/>
          </a:xfrm>
          <a:prstGeom prst="rect">
            <a:avLst/>
          </a:prstGeom>
          <a:solidFill>
            <a:srgbClr val="8EC5F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¿Tenemos muchos valores nulos?</a:t>
            </a:r>
            <a:endParaRPr b="0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2714612" y="2143116"/>
            <a:ext cx="621510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completitud hace referencia  a las siguientes cuestiones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214282" y="1785926"/>
            <a:ext cx="2143140" cy="107157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Completitud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Comprender los datos</a:t>
            </a:r>
            <a:endParaRPr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214280" y="1928802"/>
            <a:ext cx="8929720" cy="4509779"/>
            <a:chOff x="1073098" y="1690097"/>
            <a:chExt cx="7560676" cy="3094267"/>
          </a:xfrm>
        </p:grpSpPr>
        <p:grpSp>
          <p:nvGrpSpPr>
            <p:cNvPr id="262" name="Google Shape;262;p15"/>
            <p:cNvGrpSpPr/>
            <p:nvPr/>
          </p:nvGrpSpPr>
          <p:grpSpPr>
            <a:xfrm>
              <a:off x="1074582" y="4134551"/>
              <a:ext cx="7559192" cy="649813"/>
              <a:chOff x="1593000" y="2322558"/>
              <a:chExt cx="6104492" cy="649811"/>
            </a:xfrm>
          </p:grpSpPr>
          <p:sp>
            <p:nvSpPr>
              <p:cNvPr id="263" name="Google Shape;263;p15"/>
              <p:cNvSpPr/>
              <p:nvPr/>
            </p:nvSpPr>
            <p:spPr>
              <a:xfrm>
                <a:off x="4278316" y="2328869"/>
                <a:ext cx="3419176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 flipH="1">
                <a:off x="2283024" y="2322576"/>
                <a:ext cx="1555680" cy="642600"/>
              </a:xfrm>
              <a:prstGeom prst="rect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 rot="-5400000">
                <a:off x="3398737" y="2037508"/>
                <a:ext cx="643375" cy="1213474"/>
              </a:xfrm>
              <a:prstGeom prst="flowChartOffpageConnector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2314062" y="2399956"/>
                <a:ext cx="21033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s-E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Las métricas de la frescura son:</a:t>
                </a:r>
                <a:endParaRPr b="0" i="0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61249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647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600"/>
                  <a:buFont typeface="Roboto Thin"/>
                  <a:buNone/>
                </a:pPr>
                <a:r>
                  <a:rPr b="0" i="0" lang="es-ES" sz="2600" u="none" cap="none" strike="noStrik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05</a:t>
                </a:r>
                <a:endParaRPr b="0" i="0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4131779" y="2323756"/>
                <a:ext cx="3340784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8575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Lato"/>
                  <a:buChar char="●"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Actualidad: ¿Están vigentes los datos?</a:t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28575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Lato"/>
                  <a:buChar char="●"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Oportunidad: ¿Sirven para cubrir los objetivos?</a:t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285750" lvl="0" marL="45720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Lato"/>
                  <a:buChar char="●"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Volatilidad: ¿Que nivel de estabilidad presentan los datos?</a:t>
                </a:r>
                <a:endParaRPr b="0" i="0" sz="1200" u="none" cap="none" strike="noStrike">
                  <a:solidFill>
                    <a:srgbClr val="AC114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15"/>
            <p:cNvGrpSpPr/>
            <p:nvPr/>
          </p:nvGrpSpPr>
          <p:grpSpPr>
            <a:xfrm>
              <a:off x="1073098" y="1690097"/>
              <a:ext cx="7377760" cy="2450766"/>
              <a:chOff x="657050" y="798570"/>
              <a:chExt cx="7377760" cy="3822752"/>
            </a:xfrm>
          </p:grpSpPr>
          <p:grpSp>
            <p:nvGrpSpPr>
              <p:cNvPr id="271" name="Google Shape;271;p15"/>
              <p:cNvGrpSpPr/>
              <p:nvPr/>
            </p:nvGrpSpPr>
            <p:grpSpPr>
              <a:xfrm>
                <a:off x="657050" y="3654772"/>
                <a:ext cx="7377760" cy="966550"/>
                <a:chOff x="1593000" y="2322567"/>
                <a:chExt cx="5957975" cy="650349"/>
              </a:xfrm>
            </p:grpSpPr>
            <p:sp>
              <p:nvSpPr>
                <p:cNvPr id="272" name="Google Shape;272;p15"/>
                <p:cNvSpPr/>
                <p:nvPr/>
              </p:nvSpPr>
              <p:spPr>
                <a:xfrm>
                  <a:off x="3728375" y="2322568"/>
                  <a:ext cx="3822600" cy="643500"/>
                </a:xfrm>
                <a:prstGeom prst="rect">
                  <a:avLst/>
                </a:prstGeom>
                <a:solidFill>
                  <a:srgbClr val="EEEE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73" name="Google Shape;273;p15"/>
                <p:cNvSpPr/>
                <p:nvPr/>
              </p:nvSpPr>
              <p:spPr>
                <a:xfrm flipH="1">
                  <a:off x="2283025" y="2322573"/>
                  <a:ext cx="1801107" cy="650342"/>
                </a:xfrm>
                <a:prstGeom prst="rect">
                  <a:avLst/>
                </a:prstGeom>
                <a:solidFill>
                  <a:srgbClr val="56A9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74" name="Google Shape;274;p15"/>
                <p:cNvSpPr/>
                <p:nvPr/>
              </p:nvSpPr>
              <p:spPr>
                <a:xfrm rot="-5400000">
                  <a:off x="4797081" y="639167"/>
                  <a:ext cx="643355" cy="4010155"/>
                </a:xfrm>
                <a:prstGeom prst="flowChartOffpageConnector">
                  <a:avLst/>
                </a:prstGeom>
                <a:solidFill>
                  <a:srgbClr val="56A9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75" name="Google Shape;275;p15"/>
                <p:cNvSpPr/>
                <p:nvPr/>
              </p:nvSpPr>
              <p:spPr>
                <a:xfrm>
                  <a:off x="2342625" y="2399951"/>
                  <a:ext cx="3962400" cy="49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rPr b="0" i="0" lang="es-E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¿Actualizamos los datos?</a:t>
                  </a:r>
                  <a:endParaRPr b="0" i="0" sz="10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15"/>
                <p:cNvSpPr/>
                <p:nvPr/>
              </p:nvSpPr>
              <p:spPr>
                <a:xfrm>
                  <a:off x="1593000" y="2322568"/>
                  <a:ext cx="690000" cy="642300"/>
                </a:xfrm>
                <a:prstGeom prst="rect">
                  <a:avLst/>
                </a:prstGeom>
                <a:solidFill>
                  <a:srgbClr val="B61249"/>
                </a:solidFill>
                <a:ln>
                  <a:noFill/>
                </a:ln>
                <a:effectLst>
                  <a:outerShdw blurRad="71438" rotWithShape="0" algn="bl" dir="2700000" dist="28575">
                    <a:srgbClr val="000000">
                      <a:alpha val="1647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77" name="Google Shape;277;p15"/>
                <p:cNvSpPr/>
                <p:nvPr/>
              </p:nvSpPr>
              <p:spPr>
                <a:xfrm>
                  <a:off x="1593000" y="2322575"/>
                  <a:ext cx="690000" cy="650341"/>
                </a:xfrm>
                <a:prstGeom prst="rect">
                  <a:avLst/>
                </a:prstGeom>
                <a:solidFill>
                  <a:srgbClr val="0B539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600"/>
                    <a:buFont typeface="Roboto Thin"/>
                    <a:buNone/>
                  </a:pPr>
                  <a:r>
                    <a:rPr b="0" i="0" lang="es-ES" sz="2600" u="none" cap="none" strike="noStrike">
                      <a:solidFill>
                        <a:srgbClr val="FFFFFF"/>
                      </a:solidFill>
                      <a:latin typeface="Roboto Thin"/>
                      <a:ea typeface="Roboto Thin"/>
                      <a:cs typeface="Roboto Thin"/>
                      <a:sym typeface="Roboto Thin"/>
                    </a:rPr>
                    <a:t>04</a:t>
                  </a:r>
                  <a:endParaRPr b="0" i="0" sz="2600" u="none" cap="none" strike="noStrik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endParaRPr>
                </a:p>
              </p:txBody>
            </p:sp>
          </p:grpSp>
          <p:grpSp>
            <p:nvGrpSpPr>
              <p:cNvPr id="278" name="Google Shape;278;p15"/>
              <p:cNvGrpSpPr/>
              <p:nvPr/>
            </p:nvGrpSpPr>
            <p:grpSpPr>
              <a:xfrm>
                <a:off x="657050" y="1754943"/>
                <a:ext cx="7377760" cy="956380"/>
                <a:chOff x="1593000" y="2322564"/>
                <a:chExt cx="5957975" cy="643504"/>
              </a:xfrm>
            </p:grpSpPr>
            <p:sp>
              <p:nvSpPr>
                <p:cNvPr id="279" name="Google Shape;279;p15"/>
                <p:cNvSpPr/>
                <p:nvPr/>
              </p:nvSpPr>
              <p:spPr>
                <a:xfrm>
                  <a:off x="3728375" y="2322568"/>
                  <a:ext cx="3822600" cy="643500"/>
                </a:xfrm>
                <a:prstGeom prst="rect">
                  <a:avLst/>
                </a:prstGeom>
                <a:solidFill>
                  <a:srgbClr val="EEEE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80" name="Google Shape;280;p15"/>
                <p:cNvSpPr/>
                <p:nvPr/>
              </p:nvSpPr>
              <p:spPr>
                <a:xfrm flipH="1">
                  <a:off x="2283025" y="2322572"/>
                  <a:ext cx="1844400" cy="642600"/>
                </a:xfrm>
                <a:prstGeom prst="rect">
                  <a:avLst/>
                </a:prstGeom>
                <a:solidFill>
                  <a:srgbClr val="56A9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81" name="Google Shape;281;p15"/>
                <p:cNvSpPr/>
                <p:nvPr/>
              </p:nvSpPr>
              <p:spPr>
                <a:xfrm rot="-5400000">
                  <a:off x="4797081" y="639163"/>
                  <a:ext cx="643354" cy="4010155"/>
                </a:xfrm>
                <a:prstGeom prst="flowChartOffpageConnector">
                  <a:avLst/>
                </a:prstGeom>
                <a:solidFill>
                  <a:srgbClr val="56A9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82" name="Google Shape;282;p15"/>
                <p:cNvSpPr/>
                <p:nvPr/>
              </p:nvSpPr>
              <p:spPr>
                <a:xfrm>
                  <a:off x="2342625" y="2399951"/>
                  <a:ext cx="3962400" cy="49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rPr b="0" i="0" lang="es-E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¿Están vigentes u obsoletos?</a:t>
                  </a:r>
                  <a:endParaRPr b="0" i="0" sz="10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15"/>
                <p:cNvSpPr/>
                <p:nvPr/>
              </p:nvSpPr>
              <p:spPr>
                <a:xfrm>
                  <a:off x="1593000" y="2322568"/>
                  <a:ext cx="690000" cy="642300"/>
                </a:xfrm>
                <a:prstGeom prst="rect">
                  <a:avLst/>
                </a:prstGeom>
                <a:solidFill>
                  <a:srgbClr val="B61249"/>
                </a:solidFill>
                <a:ln>
                  <a:noFill/>
                </a:ln>
                <a:effectLst>
                  <a:outerShdw blurRad="71438" rotWithShape="0" algn="bl" dir="2700000" dist="28575">
                    <a:srgbClr val="000000">
                      <a:alpha val="1647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84" name="Google Shape;284;p15"/>
                <p:cNvSpPr/>
                <p:nvPr/>
              </p:nvSpPr>
              <p:spPr>
                <a:xfrm>
                  <a:off x="1593000" y="2322575"/>
                  <a:ext cx="690000" cy="642600"/>
                </a:xfrm>
                <a:prstGeom prst="rect">
                  <a:avLst/>
                </a:prstGeom>
                <a:solidFill>
                  <a:srgbClr val="0B539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600"/>
                    <a:buFont typeface="Roboto Thin"/>
                    <a:buNone/>
                  </a:pPr>
                  <a:r>
                    <a:rPr b="0" i="0" lang="es-ES" sz="2600" u="none" cap="none" strike="noStrike">
                      <a:solidFill>
                        <a:srgbClr val="FFFFFF"/>
                      </a:solidFill>
                      <a:latin typeface="Roboto Thin"/>
                      <a:ea typeface="Roboto Thin"/>
                      <a:cs typeface="Roboto Thin"/>
                      <a:sym typeface="Roboto Thin"/>
                    </a:rPr>
                    <a:t>02</a:t>
                  </a:r>
                  <a:endParaRPr b="0" i="0" sz="2600" u="none" cap="none" strike="noStrik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endParaRPr>
                </a:p>
              </p:txBody>
            </p:sp>
          </p:grpSp>
          <p:grpSp>
            <p:nvGrpSpPr>
              <p:cNvPr id="285" name="Google Shape;285;p15"/>
              <p:cNvGrpSpPr/>
              <p:nvPr/>
            </p:nvGrpSpPr>
            <p:grpSpPr>
              <a:xfrm>
                <a:off x="657050" y="2711320"/>
                <a:ext cx="7377760" cy="956372"/>
                <a:chOff x="1593000" y="2322567"/>
                <a:chExt cx="5957975" cy="643501"/>
              </a:xfrm>
            </p:grpSpPr>
            <p:sp>
              <p:nvSpPr>
                <p:cNvPr id="286" name="Google Shape;286;p15"/>
                <p:cNvSpPr/>
                <p:nvPr/>
              </p:nvSpPr>
              <p:spPr>
                <a:xfrm>
                  <a:off x="3728375" y="2322568"/>
                  <a:ext cx="3822600" cy="643500"/>
                </a:xfrm>
                <a:prstGeom prst="rect">
                  <a:avLst/>
                </a:prstGeom>
                <a:solidFill>
                  <a:srgbClr val="EEEE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87" name="Google Shape;287;p15"/>
                <p:cNvSpPr/>
                <p:nvPr/>
              </p:nvSpPr>
              <p:spPr>
                <a:xfrm flipH="1">
                  <a:off x="2283025" y="2322575"/>
                  <a:ext cx="1844400" cy="642600"/>
                </a:xfrm>
                <a:prstGeom prst="rect">
                  <a:avLst/>
                </a:prstGeom>
                <a:solidFill>
                  <a:srgbClr val="56A9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88" name="Google Shape;288;p15"/>
                <p:cNvSpPr/>
                <p:nvPr/>
              </p:nvSpPr>
              <p:spPr>
                <a:xfrm rot="-5400000">
                  <a:off x="4797081" y="639167"/>
                  <a:ext cx="643355" cy="4010155"/>
                </a:xfrm>
                <a:prstGeom prst="flowChartOffpageConnector">
                  <a:avLst/>
                </a:prstGeom>
                <a:solidFill>
                  <a:srgbClr val="56A9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89" name="Google Shape;289;p15"/>
                <p:cNvSpPr/>
                <p:nvPr/>
              </p:nvSpPr>
              <p:spPr>
                <a:xfrm>
                  <a:off x="2342625" y="2399951"/>
                  <a:ext cx="3962400" cy="49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rPr b="0" i="0" lang="es-E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¿Tenemos los datos más recientes?</a:t>
                  </a:r>
                  <a:endParaRPr b="0" i="0" sz="10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15"/>
                <p:cNvSpPr/>
                <p:nvPr/>
              </p:nvSpPr>
              <p:spPr>
                <a:xfrm>
                  <a:off x="1593000" y="2322568"/>
                  <a:ext cx="690000" cy="642300"/>
                </a:xfrm>
                <a:prstGeom prst="rect">
                  <a:avLst/>
                </a:prstGeom>
                <a:solidFill>
                  <a:srgbClr val="B61249"/>
                </a:solidFill>
                <a:ln>
                  <a:noFill/>
                </a:ln>
                <a:effectLst>
                  <a:outerShdw blurRad="71438" rotWithShape="0" algn="bl" dir="2700000" dist="28575">
                    <a:srgbClr val="000000">
                      <a:alpha val="1647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91" name="Google Shape;291;p15"/>
                <p:cNvSpPr/>
                <p:nvPr/>
              </p:nvSpPr>
              <p:spPr>
                <a:xfrm>
                  <a:off x="1593000" y="2322575"/>
                  <a:ext cx="690000" cy="642600"/>
                </a:xfrm>
                <a:prstGeom prst="rect">
                  <a:avLst/>
                </a:prstGeom>
                <a:solidFill>
                  <a:srgbClr val="0B539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600"/>
                    <a:buFont typeface="Roboto Thin"/>
                    <a:buNone/>
                  </a:pPr>
                  <a:r>
                    <a:rPr b="0" i="0" lang="es-ES" sz="2600" u="none" cap="none" strike="noStrike">
                      <a:solidFill>
                        <a:srgbClr val="FFFFFF"/>
                      </a:solidFill>
                      <a:latin typeface="Roboto Thin"/>
                      <a:ea typeface="Roboto Thin"/>
                      <a:cs typeface="Roboto Thin"/>
                      <a:sym typeface="Roboto Thin"/>
                    </a:rPr>
                    <a:t>03</a:t>
                  </a:r>
                  <a:endParaRPr b="0" i="0" sz="2600" u="none" cap="none" strike="noStrik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endParaRPr>
                </a:p>
              </p:txBody>
            </p:sp>
          </p:grpSp>
          <p:grpSp>
            <p:nvGrpSpPr>
              <p:cNvPr id="292" name="Google Shape;292;p15"/>
              <p:cNvGrpSpPr/>
              <p:nvPr/>
            </p:nvGrpSpPr>
            <p:grpSpPr>
              <a:xfrm>
                <a:off x="657050" y="798570"/>
                <a:ext cx="7377760" cy="956376"/>
                <a:chOff x="1593000" y="2322565"/>
                <a:chExt cx="5957975" cy="643503"/>
              </a:xfrm>
            </p:grpSpPr>
            <p:sp>
              <p:nvSpPr>
                <p:cNvPr id="293" name="Google Shape;293;p15"/>
                <p:cNvSpPr/>
                <p:nvPr/>
              </p:nvSpPr>
              <p:spPr>
                <a:xfrm>
                  <a:off x="3728375" y="2322568"/>
                  <a:ext cx="3822600" cy="643500"/>
                </a:xfrm>
                <a:prstGeom prst="rect">
                  <a:avLst/>
                </a:prstGeom>
                <a:solidFill>
                  <a:srgbClr val="EEEEE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94" name="Google Shape;294;p15"/>
                <p:cNvSpPr/>
                <p:nvPr/>
              </p:nvSpPr>
              <p:spPr>
                <a:xfrm flipH="1">
                  <a:off x="2283025" y="2322574"/>
                  <a:ext cx="1844400" cy="642600"/>
                </a:xfrm>
                <a:prstGeom prst="rect">
                  <a:avLst/>
                </a:prstGeom>
                <a:solidFill>
                  <a:srgbClr val="56A9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95" name="Google Shape;295;p15"/>
                <p:cNvSpPr/>
                <p:nvPr/>
              </p:nvSpPr>
              <p:spPr>
                <a:xfrm rot="-5400000">
                  <a:off x="4797081" y="639165"/>
                  <a:ext cx="643355" cy="4010155"/>
                </a:xfrm>
                <a:prstGeom prst="flowChartOffpageConnector">
                  <a:avLst/>
                </a:prstGeom>
                <a:solidFill>
                  <a:srgbClr val="56A9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96" name="Google Shape;296;p15"/>
                <p:cNvSpPr/>
                <p:nvPr/>
              </p:nvSpPr>
              <p:spPr>
                <a:xfrm>
                  <a:off x="2342625" y="2399951"/>
                  <a:ext cx="3962400" cy="49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rPr b="0" i="0" lang="es-ES" sz="20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¿Son lo suficientemente actuales para nuestras necesidades?</a:t>
                  </a:r>
                  <a:endParaRPr b="0" i="0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15"/>
                <p:cNvSpPr/>
                <p:nvPr/>
              </p:nvSpPr>
              <p:spPr>
                <a:xfrm>
                  <a:off x="1593000" y="2322568"/>
                  <a:ext cx="690000" cy="642300"/>
                </a:xfrm>
                <a:prstGeom prst="rect">
                  <a:avLst/>
                </a:prstGeom>
                <a:solidFill>
                  <a:srgbClr val="B61249"/>
                </a:solidFill>
                <a:ln>
                  <a:noFill/>
                </a:ln>
                <a:effectLst>
                  <a:outerShdw blurRad="71438" rotWithShape="0" algn="bl" dir="2700000" dist="28575">
                    <a:srgbClr val="000000">
                      <a:alpha val="1647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298" name="Google Shape;298;p15"/>
                <p:cNvSpPr/>
                <p:nvPr/>
              </p:nvSpPr>
              <p:spPr>
                <a:xfrm>
                  <a:off x="1593000" y="2322575"/>
                  <a:ext cx="690000" cy="642600"/>
                </a:xfrm>
                <a:prstGeom prst="rect">
                  <a:avLst/>
                </a:prstGeom>
                <a:solidFill>
                  <a:srgbClr val="0B539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600"/>
                    <a:buFont typeface="Roboto Thin"/>
                    <a:buNone/>
                  </a:pPr>
                  <a:r>
                    <a:rPr b="0" i="0" lang="es-ES" sz="2600" u="none" cap="none" strike="noStrike">
                      <a:solidFill>
                        <a:srgbClr val="FFFFFF"/>
                      </a:solidFill>
                      <a:latin typeface="Roboto Thin"/>
                      <a:ea typeface="Roboto Thin"/>
                      <a:cs typeface="Roboto Thin"/>
                      <a:sym typeface="Roboto Thin"/>
                    </a:rPr>
                    <a:t>01</a:t>
                  </a:r>
                  <a:endParaRPr b="0" i="0" sz="2600" u="none" cap="none" strike="noStrik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Comprender los datos</a:t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3929058" y="5929330"/>
            <a:ext cx="1843203" cy="71438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2000232" y="3071810"/>
            <a:ext cx="2436170" cy="2776332"/>
          </a:xfrm>
          <a:prstGeom prst="rect">
            <a:avLst/>
          </a:prstGeom>
          <a:solidFill>
            <a:srgbClr val="8EC5F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¿Los datos satisfacen las reglas de dominio?</a:t>
            </a:r>
            <a:endParaRPr b="0" i="0" sz="20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4929190" y="3071810"/>
            <a:ext cx="2214578" cy="2776332"/>
          </a:xfrm>
          <a:prstGeom prst="rect">
            <a:avLst/>
          </a:prstGeom>
          <a:solidFill>
            <a:srgbClr val="8EC5F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¿Hay contradicciones entre los datos?</a:t>
            </a:r>
            <a:endParaRPr b="0" i="0" sz="20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2571736" y="2357430"/>
            <a:ext cx="62151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completitud responde a las siguientes cuestiones</a:t>
            </a: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214282" y="1785926"/>
            <a:ext cx="2143140" cy="107157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Consistencia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Comprender los datos</a:t>
            </a:r>
            <a:endParaRPr/>
          </a:p>
        </p:txBody>
      </p:sp>
      <p:sp>
        <p:nvSpPr>
          <p:cNvPr id="314" name="Google Shape;314;p17"/>
          <p:cNvSpPr txBox="1"/>
          <p:nvPr/>
        </p:nvSpPr>
        <p:spPr>
          <a:xfrm>
            <a:off x="571472" y="2214554"/>
            <a:ext cx="62151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unicidad responde a las siguientes cuestiones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642908" y="3143248"/>
            <a:ext cx="7000923" cy="2770003"/>
            <a:chOff x="657050" y="2698395"/>
            <a:chExt cx="7377760" cy="1912747"/>
          </a:xfrm>
        </p:grpSpPr>
        <p:grpSp>
          <p:nvGrpSpPr>
            <p:cNvPr id="316" name="Google Shape;316;p17"/>
            <p:cNvGrpSpPr/>
            <p:nvPr/>
          </p:nvGrpSpPr>
          <p:grpSpPr>
            <a:xfrm>
              <a:off x="657050" y="3654770"/>
              <a:ext cx="7377760" cy="956372"/>
              <a:chOff x="1593000" y="2322567"/>
              <a:chExt cx="5957975" cy="643501"/>
            </a:xfrm>
          </p:grpSpPr>
          <p:sp>
            <p:nvSpPr>
              <p:cNvPr id="317" name="Google Shape;317;p17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 rot="-5400000">
                <a:off x="4797081" y="639167"/>
                <a:ext cx="643355" cy="4010155"/>
              </a:xfrm>
              <a:prstGeom prst="flowChartOffpageConnector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61249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647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600"/>
                  <a:buFont typeface="Roboto Thin"/>
                  <a:buNone/>
                </a:pPr>
                <a:r>
                  <a:rPr b="0" i="0" lang="es-ES" sz="2600" u="none" cap="none" strike="noStrik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b="0" i="0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2342625" y="2399951"/>
                <a:ext cx="39624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rPr b="0" i="0" lang="es-E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¿Hay datos contradictorios?</a:t>
                </a:r>
                <a:endParaRPr b="0" i="0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17"/>
            <p:cNvGrpSpPr/>
            <p:nvPr/>
          </p:nvGrpSpPr>
          <p:grpSpPr>
            <a:xfrm>
              <a:off x="657050" y="2698395"/>
              <a:ext cx="7377760" cy="956372"/>
              <a:chOff x="1593000" y="2322567"/>
              <a:chExt cx="5957975" cy="643501"/>
            </a:xfrm>
          </p:grpSpPr>
          <p:sp>
            <p:nvSpPr>
              <p:cNvPr id="324" name="Google Shape;324;p17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 rot="-5400000">
                <a:off x="4797081" y="639167"/>
                <a:ext cx="643355" cy="4010155"/>
              </a:xfrm>
              <a:prstGeom prst="flowChartOffpageConnector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61249"/>
              </a:solidFill>
              <a:ln>
                <a:noFill/>
              </a:ln>
              <a:effectLst>
                <a:outerShdw blurRad="71438" rotWithShape="0" algn="bl" dir="2700000" dist="28575">
                  <a:srgbClr val="000000">
                    <a:alpha val="1647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600"/>
                  <a:buFont typeface="Roboto Thin"/>
                  <a:buNone/>
                </a:pPr>
                <a:r>
                  <a:rPr b="0" i="0" lang="es-ES" sz="2600" u="none" cap="none" strike="noStrik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b="0" i="0" sz="26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2342625" y="2399951"/>
                <a:ext cx="39624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rPr b="0" i="0" lang="es-E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¿Los mismos datos están repetidos?</a:t>
                </a:r>
                <a:endParaRPr b="0" i="0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Preparación de los datos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>
            <a:off x="357158" y="1785926"/>
            <a:ext cx="8429684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900"/>
              <a:buFont typeface="Noto Sans Symbols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datos para ser modelizados deben cumplir las siguientes condiciones: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/>
          <p:nvPr/>
        </p:nvSpPr>
        <p:spPr>
          <a:xfrm>
            <a:off x="214282" y="3000372"/>
            <a:ext cx="500066" cy="428628"/>
          </a:xfrm>
          <a:prstGeom prst="bentArrow">
            <a:avLst>
              <a:gd fmla="val 25000" name="adj1"/>
              <a:gd fmla="val 22518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857224" y="2857496"/>
            <a:ext cx="1309276" cy="12858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Unificación de los datos en una sola tabla.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2857488" y="2571744"/>
            <a:ext cx="1571636" cy="19288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Ausencia de errores  o diferentes medidas: Un valor real 1 valor en los datos.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5143504" y="2714620"/>
            <a:ext cx="1571636" cy="15001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Homogeneidad: Mismas unidades, misma periodicidad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429520" y="2714620"/>
            <a:ext cx="1500198" cy="18573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Granularidad necesaria:         Los datos deben tener la periodicidad necesaria.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8"/>
          <p:cNvSpPr/>
          <p:nvPr/>
        </p:nvSpPr>
        <p:spPr>
          <a:xfrm>
            <a:off x="2285984" y="2928934"/>
            <a:ext cx="500066" cy="428628"/>
          </a:xfrm>
          <a:prstGeom prst="bentArrow">
            <a:avLst>
              <a:gd fmla="val 25000" name="adj1"/>
              <a:gd fmla="val 25659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2" name="Google Shape;342;p18"/>
          <p:cNvSpPr/>
          <p:nvPr/>
        </p:nvSpPr>
        <p:spPr>
          <a:xfrm>
            <a:off x="4500562" y="3071810"/>
            <a:ext cx="571504" cy="428628"/>
          </a:xfrm>
          <a:prstGeom prst="bentArrow">
            <a:avLst>
              <a:gd fmla="val 25000" name="adj1"/>
              <a:gd fmla="val 25659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3" name="Google Shape;343;p18"/>
          <p:cNvSpPr/>
          <p:nvPr/>
        </p:nvSpPr>
        <p:spPr>
          <a:xfrm>
            <a:off x="6786578" y="3071810"/>
            <a:ext cx="571504" cy="428628"/>
          </a:xfrm>
          <a:prstGeom prst="bentArrow">
            <a:avLst>
              <a:gd fmla="val 25000" name="adj1"/>
              <a:gd fmla="val 25659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4" name="Google Shape;344;p18"/>
          <p:cNvSpPr/>
          <p:nvPr/>
        </p:nvSpPr>
        <p:spPr>
          <a:xfrm>
            <a:off x="214282" y="5214950"/>
            <a:ext cx="571504" cy="428628"/>
          </a:xfrm>
          <a:prstGeom prst="bentArrow">
            <a:avLst>
              <a:gd fmla="val 25000" name="adj1"/>
              <a:gd fmla="val 25659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5" name="Google Shape;345;p18"/>
          <p:cNvSpPr/>
          <p:nvPr/>
        </p:nvSpPr>
        <p:spPr>
          <a:xfrm>
            <a:off x="2285984" y="5143512"/>
            <a:ext cx="571504" cy="428628"/>
          </a:xfrm>
          <a:prstGeom prst="bentArrow">
            <a:avLst>
              <a:gd fmla="val 25000" name="adj1"/>
              <a:gd fmla="val 25659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6" name="Google Shape;346;p18"/>
          <p:cNvSpPr/>
          <p:nvPr/>
        </p:nvSpPr>
        <p:spPr>
          <a:xfrm>
            <a:off x="4357686" y="5143512"/>
            <a:ext cx="642942" cy="500066"/>
          </a:xfrm>
          <a:prstGeom prst="bentArrow">
            <a:avLst>
              <a:gd fmla="val 25000" name="adj1"/>
              <a:gd fmla="val 25659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7" name="Google Shape;347;p18"/>
          <p:cNvSpPr/>
          <p:nvPr/>
        </p:nvSpPr>
        <p:spPr>
          <a:xfrm>
            <a:off x="6500826" y="5143512"/>
            <a:ext cx="571504" cy="428628"/>
          </a:xfrm>
          <a:prstGeom prst="bentArrow">
            <a:avLst>
              <a:gd fmla="val 25000" name="adj1"/>
              <a:gd fmla="val 25659" name="adj2"/>
              <a:gd fmla="val 25000" name="adj3"/>
              <a:gd fmla="val 43750" name="adj4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928662" y="4786322"/>
            <a:ext cx="1166400" cy="104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Ausencia de valores erróneos.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3071802" y="4857760"/>
            <a:ext cx="1166400" cy="104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Fechas en formato correcto.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5143504" y="4786322"/>
            <a:ext cx="1166400" cy="12232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Correcto tratamiento de valores perdidos.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7143768" y="5000636"/>
            <a:ext cx="1785918" cy="72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Enriquecimiento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Preparación de los datos</a:t>
            </a:r>
            <a:endParaRPr/>
          </a:p>
        </p:txBody>
      </p:sp>
      <p:grpSp>
        <p:nvGrpSpPr>
          <p:cNvPr id="357" name="Google Shape;357;p19"/>
          <p:cNvGrpSpPr/>
          <p:nvPr/>
        </p:nvGrpSpPr>
        <p:grpSpPr>
          <a:xfrm>
            <a:off x="357158" y="1857364"/>
            <a:ext cx="8424529" cy="4643470"/>
            <a:chOff x="994872" y="1468120"/>
            <a:chExt cx="7698555" cy="3086856"/>
          </a:xfrm>
        </p:grpSpPr>
        <p:grpSp>
          <p:nvGrpSpPr>
            <p:cNvPr id="358" name="Google Shape;358;p19"/>
            <p:cNvGrpSpPr/>
            <p:nvPr/>
          </p:nvGrpSpPr>
          <p:grpSpPr>
            <a:xfrm>
              <a:off x="994872" y="1522275"/>
              <a:ext cx="7698555" cy="3032701"/>
              <a:chOff x="942788" y="707562"/>
              <a:chExt cx="2380800" cy="3032701"/>
            </a:xfrm>
          </p:grpSpPr>
          <p:sp>
            <p:nvSpPr>
              <p:cNvPr id="359" name="Google Shape;359;p19"/>
              <p:cNvSpPr/>
              <p:nvPr/>
            </p:nvSpPr>
            <p:spPr>
              <a:xfrm>
                <a:off x="942788" y="707562"/>
                <a:ext cx="2380800" cy="3003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grpSp>
            <p:nvGrpSpPr>
              <p:cNvPr id="360" name="Google Shape;360;p19"/>
              <p:cNvGrpSpPr/>
              <p:nvPr/>
            </p:nvGrpSpPr>
            <p:grpSpPr>
              <a:xfrm>
                <a:off x="942798" y="1010025"/>
                <a:ext cx="2379900" cy="674450"/>
                <a:chOff x="943723" y="3098500"/>
                <a:chExt cx="2379900" cy="674450"/>
              </a:xfrm>
            </p:grpSpPr>
            <p:sp>
              <p:nvSpPr>
                <p:cNvPr id="361" name="Google Shape;361;p19"/>
                <p:cNvSpPr/>
                <p:nvPr/>
              </p:nvSpPr>
              <p:spPr>
                <a:xfrm>
                  <a:off x="943723" y="3098500"/>
                  <a:ext cx="2379900" cy="674400"/>
                </a:xfrm>
                <a:prstGeom prst="rect">
                  <a:avLst/>
                </a:prstGeom>
                <a:solidFill>
                  <a:srgbClr val="0C58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362" name="Google Shape;362;p19"/>
                <p:cNvSpPr/>
                <p:nvPr/>
              </p:nvSpPr>
              <p:spPr>
                <a:xfrm>
                  <a:off x="1632122" y="3098513"/>
                  <a:ext cx="674400" cy="674400"/>
                </a:xfrm>
                <a:prstGeom prst="rtTriangle">
                  <a:avLst/>
                </a:prstGeom>
                <a:solidFill>
                  <a:srgbClr val="0E65F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363" name="Google Shape;363;p19"/>
                <p:cNvSpPr/>
                <p:nvPr/>
              </p:nvSpPr>
              <p:spPr>
                <a:xfrm>
                  <a:off x="943723" y="3098513"/>
                  <a:ext cx="687600" cy="674400"/>
                </a:xfrm>
                <a:prstGeom prst="rtTriangle">
                  <a:avLst/>
                </a:prstGeom>
                <a:solidFill>
                  <a:srgbClr val="307B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364" name="Google Shape;364;p19"/>
                <p:cNvSpPr/>
                <p:nvPr/>
              </p:nvSpPr>
              <p:spPr>
                <a:xfrm>
                  <a:off x="1064845" y="3229280"/>
                  <a:ext cx="378901" cy="40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Calibri"/>
                    <a:buNone/>
                  </a:pPr>
                  <a:r>
                    <a:rPr b="0" i="0" lang="es-ES" sz="2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 b="0" i="0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19"/>
                <p:cNvSpPr/>
                <p:nvPr/>
              </p:nvSpPr>
              <p:spPr>
                <a:xfrm>
                  <a:off x="1704725" y="3098550"/>
                  <a:ext cx="1488600" cy="67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just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rPr b="0" i="0" lang="es-E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Toda la información debe estar centralizada y accesible a todas las personas interesadas.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Constantia"/>
                    <a:buNone/>
                  </a:pPr>
                  <a:r>
                    <a:t/>
                  </a:r>
                  <a:endParaRPr b="0" i="0" sz="10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366" name="Google Shape;366;p19"/>
              <p:cNvGrpSpPr/>
              <p:nvPr/>
            </p:nvGrpSpPr>
            <p:grpSpPr>
              <a:xfrm>
                <a:off x="942798" y="3065850"/>
                <a:ext cx="2379900" cy="674413"/>
                <a:chOff x="943723" y="4469050"/>
                <a:chExt cx="2379900" cy="674413"/>
              </a:xfrm>
            </p:grpSpPr>
            <p:sp>
              <p:nvSpPr>
                <p:cNvPr id="367" name="Google Shape;367;p19"/>
                <p:cNvSpPr/>
                <p:nvPr/>
              </p:nvSpPr>
              <p:spPr>
                <a:xfrm>
                  <a:off x="943723" y="4469050"/>
                  <a:ext cx="2379900" cy="674400"/>
                </a:xfrm>
                <a:prstGeom prst="rect">
                  <a:avLst/>
                </a:prstGeom>
                <a:solidFill>
                  <a:srgbClr val="0C58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368" name="Google Shape;368;p19"/>
                <p:cNvSpPr/>
                <p:nvPr/>
              </p:nvSpPr>
              <p:spPr>
                <a:xfrm>
                  <a:off x="1632122" y="4469063"/>
                  <a:ext cx="674400" cy="674400"/>
                </a:xfrm>
                <a:prstGeom prst="rtTriangle">
                  <a:avLst/>
                </a:prstGeom>
                <a:solidFill>
                  <a:srgbClr val="0E65F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369" name="Google Shape;369;p19"/>
                <p:cNvSpPr/>
                <p:nvPr/>
              </p:nvSpPr>
              <p:spPr>
                <a:xfrm>
                  <a:off x="943723" y="4469063"/>
                  <a:ext cx="687600" cy="674400"/>
                </a:xfrm>
                <a:prstGeom prst="rtTriangle">
                  <a:avLst/>
                </a:prstGeom>
                <a:solidFill>
                  <a:srgbClr val="307B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370" name="Google Shape;370;p19"/>
                <p:cNvSpPr/>
                <p:nvPr/>
              </p:nvSpPr>
              <p:spPr>
                <a:xfrm>
                  <a:off x="1044656" y="4547753"/>
                  <a:ext cx="425700" cy="40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Calibri"/>
                    <a:buNone/>
                  </a:pPr>
                  <a:r>
                    <a:rPr b="0" i="0" lang="es-ES" sz="2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 b="0" i="0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1" name="Google Shape;371;p19"/>
              <p:cNvGrpSpPr/>
              <p:nvPr/>
            </p:nvGrpSpPr>
            <p:grpSpPr>
              <a:xfrm>
                <a:off x="942798" y="2380575"/>
                <a:ext cx="2379900" cy="674450"/>
                <a:chOff x="943723" y="4469050"/>
                <a:chExt cx="2379900" cy="674450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943723" y="4469050"/>
                  <a:ext cx="2379900" cy="674400"/>
                </a:xfrm>
                <a:prstGeom prst="rect">
                  <a:avLst/>
                </a:prstGeom>
                <a:solidFill>
                  <a:srgbClr val="0C58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1632122" y="4469063"/>
                  <a:ext cx="674400" cy="674400"/>
                </a:xfrm>
                <a:prstGeom prst="rtTriangle">
                  <a:avLst/>
                </a:prstGeom>
                <a:solidFill>
                  <a:srgbClr val="0E65F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374" name="Google Shape;374;p19"/>
                <p:cNvSpPr/>
                <p:nvPr/>
              </p:nvSpPr>
              <p:spPr>
                <a:xfrm>
                  <a:off x="943723" y="4469063"/>
                  <a:ext cx="687600" cy="674400"/>
                </a:xfrm>
                <a:prstGeom prst="rtTriangle">
                  <a:avLst/>
                </a:prstGeom>
                <a:solidFill>
                  <a:srgbClr val="307B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375" name="Google Shape;375;p19"/>
                <p:cNvSpPr/>
                <p:nvPr/>
              </p:nvSpPr>
              <p:spPr>
                <a:xfrm>
                  <a:off x="1044656" y="4529008"/>
                  <a:ext cx="425700" cy="40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Calibri"/>
                    <a:buNone/>
                  </a:pPr>
                  <a:r>
                    <a:rPr b="0" i="0" lang="es-ES" sz="2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 b="0" i="0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1704725" y="4469100"/>
                  <a:ext cx="1488600" cy="67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just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rPr b="0" i="0" lang="es-E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Adicionalmente pueden existir diferencias en la forma y los datos recogidos.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000"/>
                    <a:buFont typeface="Constantia"/>
                    <a:buNone/>
                  </a:pPr>
                  <a:r>
                    <a:t/>
                  </a:r>
                  <a:endParaRPr b="0" i="0" sz="10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>
                <a:off x="942788" y="1695313"/>
                <a:ext cx="2379900" cy="677276"/>
                <a:chOff x="943713" y="3783788"/>
                <a:chExt cx="2379900" cy="677276"/>
              </a:xfrm>
            </p:grpSpPr>
            <p:sp>
              <p:nvSpPr>
                <p:cNvPr id="378" name="Google Shape;378;p19"/>
                <p:cNvSpPr/>
                <p:nvPr/>
              </p:nvSpPr>
              <p:spPr>
                <a:xfrm>
                  <a:off x="943713" y="3786664"/>
                  <a:ext cx="2379900" cy="674400"/>
                </a:xfrm>
                <a:prstGeom prst="rect">
                  <a:avLst/>
                </a:prstGeom>
                <a:solidFill>
                  <a:srgbClr val="0C58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379" name="Google Shape;379;p19"/>
                <p:cNvSpPr/>
                <p:nvPr/>
              </p:nvSpPr>
              <p:spPr>
                <a:xfrm>
                  <a:off x="1632122" y="3783788"/>
                  <a:ext cx="674400" cy="674400"/>
                </a:xfrm>
                <a:prstGeom prst="rtTriangle">
                  <a:avLst/>
                </a:prstGeom>
                <a:solidFill>
                  <a:srgbClr val="0E65F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380" name="Google Shape;380;p19"/>
                <p:cNvSpPr/>
                <p:nvPr/>
              </p:nvSpPr>
              <p:spPr>
                <a:xfrm>
                  <a:off x="943723" y="3783788"/>
                  <a:ext cx="687600" cy="674400"/>
                </a:xfrm>
                <a:prstGeom prst="rtTriangle">
                  <a:avLst/>
                </a:prstGeom>
                <a:solidFill>
                  <a:srgbClr val="307B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nstantia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nstantia"/>
                    <a:ea typeface="Constantia"/>
                    <a:cs typeface="Constantia"/>
                    <a:sym typeface="Constantia"/>
                  </a:endParaRPr>
                </a:p>
              </p:txBody>
            </p:sp>
            <p:sp>
              <p:nvSpPr>
                <p:cNvPr id="381" name="Google Shape;381;p19"/>
                <p:cNvSpPr/>
                <p:nvPr/>
              </p:nvSpPr>
              <p:spPr>
                <a:xfrm>
                  <a:off x="1044656" y="3879144"/>
                  <a:ext cx="425700" cy="40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Calibri"/>
                    <a:buNone/>
                  </a:pPr>
                  <a:r>
                    <a:rPr b="0" i="0" lang="es-ES" sz="2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 b="0" i="0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p19"/>
                <p:cNvSpPr/>
                <p:nvPr/>
              </p:nvSpPr>
              <p:spPr>
                <a:xfrm>
                  <a:off x="1704725" y="3783825"/>
                  <a:ext cx="1488600" cy="67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marR="0" rtl="0" algn="just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60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rPr b="0" i="0" lang="es-E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Tradicionalmente los datos están distribuidos en diferentes departamentos/ divisiones de las empresas</a:t>
                  </a:r>
                  <a:r>
                    <a:rPr b="0" i="0" lang="es-ES" sz="1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.</a:t>
                  </a:r>
                  <a:endParaRPr b="0" i="0" sz="105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83" name="Google Shape;383;p19"/>
            <p:cNvSpPr txBox="1"/>
            <p:nvPr/>
          </p:nvSpPr>
          <p:spPr>
            <a:xfrm>
              <a:off x="3475585" y="3842625"/>
              <a:ext cx="5057324" cy="5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 necesario unificarlos en una misma tabla y realizar un proceso de homogeneización que permita una correcta explotación.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84" name="Google Shape;384;p19"/>
            <p:cNvSpPr txBox="1"/>
            <p:nvPr/>
          </p:nvSpPr>
          <p:spPr>
            <a:xfrm>
              <a:off x="1060154" y="1468120"/>
              <a:ext cx="6231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Unificación de los datos en una sola tabla: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Objetivos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571472" y="1857364"/>
            <a:ext cx="7858180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Conocer la metodología más utilizada para abordar proyectos completos de Big Data o Analítica Avanzada: Metodología CRISP-DM.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Preparación de los datos</a:t>
            </a:r>
            <a:endParaRPr/>
          </a:p>
        </p:txBody>
      </p:sp>
      <p:pic>
        <p:nvPicPr>
          <p:cNvPr id="390" name="Google Shape;3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32" y="2643182"/>
            <a:ext cx="3333785" cy="285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0"/>
          <p:cNvSpPr txBox="1"/>
          <p:nvPr/>
        </p:nvSpPr>
        <p:spPr>
          <a:xfrm>
            <a:off x="285720" y="2285992"/>
            <a:ext cx="4714908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modelizar un dato debe corresponder con un único valor en la realidad.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Generalmente el proceso de recogida provoca errores o existencia de diferentes estándares que provocan errores en la modelización.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detección de los errores no siempre es sencilla.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corrección por medios tradicionales es altamente costosa.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existencia de diccionarios facilita tremendamente esta tarea.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214282" y="1714488"/>
            <a:ext cx="700092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Ausencia de errores tipográficos  en diferentes medidas: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Preparación de los datos</a:t>
            </a:r>
            <a:endParaRPr/>
          </a:p>
        </p:txBody>
      </p:sp>
      <p:pic>
        <p:nvPicPr>
          <p:cNvPr id="398" name="Google Shape;3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32" y="2643182"/>
            <a:ext cx="3333785" cy="285752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1"/>
          <p:cNvSpPr txBox="1"/>
          <p:nvPr/>
        </p:nvSpPr>
        <p:spPr>
          <a:xfrm>
            <a:off x="285720" y="2285992"/>
            <a:ext cx="47149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214282" y="1714488"/>
            <a:ext cx="70009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Granularidad adecuada</a:t>
            </a: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357158" y="2214554"/>
            <a:ext cx="4929222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datos deben recogerse con el nivel de detalle con el que se desean realizar las predicciones.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 vez las predicciones tienen que adecuarse al tiempo de realizar las acciones establecidas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granularidad inferior a la requerida impide realizar las predicciones con la periodicidad y la precisión requerida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granularidad superior no genera ningún problema, ya que es fácilmente corregible, pero implica un coste superior tanto de recogida como de almacenamiento.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Preparación de los datos</a:t>
            </a:r>
            <a:endParaRPr/>
          </a:p>
        </p:txBody>
      </p:sp>
      <p:sp>
        <p:nvSpPr>
          <p:cNvPr id="407" name="Google Shape;407;p22"/>
          <p:cNvSpPr txBox="1"/>
          <p:nvPr/>
        </p:nvSpPr>
        <p:spPr>
          <a:xfrm>
            <a:off x="285720" y="2285992"/>
            <a:ext cx="47149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928662" y="1928802"/>
            <a:ext cx="7072362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b="0" i="0" lang="es-E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Ausencia de valores erróneos, imposibles o excesivamente anómalos: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409" name="Google Shape;409;p22"/>
          <p:cNvGrpSpPr/>
          <p:nvPr/>
        </p:nvGrpSpPr>
        <p:grpSpPr>
          <a:xfrm>
            <a:off x="785786" y="3143248"/>
            <a:ext cx="2214578" cy="2819270"/>
            <a:chOff x="1083025" y="2306625"/>
            <a:chExt cx="1834900" cy="2397166"/>
          </a:xfrm>
        </p:grpSpPr>
        <p:sp>
          <p:nvSpPr>
            <p:cNvPr id="410" name="Google Shape;410;p22"/>
            <p:cNvSpPr txBox="1"/>
            <p:nvPr/>
          </p:nvSpPr>
          <p:spPr>
            <a:xfrm>
              <a:off x="1260596" y="2792563"/>
              <a:ext cx="1505100" cy="1911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 valores erróneos no siempre pueden ser detectados.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onstantia"/>
                <a:buNone/>
              </a:pPr>
              <a:r>
                <a:t/>
              </a:r>
              <a:endParaRPr b="1" i="0" sz="1000" u="none" cap="none" strike="noStrike">
                <a:solidFill>
                  <a:srgbClr val="0B714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 </a:t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413" name="Google Shape;413;p22"/>
          <p:cNvGrpSpPr/>
          <p:nvPr/>
        </p:nvGrpSpPr>
        <p:grpSpPr>
          <a:xfrm>
            <a:off x="3286116" y="3143248"/>
            <a:ext cx="2215394" cy="2302805"/>
            <a:chOff x="1083025" y="2306625"/>
            <a:chExt cx="1834900" cy="2174665"/>
          </a:xfrm>
        </p:grpSpPr>
        <p:sp>
          <p:nvSpPr>
            <p:cNvPr id="414" name="Google Shape;414;p22"/>
            <p:cNvSpPr txBox="1"/>
            <p:nvPr/>
          </p:nvSpPr>
          <p:spPr>
            <a:xfrm>
              <a:off x="1202038" y="2913790"/>
              <a:ext cx="1505100" cy="15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 valores imposibles son detectables y deben ser corregidos.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 </a:t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417" name="Google Shape;417;p22"/>
          <p:cNvGrpSpPr/>
          <p:nvPr/>
        </p:nvGrpSpPr>
        <p:grpSpPr>
          <a:xfrm>
            <a:off x="5715008" y="3143248"/>
            <a:ext cx="2786082" cy="2838306"/>
            <a:chOff x="1028789" y="2306625"/>
            <a:chExt cx="2115197" cy="2623369"/>
          </a:xfrm>
        </p:grpSpPr>
        <p:sp>
          <p:nvSpPr>
            <p:cNvPr id="418" name="Google Shape;418;p22"/>
            <p:cNvSpPr txBox="1"/>
            <p:nvPr/>
          </p:nvSpPr>
          <p:spPr>
            <a:xfrm>
              <a:off x="1028789" y="2702794"/>
              <a:ext cx="2115197" cy="22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Otros valores extremos que no sean fácilmente repetibles también deben ser detectados y tratados de forma correcta</a:t>
              </a:r>
              <a:r>
                <a:rPr b="0" i="0" lang="es-E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 </a:t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Preparación de los datos</a:t>
            </a:r>
            <a:endParaRPr/>
          </a:p>
        </p:txBody>
      </p:sp>
      <p:grpSp>
        <p:nvGrpSpPr>
          <p:cNvPr id="426" name="Google Shape;426;p23"/>
          <p:cNvGrpSpPr/>
          <p:nvPr/>
        </p:nvGrpSpPr>
        <p:grpSpPr>
          <a:xfrm>
            <a:off x="5097390" y="2295574"/>
            <a:ext cx="4011244" cy="3633756"/>
            <a:chOff x="0" y="2295575"/>
            <a:chExt cx="2286000" cy="2847950"/>
          </a:xfrm>
        </p:grpSpPr>
        <p:grpSp>
          <p:nvGrpSpPr>
            <p:cNvPr id="427" name="Google Shape;427;p23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428" name="Google Shape;428;p23"/>
              <p:cNvSpPr/>
              <p:nvPr/>
            </p:nvSpPr>
            <p:spPr>
              <a:xfrm>
                <a:off x="229842" y="2823925"/>
                <a:ext cx="2056158" cy="2319600"/>
              </a:xfrm>
              <a:prstGeom prst="rect">
                <a:avLst/>
              </a:prstGeom>
              <a:solidFill>
                <a:srgbClr val="8EC5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8EC5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sp>
          <p:nvSpPr>
            <p:cNvPr id="430" name="Google Shape;430;p23"/>
            <p:cNvSpPr txBox="1"/>
            <p:nvPr/>
          </p:nvSpPr>
          <p:spPr>
            <a:xfrm>
              <a:off x="216304" y="2837309"/>
              <a:ext cx="2026800" cy="2207141"/>
            </a:xfrm>
            <a:prstGeom prst="rect">
              <a:avLst/>
            </a:prstGeom>
            <a:solidFill>
              <a:srgbClr val="8EC5F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"/>
                <a:buChar char="●"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Imposibilidad de ordenar los datos cronológicamente.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84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"/>
                <a:buChar char="●"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Imposibilidad de restar fechas para establecer la distancia temporal entre observaciones.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84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"/>
                <a:buChar char="●"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Imposibilidad de transformar el tiempo en una variable continua.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984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"/>
                <a:buChar char="●"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Errores en la modelización al usar modelos del área de las series temporales. 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23"/>
          <p:cNvGrpSpPr/>
          <p:nvPr/>
        </p:nvGrpSpPr>
        <p:grpSpPr>
          <a:xfrm>
            <a:off x="2451379" y="2295574"/>
            <a:ext cx="3692257" cy="3633755"/>
            <a:chOff x="0" y="2295575"/>
            <a:chExt cx="2286000" cy="2847950"/>
          </a:xfrm>
        </p:grpSpPr>
        <p:grpSp>
          <p:nvGrpSpPr>
            <p:cNvPr id="432" name="Google Shape;432;p23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433" name="Google Shape;433;p23"/>
              <p:cNvSpPr/>
              <p:nvPr/>
            </p:nvSpPr>
            <p:spPr>
              <a:xfrm>
                <a:off x="0" y="2823925"/>
                <a:ext cx="1917919" cy="2319600"/>
              </a:xfrm>
              <a:prstGeom prst="rect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8EC5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sp>
          <p:nvSpPr>
            <p:cNvPr id="435" name="Google Shape;435;p23"/>
            <p:cNvSpPr txBox="1"/>
            <p:nvPr/>
          </p:nvSpPr>
          <p:spPr>
            <a:xfrm>
              <a:off x="216300" y="3050050"/>
              <a:ext cx="1747630" cy="16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 embargo una incorrecta definición del formato de las fechas genera dificultades a la hora de modelizar los datos.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36" name="Google Shape;436;p23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65F0AD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437" name="Google Shape;437;p23"/>
          <p:cNvGrpSpPr/>
          <p:nvPr/>
        </p:nvGrpSpPr>
        <p:grpSpPr>
          <a:xfrm>
            <a:off x="0" y="2295574"/>
            <a:ext cx="2786050" cy="3633755"/>
            <a:chOff x="0" y="2295575"/>
            <a:chExt cx="2286000" cy="2847950"/>
          </a:xfrm>
        </p:grpSpPr>
        <p:grpSp>
          <p:nvGrpSpPr>
            <p:cNvPr id="438" name="Google Shape;438;p23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439" name="Google Shape;439;p23"/>
              <p:cNvSpPr/>
              <p:nvPr/>
            </p:nvSpPr>
            <p:spPr>
              <a:xfrm>
                <a:off x="117206" y="2823925"/>
                <a:ext cx="2168794" cy="2319600"/>
              </a:xfrm>
              <a:prstGeom prst="rect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8EC5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sp>
          <p:nvSpPr>
            <p:cNvPr id="441" name="Google Shape;441;p23"/>
            <p:cNvSpPr txBox="1"/>
            <p:nvPr/>
          </p:nvSpPr>
          <p:spPr>
            <a:xfrm>
              <a:off x="216300" y="3050050"/>
              <a:ext cx="1853400" cy="15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tratamiento de las fechas genera amplios quebraderos de cabeza a la hora de realizar el procesamiento de los datos.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2" name="Google Shape;442;p23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65F0AD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443" name="Google Shape;443;p23"/>
          <p:cNvSpPr txBox="1"/>
          <p:nvPr/>
        </p:nvSpPr>
        <p:spPr>
          <a:xfrm>
            <a:off x="0" y="2428868"/>
            <a:ext cx="38576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Fechas en formato correcto: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Preparación de los datos</a:t>
            </a:r>
            <a:endParaRPr/>
          </a:p>
        </p:txBody>
      </p:sp>
      <p:grpSp>
        <p:nvGrpSpPr>
          <p:cNvPr id="449" name="Google Shape;449;p24"/>
          <p:cNvGrpSpPr/>
          <p:nvPr/>
        </p:nvGrpSpPr>
        <p:grpSpPr>
          <a:xfrm>
            <a:off x="142844" y="1857364"/>
            <a:ext cx="8786874" cy="4490539"/>
            <a:chOff x="1213425" y="1005400"/>
            <a:chExt cx="7311500" cy="3822300"/>
          </a:xfrm>
        </p:grpSpPr>
        <p:sp>
          <p:nvSpPr>
            <p:cNvPr id="450" name="Google Shape;450;p24"/>
            <p:cNvSpPr/>
            <p:nvPr/>
          </p:nvSpPr>
          <p:spPr>
            <a:xfrm>
              <a:off x="1213425" y="1005400"/>
              <a:ext cx="1724700" cy="3822300"/>
            </a:xfrm>
            <a:prstGeom prst="rect">
              <a:avLst/>
            </a:prstGeom>
            <a:solidFill>
              <a:srgbClr val="C4E2FC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 valor perdido es un dato que no está incluido en el conjunto de datos.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6800225" y="1005400"/>
              <a:ext cx="1724700" cy="3822300"/>
            </a:xfrm>
            <a:prstGeom prst="rect">
              <a:avLst/>
            </a:prstGeom>
            <a:solidFill>
              <a:srgbClr val="004E6C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Por ello es recomendable trabajarlos de forma previa para establecer las soluciones a realizar.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4967625" y="1005400"/>
              <a:ext cx="1724700" cy="3822300"/>
            </a:xfrm>
            <a:prstGeom prst="rect">
              <a:avLst/>
            </a:prstGeom>
            <a:solidFill>
              <a:srgbClr val="56A9F3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 modelos no trabajan con valores perdidos sino que realizan sus propias imputaciones (media, cero…).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3090525" y="1005400"/>
              <a:ext cx="1724700" cy="3822300"/>
            </a:xfrm>
            <a:prstGeom prst="rect">
              <a:avLst/>
            </a:prstGeom>
            <a:solidFill>
              <a:srgbClr val="8EC5F7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existencia de un valor perdido puede deberse a su no recogida en origen o a su posterior transformación.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24"/>
          <p:cNvSpPr txBox="1"/>
          <p:nvPr/>
        </p:nvSpPr>
        <p:spPr>
          <a:xfrm>
            <a:off x="214282" y="2071678"/>
            <a:ext cx="178595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Valores perdidos: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5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Preparación de los datos</a:t>
            </a:r>
            <a:endParaRPr/>
          </a:p>
        </p:txBody>
      </p:sp>
      <p:grpSp>
        <p:nvGrpSpPr>
          <p:cNvPr id="460" name="Google Shape;460;p25"/>
          <p:cNvGrpSpPr/>
          <p:nvPr/>
        </p:nvGrpSpPr>
        <p:grpSpPr>
          <a:xfrm>
            <a:off x="357158" y="1928802"/>
            <a:ext cx="8286806" cy="4429155"/>
            <a:chOff x="1536022" y="951149"/>
            <a:chExt cx="5636225" cy="3390649"/>
          </a:xfrm>
        </p:grpSpPr>
        <p:cxnSp>
          <p:nvCxnSpPr>
            <p:cNvPr id="461" name="Google Shape;461;p25"/>
            <p:cNvCxnSpPr>
              <a:stCxn id="462" idx="2"/>
              <a:endCxn id="463" idx="1"/>
            </p:cNvCxnSpPr>
            <p:nvPr/>
          </p:nvCxnSpPr>
          <p:spPr>
            <a:xfrm>
              <a:off x="1869322" y="2571749"/>
              <a:ext cx="930000" cy="750900"/>
            </a:xfrm>
            <a:prstGeom prst="bentConnector5">
              <a:avLst>
                <a:gd fmla="val 133328" name="adj1"/>
                <a:gd fmla="val -248661" name="adj2"/>
                <a:gd fmla="val 164119" name="adj3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Google Shape;464;p25"/>
            <p:cNvCxnSpPr>
              <a:stCxn id="462" idx="2"/>
              <a:endCxn id="465" idx="1"/>
            </p:cNvCxnSpPr>
            <p:nvPr/>
          </p:nvCxnSpPr>
          <p:spPr>
            <a:xfrm flipH="1" rot="10800000">
              <a:off x="1869322" y="1598549"/>
              <a:ext cx="982800" cy="973200"/>
            </a:xfrm>
            <a:prstGeom prst="bentConnector5">
              <a:avLst>
                <a:gd fmla="val 126157" name="adj1"/>
                <a:gd fmla="val 222918" name="adj2"/>
                <a:gd fmla="val 157782" name="adj3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2" name="Google Shape;462;p25"/>
            <p:cNvSpPr/>
            <p:nvPr/>
          </p:nvSpPr>
          <p:spPr>
            <a:xfrm rot="-5400000">
              <a:off x="82072" y="2405099"/>
              <a:ext cx="3241200" cy="333300"/>
            </a:xfrm>
            <a:prstGeom prst="roundRect">
              <a:avLst>
                <a:gd fmla="val 16667" name="adj"/>
              </a:avLst>
            </a:prstGeom>
            <a:solidFill>
              <a:srgbClr val="56A9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Enriquecimiento de los datos: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852250" y="1042674"/>
              <a:ext cx="2230708" cy="1111609"/>
            </a:xfrm>
            <a:prstGeom prst="roundRect">
              <a:avLst>
                <a:gd fmla="val 16667" name="adj"/>
              </a:avLst>
            </a:prstGeom>
            <a:solidFill>
              <a:srgbClr val="56A9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 numerosas ocasiones se puede extraer más información con los datos que tenemos.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799314" y="2810538"/>
              <a:ext cx="2073435" cy="1024436"/>
            </a:xfrm>
            <a:prstGeom prst="roundRect">
              <a:avLst>
                <a:gd fmla="val 16667" name="adj"/>
              </a:avLst>
            </a:prstGeom>
            <a:solidFill>
              <a:srgbClr val="56A9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pueden crear nuevas variables como una modificación de varios datos: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5406150" y="2411261"/>
              <a:ext cx="1744500" cy="336300"/>
            </a:xfrm>
            <a:prstGeom prst="roundRect">
              <a:avLst>
                <a:gd fmla="val 16667" name="adj"/>
              </a:avLst>
            </a:prstGeom>
            <a:solidFill>
              <a:srgbClr val="8EC5F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Clasificación por zonas.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5384547" y="3463189"/>
              <a:ext cx="1787700" cy="336300"/>
            </a:xfrm>
            <a:prstGeom prst="roundRect">
              <a:avLst>
                <a:gd fmla="val 16667" name="adj"/>
              </a:avLst>
            </a:prstGeom>
            <a:solidFill>
              <a:srgbClr val="8EC5F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Diferencias temporales.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5384547" y="4005498"/>
              <a:ext cx="1787700" cy="336300"/>
            </a:xfrm>
            <a:prstGeom prst="roundRect">
              <a:avLst>
                <a:gd fmla="val 16667" name="adj"/>
              </a:avLst>
            </a:prstGeom>
            <a:solidFill>
              <a:srgbClr val="8EC5F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Fechas.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9" name="Google Shape;469;p25"/>
            <p:cNvCxnSpPr>
              <a:stCxn id="468" idx="1"/>
              <a:endCxn id="463" idx="3"/>
            </p:cNvCxnSpPr>
            <p:nvPr/>
          </p:nvCxnSpPr>
          <p:spPr>
            <a:xfrm rot="10800000">
              <a:off x="4872747" y="3322848"/>
              <a:ext cx="511800" cy="850800"/>
            </a:xfrm>
            <a:prstGeom prst="bentConnector3">
              <a:avLst>
                <a:gd fmla="val 164020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0" name="Google Shape;470;p25"/>
            <p:cNvSpPr/>
            <p:nvPr/>
          </p:nvSpPr>
          <p:spPr>
            <a:xfrm>
              <a:off x="5406140" y="2894545"/>
              <a:ext cx="1744500" cy="336300"/>
            </a:xfrm>
            <a:prstGeom prst="roundRect">
              <a:avLst>
                <a:gd fmla="val 16667" name="adj"/>
              </a:avLst>
            </a:prstGeom>
            <a:solidFill>
              <a:srgbClr val="8EC5F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Horas.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1" name="Google Shape;471;p25"/>
          <p:cNvCxnSpPr/>
          <p:nvPr/>
        </p:nvCxnSpPr>
        <p:spPr>
          <a:xfrm rot="10800000">
            <a:off x="5263152" y="5098995"/>
            <a:ext cx="752400" cy="330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25"/>
          <p:cNvCxnSpPr/>
          <p:nvPr/>
        </p:nvCxnSpPr>
        <p:spPr>
          <a:xfrm flipH="1">
            <a:off x="5263100" y="4687083"/>
            <a:ext cx="784200" cy="411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3" name="Google Shape;473;p25"/>
          <p:cNvCxnSpPr/>
          <p:nvPr/>
        </p:nvCxnSpPr>
        <p:spPr>
          <a:xfrm rot="5400000">
            <a:off x="5133664" y="4185227"/>
            <a:ext cx="1043100" cy="7842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Modelización</a:t>
            </a:r>
            <a:endParaRPr/>
          </a:p>
        </p:txBody>
      </p:sp>
      <p:grpSp>
        <p:nvGrpSpPr>
          <p:cNvPr id="479" name="Google Shape;479;p26"/>
          <p:cNvGrpSpPr/>
          <p:nvPr/>
        </p:nvGrpSpPr>
        <p:grpSpPr>
          <a:xfrm>
            <a:off x="285720" y="1857364"/>
            <a:ext cx="8421704" cy="4648982"/>
            <a:chOff x="1906590" y="879956"/>
            <a:chExt cx="5193535" cy="3374779"/>
          </a:xfrm>
        </p:grpSpPr>
        <p:grpSp>
          <p:nvGrpSpPr>
            <p:cNvPr id="480" name="Google Shape;480;p26"/>
            <p:cNvGrpSpPr/>
            <p:nvPr/>
          </p:nvGrpSpPr>
          <p:grpSpPr>
            <a:xfrm>
              <a:off x="1906590" y="1917118"/>
              <a:ext cx="2114626" cy="2333615"/>
              <a:chOff x="857840" y="1743768"/>
              <a:chExt cx="2114626" cy="2333615"/>
            </a:xfrm>
          </p:grpSpPr>
          <p:sp>
            <p:nvSpPr>
              <p:cNvPr id="481" name="Google Shape;481;p26"/>
              <p:cNvSpPr/>
              <p:nvPr/>
            </p:nvSpPr>
            <p:spPr>
              <a:xfrm>
                <a:off x="857840" y="1743768"/>
                <a:ext cx="2114626" cy="2333615"/>
              </a:xfrm>
              <a:prstGeom prst="ellipse">
                <a:avLst/>
              </a:prstGeom>
              <a:solidFill>
                <a:srgbClr val="56A9F3"/>
              </a:solidFill>
              <a:ln cap="flat" cmpd="sng" w="28575">
                <a:solidFill>
                  <a:srgbClr val="0B539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tantia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6"/>
              <p:cNvSpPr txBox="1"/>
              <p:nvPr/>
            </p:nvSpPr>
            <p:spPr>
              <a:xfrm>
                <a:off x="1210278" y="2003059"/>
                <a:ext cx="1454844" cy="155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s-E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2-Un modelo es una simplificación de la realidad que permita comprender de manera más precisa el efecto que tienen en la variable objetivo el resto de factores.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3" name="Google Shape;483;p26"/>
            <p:cNvGrpSpPr/>
            <p:nvPr/>
          </p:nvGrpSpPr>
          <p:grpSpPr>
            <a:xfrm>
              <a:off x="5246125" y="2400735"/>
              <a:ext cx="1854000" cy="1854000"/>
              <a:chOff x="6338200" y="2262060"/>
              <a:chExt cx="1854000" cy="1854000"/>
            </a:xfrm>
          </p:grpSpPr>
          <p:sp>
            <p:nvSpPr>
              <p:cNvPr id="484" name="Google Shape;484;p26"/>
              <p:cNvSpPr/>
              <p:nvPr/>
            </p:nvSpPr>
            <p:spPr>
              <a:xfrm>
                <a:off x="6338200" y="2262060"/>
                <a:ext cx="1854000" cy="1854000"/>
              </a:xfrm>
              <a:prstGeom prst="ellipse">
                <a:avLst/>
              </a:prstGeom>
              <a:solidFill>
                <a:srgbClr val="56A9F3"/>
              </a:solidFill>
              <a:ln cap="flat" cmpd="sng" w="28575">
                <a:solidFill>
                  <a:srgbClr val="0B539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tantia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6"/>
              <p:cNvSpPr txBox="1"/>
              <p:nvPr/>
            </p:nvSpPr>
            <p:spPr>
              <a:xfrm>
                <a:off x="6611150" y="2504457"/>
                <a:ext cx="1338294" cy="155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s-E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3-Estos modelos sirven para realizar predicciones a futuro además de crear un “laboratorio de pruebas”.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just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tantia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6" name="Google Shape;486;p26"/>
            <p:cNvGrpSpPr/>
            <p:nvPr/>
          </p:nvGrpSpPr>
          <p:grpSpPr>
            <a:xfrm>
              <a:off x="3756887" y="879956"/>
              <a:ext cx="1854000" cy="1854000"/>
              <a:chOff x="3768737" y="1079281"/>
              <a:chExt cx="1854000" cy="1854000"/>
            </a:xfrm>
          </p:grpSpPr>
          <p:sp>
            <p:nvSpPr>
              <p:cNvPr id="487" name="Google Shape;487;p26"/>
              <p:cNvSpPr/>
              <p:nvPr/>
            </p:nvSpPr>
            <p:spPr>
              <a:xfrm>
                <a:off x="3768737" y="1079281"/>
                <a:ext cx="1854000" cy="1854000"/>
              </a:xfrm>
              <a:prstGeom prst="ellipse">
                <a:avLst/>
              </a:prstGeom>
              <a:solidFill>
                <a:srgbClr val="56A9F3"/>
              </a:solidFill>
              <a:ln cap="flat" cmpd="sng" w="28575">
                <a:solidFill>
                  <a:srgbClr val="0B539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tantia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6"/>
              <p:cNvSpPr txBox="1"/>
              <p:nvPr/>
            </p:nvSpPr>
            <p:spPr>
              <a:xfrm>
                <a:off x="4077121" y="1338572"/>
                <a:ext cx="1290600" cy="12964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s-E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1-Una vez que tenemos los datos en el formato adecuado se procede a la modelización.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just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tantia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Modelización</a:t>
            </a:r>
            <a:endParaRPr/>
          </a:p>
        </p:txBody>
      </p:sp>
      <p:grpSp>
        <p:nvGrpSpPr>
          <p:cNvPr id="494" name="Google Shape;494;p27"/>
          <p:cNvGrpSpPr/>
          <p:nvPr/>
        </p:nvGrpSpPr>
        <p:grpSpPr>
          <a:xfrm>
            <a:off x="928659" y="1428738"/>
            <a:ext cx="7715307" cy="5256992"/>
            <a:chOff x="1057413" y="600898"/>
            <a:chExt cx="7017504" cy="4142547"/>
          </a:xfrm>
        </p:grpSpPr>
        <p:grpSp>
          <p:nvGrpSpPr>
            <p:cNvPr id="495" name="Google Shape;495;p27"/>
            <p:cNvGrpSpPr/>
            <p:nvPr/>
          </p:nvGrpSpPr>
          <p:grpSpPr>
            <a:xfrm>
              <a:off x="1057413" y="600898"/>
              <a:ext cx="5794524" cy="4010118"/>
              <a:chOff x="2256567" y="677103"/>
              <a:chExt cx="4036590" cy="3713070"/>
            </a:xfrm>
          </p:grpSpPr>
          <p:sp>
            <p:nvSpPr>
              <p:cNvPr id="496" name="Google Shape;496;p27"/>
              <p:cNvSpPr/>
              <p:nvPr/>
            </p:nvSpPr>
            <p:spPr>
              <a:xfrm rot="-6596588">
                <a:off x="3726388" y="3510395"/>
                <a:ext cx="771357" cy="771357"/>
              </a:xfrm>
              <a:prstGeom prst="ellipse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 rot="-6599386">
                <a:off x="2318596" y="1407533"/>
                <a:ext cx="440541" cy="440541"/>
              </a:xfrm>
              <a:prstGeom prst="ellipse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 rot="-6598839">
                <a:off x="2887641" y="2346984"/>
                <a:ext cx="1199287" cy="1199287"/>
              </a:xfrm>
              <a:prstGeom prst="ellipse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 rot="-6598620">
                <a:off x="4374916" y="913763"/>
                <a:ext cx="1681581" cy="1681581"/>
              </a:xfrm>
              <a:prstGeom prst="ellipse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 rot="-6597866">
                <a:off x="2661829" y="2208216"/>
                <a:ext cx="629106" cy="629106"/>
              </a:xfrm>
              <a:prstGeom prst="ellipse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 rot="-6597701">
                <a:off x="3267625" y="1113818"/>
                <a:ext cx="274172" cy="274172"/>
              </a:xfrm>
              <a:prstGeom prst="ellipse">
                <a:avLst/>
              </a:prstGeom>
              <a:solidFill>
                <a:srgbClr val="0B5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grpSp>
          <p:nvGrpSpPr>
            <p:cNvPr id="502" name="Google Shape;502;p27"/>
            <p:cNvGrpSpPr/>
            <p:nvPr/>
          </p:nvGrpSpPr>
          <p:grpSpPr>
            <a:xfrm>
              <a:off x="4572010" y="2108029"/>
              <a:ext cx="3502907" cy="2635416"/>
              <a:chOff x="4447194" y="1815766"/>
              <a:chExt cx="2440200" cy="2440200"/>
            </a:xfrm>
          </p:grpSpPr>
          <p:sp>
            <p:nvSpPr>
              <p:cNvPr id="503" name="Google Shape;503;p27"/>
              <p:cNvSpPr/>
              <p:nvPr/>
            </p:nvSpPr>
            <p:spPr>
              <a:xfrm>
                <a:off x="4447194" y="1815766"/>
                <a:ext cx="2440200" cy="2440200"/>
              </a:xfrm>
              <a:prstGeom prst="ellipse">
                <a:avLst/>
              </a:prstGeom>
              <a:solidFill>
                <a:srgbClr val="56A9F3"/>
              </a:solidFill>
              <a:ln>
                <a:noFill/>
              </a:ln>
              <a:effectLst>
                <a:outerShdw blurRad="228600" rotWithShape="0" algn="tl" dir="5400000" dist="50800">
                  <a:srgbClr val="000000">
                    <a:alpha val="5411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504" name="Google Shape;504;p27"/>
              <p:cNvSpPr txBox="1"/>
              <p:nvPr/>
            </p:nvSpPr>
            <p:spPr>
              <a:xfrm>
                <a:off x="4805237" y="2661595"/>
                <a:ext cx="1862700" cy="116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rPr b="0" i="0" lang="es-E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Cada cuestión a la que se trate de dar respuesta debe ser tratado como un proyecto diferente y contar con modelos específicos.</a:t>
                </a:r>
                <a:endParaRPr b="0" i="0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nstantia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05" name="Google Shape;505;p27"/>
            <p:cNvGrpSpPr/>
            <p:nvPr/>
          </p:nvGrpSpPr>
          <p:grpSpPr>
            <a:xfrm>
              <a:off x="2665625" y="1152749"/>
              <a:ext cx="2634286" cy="1939464"/>
              <a:chOff x="3300681" y="1188076"/>
              <a:chExt cx="1835100" cy="1795800"/>
            </a:xfrm>
          </p:grpSpPr>
          <p:sp>
            <p:nvSpPr>
              <p:cNvPr id="506" name="Google Shape;506;p27"/>
              <p:cNvSpPr/>
              <p:nvPr/>
            </p:nvSpPr>
            <p:spPr>
              <a:xfrm>
                <a:off x="3300681" y="1188076"/>
                <a:ext cx="1835100" cy="1795800"/>
              </a:xfrm>
              <a:prstGeom prst="ellipse">
                <a:avLst/>
              </a:prstGeom>
              <a:solidFill>
                <a:srgbClr val="56A9F3"/>
              </a:solidFill>
              <a:ln>
                <a:noFill/>
              </a:ln>
              <a:effectLst>
                <a:outerShdw blurRad="228600" rotWithShape="0" algn="tl" dir="5400000" dist="50800">
                  <a:srgbClr val="000000">
                    <a:alpha val="5411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507" name="Google Shape;507;p27"/>
              <p:cNvSpPr txBox="1"/>
              <p:nvPr/>
            </p:nvSpPr>
            <p:spPr>
              <a:xfrm>
                <a:off x="3493032" y="1615330"/>
                <a:ext cx="1413300" cy="1025101"/>
              </a:xfrm>
              <a:prstGeom prst="rect">
                <a:avLst/>
              </a:prstGeom>
              <a:solidFill>
                <a:srgbClr val="56A9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rPr b="0" i="0" lang="es-E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Un problema complejo se debe dividir en partes que permitan su comprensión.</a:t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8" name="Google Shape;508;p27"/>
          <p:cNvSpPr txBox="1"/>
          <p:nvPr/>
        </p:nvSpPr>
        <p:spPr>
          <a:xfrm>
            <a:off x="5429256" y="1928802"/>
            <a:ext cx="121444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Dos Reglas de Oro: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Modelización</a:t>
            </a:r>
            <a:endParaRPr/>
          </a:p>
        </p:txBody>
      </p:sp>
      <p:sp>
        <p:nvSpPr>
          <p:cNvPr id="514" name="Google Shape;514;p28"/>
          <p:cNvSpPr txBox="1"/>
          <p:nvPr/>
        </p:nvSpPr>
        <p:spPr>
          <a:xfrm>
            <a:off x="428596" y="2428868"/>
            <a:ext cx="8286000" cy="1500198"/>
          </a:xfrm>
          <a:prstGeom prst="rect">
            <a:avLst/>
          </a:prstGeom>
          <a:solidFill>
            <a:srgbClr val="B1EEFE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¿SABRIAIS DECIRME CUÁNTOS AFINADORES DE PIANO HAY EN CHICAGO?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¿Y SI LO DIVIDIMOS EN PROBLEMAS MÁS SIMPLES?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9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Modelización</a:t>
            </a:r>
            <a:endParaRPr/>
          </a:p>
        </p:txBody>
      </p:sp>
      <p:sp>
        <p:nvSpPr>
          <p:cNvPr id="520" name="Google Shape;520;p29"/>
          <p:cNvSpPr txBox="1"/>
          <p:nvPr/>
        </p:nvSpPr>
        <p:spPr>
          <a:xfrm>
            <a:off x="142844" y="1714488"/>
            <a:ext cx="5929354" cy="46434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¿Cuántos habitantes tiene Chicago?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○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 tiene 5 millones de habitantes y en promedio hay dos personas por hogar.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¿En vuestro entorno cuántas personas tienen un piano? ¿Cada cuanto se afina?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○"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Pongamos que en 1 de cada 20 hogares hay un piano y que es costumbre afinarlo una vez al año.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7454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estos datos se puede calcular el número de afinaciones de piano en un año en Chicago: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7454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(5.000.000 personas en Chicago) / (2 personas / hogar) × (1 piano/20 hogares) × (1 afinación del piano por el piano por año) = 125.000 afinaciones de piano por año en todo Chicago.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160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521" name="Google Shape;5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50" y="2500306"/>
            <a:ext cx="2572678" cy="28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Objetivos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571472" y="1857364"/>
            <a:ext cx="785818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Conocer de manera detallada cada uno de los pasos incluidos dentro de la Metodología CRISP-DM.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Modelización</a:t>
            </a:r>
            <a:endParaRPr/>
          </a:p>
        </p:txBody>
      </p:sp>
      <p:sp>
        <p:nvSpPr>
          <p:cNvPr id="527" name="Google Shape;527;p30"/>
          <p:cNvSpPr txBox="1"/>
          <p:nvPr/>
        </p:nvSpPr>
        <p:spPr>
          <a:xfrm>
            <a:off x="285720" y="1500174"/>
            <a:ext cx="8715436" cy="47149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just">
              <a:lnSpc>
                <a:spcPct val="137454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¿Cuánto tiempo cuesta afinar un piano?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7454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710"/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Incluyendo viaje entre casa y casa, lleva 2 horas afinar un piano. Pensemos en una jornada laboral de 8 horas al día, 5 días a la semana y 50 semanas al año. Se puede calcular así las afinaciones que hace al año cada afinador de piano: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7454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710"/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(50 semanas / año) x (5 días / semana) x (8 horas / día) / (2 horas para afinar un piano) = 1000 afinaciones de piano por año y afinador de pianos.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7454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710"/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Sabiendo las afinaciones totales y cuantas afinaciones hace en promedio cada afinador el cálculo de cuántos afinadores hay en Chicago es trivial: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7454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710"/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(125.000 afinaciones de piano por año en Chicago (1000) / afinación de piano por año y afinador de pianos) = 125 afinadores de piano en Chicago.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160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Modelización</a:t>
            </a:r>
            <a:endParaRPr/>
          </a:p>
        </p:txBody>
      </p:sp>
      <p:sp>
        <p:nvSpPr>
          <p:cNvPr id="533" name="Google Shape;533;p31"/>
          <p:cNvSpPr txBox="1"/>
          <p:nvPr/>
        </p:nvSpPr>
        <p:spPr>
          <a:xfrm>
            <a:off x="214282" y="1643050"/>
            <a:ext cx="8715436" cy="4857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37454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710"/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Obviamente sería mucha casualidad que verdaderamente hubiese 125 afinadores de piano en Chicago. Pero seguro que Fermi "clava" el </a:t>
            </a:r>
            <a:r>
              <a:rPr b="0" i="1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 de magnitud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 habrá ni 5 ni 1000.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7454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710"/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¿Matemáticamente por qué ocurre eso? Porque las sobreestimaciones y subestimaciones de las hipótesis se acaban anulando entre sí. A lo mejor con el número de personas en cada hogar Fermi se quedaba corto pero se compensa porque fue demasiado generoso estimando un piano por cada 20 hogares.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7454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710"/>
              <a:buFont typeface="Noto Sans Symbols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 surgen los llamados Problemas de Fermi: cómo a partir de pocos datos de partida podemos extraer un caudal enorme de información con un poco de cálculo y mucha lógica. Los estudios de mercado para determinar si un negocio puede ser rentable en un barrio o ciudad (con hipótesis más refinadas sobre el número de clientes potenciales) son un claro ejemplo.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160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Modelización según modelos</a:t>
            </a:r>
            <a:endParaRPr/>
          </a:p>
        </p:txBody>
      </p:sp>
      <p:sp>
        <p:nvSpPr>
          <p:cNvPr id="539" name="Google Shape;539;p32"/>
          <p:cNvSpPr txBox="1"/>
          <p:nvPr/>
        </p:nvSpPr>
        <p:spPr>
          <a:xfrm>
            <a:off x="285720" y="1714488"/>
            <a:ext cx="4819200" cy="47863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10"/>
              <a:buFont typeface="Noto Sans Symbols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función de la tipología del problema que se trata de resolver hay que seleccionar el modelo y su grado de complejidad y precisión.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modelos: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Supervisados: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supervisados: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modelos más complejos son más precisos pero más difíciles de entender. Hay que buscar el equilibrio.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694" y="2571744"/>
            <a:ext cx="3344100" cy="2325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3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Modelización según modelos</a:t>
            </a:r>
            <a:endParaRPr/>
          </a:p>
        </p:txBody>
      </p:sp>
      <p:sp>
        <p:nvSpPr>
          <p:cNvPr id="546" name="Google Shape;546;p33"/>
          <p:cNvSpPr/>
          <p:nvPr/>
        </p:nvSpPr>
        <p:spPr>
          <a:xfrm>
            <a:off x="642911" y="1919802"/>
            <a:ext cx="1539306" cy="500303"/>
          </a:xfrm>
          <a:prstGeom prst="round2DiagRect">
            <a:avLst>
              <a:gd fmla="val 0" name="adj1"/>
              <a:gd fmla="val 17764" name="adj2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tanti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3"/>
          <p:cNvSpPr txBox="1"/>
          <p:nvPr/>
        </p:nvSpPr>
        <p:spPr>
          <a:xfrm>
            <a:off x="714348" y="1928802"/>
            <a:ext cx="1634389" cy="378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33"/>
          <p:cNvGrpSpPr/>
          <p:nvPr/>
        </p:nvGrpSpPr>
        <p:grpSpPr>
          <a:xfrm>
            <a:off x="3143240" y="2500306"/>
            <a:ext cx="2714645" cy="3705776"/>
            <a:chOff x="3204515" y="2152116"/>
            <a:chExt cx="2856812" cy="2060100"/>
          </a:xfrm>
        </p:grpSpPr>
        <p:sp>
          <p:nvSpPr>
            <p:cNvPr id="549" name="Google Shape;549;p33"/>
            <p:cNvSpPr/>
            <p:nvPr/>
          </p:nvSpPr>
          <p:spPr>
            <a:xfrm flipH="1" rot="10800000">
              <a:off x="3204515" y="2152116"/>
              <a:ext cx="2856812" cy="20601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3"/>
            <p:cNvSpPr txBox="1"/>
            <p:nvPr/>
          </p:nvSpPr>
          <p:spPr>
            <a:xfrm>
              <a:off x="3563911" y="2470375"/>
              <a:ext cx="2132692" cy="1588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Esto permite determinar cuál es el mejor modelo y  la fiabilidad esperada de las predicciones que se van a realizar.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33"/>
          <p:cNvGrpSpPr/>
          <p:nvPr/>
        </p:nvGrpSpPr>
        <p:grpSpPr>
          <a:xfrm>
            <a:off x="642912" y="2500306"/>
            <a:ext cx="2208416" cy="3705776"/>
            <a:chOff x="1131576" y="2152116"/>
            <a:chExt cx="2075083" cy="2060100"/>
          </a:xfrm>
        </p:grpSpPr>
        <p:sp>
          <p:nvSpPr>
            <p:cNvPr id="552" name="Google Shape;552;p33"/>
            <p:cNvSpPr/>
            <p:nvPr/>
          </p:nvSpPr>
          <p:spPr>
            <a:xfrm>
              <a:off x="1131576" y="2152116"/>
              <a:ext cx="2075083" cy="20601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3"/>
            <p:cNvSpPr txBox="1"/>
            <p:nvPr/>
          </p:nvSpPr>
          <p:spPr>
            <a:xfrm>
              <a:off x="1371434" y="2470375"/>
              <a:ext cx="1549109" cy="1611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Durante la fase de modelización es necesario conocer la precisión del modelo.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3"/>
          <p:cNvGrpSpPr/>
          <p:nvPr/>
        </p:nvGrpSpPr>
        <p:grpSpPr>
          <a:xfrm>
            <a:off x="6143637" y="2500306"/>
            <a:ext cx="2500330" cy="3705776"/>
            <a:chOff x="6058582" y="2152116"/>
            <a:chExt cx="2277911" cy="2060100"/>
          </a:xfrm>
        </p:grpSpPr>
        <p:sp>
          <p:nvSpPr>
            <p:cNvPr id="555" name="Google Shape;555;p33"/>
            <p:cNvSpPr/>
            <p:nvPr/>
          </p:nvSpPr>
          <p:spPr>
            <a:xfrm>
              <a:off x="6058582" y="2152116"/>
              <a:ext cx="2277911" cy="20601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3"/>
            <p:cNvSpPr txBox="1"/>
            <p:nvPr/>
          </p:nvSpPr>
          <p:spPr>
            <a:xfrm>
              <a:off x="6319896" y="2470381"/>
              <a:ext cx="1834579" cy="1199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Para ello se guardan una serie de observaciones que se utilizan para testar el modelo.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Evaluación</a:t>
            </a:r>
            <a:endParaRPr/>
          </a:p>
        </p:txBody>
      </p:sp>
      <p:grpSp>
        <p:nvGrpSpPr>
          <p:cNvPr id="562" name="Google Shape;562;p34"/>
          <p:cNvGrpSpPr/>
          <p:nvPr/>
        </p:nvGrpSpPr>
        <p:grpSpPr>
          <a:xfrm>
            <a:off x="3240977" y="2152124"/>
            <a:ext cx="2831221" cy="3848653"/>
            <a:chOff x="3204515" y="2152116"/>
            <a:chExt cx="2856900" cy="2060100"/>
          </a:xfrm>
        </p:grpSpPr>
        <p:sp>
          <p:nvSpPr>
            <p:cNvPr id="563" name="Google Shape;563;p34"/>
            <p:cNvSpPr/>
            <p:nvPr/>
          </p:nvSpPr>
          <p:spPr>
            <a:xfrm flipH="1" rot="10800000">
              <a:off x="3204515" y="2152116"/>
              <a:ext cx="2856900" cy="20601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 txBox="1"/>
            <p:nvPr/>
          </p:nvSpPr>
          <p:spPr>
            <a:xfrm>
              <a:off x="3563911" y="2470375"/>
              <a:ext cx="2132700" cy="15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Durante este periodo se comparan los datos reales con las predicciones del modelo.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5" name="Google Shape;565;p34"/>
          <p:cNvGrpSpPr/>
          <p:nvPr/>
        </p:nvGrpSpPr>
        <p:grpSpPr>
          <a:xfrm>
            <a:off x="500036" y="2152124"/>
            <a:ext cx="2786080" cy="3848653"/>
            <a:chOff x="1131577" y="2152116"/>
            <a:chExt cx="1806018" cy="2060100"/>
          </a:xfrm>
        </p:grpSpPr>
        <p:sp>
          <p:nvSpPr>
            <p:cNvPr id="566" name="Google Shape;566;p34"/>
            <p:cNvSpPr/>
            <p:nvPr/>
          </p:nvSpPr>
          <p:spPr>
            <a:xfrm>
              <a:off x="1131577" y="2152116"/>
              <a:ext cx="1806018" cy="20601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4"/>
            <p:cNvSpPr txBox="1"/>
            <p:nvPr/>
          </p:nvSpPr>
          <p:spPr>
            <a:xfrm>
              <a:off x="1221877" y="2394745"/>
              <a:ext cx="1549200" cy="16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Una vez determinado el modelo se establece un periodo de prueba en el que se testea el modelo con los nuevos datos que se van generando.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4"/>
          <p:cNvGrpSpPr/>
          <p:nvPr/>
        </p:nvGrpSpPr>
        <p:grpSpPr>
          <a:xfrm>
            <a:off x="6072198" y="2152115"/>
            <a:ext cx="2786082" cy="3848653"/>
            <a:chOff x="6058582" y="2152116"/>
            <a:chExt cx="2277900" cy="2060100"/>
          </a:xfrm>
        </p:grpSpPr>
        <p:sp>
          <p:nvSpPr>
            <p:cNvPr id="569" name="Google Shape;569;p34"/>
            <p:cNvSpPr/>
            <p:nvPr/>
          </p:nvSpPr>
          <p:spPr>
            <a:xfrm>
              <a:off x="6058582" y="2152116"/>
              <a:ext cx="2277900" cy="20601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4"/>
            <p:cNvSpPr txBox="1"/>
            <p:nvPr/>
          </p:nvSpPr>
          <p:spPr>
            <a:xfrm>
              <a:off x="6319896" y="2470381"/>
              <a:ext cx="1834500" cy="11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 esta manera se comprueba la fiabilidad del modelo antes de tomar las decisiones basadas en el análisis de datos.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1" name="Google Shape;571;p34"/>
          <p:cNvSpPr/>
          <p:nvPr/>
        </p:nvSpPr>
        <p:spPr>
          <a:xfrm>
            <a:off x="3000364" y="3714752"/>
            <a:ext cx="619582" cy="6153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2" name="Google Shape;572;p34"/>
          <p:cNvSpPr/>
          <p:nvPr/>
        </p:nvSpPr>
        <p:spPr>
          <a:xfrm>
            <a:off x="5786446" y="3714752"/>
            <a:ext cx="619582" cy="6153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5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Implementación</a:t>
            </a:r>
            <a:endParaRPr/>
          </a:p>
        </p:txBody>
      </p:sp>
      <p:sp>
        <p:nvSpPr>
          <p:cNvPr id="578" name="Google Shape;578;p35"/>
          <p:cNvSpPr txBox="1"/>
          <p:nvPr/>
        </p:nvSpPr>
        <p:spPr>
          <a:xfrm>
            <a:off x="214282" y="1714488"/>
            <a:ext cx="8774265" cy="500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validado el modelo se procede a la fase de implementación: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579" name="Google Shape;579;p35"/>
          <p:cNvGrpSpPr/>
          <p:nvPr/>
        </p:nvGrpSpPr>
        <p:grpSpPr>
          <a:xfrm>
            <a:off x="3143241" y="2214554"/>
            <a:ext cx="3214710" cy="4401237"/>
            <a:chOff x="3748030" y="1687411"/>
            <a:chExt cx="1649400" cy="1769700"/>
          </a:xfrm>
        </p:grpSpPr>
        <p:sp>
          <p:nvSpPr>
            <p:cNvPr id="580" name="Google Shape;580;p35"/>
            <p:cNvSpPr/>
            <p:nvPr/>
          </p:nvSpPr>
          <p:spPr>
            <a:xfrm flipH="1" rot="10800000">
              <a:off x="3748030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56A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81" name="Google Shape;581;p35"/>
            <p:cNvSpPr txBox="1"/>
            <p:nvPr/>
          </p:nvSpPr>
          <p:spPr>
            <a:xfrm>
              <a:off x="3905116" y="1738632"/>
              <a:ext cx="1383000" cy="1476000"/>
            </a:xfrm>
            <a:prstGeom prst="rect">
              <a:avLst/>
            </a:prstGeom>
            <a:solidFill>
              <a:srgbClr val="56A9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Dentro de esta fase es necesario gestionar de manera adecuada la resistencia al cambio y lograr la implicación de todos los estamentos de la compañía.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Constantia"/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2" name="Google Shape;582;p35"/>
          <p:cNvGrpSpPr/>
          <p:nvPr/>
        </p:nvGrpSpPr>
        <p:grpSpPr>
          <a:xfrm>
            <a:off x="428597" y="2455739"/>
            <a:ext cx="2428891" cy="3973657"/>
            <a:chOff x="1918613" y="1686400"/>
            <a:chExt cx="1649400" cy="1769700"/>
          </a:xfrm>
        </p:grpSpPr>
        <p:sp>
          <p:nvSpPr>
            <p:cNvPr id="583" name="Google Shape;583;p35"/>
            <p:cNvSpPr/>
            <p:nvPr/>
          </p:nvSpPr>
          <p:spPr>
            <a:xfrm flipH="1">
              <a:off x="1918613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56A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84" name="Google Shape;584;p35"/>
            <p:cNvSpPr txBox="1"/>
            <p:nvPr/>
          </p:nvSpPr>
          <p:spPr>
            <a:xfrm>
              <a:off x="2052475" y="1795526"/>
              <a:ext cx="1255106" cy="16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 en esta fase donde se genera el valor, sin ella no tiene sentido plantearse un proceso de Big Data.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nstantia"/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800"/>
                <a:buFont typeface="Constantia"/>
                <a:buNone/>
              </a:pPr>
              <a:r>
                <a:t/>
              </a:r>
              <a:endParaRPr b="0" i="0" sz="800" u="none" cap="none" strike="noStrik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585" name="Google Shape;585;p35"/>
          <p:cNvSpPr/>
          <p:nvPr/>
        </p:nvSpPr>
        <p:spPr>
          <a:xfrm flipH="1">
            <a:off x="6643702" y="2428868"/>
            <a:ext cx="2286016" cy="3615442"/>
          </a:xfrm>
          <a:prstGeom prst="snip1Rect">
            <a:avLst>
              <a:gd fmla="val 0" name="adj"/>
            </a:avLst>
          </a:prstGeom>
          <a:solidFill>
            <a:srgbClr val="56A9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6786578" y="2571744"/>
            <a:ext cx="2013738" cy="3091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s-E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necesario determinar el nivel de automatización que se desea implantar.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5"/>
          <p:cNvSpPr/>
          <p:nvPr/>
        </p:nvSpPr>
        <p:spPr>
          <a:xfrm>
            <a:off x="2500298" y="4000504"/>
            <a:ext cx="1000132" cy="107157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8" name="Google Shape;588;p35"/>
          <p:cNvSpPr/>
          <p:nvPr/>
        </p:nvSpPr>
        <p:spPr>
          <a:xfrm>
            <a:off x="6000760" y="4000505"/>
            <a:ext cx="1000132" cy="1143008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6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Retro Alimentación </a:t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3786182" y="1714488"/>
            <a:ext cx="4714908" cy="4429156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95" name="Google Shape;595;p36"/>
          <p:cNvSpPr txBox="1"/>
          <p:nvPr/>
        </p:nvSpPr>
        <p:spPr>
          <a:xfrm>
            <a:off x="4786314" y="2000240"/>
            <a:ext cx="2714644" cy="4286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Estos cambios provocan que los modelos queden obsoletos por lo que deben ser retroalimentados con los nuevos datos y las nuevas formas de proceder.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6" name="Google Shape;596;p36"/>
          <p:cNvGrpSpPr/>
          <p:nvPr/>
        </p:nvGrpSpPr>
        <p:grpSpPr>
          <a:xfrm>
            <a:off x="571472" y="2857496"/>
            <a:ext cx="3500462" cy="3286148"/>
            <a:chOff x="3474050" y="1986200"/>
            <a:chExt cx="2195700" cy="2195700"/>
          </a:xfrm>
        </p:grpSpPr>
        <p:sp>
          <p:nvSpPr>
            <p:cNvPr id="597" name="Google Shape;597;p36"/>
            <p:cNvSpPr/>
            <p:nvPr/>
          </p:nvSpPr>
          <p:spPr>
            <a:xfrm>
              <a:off x="3474050" y="1986200"/>
              <a:ext cx="2195700" cy="2195700"/>
            </a:xfrm>
            <a:prstGeom prst="ellipse">
              <a:avLst/>
            </a:prstGeom>
            <a:solidFill>
              <a:srgbClr val="56A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98" name="Google Shape;598;p36"/>
            <p:cNvSpPr txBox="1"/>
            <p:nvPr/>
          </p:nvSpPr>
          <p:spPr>
            <a:xfrm>
              <a:off x="3856850" y="2374825"/>
              <a:ext cx="1430100" cy="1327200"/>
            </a:xfrm>
            <a:prstGeom prst="rect">
              <a:avLst/>
            </a:prstGeom>
            <a:solidFill>
              <a:srgbClr val="56A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Una vez que se implementa el modelo se modifica la forma de proceder.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7"/>
          <p:cNvSpPr txBox="1"/>
          <p:nvPr>
            <p:ph type="title"/>
          </p:nvPr>
        </p:nvSpPr>
        <p:spPr>
          <a:xfrm>
            <a:off x="428596" y="714356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Cuantificación</a:t>
            </a:r>
            <a:endParaRPr sz="4000"/>
          </a:p>
        </p:txBody>
      </p:sp>
      <p:sp>
        <p:nvSpPr>
          <p:cNvPr id="604" name="Google Shape;604;p37"/>
          <p:cNvSpPr txBox="1"/>
          <p:nvPr/>
        </p:nvSpPr>
        <p:spPr>
          <a:xfrm>
            <a:off x="3571868" y="2500306"/>
            <a:ext cx="1492200" cy="2296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900"/>
              <a:buFont typeface="Noto Sans Symbols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finalizado el proyecto es necesario evaluar su impacto económico: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7"/>
          <p:cNvSpPr txBox="1"/>
          <p:nvPr/>
        </p:nvSpPr>
        <p:spPr>
          <a:xfrm>
            <a:off x="6643702" y="3929066"/>
            <a:ext cx="2313469" cy="27146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caso de que no se logren los objetivos deben establecerse las medidas adecuadas para determinar las causas y corregirlas.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Constantia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7"/>
          <p:cNvSpPr txBox="1"/>
          <p:nvPr/>
        </p:nvSpPr>
        <p:spPr>
          <a:xfrm>
            <a:off x="6929454" y="1000108"/>
            <a:ext cx="2000264" cy="26432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necesario tener las métricas adecuadas y fijadas desde el inicio del proyecto.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Constantia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7"/>
          <p:cNvSpPr txBox="1"/>
          <p:nvPr/>
        </p:nvSpPr>
        <p:spPr>
          <a:xfrm>
            <a:off x="214282" y="2928934"/>
            <a:ext cx="1757822" cy="16684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deben comparar con los objetivos iniciales.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8" name="Google Shape;608;p37"/>
          <p:cNvGrpSpPr/>
          <p:nvPr/>
        </p:nvGrpSpPr>
        <p:grpSpPr>
          <a:xfrm>
            <a:off x="1357290" y="928670"/>
            <a:ext cx="5922798" cy="5772327"/>
            <a:chOff x="2662212" y="676343"/>
            <a:chExt cx="3814835" cy="3790597"/>
          </a:xfrm>
        </p:grpSpPr>
        <p:sp>
          <p:nvSpPr>
            <p:cNvPr id="609" name="Google Shape;609;p3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10" name="Google Shape;610;p3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611" name="Google Shape;611;p3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grpSp>
          <p:nvGrpSpPr>
            <p:cNvPr id="612" name="Google Shape;612;p37"/>
            <p:cNvGrpSpPr/>
            <p:nvPr/>
          </p:nvGrpSpPr>
          <p:grpSpPr>
            <a:xfrm rot="-7200165">
              <a:off x="3337680" y="2826786"/>
              <a:ext cx="585010" cy="585536"/>
              <a:chOff x="1967628" y="812211"/>
              <a:chExt cx="587999" cy="587999"/>
            </a:xfrm>
          </p:grpSpPr>
          <p:sp>
            <p:nvSpPr>
              <p:cNvPr id="613" name="Google Shape;613;p3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352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grpSp>
          <p:nvGrpSpPr>
            <p:cNvPr id="615" name="Google Shape;615;p37"/>
            <p:cNvGrpSpPr/>
            <p:nvPr/>
          </p:nvGrpSpPr>
          <p:grpSpPr>
            <a:xfrm>
              <a:off x="4264096" y="1180332"/>
              <a:ext cx="585000" cy="585530"/>
              <a:chOff x="1970048" y="811613"/>
              <a:chExt cx="587999" cy="587999"/>
            </a:xfrm>
          </p:grpSpPr>
          <p:sp>
            <p:nvSpPr>
              <p:cNvPr id="616" name="Google Shape;616;p3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352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grpSp>
          <p:nvGrpSpPr>
            <p:cNvPr id="618" name="Google Shape;618;p37"/>
            <p:cNvGrpSpPr/>
            <p:nvPr/>
          </p:nvGrpSpPr>
          <p:grpSpPr>
            <a:xfrm rot="7200165">
              <a:off x="5229931" y="2804715"/>
              <a:ext cx="585010" cy="585536"/>
              <a:chOff x="1977085" y="811649"/>
              <a:chExt cx="587999" cy="587999"/>
            </a:xfrm>
          </p:grpSpPr>
          <p:sp>
            <p:nvSpPr>
              <p:cNvPr id="619" name="Google Shape;619;p3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352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nstantia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sp>
          <p:nvSpPr>
            <p:cNvPr id="621" name="Google Shape;621;p37"/>
            <p:cNvSpPr txBox="1"/>
            <p:nvPr/>
          </p:nvSpPr>
          <p:spPr>
            <a:xfrm>
              <a:off x="5267897" y="2963928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None/>
              </a:pPr>
              <a:r>
                <a:rPr b="1" i="0" lang="es-E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37"/>
            <p:cNvSpPr txBox="1"/>
            <p:nvPr/>
          </p:nvSpPr>
          <p:spPr>
            <a:xfrm>
              <a:off x="4327399" y="1251969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None/>
              </a:pPr>
              <a:r>
                <a:rPr b="1" i="0" lang="es-E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3" name="Google Shape;623;p37"/>
            <p:cNvSpPr txBox="1"/>
            <p:nvPr/>
          </p:nvSpPr>
          <p:spPr>
            <a:xfrm>
              <a:off x="3375668" y="298608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Roboto"/>
                <a:buNone/>
              </a:pPr>
              <a:r>
                <a:rPr b="1" i="0" lang="es-E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24" name="Google Shape;624;p37"/>
          <p:cNvCxnSpPr/>
          <p:nvPr/>
        </p:nvCxnSpPr>
        <p:spPr>
          <a:xfrm flipH="1" rot="10800000">
            <a:off x="1857356" y="2787646"/>
            <a:ext cx="428628" cy="6985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37"/>
          <p:cNvCxnSpPr/>
          <p:nvPr/>
        </p:nvCxnSpPr>
        <p:spPr>
          <a:xfrm rot="10800000">
            <a:off x="6286512" y="2571744"/>
            <a:ext cx="500066" cy="158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37"/>
          <p:cNvCxnSpPr/>
          <p:nvPr/>
        </p:nvCxnSpPr>
        <p:spPr>
          <a:xfrm rot="10800000">
            <a:off x="6072198" y="5286388"/>
            <a:ext cx="357190" cy="158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Objetivos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571472" y="1857364"/>
            <a:ext cx="785818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Conocer la importancia y problemáticas de cada una de las fases de la Metodología CRISP-DM.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Metodología CRISP DM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descr="http://data.sngular.team/uploads/Iy7O6TErQ6V7qBhkbI8slqyFLvjukDMx."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76" y="1643050"/>
            <a:ext cx="7143800" cy="500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Entender el Negocio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457200" y="1935480"/>
            <a:ext cx="5043494" cy="406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3573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 Un proyecto de Big Data es un proceso de digitalización y modernización de empresas a través de la explotación del dato.</a:t>
            </a:r>
            <a:endParaRPr/>
          </a:p>
          <a:p>
            <a:pPr indent="-143573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95000"/>
              <a:buChar char="⚫"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 El proyecto debe estar adaptado a las características y necesidades de la empresa.</a:t>
            </a:r>
            <a:endParaRPr/>
          </a:p>
          <a:p>
            <a:pPr indent="-143573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95000"/>
              <a:buChar char="⚫"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 Debe planificarse de forma completa desde el inicio y establecer objetivos junto con las métricas adecuadas.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20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7099" y="2928935"/>
            <a:ext cx="3171181" cy="20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Entender el Negocio</a:t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>
            <a:off x="500034" y="2000240"/>
            <a:ext cx="8215370" cy="3857652"/>
            <a:chOff x="260025" y="1924150"/>
            <a:chExt cx="6833175" cy="2894925"/>
          </a:xfrm>
        </p:grpSpPr>
        <p:sp>
          <p:nvSpPr>
            <p:cNvPr id="152" name="Google Shape;152;p7"/>
            <p:cNvSpPr/>
            <p:nvPr/>
          </p:nvSpPr>
          <p:spPr>
            <a:xfrm>
              <a:off x="260025" y="1924150"/>
              <a:ext cx="1334700" cy="11961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Determinar el tamaño de la empresa</a:t>
              </a:r>
              <a:r>
                <a:rPr b="0" i="0" lang="es-ES" sz="1200" u="none" cap="none" strike="noStrik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  <a:endPara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790525" y="1924150"/>
              <a:ext cx="1334700" cy="11961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lt1"/>
                </a:buClr>
                <a:buSzPts val="1200"/>
                <a:buFont typeface="Lato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Proceso de creación de valor.</a:t>
              </a:r>
              <a:endPara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3355700" y="1924150"/>
              <a:ext cx="1334700" cy="11961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ato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Competencia.</a:t>
              </a:r>
              <a:endPara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4920875" y="1924150"/>
              <a:ext cx="1334700" cy="11961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Puntos críticos del proceso.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022025" y="3622975"/>
              <a:ext cx="1334700" cy="11961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Factor humano Resistencia al cambio.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2600850" y="3622975"/>
              <a:ext cx="1334700" cy="11961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Estado de desarrollo.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758500" y="3622975"/>
              <a:ext cx="1334700" cy="11961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Relación existentes entre departamentos y sus reticencias a colaborar</a:t>
              </a:r>
              <a:r>
                <a:rPr b="0" i="0" lang="es-ES" sz="11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  <a:endParaRPr b="0" i="0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4179675" y="3622975"/>
              <a:ext cx="1334700" cy="11961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Implicación de los diferentes estamentos.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784634" y="1924150"/>
              <a:ext cx="1334700" cy="11961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Proceso de creación de valor</a:t>
              </a:r>
              <a:r>
                <a:rPr b="0" i="0" lang="es-E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3349808" y="1924150"/>
              <a:ext cx="1334700" cy="1196100"/>
            </a:xfrm>
            <a:prstGeom prst="wedgeRectCallout">
              <a:avLst>
                <a:gd fmla="val -20833" name="adj1"/>
                <a:gd fmla="val 62500" name="adj2"/>
              </a:avLst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Competencia.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nstantia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Comprender los datos</a:t>
            </a:r>
            <a:endParaRPr/>
          </a:p>
        </p:txBody>
      </p:sp>
      <p:sp>
        <p:nvSpPr>
          <p:cNvPr id="167" name="Google Shape;167;p8"/>
          <p:cNvSpPr txBox="1"/>
          <p:nvPr>
            <p:ph idx="1" type="body"/>
          </p:nvPr>
        </p:nvSpPr>
        <p:spPr>
          <a:xfrm>
            <a:off x="457200" y="1935480"/>
            <a:ext cx="8043890" cy="2779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Char char="⚫"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Los datos son la “materia prima” con la que vamos a trabajar.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Su calidad determina la fiabilidad del análisis posterior.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</a:pPr>
            <a:r>
              <a:rPr lang="es-ES" sz="2800">
                <a:latin typeface="Calibri"/>
                <a:ea typeface="Calibri"/>
                <a:cs typeface="Calibri"/>
                <a:sym typeface="Calibri"/>
              </a:rPr>
              <a:t>Es necesario conocer su calidad para determinar las acciones a realizar y el tamaño final del proyecto.</a:t>
            </a:r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60" y="4643446"/>
            <a:ext cx="4267200" cy="200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428596" y="857232"/>
            <a:ext cx="8229600" cy="7041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ES" sz="4000"/>
              <a:t>Comprender los datos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500034" y="2357430"/>
            <a:ext cx="2643206" cy="3416320"/>
          </a:xfrm>
          <a:prstGeom prst="rect">
            <a:avLst/>
          </a:prstGeom>
          <a:solidFill>
            <a:srgbClr val="56A9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actualidad aproximadamente el 25% de los datos que se recogen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Imprecisos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Incompletos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Fragmentarios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Erróneos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3500430" y="2357430"/>
            <a:ext cx="2143140" cy="1928826"/>
          </a:xfrm>
          <a:prstGeom prst="rect">
            <a:avLst/>
          </a:prstGeom>
          <a:solidFill>
            <a:srgbClr val="56A9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tasa se incrementa cuando se analizan datos pasados.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6000760" y="2357430"/>
            <a:ext cx="2571768" cy="3065455"/>
          </a:xfrm>
          <a:prstGeom prst="rect">
            <a:avLst/>
          </a:prstGeom>
          <a:solidFill>
            <a:srgbClr val="56A9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80% del tiempo dedicado a un proyecto por parte de los analistas se invierte en la preparación de los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2019-01-14T15:14:21Z</dcterms:created>
  <dc:creator>Olaia</dc:creator>
</cp:coreProperties>
</file>