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Corbel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18" roundtripDataSignature="AMtx7mjABrhwuRfeXH9Nzx3P5Hv1s1sK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bold.fntdata"/><Relationship Id="rId14" Type="http://schemas.openxmlformats.org/officeDocument/2006/relationships/font" Target="fonts/Corbel-regular.fntdata"/><Relationship Id="rId17" Type="http://schemas.openxmlformats.org/officeDocument/2006/relationships/font" Target="fonts/Corbel-boldItalic.fntdata"/><Relationship Id="rId16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2209800" y="4464028"/>
            <a:ext cx="9144000" cy="1641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9600"/>
              <a:buFont typeface="Corbel"/>
              <a:buNone/>
              <a:defRPr b="0" sz="960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2209799" y="3694377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b="0" sz="32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839788" y="4367160"/>
            <a:ext cx="10515600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/>
          <p:nvPr>
            <p:ph idx="2" type="pic"/>
          </p:nvPr>
        </p:nvSpPr>
        <p:spPr>
          <a:xfrm>
            <a:off x="839788" y="987426"/>
            <a:ext cx="10515600" cy="337973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839789" y="5186516"/>
            <a:ext cx="1051401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9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839788" y="365125"/>
            <a:ext cx="10515600" cy="3534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839789" y="4489399"/>
            <a:ext cx="10514012" cy="1501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20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1446212" y="365125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400"/>
              <a:buFont typeface="Corbe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1720645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838200" y="4501729"/>
            <a:ext cx="10512424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21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2" name="Google Shape;92;p21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b="0" i="0" lang="es-ES" sz="8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3" name="Google Shape;93;p21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b="0" i="0" lang="es-ES" sz="8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type="title"/>
          </p:nvPr>
        </p:nvSpPr>
        <p:spPr>
          <a:xfrm>
            <a:off x="839788" y="2326968"/>
            <a:ext cx="10515600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839789" y="4850582"/>
            <a:ext cx="1051401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22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" type="body"/>
          </p:nvPr>
        </p:nvSpPr>
        <p:spPr>
          <a:xfrm>
            <a:off x="1337281" y="1885950"/>
            <a:ext cx="2946867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3" name="Google Shape;103;p23"/>
          <p:cNvSpPr txBox="1"/>
          <p:nvPr>
            <p:ph idx="2" type="body"/>
          </p:nvPr>
        </p:nvSpPr>
        <p:spPr>
          <a:xfrm>
            <a:off x="1356798" y="2571749"/>
            <a:ext cx="2927351" cy="3589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23"/>
          <p:cNvSpPr txBox="1"/>
          <p:nvPr>
            <p:ph idx="3" type="body"/>
          </p:nvPr>
        </p:nvSpPr>
        <p:spPr>
          <a:xfrm>
            <a:off x="4587996" y="1885950"/>
            <a:ext cx="2936241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4" type="body"/>
          </p:nvPr>
        </p:nvSpPr>
        <p:spPr>
          <a:xfrm>
            <a:off x="4577441" y="2571749"/>
            <a:ext cx="2946795" cy="3589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23"/>
          <p:cNvSpPr txBox="1"/>
          <p:nvPr>
            <p:ph idx="5" type="body"/>
          </p:nvPr>
        </p:nvSpPr>
        <p:spPr>
          <a:xfrm>
            <a:off x="7829037" y="1885950"/>
            <a:ext cx="2932113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3"/>
          <p:cNvSpPr txBox="1"/>
          <p:nvPr>
            <p:ph idx="6" type="body"/>
          </p:nvPr>
        </p:nvSpPr>
        <p:spPr>
          <a:xfrm>
            <a:off x="7829037" y="2571749"/>
            <a:ext cx="2932113" cy="3589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23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" type="body"/>
          </p:nvPr>
        </p:nvSpPr>
        <p:spPr>
          <a:xfrm>
            <a:off x="1332085" y="4297503"/>
            <a:ext cx="2940051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24"/>
          <p:cNvSpPr/>
          <p:nvPr>
            <p:ph idx="2" type="pic"/>
          </p:nvPr>
        </p:nvSpPr>
        <p:spPr>
          <a:xfrm>
            <a:off x="1332085" y="2256355"/>
            <a:ext cx="2940051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5" name="Google Shape;115;p24"/>
          <p:cNvSpPr txBox="1"/>
          <p:nvPr>
            <p:ph idx="3" type="body"/>
          </p:nvPr>
        </p:nvSpPr>
        <p:spPr>
          <a:xfrm>
            <a:off x="1332085" y="4873766"/>
            <a:ext cx="2940051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6" name="Google Shape;116;p24"/>
          <p:cNvSpPr txBox="1"/>
          <p:nvPr>
            <p:ph idx="4" type="body"/>
          </p:nvPr>
        </p:nvSpPr>
        <p:spPr>
          <a:xfrm>
            <a:off x="4568998" y="4297503"/>
            <a:ext cx="2930525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7" name="Google Shape;117;p24"/>
          <p:cNvSpPr/>
          <p:nvPr>
            <p:ph idx="5" type="pic"/>
          </p:nvPr>
        </p:nvSpPr>
        <p:spPr>
          <a:xfrm>
            <a:off x="4568996" y="2256355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8" name="Google Shape;118;p24"/>
          <p:cNvSpPr txBox="1"/>
          <p:nvPr>
            <p:ph idx="6" type="body"/>
          </p:nvPr>
        </p:nvSpPr>
        <p:spPr>
          <a:xfrm>
            <a:off x="4567645" y="4873764"/>
            <a:ext cx="293440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24"/>
          <p:cNvSpPr txBox="1"/>
          <p:nvPr>
            <p:ph idx="7" type="body"/>
          </p:nvPr>
        </p:nvSpPr>
        <p:spPr>
          <a:xfrm>
            <a:off x="7804324" y="4297503"/>
            <a:ext cx="2932113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24"/>
          <p:cNvSpPr/>
          <p:nvPr>
            <p:ph idx="8" type="pic"/>
          </p:nvPr>
        </p:nvSpPr>
        <p:spPr>
          <a:xfrm>
            <a:off x="7804322" y="2256355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1" name="Google Shape;121;p24"/>
          <p:cNvSpPr txBox="1"/>
          <p:nvPr>
            <p:ph idx="9" type="body"/>
          </p:nvPr>
        </p:nvSpPr>
        <p:spPr>
          <a:xfrm>
            <a:off x="7804198" y="4873763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 rot="5400000">
            <a:off x="4061231" y="-1115605"/>
            <a:ext cx="4351339" cy="10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 rot="5400000">
            <a:off x="7133432" y="1956596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 rot="5400000">
            <a:off x="1799431" y="-596104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1120000" y="1825625"/>
            <a:ext cx="102338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ctrTitle"/>
          </p:nvPr>
        </p:nvSpPr>
        <p:spPr>
          <a:xfrm>
            <a:off x="854532" y="4464028"/>
            <a:ext cx="9144000" cy="1641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9600"/>
              <a:buFont typeface="Corbel"/>
              <a:buNone/>
              <a:defRPr b="0" sz="960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subTitle"/>
          </p:nvPr>
        </p:nvSpPr>
        <p:spPr>
          <a:xfrm>
            <a:off x="854532" y="3693676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b="0" sz="32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1120000" y="1825625"/>
            <a:ext cx="5025216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6319840" y="1825625"/>
            <a:ext cx="503396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1120000" y="1681163"/>
            <a:ext cx="50252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1120000" y="2505075"/>
            <a:ext cx="50252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6319841" y="1681163"/>
            <a:ext cx="503554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6319841" y="2505075"/>
            <a:ext cx="503554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1120001" y="2057401"/>
            <a:ext cx="365202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1120001" y="2057401"/>
            <a:ext cx="365202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b="0" i="0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1120000" y="1825625"/>
            <a:ext cx="102338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88000"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"/>
          <p:cNvSpPr/>
          <p:nvPr/>
        </p:nvSpPr>
        <p:spPr>
          <a:xfrm>
            <a:off x="304800" y="2616200"/>
            <a:ext cx="11582400" cy="1930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2F7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33"/>
              <a:buFont typeface="Corbel"/>
              <a:buNone/>
            </a:pPr>
            <a:r>
              <a:rPr b="0" i="0" lang="es-ES" sz="5333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PROBABILIDAD</a:t>
            </a:r>
            <a:endParaRPr b="0" i="0" sz="24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"/>
          <p:cNvSpPr txBox="1"/>
          <p:nvPr>
            <p:ph type="title"/>
          </p:nvPr>
        </p:nvSpPr>
        <p:spPr>
          <a:xfrm>
            <a:off x="1209040" y="365125"/>
            <a:ext cx="1014476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s-ES"/>
              <a:t>SUCESO ALEATORIO</a:t>
            </a:r>
            <a:endParaRPr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1120000" y="1825625"/>
            <a:ext cx="102338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59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600"/>
              <a:buChar char="•"/>
            </a:pPr>
            <a:r>
              <a:rPr lang="es-ES" sz="3600">
                <a:latin typeface="Corbel"/>
                <a:ea typeface="Corbel"/>
                <a:cs typeface="Corbel"/>
                <a:sym typeface="Corbel"/>
              </a:rPr>
              <a:t>Cualquier “acontecimiento o resultado” directo o no directo, que pueda  darse al realizar un experimento. Un suceso es un subconjunto del espacio  muestral.</a:t>
            </a:r>
            <a:endParaRPr/>
          </a:p>
          <a:p>
            <a:pPr indent="0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3600"/>
              <a:buNone/>
            </a:pPr>
            <a:r>
              <a:t/>
            </a:r>
            <a:endParaRPr sz="3600">
              <a:latin typeface="Corbel"/>
              <a:ea typeface="Corbel"/>
              <a:cs typeface="Corbel"/>
              <a:sym typeface="Corbel"/>
            </a:endParaRPr>
          </a:p>
          <a:p>
            <a:pPr indent="-228600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3600"/>
              <a:buChar char="•"/>
            </a:pPr>
            <a:r>
              <a:rPr lang="es-ES" sz="3600">
                <a:latin typeface="Corbel"/>
                <a:ea typeface="Corbel"/>
                <a:cs typeface="Corbel"/>
                <a:sym typeface="Corbel"/>
              </a:rPr>
              <a:t>Sacar una cara o una cruz al lanzar una moneda, o un número concreto al lanzar un dado.</a:t>
            </a:r>
            <a:endParaRPr sz="3600">
              <a:latin typeface="Corbel"/>
              <a:ea typeface="Corbel"/>
              <a:cs typeface="Corbel"/>
              <a:sym typeface="Corbel"/>
            </a:endParaRPr>
          </a:p>
          <a:p>
            <a:pPr indent="-50793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 txBox="1"/>
          <p:nvPr>
            <p:ph type="title"/>
          </p:nvPr>
        </p:nvSpPr>
        <p:spPr>
          <a:xfrm>
            <a:off x="1120000" y="365125"/>
            <a:ext cx="10233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Corbel"/>
              <a:buNone/>
            </a:pPr>
            <a:r>
              <a:rPr lang="es-ES"/>
              <a:t>CALCULO PROBABILIDAD INDIVIDUAL</a:t>
            </a:r>
            <a:endParaRPr/>
          </a:p>
        </p:txBody>
      </p:sp>
      <p:sp>
        <p:nvSpPr>
          <p:cNvPr id="158" name="Google Shape;158;p3"/>
          <p:cNvSpPr txBox="1"/>
          <p:nvPr>
            <p:ph idx="1" type="body"/>
          </p:nvPr>
        </p:nvSpPr>
        <p:spPr>
          <a:xfrm>
            <a:off x="1120000" y="1825625"/>
            <a:ext cx="10233800" cy="435133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4" lvl="0" marL="22859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ES"/>
              <a:t>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/>
          <p:nvPr>
            <p:ph type="title"/>
          </p:nvPr>
        </p:nvSpPr>
        <p:spPr>
          <a:xfrm>
            <a:off x="1119998" y="365125"/>
            <a:ext cx="1023380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Corbel"/>
              <a:buNone/>
            </a:pPr>
            <a:r>
              <a:rPr lang="es-ES"/>
              <a:t>CALCULO PROBABILIDAD CONJUNTA</a:t>
            </a:r>
            <a:endParaRPr/>
          </a:p>
        </p:txBody>
      </p:sp>
      <p:sp>
        <p:nvSpPr>
          <p:cNvPr id="164" name="Google Shape;164;p4"/>
          <p:cNvSpPr txBox="1"/>
          <p:nvPr>
            <p:ph idx="1" type="body"/>
          </p:nvPr>
        </p:nvSpPr>
        <p:spPr>
          <a:xfrm>
            <a:off x="1120000" y="1825625"/>
            <a:ext cx="102338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4" lvl="0" marL="22859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s-ES"/>
              <a:t>El calculo de la probabilidad conjunta es el calculo de la probabilidad de que ocurra algo compuesto por varios sucesos individuales.</a:t>
            </a:r>
            <a:endParaRPr/>
          </a:p>
          <a:p>
            <a:pPr indent="-50793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s-ES"/>
              <a:t>Ejemplo: Sacar dos caras al lanzar dos monedas o dos seises al lanzar dos dados.</a:t>
            </a:r>
            <a:endParaRPr/>
          </a:p>
          <a:p>
            <a:pPr indent="-50793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s-ES"/>
              <a:t>Su calculo varia si ambos sucesos son dependientes o independientes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>
            <p:ph type="title"/>
          </p:nvPr>
        </p:nvSpPr>
        <p:spPr>
          <a:xfrm>
            <a:off x="1120000" y="365125"/>
            <a:ext cx="10233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s-ES"/>
              <a:t>SUCESOS INDEPENDIENTES</a:t>
            </a:r>
            <a:endParaRPr/>
          </a:p>
        </p:txBody>
      </p:sp>
      <p:sp>
        <p:nvSpPr>
          <p:cNvPr id="170" name="Google Shape;170;p5"/>
          <p:cNvSpPr txBox="1"/>
          <p:nvPr>
            <p:ph idx="1" type="body"/>
          </p:nvPr>
        </p:nvSpPr>
        <p:spPr>
          <a:xfrm>
            <a:off x="1120000" y="1825625"/>
            <a:ext cx="102338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4" lvl="0" marL="22859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s-ES"/>
              <a:t>Se dice que dos sucesos son independientes cuando la ocurrencia de uno no afecta a la probabilidad del otro.</a:t>
            </a:r>
            <a:endParaRPr/>
          </a:p>
          <a:p>
            <a:pPr indent="-50793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s-ES"/>
              <a:t>Ejemplo al lanzar una moneda y sacar cara no varia la probabilidad de sacar cara en la segunda moneda.</a:t>
            </a:r>
            <a:endParaRPr/>
          </a:p>
          <a:p>
            <a:pPr indent="-50793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s-ES"/>
              <a:t>P(C|C) = P(C) </a:t>
            </a:r>
            <a:endParaRPr/>
          </a:p>
          <a:p>
            <a:pPr indent="-50793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s-ES"/>
              <a:t>La probabilidad de sacar dos caras consecutivas es P(C)  * P(C)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/>
          <p:nvPr>
            <p:ph type="title"/>
          </p:nvPr>
        </p:nvSpPr>
        <p:spPr>
          <a:xfrm>
            <a:off x="1120000" y="365125"/>
            <a:ext cx="10233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s-ES"/>
              <a:t>SUCESOS DEPENDIENTES</a:t>
            </a:r>
            <a:endParaRPr/>
          </a:p>
        </p:txBody>
      </p:sp>
      <p:sp>
        <p:nvSpPr>
          <p:cNvPr id="176" name="Google Shape;176;p6"/>
          <p:cNvSpPr txBox="1"/>
          <p:nvPr>
            <p:ph idx="1" type="body"/>
          </p:nvPr>
        </p:nvSpPr>
        <p:spPr>
          <a:xfrm>
            <a:off x="1120000" y="1825625"/>
            <a:ext cx="102338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594" lvl="0" marL="22859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s-ES"/>
              <a:t>Se dice que dos sucesos son independientes cuando la ocurrencia de uno afecta a la probabilidad del otro.</a:t>
            </a:r>
            <a:endParaRPr/>
          </a:p>
          <a:p>
            <a:pPr indent="-64128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100000"/>
              <a:buNone/>
            </a:pPr>
            <a:r>
              <a:t/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s-ES"/>
              <a:t>Ejemplo: Al sacar un rey de una baraja y después sacar otra carta, la probabilidad de sacar otro rey a cambiado (respecto a la primera carta).</a:t>
            </a:r>
            <a:endParaRPr/>
          </a:p>
          <a:p>
            <a:pPr indent="-64128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100000"/>
              <a:buNone/>
            </a:pPr>
            <a:r>
              <a:t/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s-ES"/>
              <a:t>P(R|R) ≠ P(R)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100000"/>
              <a:buNone/>
            </a:pPr>
            <a:r>
              <a:t/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100000"/>
              <a:buChar char="•"/>
            </a:pPr>
            <a:r>
              <a:rPr lang="es-ES"/>
              <a:t>La probabilidad de sacar dos reyes consecutivas no es P(R)  * P(R) sino P(R) * P(R|R) </a:t>
            </a:r>
            <a:endParaRPr/>
          </a:p>
          <a:p>
            <a:pPr indent="-64128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100000"/>
              <a:buNone/>
            </a:pPr>
            <a:r>
              <a:t/>
            </a:r>
            <a:endParaRPr/>
          </a:p>
          <a:p>
            <a:pPr indent="-64128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100000"/>
              <a:buNone/>
            </a:pPr>
            <a:r>
              <a:t/>
            </a:r>
            <a:endParaRPr/>
          </a:p>
          <a:p>
            <a:pPr indent="-64128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/>
          <p:nvPr>
            <p:ph type="title"/>
          </p:nvPr>
        </p:nvSpPr>
        <p:spPr>
          <a:xfrm>
            <a:off x="1119998" y="365125"/>
            <a:ext cx="1023380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Corbel"/>
              <a:buNone/>
            </a:pPr>
            <a:r>
              <a:rPr lang="es-ES"/>
              <a:t>TRANSFERENCIA DE PROBABILIDAD</a:t>
            </a:r>
            <a:endParaRPr/>
          </a:p>
        </p:txBody>
      </p:sp>
      <p:sp>
        <p:nvSpPr>
          <p:cNvPr id="182" name="Google Shape;182;p7"/>
          <p:cNvSpPr txBox="1"/>
          <p:nvPr>
            <p:ph idx="1" type="body"/>
          </p:nvPr>
        </p:nvSpPr>
        <p:spPr>
          <a:xfrm>
            <a:off x="1120000" y="1825625"/>
            <a:ext cx="102338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4" lvl="0" marL="22859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s-ES"/>
              <a:t>Tenemos tres cajas a elegir de las cuales una contiene premio y dos no.</a:t>
            </a:r>
            <a:endParaRPr/>
          </a:p>
          <a:p>
            <a:pPr indent="-50793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s-ES"/>
              <a:t>Elijes una caja y de las otras dos se elimina uno que no contiene premio.</a:t>
            </a:r>
            <a:endParaRPr/>
          </a:p>
          <a:p>
            <a:pPr indent="-50793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s-ES"/>
              <a:t>¿De las dos que quedan cuanta probabilidad de tener premio tiene cada una?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/>
          <p:nvPr>
            <p:ph type="title"/>
          </p:nvPr>
        </p:nvSpPr>
        <p:spPr>
          <a:xfrm>
            <a:off x="1120000" y="365125"/>
            <a:ext cx="10233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s-ES"/>
              <a:t>APROXIMACIÓN PROBABILIDAD</a:t>
            </a:r>
            <a:endParaRPr/>
          </a:p>
        </p:txBody>
      </p:sp>
      <p:sp>
        <p:nvSpPr>
          <p:cNvPr id="188" name="Google Shape;188;p8"/>
          <p:cNvSpPr txBox="1"/>
          <p:nvPr>
            <p:ph idx="1" type="body"/>
          </p:nvPr>
        </p:nvSpPr>
        <p:spPr>
          <a:xfrm>
            <a:off x="1120000" y="1825625"/>
            <a:ext cx="102338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594" lvl="0" marL="22859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s-ES"/>
              <a:t>Los ejemplos vistos hasta ahora se podían calcular de una manera analítica.</a:t>
            </a:r>
            <a:endParaRPr/>
          </a:p>
          <a:p>
            <a:pPr indent="-50793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s-ES"/>
              <a:t>Pero en la mayoría de los casos esto no es posible.</a:t>
            </a:r>
            <a:endParaRPr/>
          </a:p>
          <a:p>
            <a:pPr indent="-50793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s-ES"/>
              <a:t>¿Cual es la probabilidad de estar en paro? ¿Cual es la probabilidad de que una maquina se averíe?</a:t>
            </a:r>
            <a:endParaRPr/>
          </a:p>
          <a:p>
            <a:pPr indent="-50793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s-ES"/>
              <a:t>La probabilidad observada se asemeja a la real con un numero de observaciones suficiente.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fundidad">
  <a:themeElements>
    <a:clrScheme name="Profundidad">
      <a:dk1>
        <a:srgbClr val="000000"/>
      </a:dk1>
      <a:lt1>
        <a:srgbClr val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2022-09-07T15:42:11Z</dcterms:created>
  <dc:creator>Borja Balparda de Marco</dc:creator>
</cp:coreProperties>
</file>