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12192000"/>
  <p:notesSz cx="6858000" cy="9144000"/>
  <p:embeddedFontLst>
    <p:embeddedFont>
      <p:font typeface="Corbel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0" roundtripDataSignature="AMtx7mgj/t3eoJz6PUmDG7kdn6bovPhO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bold.fntdata"/><Relationship Id="rId16" Type="http://schemas.openxmlformats.org/officeDocument/2006/relationships/font" Target="fonts/Corbel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boldItalic.fntdata"/><Relationship Id="rId6" Type="http://schemas.openxmlformats.org/officeDocument/2006/relationships/slide" Target="slides/slide1.xml"/><Relationship Id="rId18" Type="http://schemas.openxmlformats.org/officeDocument/2006/relationships/font" Target="fonts/Corbel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2209800" y="4464028"/>
            <a:ext cx="9144000" cy="1641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2209799" y="3694377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1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/>
          <p:nvPr>
            <p:ph idx="2" type="pic"/>
          </p:nvPr>
        </p:nvSpPr>
        <p:spPr>
          <a:xfrm>
            <a:off x="839788" y="987426"/>
            <a:ext cx="10515600" cy="337973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1"/>
          <p:cNvSpPr txBox="1"/>
          <p:nvPr>
            <p:ph idx="1" type="body"/>
          </p:nvPr>
        </p:nvSpPr>
        <p:spPr>
          <a:xfrm>
            <a:off x="839789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1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2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" type="body"/>
          </p:nvPr>
        </p:nvSpPr>
        <p:spPr>
          <a:xfrm>
            <a:off x="839789" y="4489399"/>
            <a:ext cx="10514012" cy="1501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22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2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2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3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" type="body"/>
          </p:nvPr>
        </p:nvSpPr>
        <p:spPr>
          <a:xfrm>
            <a:off x="1720645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23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3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3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3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2" name="Google Shape;92;p23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3" name="Google Shape;93;p23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839788" y="2326968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>
            <a:off x="839789" y="4850582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4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1337281" y="1885950"/>
            <a:ext cx="2946867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25"/>
          <p:cNvSpPr txBox="1"/>
          <p:nvPr>
            <p:ph idx="2" type="body"/>
          </p:nvPr>
        </p:nvSpPr>
        <p:spPr>
          <a:xfrm>
            <a:off x="1356798" y="2571749"/>
            <a:ext cx="2927351" cy="3589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25"/>
          <p:cNvSpPr txBox="1"/>
          <p:nvPr>
            <p:ph idx="3" type="body"/>
          </p:nvPr>
        </p:nvSpPr>
        <p:spPr>
          <a:xfrm>
            <a:off x="4587996" y="1885950"/>
            <a:ext cx="2936241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4" type="body"/>
          </p:nvPr>
        </p:nvSpPr>
        <p:spPr>
          <a:xfrm>
            <a:off x="4577441" y="2571749"/>
            <a:ext cx="2946795" cy="3589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25"/>
          <p:cNvSpPr txBox="1"/>
          <p:nvPr>
            <p:ph idx="5" type="body"/>
          </p:nvPr>
        </p:nvSpPr>
        <p:spPr>
          <a:xfrm>
            <a:off x="7829037" y="1885950"/>
            <a:ext cx="2932113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6" type="body"/>
          </p:nvPr>
        </p:nvSpPr>
        <p:spPr>
          <a:xfrm>
            <a:off x="7829037" y="2571749"/>
            <a:ext cx="2932113" cy="3589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25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1332085" y="4297503"/>
            <a:ext cx="2940051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6"/>
          <p:cNvSpPr/>
          <p:nvPr>
            <p:ph idx="2" type="pic"/>
          </p:nvPr>
        </p:nvSpPr>
        <p:spPr>
          <a:xfrm>
            <a:off x="1332085" y="2256355"/>
            <a:ext cx="2940051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26"/>
          <p:cNvSpPr txBox="1"/>
          <p:nvPr>
            <p:ph idx="3" type="body"/>
          </p:nvPr>
        </p:nvSpPr>
        <p:spPr>
          <a:xfrm>
            <a:off x="1332085" y="4873766"/>
            <a:ext cx="294005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26"/>
          <p:cNvSpPr txBox="1"/>
          <p:nvPr>
            <p:ph idx="4" type="body"/>
          </p:nvPr>
        </p:nvSpPr>
        <p:spPr>
          <a:xfrm>
            <a:off x="4568998" y="4297503"/>
            <a:ext cx="2930525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26"/>
          <p:cNvSpPr/>
          <p:nvPr>
            <p:ph idx="5" type="pic"/>
          </p:nvPr>
        </p:nvSpPr>
        <p:spPr>
          <a:xfrm>
            <a:off x="4568996" y="2256355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8" name="Google Shape;118;p26"/>
          <p:cNvSpPr txBox="1"/>
          <p:nvPr>
            <p:ph idx="6" type="body"/>
          </p:nvPr>
        </p:nvSpPr>
        <p:spPr>
          <a:xfrm>
            <a:off x="4567645" y="4873764"/>
            <a:ext cx="293440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6"/>
          <p:cNvSpPr txBox="1"/>
          <p:nvPr>
            <p:ph idx="7" type="body"/>
          </p:nvPr>
        </p:nvSpPr>
        <p:spPr>
          <a:xfrm>
            <a:off x="7804324" y="4297503"/>
            <a:ext cx="2932113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6"/>
          <p:cNvSpPr/>
          <p:nvPr>
            <p:ph idx="8" type="pic"/>
          </p:nvPr>
        </p:nvSpPr>
        <p:spPr>
          <a:xfrm>
            <a:off x="7804322" y="2256355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1" name="Google Shape;121;p26"/>
          <p:cNvSpPr txBox="1"/>
          <p:nvPr>
            <p:ph idx="9" type="body"/>
          </p:nvPr>
        </p:nvSpPr>
        <p:spPr>
          <a:xfrm>
            <a:off x="7804198" y="4873763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2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 rot="5400000">
            <a:off x="4061231" y="-1115605"/>
            <a:ext cx="4351339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7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7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 rot="5400000">
            <a:off x="7133432" y="1956596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8"/>
          <p:cNvSpPr txBox="1"/>
          <p:nvPr>
            <p:ph idx="1" type="body"/>
          </p:nvPr>
        </p:nvSpPr>
        <p:spPr>
          <a:xfrm rot="5400000">
            <a:off x="1799431" y="-596104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8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8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8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9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9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9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ctrTitle"/>
          </p:nvPr>
        </p:nvSpPr>
        <p:spPr>
          <a:xfrm>
            <a:off x="854532" y="4464028"/>
            <a:ext cx="9144000" cy="1641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subTitle"/>
          </p:nvPr>
        </p:nvSpPr>
        <p:spPr>
          <a:xfrm>
            <a:off x="854532" y="3693676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1120000" y="1825625"/>
            <a:ext cx="5025216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6319840" y="1825625"/>
            <a:ext cx="503396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6319841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6319841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" type="body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2" type="body"/>
          </p:nvPr>
        </p:nvSpPr>
        <p:spPr>
          <a:xfrm>
            <a:off x="1120001" y="2057401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9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/>
          <p:nvPr>
            <p:ph idx="2" type="pic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0"/>
          <p:cNvSpPr txBox="1"/>
          <p:nvPr>
            <p:ph idx="1" type="body"/>
          </p:nvPr>
        </p:nvSpPr>
        <p:spPr>
          <a:xfrm>
            <a:off x="1120001" y="2057401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0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8000"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/>
          <p:nvPr/>
        </p:nvSpPr>
        <p:spPr>
          <a:xfrm>
            <a:off x="304800" y="2616200"/>
            <a:ext cx="11582400" cy="1930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33"/>
              <a:buFont typeface="Corbel"/>
              <a:buNone/>
            </a:pPr>
            <a:r>
              <a:rPr b="0" i="0" lang="es-ES" sz="5333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DISTRIBUCIÓN DE PROBABILIDAD</a:t>
            </a:r>
            <a:endParaRPr b="0" i="0" sz="24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iagrama, Tabla&#10;&#10;Descripción generada automáticamente" id="199" name="Google Shape;199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3471" r="4237" t="0"/>
          <a:stretch/>
        </p:blipFill>
        <p:spPr>
          <a:xfrm>
            <a:off x="1593273" y="0"/>
            <a:ext cx="8326582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0"/>
          <p:cNvSpPr/>
          <p:nvPr/>
        </p:nvSpPr>
        <p:spPr>
          <a:xfrm>
            <a:off x="4819650" y="3857624"/>
            <a:ext cx="666750" cy="174625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¿QUE ES?</a:t>
            </a:r>
            <a:endParaRPr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594" lvl="0" marL="228594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>
                <a:solidFill>
                  <a:schemeClr val="lt1"/>
                </a:solidFill>
              </a:rPr>
              <a:t>Es u</a:t>
            </a:r>
            <a:r>
              <a:rPr b="0" i="0" lang="es-ES">
                <a:solidFill>
                  <a:schemeClr val="lt1"/>
                </a:solidFill>
              </a:rPr>
              <a:t>na </a:t>
            </a:r>
            <a:r>
              <a:rPr b="0" i="0" lang="es-ES" strike="noStrike">
                <a:solidFill>
                  <a:schemeClr val="lt1"/>
                </a:solidFill>
              </a:rPr>
              <a:t>función</a:t>
            </a:r>
            <a:r>
              <a:rPr b="0" i="0" lang="es-ES">
                <a:solidFill>
                  <a:schemeClr val="lt1"/>
                </a:solidFill>
              </a:rPr>
              <a:t> que asigna a cada suceso definido sobre la </a:t>
            </a:r>
            <a:r>
              <a:rPr b="0" i="0" lang="es-ES" strike="noStrike">
                <a:solidFill>
                  <a:schemeClr val="lt1"/>
                </a:solidFill>
              </a:rPr>
              <a:t>variable</a:t>
            </a:r>
            <a:r>
              <a:rPr b="0" i="0" lang="es-ES">
                <a:solidFill>
                  <a:schemeClr val="lt1"/>
                </a:solidFill>
              </a:rPr>
              <a:t> la </a:t>
            </a:r>
            <a:r>
              <a:rPr b="0" i="0" lang="es-ES" strike="noStrike">
                <a:solidFill>
                  <a:schemeClr val="lt1"/>
                </a:solidFill>
              </a:rPr>
              <a:t>probabilidad</a:t>
            </a:r>
            <a:r>
              <a:rPr b="0" i="0" lang="es-ES">
                <a:solidFill>
                  <a:schemeClr val="lt1"/>
                </a:solidFill>
              </a:rPr>
              <a:t> de que dicho suceso ocurra. La distribución de probabilidad está definida sobre el conjunto de todos los sucesos y cada uno de los sucesos es el rango de valores de la variable aleatoria.</a:t>
            </a:r>
            <a:endParaRPr/>
          </a:p>
          <a:p>
            <a:pPr indent="-64128" lvl="0" marL="228594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594" lvl="0" marL="228594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>
                <a:solidFill>
                  <a:schemeClr val="lt1"/>
                </a:solidFill>
              </a:rPr>
              <a:t>Cada suceso tiene su propia distribución que seria necesario calcular.</a:t>
            </a:r>
            <a:endParaRPr/>
          </a:p>
          <a:p>
            <a:pPr indent="-64128" lvl="0" marL="228594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ct val="1000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594" lvl="0" marL="228594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ct val="100000"/>
              <a:buChar char="•"/>
            </a:pPr>
            <a:r>
              <a:rPr lang="es-ES">
                <a:solidFill>
                  <a:schemeClr val="lt1"/>
                </a:solidFill>
              </a:rPr>
              <a:t>Pese a ello existen distribuciones “estándar” que se pueden aplicar a diferentes situaciones.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PRINCIPALES DISTRIBUCIONES</a:t>
            </a:r>
            <a:endParaRPr/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600"/>
              <a:buChar char="•"/>
            </a:pPr>
            <a:r>
              <a:rPr lang="es-ES" sz="3600"/>
              <a:t>Discretas: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 sz="2800"/>
              <a:t>Bernoulli.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 sz="2800"/>
              <a:t>Binomial.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 sz="2800"/>
              <a:t>Poisson.</a:t>
            </a:r>
            <a:endParaRPr/>
          </a:p>
          <a:p>
            <a:pPr indent="-761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3600"/>
              <a:buChar char="•"/>
            </a:pPr>
            <a:r>
              <a:rPr lang="es-ES" sz="3600"/>
              <a:t>Continuas: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 sz="2800"/>
              <a:t>Uniforme.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 sz="2800"/>
              <a:t>Exponencial.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 sz="2800"/>
              <a:t>Normal.</a:t>
            </a:r>
            <a:endParaRPr/>
          </a:p>
          <a:p>
            <a:pPr indent="-761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1120000" y="325369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USO DE LAS DISTRIBUCIONES</a:t>
            </a:r>
            <a:endParaRPr/>
          </a:p>
        </p:txBody>
      </p:sp>
      <p:sp>
        <p:nvSpPr>
          <p:cNvPr id="164" name="Google Shape;164;p4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Las distribuciones nos permiten calcular la probabilidad de que ocurra algo de una manera sencilla.</a:t>
            </a:r>
            <a:endParaRPr/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No necesitamos realizar cálculos o estos están simplificados.</a:t>
            </a:r>
            <a:endParaRPr/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Podemos observar el valor en unas tablas.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EJEMPLO 1: BERNOULLI</a:t>
            </a:r>
            <a:endParaRPr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 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EJEMPLO 2: BINOMIAL</a:t>
            </a:r>
            <a:endParaRPr/>
          </a:p>
        </p:txBody>
      </p:sp>
      <p:sp>
        <p:nvSpPr>
          <p:cNvPr id="176" name="Google Shape;176;p6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 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1119998" y="365125"/>
            <a:ext cx="102338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EJEMPLO 2: BINOMIAL</a:t>
            </a:r>
            <a:endParaRPr/>
          </a:p>
        </p:txBody>
      </p:sp>
      <p:pic>
        <p:nvPicPr>
          <p:cNvPr descr="Tabla&#10;&#10;Descripción generada automáticamente" id="182" name="Google Shape;18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81739" y="2529681"/>
            <a:ext cx="6112565" cy="3503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EJEMPLO 3: NORMAL</a:t>
            </a:r>
            <a:endParaRPr/>
          </a:p>
        </p:txBody>
      </p:sp>
      <p:sp>
        <p:nvSpPr>
          <p:cNvPr id="188" name="Google Shape;188;p8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La distribución normal es la base de muchos de los test que se realizan así como de muchos modelos matemáticos.</a:t>
            </a:r>
            <a:endParaRPr/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Existen diferentes test para comprobar que una variable sigue una distribución normal. El más usado es el Shapiro Test.</a:t>
            </a:r>
            <a:endParaRPr/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En este caso vamos a asumir que tenemos una variable que sigue una distribución normal.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title"/>
          </p:nvPr>
        </p:nvSpPr>
        <p:spPr>
          <a:xfrm>
            <a:off x="1119998" y="365125"/>
            <a:ext cx="102338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EJEMPLO 3: NORMAL</a:t>
            </a:r>
            <a:endParaRPr/>
          </a:p>
        </p:txBody>
      </p:sp>
      <p:sp>
        <p:nvSpPr>
          <p:cNvPr id="194" name="Google Shape;194;p9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s-ES"/>
              <a:t> 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rofundidad">
  <a:themeElements>
    <a:clrScheme name="Profundidad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2022-09-07T16:16:40Z</dcterms:created>
  <dc:creator>Borja Balparda de Marco</dc:creator>
</cp:coreProperties>
</file>