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embeddedFontLst>
    <p:embeddedFont>
      <p:font typeface="Corbel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jnuN+O+MdxEgs6bY9xp4N0JN6o1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Corbel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Corbel-italic.fntdata"/><Relationship Id="rId6" Type="http://schemas.openxmlformats.org/officeDocument/2006/relationships/slide" Target="slides/slide1.xml"/><Relationship Id="rId18" Type="http://schemas.openxmlformats.org/officeDocument/2006/relationships/font" Target="fonts/Corbel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 txBox="1"/>
          <p:nvPr>
            <p:ph type="ctrTitle"/>
          </p:nvPr>
        </p:nvSpPr>
        <p:spPr>
          <a:xfrm>
            <a:off x="2209800" y="4464028"/>
            <a:ext cx="9144000" cy="1641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3"/>
          <p:cNvSpPr txBox="1"/>
          <p:nvPr>
            <p:ph idx="1" type="subTitle"/>
          </p:nvPr>
        </p:nvSpPr>
        <p:spPr>
          <a:xfrm>
            <a:off x="2209799" y="3694377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2"/>
          <p:cNvSpPr txBox="1"/>
          <p:nvPr>
            <p:ph type="title"/>
          </p:nvPr>
        </p:nvSpPr>
        <p:spPr>
          <a:xfrm>
            <a:off x="839788" y="4367160"/>
            <a:ext cx="10515600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2"/>
          <p:cNvSpPr/>
          <p:nvPr>
            <p:ph idx="2" type="pic"/>
          </p:nvPr>
        </p:nvSpPr>
        <p:spPr>
          <a:xfrm>
            <a:off x="839788" y="987426"/>
            <a:ext cx="10515600" cy="337973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22"/>
          <p:cNvSpPr txBox="1"/>
          <p:nvPr>
            <p:ph idx="1" type="body"/>
          </p:nvPr>
        </p:nvSpPr>
        <p:spPr>
          <a:xfrm>
            <a:off x="839789" y="5186516"/>
            <a:ext cx="10514012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2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3"/>
          <p:cNvSpPr txBox="1"/>
          <p:nvPr>
            <p:ph type="title"/>
          </p:nvPr>
        </p:nvSpPr>
        <p:spPr>
          <a:xfrm>
            <a:off x="839788" y="365125"/>
            <a:ext cx="10515600" cy="35343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" type="body"/>
          </p:nvPr>
        </p:nvSpPr>
        <p:spPr>
          <a:xfrm>
            <a:off x="839789" y="4489399"/>
            <a:ext cx="10514012" cy="15018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23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3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3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4"/>
          <p:cNvSpPr txBox="1"/>
          <p:nvPr>
            <p:ph type="title"/>
          </p:nvPr>
        </p:nvSpPr>
        <p:spPr>
          <a:xfrm>
            <a:off x="1446212" y="365125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4400"/>
              <a:buFont typeface="Corbel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4"/>
          <p:cNvSpPr txBox="1"/>
          <p:nvPr>
            <p:ph idx="1" type="body"/>
          </p:nvPr>
        </p:nvSpPr>
        <p:spPr>
          <a:xfrm>
            <a:off x="1720645" y="3365557"/>
            <a:ext cx="8752299" cy="54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24"/>
          <p:cNvSpPr txBox="1"/>
          <p:nvPr>
            <p:ph idx="2" type="body"/>
          </p:nvPr>
        </p:nvSpPr>
        <p:spPr>
          <a:xfrm>
            <a:off x="838200" y="4501729"/>
            <a:ext cx="10512424" cy="14894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24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4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4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2" name="Google Shape;92;p24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s-ES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3" name="Google Shape;93;p2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Corbel"/>
              <a:buNone/>
            </a:pPr>
            <a:r>
              <a:rPr b="0" i="0" lang="es-ES" sz="80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/>
          <p:nvPr>
            <p:ph type="title"/>
          </p:nvPr>
        </p:nvSpPr>
        <p:spPr>
          <a:xfrm>
            <a:off x="839788" y="2326968"/>
            <a:ext cx="10515600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" type="body"/>
          </p:nvPr>
        </p:nvSpPr>
        <p:spPr>
          <a:xfrm>
            <a:off x="839789" y="4850582"/>
            <a:ext cx="10514012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25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5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5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6"/>
          <p:cNvSpPr txBox="1"/>
          <p:nvPr>
            <p:ph idx="1" type="body"/>
          </p:nvPr>
        </p:nvSpPr>
        <p:spPr>
          <a:xfrm>
            <a:off x="1337281" y="1885950"/>
            <a:ext cx="2946867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26"/>
          <p:cNvSpPr txBox="1"/>
          <p:nvPr>
            <p:ph idx="2" type="body"/>
          </p:nvPr>
        </p:nvSpPr>
        <p:spPr>
          <a:xfrm>
            <a:off x="1356798" y="2571749"/>
            <a:ext cx="2927351" cy="3589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26"/>
          <p:cNvSpPr txBox="1"/>
          <p:nvPr>
            <p:ph idx="3" type="body"/>
          </p:nvPr>
        </p:nvSpPr>
        <p:spPr>
          <a:xfrm>
            <a:off x="4587996" y="1885950"/>
            <a:ext cx="2936241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26"/>
          <p:cNvSpPr txBox="1"/>
          <p:nvPr>
            <p:ph idx="4" type="body"/>
          </p:nvPr>
        </p:nvSpPr>
        <p:spPr>
          <a:xfrm>
            <a:off x="4577441" y="2571749"/>
            <a:ext cx="2946795" cy="3589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26"/>
          <p:cNvSpPr txBox="1"/>
          <p:nvPr>
            <p:ph idx="5" type="body"/>
          </p:nvPr>
        </p:nvSpPr>
        <p:spPr>
          <a:xfrm>
            <a:off x="7829037" y="1885950"/>
            <a:ext cx="2932113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7" name="Google Shape;107;p26"/>
          <p:cNvSpPr txBox="1"/>
          <p:nvPr>
            <p:ph idx="6" type="body"/>
          </p:nvPr>
        </p:nvSpPr>
        <p:spPr>
          <a:xfrm>
            <a:off x="7829037" y="2571749"/>
            <a:ext cx="2932113" cy="3589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26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6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6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" type="body"/>
          </p:nvPr>
        </p:nvSpPr>
        <p:spPr>
          <a:xfrm>
            <a:off x="1332085" y="4297503"/>
            <a:ext cx="2940051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27"/>
          <p:cNvSpPr/>
          <p:nvPr>
            <p:ph idx="2" type="pic"/>
          </p:nvPr>
        </p:nvSpPr>
        <p:spPr>
          <a:xfrm>
            <a:off x="1332085" y="2256355"/>
            <a:ext cx="2940051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5" name="Google Shape;115;p27"/>
          <p:cNvSpPr txBox="1"/>
          <p:nvPr>
            <p:ph idx="3" type="body"/>
          </p:nvPr>
        </p:nvSpPr>
        <p:spPr>
          <a:xfrm>
            <a:off x="1332085" y="4873766"/>
            <a:ext cx="294005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27"/>
          <p:cNvSpPr txBox="1"/>
          <p:nvPr>
            <p:ph idx="4" type="body"/>
          </p:nvPr>
        </p:nvSpPr>
        <p:spPr>
          <a:xfrm>
            <a:off x="4568998" y="4297503"/>
            <a:ext cx="2930525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27"/>
          <p:cNvSpPr/>
          <p:nvPr>
            <p:ph idx="5" type="pic"/>
          </p:nvPr>
        </p:nvSpPr>
        <p:spPr>
          <a:xfrm>
            <a:off x="4568996" y="2256355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8" name="Google Shape;118;p27"/>
          <p:cNvSpPr txBox="1"/>
          <p:nvPr>
            <p:ph idx="6" type="body"/>
          </p:nvPr>
        </p:nvSpPr>
        <p:spPr>
          <a:xfrm>
            <a:off x="4567645" y="4873764"/>
            <a:ext cx="293440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27"/>
          <p:cNvSpPr txBox="1"/>
          <p:nvPr>
            <p:ph idx="7" type="body"/>
          </p:nvPr>
        </p:nvSpPr>
        <p:spPr>
          <a:xfrm>
            <a:off x="7804324" y="4297503"/>
            <a:ext cx="2932113" cy="5762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  <a:defRPr b="0" sz="2400">
                <a:solidFill>
                  <a:srgbClr val="EDEDED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27"/>
          <p:cNvSpPr/>
          <p:nvPr>
            <p:ph idx="8" type="pic"/>
          </p:nvPr>
        </p:nvSpPr>
        <p:spPr>
          <a:xfrm>
            <a:off x="7804322" y="2256355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1" name="Google Shape;121;p27"/>
          <p:cNvSpPr txBox="1"/>
          <p:nvPr>
            <p:ph idx="9" type="body"/>
          </p:nvPr>
        </p:nvSpPr>
        <p:spPr>
          <a:xfrm>
            <a:off x="7804198" y="4873763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27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7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1" type="body"/>
          </p:nvPr>
        </p:nvSpPr>
        <p:spPr>
          <a:xfrm rot="5400000">
            <a:off x="4061231" y="-1115605"/>
            <a:ext cx="4351339" cy="102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9"/>
          <p:cNvSpPr txBox="1"/>
          <p:nvPr>
            <p:ph type="title"/>
          </p:nvPr>
        </p:nvSpPr>
        <p:spPr>
          <a:xfrm rot="5400000">
            <a:off x="7133432" y="1956596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9"/>
          <p:cNvSpPr txBox="1"/>
          <p:nvPr>
            <p:ph idx="1" type="body"/>
          </p:nvPr>
        </p:nvSpPr>
        <p:spPr>
          <a:xfrm rot="5400000">
            <a:off x="1799431" y="-596104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9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0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0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1120000" y="1825625"/>
            <a:ext cx="102338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ctrTitle"/>
          </p:nvPr>
        </p:nvSpPr>
        <p:spPr>
          <a:xfrm>
            <a:off x="854532" y="4464028"/>
            <a:ext cx="9144000" cy="16414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2E2E2"/>
              </a:buClr>
              <a:buSzPts val="9600"/>
              <a:buFont typeface="Corbel"/>
              <a:buNone/>
              <a:defRPr b="0" sz="9600">
                <a:solidFill>
                  <a:srgbClr val="E2E2E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subTitle"/>
          </p:nvPr>
        </p:nvSpPr>
        <p:spPr>
          <a:xfrm>
            <a:off x="854532" y="3693676"/>
            <a:ext cx="9144000" cy="7540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0" sz="3200">
                <a:solidFill>
                  <a:schemeClr val="lt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1120000" y="1825625"/>
            <a:ext cx="5025216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319840" y="1825625"/>
            <a:ext cx="503396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1120000" y="1681163"/>
            <a:ext cx="502521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1120000" y="2505075"/>
            <a:ext cx="5025216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319841" y="1681163"/>
            <a:ext cx="503554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b="0" sz="2400">
                <a:solidFill>
                  <a:schemeClr val="lt2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319841" y="2505075"/>
            <a:ext cx="503554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9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" type="body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0"/>
          <p:cNvSpPr txBox="1"/>
          <p:nvPr>
            <p:ph idx="2" type="body"/>
          </p:nvPr>
        </p:nvSpPr>
        <p:spPr>
          <a:xfrm>
            <a:off x="1120001" y="2057401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0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0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3200"/>
              <a:buFont typeface="Corbe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/>
          <p:nvPr>
            <p:ph idx="2" type="pic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1"/>
          <p:cNvSpPr txBox="1"/>
          <p:nvPr>
            <p:ph idx="1" type="body"/>
          </p:nvPr>
        </p:nvSpPr>
        <p:spPr>
          <a:xfrm>
            <a:off x="1120001" y="2057401"/>
            <a:ext cx="3652025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1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theme" Target="../theme/theme1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  <a:defRPr b="0" i="0" sz="5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1120000" y="1825625"/>
            <a:ext cx="102338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DEDED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 amt="88000"/>
          </a:blip>
          <a:stretch>
            <a:fillRect/>
          </a:stretch>
        </a:blip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"/>
          <p:cNvSpPr/>
          <p:nvPr/>
        </p:nvSpPr>
        <p:spPr>
          <a:xfrm>
            <a:off x="304800" y="2616200"/>
            <a:ext cx="11582400" cy="19304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12700">
            <a:solidFill>
              <a:srgbClr val="2F7E8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333"/>
              <a:buFont typeface="Corbel"/>
              <a:buNone/>
            </a:pPr>
            <a:r>
              <a:rPr b="0" i="0" lang="es-ES" sz="5333" u="none" cap="none" strike="noStrike">
                <a:solidFill>
                  <a:srgbClr val="FFFFFF"/>
                </a:solidFill>
                <a:latin typeface="Corbel"/>
                <a:ea typeface="Corbel"/>
                <a:cs typeface="Corbel"/>
                <a:sym typeface="Corbel"/>
              </a:rPr>
              <a:t>CONTRASTE DE HIPOTESIS</a:t>
            </a:r>
            <a:endParaRPr b="0" i="0" sz="2400" u="none" cap="none" strike="noStrike">
              <a:solidFill>
                <a:srgbClr val="FFFF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s-ES"/>
              <a:t>CONCLUSIÓN</a:t>
            </a:r>
            <a:endParaRPr/>
          </a:p>
        </p:txBody>
      </p:sp>
      <p:sp>
        <p:nvSpPr>
          <p:cNvPr id="200" name="Google Shape;200;p10"/>
          <p:cNvSpPr txBox="1"/>
          <p:nvPr>
            <p:ph idx="1" type="body"/>
          </p:nvPr>
        </p:nvSpPr>
        <p:spPr>
          <a:xfrm>
            <a:off x="1120000" y="1825625"/>
            <a:ext cx="102338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/>
              <a:t>El estadístico del contraste (17,49) es mayor que el valor en tablas (3,24)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/>
              <a:t>El P-Valor es menor de 0,05 (Valor de referencia)</a:t>
            </a:r>
            <a:endParaRPr/>
          </a:p>
          <a:p>
            <a:pPr indent="-50793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/>
              <a:t>RECHAZO LA HIPOTESIS NULA -&gt; Existen diferencias </a:t>
            </a:r>
            <a:r>
              <a:rPr b="1" lang="es-ES" u="sng"/>
              <a:t>significativas</a:t>
            </a:r>
            <a:r>
              <a:rPr lang="es-ES"/>
              <a:t> en función del tratamiento seguido.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s-ES"/>
              <a:t>TUCKEY</a:t>
            </a:r>
            <a:endParaRPr/>
          </a:p>
        </p:txBody>
      </p:sp>
      <p:pic>
        <p:nvPicPr>
          <p:cNvPr id="206" name="Google Shape;206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20593" y="2727434"/>
            <a:ext cx="7580349" cy="20688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s-ES"/>
              <a:t>¿QUE ES?</a:t>
            </a:r>
            <a:endParaRPr/>
          </a:p>
        </p:txBody>
      </p:sp>
      <p:sp>
        <p:nvSpPr>
          <p:cNvPr id="152" name="Google Shape;152;p2"/>
          <p:cNvSpPr txBox="1"/>
          <p:nvPr>
            <p:ph idx="1" type="body"/>
          </p:nvPr>
        </p:nvSpPr>
        <p:spPr>
          <a:xfrm>
            <a:off x="1120000" y="1825625"/>
            <a:ext cx="102338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0" marL="228594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ES">
                <a:solidFill>
                  <a:schemeClr val="lt1"/>
                </a:solidFill>
              </a:rPr>
              <a:t>Un contraste de hipótesis es un proceso mediante el cual se analiza una determinada hipótesis. </a:t>
            </a:r>
            <a:endParaRPr b="0" i="0">
              <a:solidFill>
                <a:schemeClr val="lt1"/>
              </a:solidFill>
            </a:endParaRPr>
          </a:p>
          <a:p>
            <a:pPr indent="-50793" lvl="0" marL="228594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594" lvl="0" marL="228594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ES">
                <a:solidFill>
                  <a:schemeClr val="lt1"/>
                </a:solidFill>
              </a:rPr>
              <a:t>Estos contrastes se basan en datos empíricos y en las distribución de probabibilidad.</a:t>
            </a:r>
            <a:endParaRPr/>
          </a:p>
          <a:p>
            <a:pPr indent="-50793" lvl="0" marL="228594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  <a:p>
            <a:pPr indent="-228594" lvl="0" marL="228594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</a:pPr>
            <a:r>
              <a:rPr lang="es-ES">
                <a:solidFill>
                  <a:schemeClr val="lt1"/>
                </a:solidFill>
              </a:rPr>
              <a:t>El resultado puede ser rechazar la hipótesis nula o determinar que no existe suficiente evidencia estadística para rechazar la hipótesis nula.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"/>
          <p:cNvSpPr txBox="1"/>
          <p:nvPr>
            <p:ph type="title"/>
          </p:nvPr>
        </p:nvSpPr>
        <p:spPr>
          <a:xfrm>
            <a:off x="1120000" y="365125"/>
            <a:ext cx="102338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s-ES"/>
              <a:t>PRINCIPALES ELEMENTOS</a:t>
            </a:r>
            <a:endParaRPr/>
          </a:p>
        </p:txBody>
      </p:sp>
      <p:sp>
        <p:nvSpPr>
          <p:cNvPr id="158" name="Google Shape;158;p3"/>
          <p:cNvSpPr txBox="1"/>
          <p:nvPr>
            <p:ph idx="1" type="body"/>
          </p:nvPr>
        </p:nvSpPr>
        <p:spPr>
          <a:xfrm>
            <a:off x="1120000" y="1825625"/>
            <a:ext cx="102338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594" lvl="1" marL="68578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s-ES"/>
              <a:t>Hipótesis Nula</a:t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s-ES"/>
              <a:t>Hipótesis Alternativa.</a:t>
            </a:r>
            <a:endParaRPr/>
          </a:p>
          <a:p>
            <a:pPr indent="-76193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r>
              <a:t/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s-ES"/>
              <a:t>Estadístico del contraste.</a:t>
            </a:r>
            <a:endParaRPr/>
          </a:p>
          <a:p>
            <a:pPr indent="-76193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None/>
            </a:pPr>
            <a:r>
              <a:t/>
            </a:r>
            <a:endParaRPr/>
          </a:p>
          <a:p>
            <a:pPr indent="-228594" lvl="1" marL="685783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DEDED"/>
              </a:buClr>
              <a:buSzPts val="2400"/>
              <a:buChar char="•"/>
            </a:pPr>
            <a:r>
              <a:rPr lang="es-ES"/>
              <a:t>Valor en tablas y P-Valor.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s-ES"/>
              <a:t>UNA APROXIMACIÓN INTUITIVA</a:t>
            </a:r>
            <a:endParaRPr/>
          </a:p>
        </p:txBody>
      </p:sp>
      <p:pic>
        <p:nvPicPr>
          <p:cNvPr descr="Las diferencias entre un producto sanitario y medicamento | Clinic Cloud" id="164" name="Google Shape;164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89287" y="1967706"/>
            <a:ext cx="6096000" cy="406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s-ES"/>
              <a:t>UN EJEMPLO REAL</a:t>
            </a:r>
            <a:endParaRPr/>
          </a:p>
        </p:txBody>
      </p:sp>
      <p:sp>
        <p:nvSpPr>
          <p:cNvPr id="170" name="Google Shape;170;p5"/>
          <p:cNvSpPr txBox="1"/>
          <p:nvPr>
            <p:ph idx="1" type="body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793" lvl="0" marL="228594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2800"/>
              <a:buNone/>
            </a:pPr>
            <a:r>
              <a:t/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/>
              <a:t>H0: No hay diferencias en función del tratamiento.</a:t>
            </a:r>
            <a:endParaRPr/>
          </a:p>
          <a:p>
            <a:pPr indent="-228594" lvl="0" marL="228594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DEDED"/>
              </a:buClr>
              <a:buSzPts val="2800"/>
              <a:buChar char="•"/>
            </a:pPr>
            <a:r>
              <a:rPr lang="es-ES"/>
              <a:t>H1: No todos los tratamientos son iguales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s-ES"/>
              <a:t>DATOS</a:t>
            </a:r>
            <a:endParaRPr/>
          </a:p>
        </p:txBody>
      </p:sp>
      <p:pic>
        <p:nvPicPr>
          <p:cNvPr id="176" name="Google Shape;176;p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5822" y="2282019"/>
            <a:ext cx="3799488" cy="34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s-ES"/>
              <a:t>GRÁFICAMENTE</a:t>
            </a:r>
            <a:endParaRPr/>
          </a:p>
        </p:txBody>
      </p:sp>
      <p:pic>
        <p:nvPicPr>
          <p:cNvPr id="182" name="Google Shape;182;p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9669" y="1639614"/>
            <a:ext cx="7772400" cy="4698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s-ES"/>
              <a:t>RESULTADOS</a:t>
            </a:r>
            <a:endParaRPr/>
          </a:p>
        </p:txBody>
      </p:sp>
      <p:pic>
        <p:nvPicPr>
          <p:cNvPr id="188" name="Google Shape;188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58328" y="2909888"/>
            <a:ext cx="8665995" cy="11365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DEDED"/>
              </a:buClr>
              <a:buSzPts val="5400"/>
              <a:buFont typeface="Corbel"/>
              <a:buNone/>
            </a:pPr>
            <a:r>
              <a:rPr lang="es-ES"/>
              <a:t>TABLAS</a:t>
            </a:r>
            <a:endParaRPr/>
          </a:p>
        </p:txBody>
      </p:sp>
      <p:pic>
        <p:nvPicPr>
          <p:cNvPr descr="Tabla F PDF | PDF" id="194" name="Google Shape;19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63766" y="1399955"/>
            <a:ext cx="6138041" cy="5137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rofundidad">
  <a:themeElements>
    <a:clrScheme name="Profundidad">
      <a:dk1>
        <a:srgbClr val="000000"/>
      </a:dk1>
      <a:lt1>
        <a:srgbClr val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2022-09-07T16:16:40Z</dcterms:created>
  <dc:creator>Borja Balparda de Marco</dc:creator>
</cp:coreProperties>
</file>