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8" roundtripDataSignature="AMtx7miqhpqCXwoE4F/yvWOvGA7rloIX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Nuni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.fntdata"/><Relationship Id="rId12" Type="http://schemas.openxmlformats.org/officeDocument/2006/relationships/slide" Target="slides/slide7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0a5a9ecf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30a5a9ecf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0a5a9ecfc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30a5a9ecf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8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18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18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8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8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18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8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8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18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8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8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8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18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18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8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8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8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18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18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8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18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18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8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8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18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18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1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18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8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8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8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8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8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8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7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27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2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7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2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7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27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2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27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2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7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27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7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7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7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27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27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7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7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7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27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27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7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27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27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7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7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7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7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27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27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27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27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27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27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27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27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27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27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7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27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27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27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7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27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7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27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7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27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27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27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27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7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7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27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27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7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7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7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27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7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7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27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27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7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7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7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27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27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7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27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27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27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7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27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27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20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20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20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0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20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20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0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0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20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20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20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0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20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20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20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0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20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20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20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2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20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20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0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20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20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20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20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0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0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0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2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2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3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4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24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2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4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24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24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24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24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2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5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25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2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hyperlink" Target="https://pythontutor.com/render.html#code=numeros%20%3D%20%5B1,%202,%203,%204,%205%5D%0Aresultados%20%3D%20%5B%5D%0A%0Afor%20numero%20in%20numeros%3A%0A%20%20%20%20multiplicado%20%3D%20numero%20*%202%0A%20%20%20%20resultados.append%28multiplicado%29%0A%20%20%20%20print%28f%22%7Bnumero%7D%20multiplicado%20por%202%20es%20%7Bmultiplicado%7D%22%29%0A%0Aprint%28f%22Lista%20resultante%3A%20%7Bresultados%7D%22%29&amp;cumulative=false&amp;curInstr=0&amp;heapPrimitives=nevernest&amp;mode=display&amp;origin=opt-frontend.js&amp;py=3&amp;rawInputLstJSON=%5B%5D&amp;textReferences=fals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641375" y="2571750"/>
            <a:ext cx="6226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Estructuras de Control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641375" y="3410250"/>
            <a:ext cx="52653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2200"/>
              <a:t>Condicionales y bucles</a:t>
            </a:r>
            <a:endParaRPr sz="2200"/>
          </a:p>
        </p:txBody>
      </p:sp>
      <p:pic>
        <p:nvPicPr>
          <p:cNvPr id="279" name="Google Shape;27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775" y="4084350"/>
            <a:ext cx="57435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975" y="4339000"/>
            <a:ext cx="1494825" cy="5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8275" y="3271250"/>
            <a:ext cx="21336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Bucle</a:t>
            </a:r>
            <a:r>
              <a:rPr lang="es"/>
              <a:t>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endParaRPr/>
          </a:p>
        </p:txBody>
      </p:sp>
      <p:pic>
        <p:nvPicPr>
          <p:cNvPr id="341" name="Google Shape;3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470875"/>
            <a:ext cx="518160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0"/>
          <p:cNvSpPr txBox="1"/>
          <p:nvPr/>
        </p:nvSpPr>
        <p:spPr>
          <a:xfrm>
            <a:off x="1981200" y="3890300"/>
            <a:ext cx="51816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sng" cap="none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¡Vamos a visualizarlo!</a:t>
            </a:r>
            <a:endParaRPr b="0" i="0" sz="16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1"/>
          <p:cNvSpPr txBox="1"/>
          <p:nvPr>
            <p:ph idx="1" type="body"/>
          </p:nvPr>
        </p:nvSpPr>
        <p:spPr>
          <a:xfrm>
            <a:off x="1219200" y="1500200"/>
            <a:ext cx="7090500" cy="3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recorrer una lista y al mismo tiempo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obtener el índice del elemento que estamos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recorriendo.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ello utilizaremos la función </a:t>
            </a:r>
            <a:r>
              <a:rPr b="1" lang="es" sz="1408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enumerate()</a:t>
            </a:r>
            <a:endParaRPr b="1" sz="1408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108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908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cada iteración, imprime el índice y la fruta correspondiente.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es un patrón útil cuando necesitas trabajar tanto con el índice como con los elementos de la lista.</a:t>
            </a:r>
            <a:endParaRPr b="1" sz="1408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8" name="Google Shape;348;p11"/>
          <p:cNvSpPr txBox="1"/>
          <p:nvPr>
            <p:ph type="title"/>
          </p:nvPr>
        </p:nvSpPr>
        <p:spPr>
          <a:xfrm>
            <a:off x="1303800" y="598575"/>
            <a:ext cx="70305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Bucle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endParaRPr/>
          </a:p>
        </p:txBody>
      </p:sp>
      <p:pic>
        <p:nvPicPr>
          <p:cNvPr id="349" name="Google Shape;34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1125" y="1500175"/>
            <a:ext cx="36385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Bucle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5" name="Google Shape;355;p12"/>
          <p:cNvSpPr txBox="1"/>
          <p:nvPr>
            <p:ph idx="1" type="body"/>
          </p:nvPr>
        </p:nvSpPr>
        <p:spPr>
          <a:xfrm>
            <a:off x="1279100" y="1536700"/>
            <a:ext cx="7030500" cy="29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También podemos crear un rango con la función </a:t>
            </a:r>
            <a:r>
              <a:rPr b="1" lang="es" sz="1408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range()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que nos permitirá generar un rango de índices.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cada iteración, imprime el índice actual.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tipo de bucle es ideal cuando solo te interesa usar los índices y no trabajar con una secuencia como una lista.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0900" y="2205038"/>
            <a:ext cx="23622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 </a:t>
            </a:r>
            <a:r>
              <a:rPr lang="es"/>
              <a:t>vs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2" name="Google Shape;362;p13"/>
          <p:cNvSpPr txBox="1"/>
          <p:nvPr>
            <p:ph idx="1" type="body"/>
          </p:nvPr>
        </p:nvSpPr>
        <p:spPr>
          <a:xfrm>
            <a:off x="1279100" y="1841500"/>
            <a:ext cx="7030500" cy="26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Úsalo cuando no sabes cuántas iteraciones necesitarás, pero sí conoces la condición que debe cumplirse para que el bucle se siga ejecutando.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Úsalo cuando quieras iterar sobre una secuencia de datos o cuando el número de iteraciones es conocido o predecible.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4"/>
          <p:cNvSpPr txBox="1"/>
          <p:nvPr>
            <p:ph type="title"/>
          </p:nvPr>
        </p:nvSpPr>
        <p:spPr>
          <a:xfrm>
            <a:off x="100" y="0"/>
            <a:ext cx="9144000" cy="466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5400"/>
              <a:t>¡¡BÚ!!</a:t>
            </a:r>
            <a:endParaRPr sz="5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Bú de bucles anidados</a:t>
            </a:r>
            <a:endParaRPr/>
          </a:p>
        </p:txBody>
      </p:sp>
      <p:sp>
        <p:nvSpPr>
          <p:cNvPr id="373" name="Google Shape;373;p15"/>
          <p:cNvSpPr txBox="1"/>
          <p:nvPr>
            <p:ph idx="1" type="body"/>
          </p:nvPr>
        </p:nvSpPr>
        <p:spPr>
          <a:xfrm>
            <a:off x="1279100" y="1841500"/>
            <a:ext cx="7030500" cy="26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 igual que podemos anidar condicionales, también podemos anidar bucles!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ejemplo, cuando tenemos listas dentro de una lista, ¿cómo recorremos todos los elementos?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Bucles anidados</a:t>
            </a:r>
            <a:endParaRPr/>
          </a:p>
        </p:txBody>
      </p:sp>
      <p:pic>
        <p:nvPicPr>
          <p:cNvPr id="379" name="Google Shape;3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4913" y="1432775"/>
            <a:ext cx="393417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0a5a9ecfc2_0_0"/>
          <p:cNvSpPr txBox="1"/>
          <p:nvPr/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Sentencias de Control de Flujo</a:t>
            </a:r>
            <a:endParaRPr b="1"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85" name="Google Shape;385;g30a5a9ecfc2_0_0"/>
          <p:cNvSpPr txBox="1"/>
          <p:nvPr/>
        </p:nvSpPr>
        <p:spPr>
          <a:xfrm>
            <a:off x="1173225" y="1597875"/>
            <a:ext cx="7136400" cy="29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es" sz="1500"/>
              <a:t>: Termina el bucle inmediatamente, salta el resto de las iteraciones y continúa con el código fuera del bucle. Ideal cuando quieres detener un bucle basado en una condición.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continue</a:t>
            </a:r>
            <a:r>
              <a:rPr lang="es" sz="1500"/>
              <a:t>: Salta el resto del código en la iteración actual y continúa con la siguiente iteración del bucle. Útil cuando quieres omitir ciertas iteraciones basadas en una condición.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0a5a9ecfc2_0_9"/>
          <p:cNvSpPr txBox="1"/>
          <p:nvPr/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424242"/>
                </a:solidFill>
                <a:latin typeface="Maven Pro"/>
                <a:ea typeface="Maven Pro"/>
                <a:cs typeface="Maven Pro"/>
                <a:sym typeface="Maven Pro"/>
              </a:rPr>
              <a:t>Sentencias de Control de Flujo</a:t>
            </a:r>
            <a:endParaRPr b="1" sz="2800">
              <a:solidFill>
                <a:srgbClr val="42424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91" name="Google Shape;391;g30a5a9ecfc2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675" y="1943050"/>
            <a:ext cx="2665150" cy="9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30a5a9ecfc2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675" y="3165526"/>
            <a:ext cx="3343817" cy="9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30a5a9ecfc2_0_9"/>
          <p:cNvPicPr preferRelativeResize="0"/>
          <p:nvPr/>
        </p:nvPicPr>
        <p:blipFill rotWithShape="1">
          <a:blip r:embed="rId5">
            <a:alphaModFix/>
          </a:blip>
          <a:srcRect b="3305" l="1025" r="4892" t="3052"/>
          <a:stretch/>
        </p:blipFill>
        <p:spPr>
          <a:xfrm>
            <a:off x="4676825" y="1886975"/>
            <a:ext cx="3708001" cy="229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Introducción a las Estructuras de Control</a:t>
            </a:r>
            <a:endParaRPr/>
          </a:p>
        </p:txBody>
      </p:sp>
      <p:sp>
        <p:nvSpPr>
          <p:cNvPr id="287" name="Google Shape;287;p2"/>
          <p:cNvSpPr txBox="1"/>
          <p:nvPr>
            <p:ph idx="1" type="body"/>
          </p:nvPr>
        </p:nvSpPr>
        <p:spPr>
          <a:xfrm>
            <a:off x="1303800" y="1780450"/>
            <a:ext cx="7030500" cy="27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bloques que alteran el flujo normal de ejecución de un programa.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muy importante mantener una indentación adecuada para que el bloque funcione correctamente.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estructuras de control más comunes en Python son: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719999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Condicionales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Permiten tomar decisiones.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71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Bucles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Permiten repetir un bloque de código.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Condicionales</a:t>
            </a:r>
            <a:endParaRPr/>
          </a:p>
        </p:txBody>
      </p:sp>
      <p:sp>
        <p:nvSpPr>
          <p:cNvPr id="293" name="Google Shape;293;p3"/>
          <p:cNvSpPr txBox="1"/>
          <p:nvPr>
            <p:ph idx="1" type="body"/>
          </p:nvPr>
        </p:nvSpPr>
        <p:spPr>
          <a:xfrm>
            <a:off x="1279100" y="1673200"/>
            <a:ext cx="7030500" cy="28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Permiten ejecutar un bloque de código sólo si se cumple una condición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8100" y="2237750"/>
            <a:ext cx="3203900" cy="1338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7075" y="2348725"/>
            <a:ext cx="2234000" cy="111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Condicionales anidadas</a:t>
            </a:r>
            <a:endParaRPr/>
          </a:p>
        </p:txBody>
      </p:sp>
      <p:pic>
        <p:nvPicPr>
          <p:cNvPr id="301" name="Google Shape;3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2575" y="2271375"/>
            <a:ext cx="2313250" cy="169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"/>
          <p:cNvSpPr txBox="1"/>
          <p:nvPr>
            <p:ph idx="1" type="body"/>
          </p:nvPr>
        </p:nvSpPr>
        <p:spPr>
          <a:xfrm>
            <a:off x="1279100" y="1673200"/>
            <a:ext cx="70305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condicionales también se pueden anidar dentro de otros condicionales.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Condicionales con operadores lógicos</a:t>
            </a:r>
            <a:endParaRPr/>
          </a:p>
        </p:txBody>
      </p:sp>
      <p:sp>
        <p:nvSpPr>
          <p:cNvPr id="308" name="Google Shape;308;p5"/>
          <p:cNvSpPr txBox="1"/>
          <p:nvPr>
            <p:ph idx="1" type="body"/>
          </p:nvPr>
        </p:nvSpPr>
        <p:spPr>
          <a:xfrm>
            <a:off x="1279100" y="1562075"/>
            <a:ext cx="7030500" cy="18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condicionales pueden combinarse con </a:t>
            </a: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operadores lógicos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Todas las condiciones deben ser verdaderas.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 menos una condición debe ser verdadera.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Invierte el valor de verdad de una condición.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8250" y="2875350"/>
            <a:ext cx="2731751" cy="14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Repetitivas (bucles)</a:t>
            </a:r>
            <a:endParaRPr/>
          </a:p>
        </p:txBody>
      </p:sp>
      <p:sp>
        <p:nvSpPr>
          <p:cNvPr id="315" name="Google Shape;315;p6"/>
          <p:cNvSpPr txBox="1"/>
          <p:nvPr>
            <p:ph idx="1" type="body"/>
          </p:nvPr>
        </p:nvSpPr>
        <p:spPr>
          <a:xfrm>
            <a:off x="1279100" y="1524000"/>
            <a:ext cx="70305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Tenemos diferentes formas de crear una estructura repetitiva, es decir, un bucle.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estructuras repetitivas nos permiten ejecutar un bloque de código múltiples veces de forma automática, ya sea mientras se cumpla una condición o recorriendo elementos de una secuencia.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continuación vamos a ver los bucles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los bucles </a:t>
            </a:r>
            <a:r>
              <a:rPr b="1"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Bucle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endParaRPr/>
          </a:p>
        </p:txBody>
      </p:sp>
      <p:sp>
        <p:nvSpPr>
          <p:cNvPr id="321" name="Google Shape;321;p7"/>
          <p:cNvSpPr txBox="1"/>
          <p:nvPr>
            <p:ph idx="1" type="body"/>
          </p:nvPr>
        </p:nvSpPr>
        <p:spPr>
          <a:xfrm>
            <a:off x="1279100" y="1765300"/>
            <a:ext cx="70305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repite mientras se cumpla una condición específica.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útil cuando no sabemos de antemano cuántas veces debe repetirse el bucle, pero sabemos que debe hacerlo hasta que una condición deje de cumplirse.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8325" y="3132138"/>
            <a:ext cx="54673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Bucle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endParaRPr/>
          </a:p>
        </p:txBody>
      </p:sp>
      <p:pic>
        <p:nvPicPr>
          <p:cNvPr id="328" name="Google Shape;3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483575"/>
            <a:ext cx="56388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Bucle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endParaRPr/>
          </a:p>
        </p:txBody>
      </p:sp>
      <p:sp>
        <p:nvSpPr>
          <p:cNvPr id="334" name="Google Shape;334;p9"/>
          <p:cNvSpPr txBox="1"/>
          <p:nvPr>
            <p:ph idx="1" type="body"/>
          </p:nvPr>
        </p:nvSpPr>
        <p:spPr>
          <a:xfrm>
            <a:off x="1279100" y="1536700"/>
            <a:ext cx="7030500" cy="29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 sobre una secuencia (como una lista, tupla o conjunto) o recorre un rango de números.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usa cuando sabemos de antemano cuántas veces queremos que se ejecute el código, o cuando queremos recorrer una estructura de datos elemento por elemento.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8300" y="3502025"/>
            <a:ext cx="53721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