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Roboto"/>
      <p:regular r:id="rId17"/>
      <p:bold r:id="rId18"/>
      <p:italic r:id="rId19"/>
      <p:boldItalic r:id="rId20"/>
    </p:embeddedFont>
    <p:embeddedFont>
      <p:font typeface="Nunito"/>
      <p:regular r:id="rId21"/>
      <p:bold r:id="rId22"/>
      <p:italic r:id="rId23"/>
      <p:boldItalic r:id="rId24"/>
    </p:embeddedFont>
    <p:embeddedFont>
      <p:font typeface="Maven Pro"/>
      <p:regular r:id="rId25"/>
      <p:bold r:id="rId26"/>
    </p:embeddedFont>
    <p:embeddedFont>
      <p:font typeface="Roboto Mono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31" roundtripDataSignature="AMtx7mhlf61OFQKvca+BkzUoPryGCQFSP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boldItalic.fntdata"/><Relationship Id="rId22" Type="http://schemas.openxmlformats.org/officeDocument/2006/relationships/font" Target="fonts/Nunito-bold.fntdata"/><Relationship Id="rId21" Type="http://schemas.openxmlformats.org/officeDocument/2006/relationships/font" Target="fonts/Nunito-regular.fntdata"/><Relationship Id="rId24" Type="http://schemas.openxmlformats.org/officeDocument/2006/relationships/font" Target="fonts/Nunito-boldItalic.fntdata"/><Relationship Id="rId23" Type="http://schemas.openxmlformats.org/officeDocument/2006/relationships/font" Target="fonts/Nunito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MavenPro-bold.fntdata"/><Relationship Id="rId25" Type="http://schemas.openxmlformats.org/officeDocument/2006/relationships/font" Target="fonts/MavenPro-regular.fntdata"/><Relationship Id="rId28" Type="http://schemas.openxmlformats.org/officeDocument/2006/relationships/font" Target="fonts/RobotoMono-bold.fntdata"/><Relationship Id="rId27" Type="http://schemas.openxmlformats.org/officeDocument/2006/relationships/font" Target="fonts/RobotoMon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RobotoMon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Roboto-regular.fntdata"/><Relationship Id="rId16" Type="http://schemas.openxmlformats.org/officeDocument/2006/relationships/slide" Target="slides/slide11.xml"/><Relationship Id="rId19" Type="http://schemas.openxmlformats.org/officeDocument/2006/relationships/font" Target="fonts/Roboto-italic.fntdata"/><Relationship Id="rId1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30abc8dd293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3" name="Google Shape;353;g30abc8dd293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0abc8dd29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2" name="Google Shape;362;g30abc8dd29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g30abc8dd293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3" name="Google Shape;293;g30abc8dd293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0abc8dd29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0abc8dd29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0abc8dd29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9" name="Google Shape;309;g30abc8dd29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0abc8dd293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g30abc8dd293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0abc8dd29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0abc8dd29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0abc8dd29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0abc8dd29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0abc8dd293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4" name="Google Shape;344;g30abc8dd293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9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9"/>
            <p:cNvGrpSpPr/>
            <p:nvPr/>
          </p:nvGrpSpPr>
          <p:grpSpPr>
            <a:xfrm>
              <a:off x="7343003" y="4453711"/>
              <a:ext cx="316800" cy="688512"/>
              <a:chOff x="7343003" y="4453711"/>
              <a:chExt cx="316800" cy="688512"/>
            </a:xfrm>
          </p:grpSpPr>
          <p:sp>
            <p:nvSpPr>
              <p:cNvPr id="12" name="Google Shape;12;p9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" name="Google Shape;13;p9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" name="Google Shape;14;p9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9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" name="Google Shape;16;p9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" name="Google Shape;17;p9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" name="Google Shape;18;p9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9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" name="Google Shape;20;p9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" name="Google Shape;21;p9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" name="Google Shape;22;p9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" name="Google Shape;23;p9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9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" name="Google Shape;25;p9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" name="Google Shape;26;p9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7" name="Google Shape;27;p9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8" name="Google Shape;28;p9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29" name="Google Shape;29;p9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9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9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2" name="Google Shape;32;p9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9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4" name="Google Shape;34;p9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5" name="Google Shape;35;p9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6" name="Google Shape;36;p9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7" name="Google Shape;37;p9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" name="Google Shape;39;p9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" name="Google Shape;40;p9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9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9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9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9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9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745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6" name="Google Shape;46;p9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8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8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5" name="Google Shape;145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6" name="Google Shape;146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" name="Google Shape;147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48" name="Google Shape;148;p18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" name="Google Shape;150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" name="Google Shape;15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" name="Google Shape;152;p18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" name="Google Shape;153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4" name="Google Shape;154;p18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" name="Google Shape;156;p18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7" name="Google Shape;157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8" name="Google Shape;158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59" name="Google Shape;159;p18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8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" name="Google Shape;161;p18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2" name="Google Shape;162;p18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3" name="Google Shape;163;p18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8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5" name="Google Shape;165;p18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6" name="Google Shape;166;p18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" name="Google Shape;167;p18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" name="Google Shape;168;p18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9" name="Google Shape;169;p18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8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18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18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18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4" name="Google Shape;174;p18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8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18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18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78" name="Google Shape;178;p18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8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18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18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18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18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4" name="Google Shape;184;p18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8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18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18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" name="Google Shape;188;p18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9" name="Google Shape;189;p18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8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" name="Google Shape;191;p18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" name="Google Shape;192;p18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" name="Google Shape;193;p18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4" name="Google Shape;194;p18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8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7" name="Google Shape;197;p18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8" name="Google Shape;198;p18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8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" name="Google Shape;200;p18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1" name="Google Shape;201;p18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2" name="Google Shape;202;p18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3" name="Google Shape;203;p18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8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18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18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18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8" name="Google Shape;208;p18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8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18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18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18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18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4" name="Google Shape;214;p18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8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18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18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18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9" name="Google Shape;219;p18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8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18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18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3" name="Google Shape;223;p18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8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5" name="Google Shape;225;p18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6" name="Google Shape;226;p18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7" name="Google Shape;227;p18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28" name="Google Shape;228;p18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8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0" name="Google Shape;230;p18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" name="Google Shape;231;p18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2" name="Google Shape;232;p18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3" name="Google Shape;233;p18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8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6" name="Google Shape;236;p18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7" name="Google Shape;237;p18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8" name="Google Shape;238;p18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39" name="Google Shape;239;p18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8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1" name="Google Shape;241;p18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2" name="Google Shape;242;p18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3" name="Google Shape;243;p18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8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5" name="Google Shape;245;p18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6" name="Google Shape;246;p18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7" name="Google Shape;247;p18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48" name="Google Shape;248;p18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49" name="Google Shape;249;p18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8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18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18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18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4" name="Google Shape;254;p18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8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18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18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18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59" name="Google Shape;259;p18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8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18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18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63" name="Google Shape;263;p18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8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18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18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18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8" name="Google Shape;268;p18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8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10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51" name="Google Shape;51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" name="Google Shape;53;p1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4" name="Google Shape;54;p1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11"/>
          <p:cNvGrpSpPr/>
          <p:nvPr/>
        </p:nvGrpSpPr>
        <p:grpSpPr>
          <a:xfrm>
            <a:off x="146769" y="3406"/>
            <a:ext cx="1233214" cy="1384535"/>
            <a:chOff x="146769" y="3406"/>
            <a:chExt cx="1233214" cy="1384535"/>
          </a:xfrm>
        </p:grpSpPr>
        <p:grpSp>
          <p:nvGrpSpPr>
            <p:cNvPr id="58" name="Google Shape;58;p11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9" name="Google Shape;59;p11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" name="Google Shape;60;p11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1" name="Google Shape;61;p11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62" name="Google Shape;62;p11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" name="Google Shape;63;p11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" name="Google Shape;64;p11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5" name="Google Shape;65;p11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66" name="Google Shape;66;p11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11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11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11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70" name="Google Shape;70;p11"/>
          <p:cNvGrpSpPr/>
          <p:nvPr/>
        </p:nvGrpSpPr>
        <p:grpSpPr>
          <a:xfrm>
            <a:off x="6775084" y="2904008"/>
            <a:ext cx="2186147" cy="2239500"/>
            <a:chOff x="6775084" y="2904008"/>
            <a:chExt cx="2186147" cy="2239500"/>
          </a:xfrm>
        </p:grpSpPr>
        <p:grpSp>
          <p:nvGrpSpPr>
            <p:cNvPr id="71" name="Google Shape;71;p11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72" name="Google Shape;72;p11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11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4" name="Google Shape;74;p11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75" name="Google Shape;75;p11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11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11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8" name="Google Shape;78;p11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9" name="Google Shape;79;p11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11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11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11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3" name="Google Shape;83;p11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84" name="Google Shape;84;p11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" name="Google Shape;85;p11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" name="Google Shape;86;p11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7" name="Google Shape;87;p11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" name="Google Shape;88;p11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9" name="Google Shape;89;p11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12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12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12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1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3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13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3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1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1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9" name="Google Shape;109;p14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14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1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15"/>
          <p:cNvGrpSpPr/>
          <p:nvPr/>
        </p:nvGrpSpPr>
        <p:grpSpPr>
          <a:xfrm>
            <a:off x="6866714" y="1255"/>
            <a:ext cx="2267380" cy="2601741"/>
            <a:chOff x="6790514" y="1255"/>
            <a:chExt cx="2267380" cy="2601741"/>
          </a:xfrm>
        </p:grpSpPr>
        <p:grpSp>
          <p:nvGrpSpPr>
            <p:cNvPr id="114" name="Google Shape;114;p15"/>
            <p:cNvGrpSpPr/>
            <p:nvPr/>
          </p:nvGrpSpPr>
          <p:grpSpPr>
            <a:xfrm>
              <a:off x="7067536" y="1255"/>
              <a:ext cx="1990358" cy="1990303"/>
              <a:chOff x="7067536" y="1255"/>
              <a:chExt cx="1990358" cy="1990303"/>
            </a:xfrm>
          </p:grpSpPr>
          <p:sp>
            <p:nvSpPr>
              <p:cNvPr id="115" name="Google Shape;115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6" name="Google Shape;116;p15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15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8" name="Google Shape;118;p15"/>
            <p:cNvGrpSpPr/>
            <p:nvPr/>
          </p:nvGrpSpPr>
          <p:grpSpPr>
            <a:xfrm>
              <a:off x="8207126" y="1807997"/>
              <a:ext cx="795000" cy="795000"/>
              <a:chOff x="8207126" y="1807997"/>
              <a:chExt cx="795000" cy="795000"/>
            </a:xfrm>
          </p:grpSpPr>
          <p:sp>
            <p:nvSpPr>
              <p:cNvPr id="119" name="Google Shape;119;p15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15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22" name="Google Shape;122;p15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15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745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25" name="Google Shape;125;p15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1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1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1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1" name="Google Shape;131;p16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16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16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7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1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058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39" name="Google Shape;139;p17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i="0" sz="2800" u="none" cap="none" strike="noStrike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b="0" i="0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b="0" i="0" sz="11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6.png"/><Relationship Id="rId5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6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8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"/>
          <p:cNvSpPr txBox="1"/>
          <p:nvPr>
            <p:ph type="ctrTitle"/>
          </p:nvPr>
        </p:nvSpPr>
        <p:spPr>
          <a:xfrm>
            <a:off x="641375" y="2571750"/>
            <a:ext cx="6226800" cy="83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s">
                <a:latin typeface="Roboto"/>
                <a:ea typeface="Roboto"/>
                <a:cs typeface="Roboto"/>
                <a:sym typeface="Roboto"/>
              </a:rPr>
              <a:t>Funciones II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8" name="Google Shape;278;p1"/>
          <p:cNvSpPr txBox="1"/>
          <p:nvPr>
            <p:ph idx="1" type="subTitle"/>
          </p:nvPr>
        </p:nvSpPr>
        <p:spPr>
          <a:xfrm>
            <a:off x="641375" y="3410250"/>
            <a:ext cx="5265300" cy="67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s" sz="2200"/>
              <a:t>Creación de funciones avanzadas</a:t>
            </a:r>
            <a:endParaRPr sz="2200"/>
          </a:p>
        </p:txBody>
      </p:sp>
      <p:pic>
        <p:nvPicPr>
          <p:cNvPr id="279" name="Google Shape;27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15775" y="4084350"/>
            <a:ext cx="5743575" cy="101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0" name="Google Shape;280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7975" y="4339000"/>
            <a:ext cx="1494825" cy="50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1" name="Google Shape;281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728275" y="3271250"/>
            <a:ext cx="2133600" cy="66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0abc8dd293_0_8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*args y **kwargs</a:t>
            </a:r>
            <a:endParaRPr/>
          </a:p>
        </p:txBody>
      </p:sp>
      <p:sp>
        <p:nvSpPr>
          <p:cNvPr id="356" name="Google Shape;356;g30abc8dd293_0_82"/>
          <p:cNvSpPr/>
          <p:nvPr/>
        </p:nvSpPr>
        <p:spPr>
          <a:xfrm>
            <a:off x="6684925" y="454300"/>
            <a:ext cx="1824444" cy="999324"/>
          </a:xfrm>
          <a:prstGeom prst="cloud">
            <a:avLst/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AVANZADO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7" name="Google Shape;357;g30abc8dd293_0_82"/>
          <p:cNvSpPr txBox="1"/>
          <p:nvPr/>
        </p:nvSpPr>
        <p:spPr>
          <a:xfrm>
            <a:off x="761750" y="1408250"/>
            <a:ext cx="72795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Podríamos lograr lo mismo si usamos un único argumento que sea un diccionario.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58" name="Google Shape;358;g30abc8dd293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09438" y="4043800"/>
            <a:ext cx="1419225" cy="657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59" name="Google Shape;359;g30abc8dd293_0_8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33488" y="1928813"/>
            <a:ext cx="7286625" cy="189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0abc8dd293_0_9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Ejercicios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65" name="Google Shape;365;g30abc8dd293_0_93"/>
          <p:cNvSpPr txBox="1"/>
          <p:nvPr/>
        </p:nvSpPr>
        <p:spPr>
          <a:xfrm>
            <a:off x="911500" y="1588625"/>
            <a:ext cx="7266000" cy="19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 una función que pueda realizar operaciones básicas como suma, resta, multiplicación y división.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Pedirá al usuario elegir una operación a partir de un listado y luego pedirá los valores a operar.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Utiliza funciones separadas para cada operación.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11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AutoNum type="arabicPeriod"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Escribe una función que determine si un número dado es primo o no. 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Pedirá al usuario que ingrese un número y muestra un mensaje indicando si es primo o no.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Paso de parámetros. Por posición</a:t>
            </a:r>
            <a:endParaRPr/>
          </a:p>
        </p:txBody>
      </p:sp>
      <p:sp>
        <p:nvSpPr>
          <p:cNvPr id="287" name="Google Shape;287;p2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La forma más sencilla de agregar los parámetros a una función es por posición, siguiendo el mismo orden que en la definición de la función.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8" name="Google Shape;28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4950" y="2042225"/>
            <a:ext cx="6134100" cy="2400300"/>
          </a:xfrm>
          <a:prstGeom prst="rect">
            <a:avLst/>
          </a:prstGeom>
          <a:noFill/>
          <a:ln>
            <a:noFill/>
          </a:ln>
        </p:spPr>
      </p:pic>
      <p:sp>
        <p:nvSpPr>
          <p:cNvPr id="289" name="Google Shape;289;p2"/>
          <p:cNvSpPr txBox="1"/>
          <p:nvPr/>
        </p:nvSpPr>
        <p:spPr>
          <a:xfrm>
            <a:off x="4572000" y="3346525"/>
            <a:ext cx="41328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problema de invocar esta función así es que tengo que acordarme del orden de los coeficientes.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cxnSp>
        <p:nvCxnSpPr>
          <p:cNvPr id="290" name="Google Shape;290;p2"/>
          <p:cNvCxnSpPr>
            <a:stCxn id="289" idx="1"/>
          </p:cNvCxnSpPr>
          <p:nvPr/>
        </p:nvCxnSpPr>
        <p:spPr>
          <a:xfrm flipH="1">
            <a:off x="3978000" y="3646075"/>
            <a:ext cx="594000" cy="520800"/>
          </a:xfrm>
          <a:prstGeom prst="straightConnector1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0abc8dd293_0_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Paso de parámetros. Por clave-valor</a:t>
            </a:r>
            <a:endParaRPr/>
          </a:p>
        </p:txBody>
      </p:sp>
      <p:sp>
        <p:nvSpPr>
          <p:cNvPr id="296" name="Google Shape;296;g30abc8dd293_0_1"/>
          <p:cNvSpPr txBox="1"/>
          <p:nvPr>
            <p:ph idx="1" type="body"/>
          </p:nvPr>
        </p:nvSpPr>
        <p:spPr>
          <a:xfrm>
            <a:off x="1303700" y="14714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Puedo variar el orden en el que introduzco los parámetros indicando el nombre de cada uno.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7" name="Google Shape;297;g30abc8dd293_0_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97038" y="2025763"/>
            <a:ext cx="541972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0abc8dd293_0_1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Paso de parámetros. Por clave-valor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03" name="Google Shape;303;g30abc8dd293_0_11"/>
          <p:cNvSpPr txBox="1"/>
          <p:nvPr>
            <p:ph idx="1" type="body"/>
          </p:nvPr>
        </p:nvSpPr>
        <p:spPr>
          <a:xfrm>
            <a:off x="1303700" y="13190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Puedo forzar a que los parámetros se introduzcan sólo por clave-valor añadiendo un asterisco antes del nombre de los parámetros en la definición de la función: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g30abc8dd293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77275" y="1928463"/>
            <a:ext cx="6076950" cy="157162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30abc8dd293_0_11"/>
          <p:cNvSpPr txBox="1"/>
          <p:nvPr/>
        </p:nvSpPr>
        <p:spPr>
          <a:xfrm>
            <a:off x="1193000" y="3413325"/>
            <a:ext cx="6445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asterisco está rompiendo el orden. Por detrás de él todos los parámetros se tienen que introducir por clave.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06" name="Google Shape;306;g30abc8dd293_0_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77275" y="3998313"/>
            <a:ext cx="4343400" cy="84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0abc8dd293_0_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Paso de parámetros. Valores por defecto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312" name="Google Shape;312;g30abc8dd293_0_20"/>
          <p:cNvSpPr txBox="1"/>
          <p:nvPr>
            <p:ph idx="1" type="body"/>
          </p:nvPr>
        </p:nvSpPr>
        <p:spPr>
          <a:xfrm>
            <a:off x="1303700" y="1319025"/>
            <a:ext cx="7030500" cy="30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¿Qué ocurre si quiero calcular f(8) siendo f = x²+3?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Obtengo un error porque no sabe qué valor debe dar a la b.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rPr lang="es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los coeficientes puedo darles un valor "por defecto" pero los argumentos sin valor por defecto deben señalarse ANTES que los otros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3" name="Google Shape;313;g30abc8dd293_0_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733550" y="1778175"/>
            <a:ext cx="3067050" cy="219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4" name="Google Shape;314;g30abc8dd293_0_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8750" y="3104138"/>
            <a:ext cx="6086475" cy="1552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0abc8dd293_0_3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s"/>
              <a:t>Paso de parámetros. Valores por defecto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20" name="Google Shape;320;g30abc8dd293_0_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36750" y="1854100"/>
            <a:ext cx="6267450" cy="1219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0abc8dd293_0_4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*args y **kwargs</a:t>
            </a:r>
            <a:endParaRPr/>
          </a:p>
        </p:txBody>
      </p:sp>
      <p:sp>
        <p:nvSpPr>
          <p:cNvPr id="326" name="Google Shape;326;g30abc8dd293_0_42"/>
          <p:cNvSpPr/>
          <p:nvPr/>
        </p:nvSpPr>
        <p:spPr>
          <a:xfrm>
            <a:off x="6684925" y="454300"/>
            <a:ext cx="1824444" cy="999324"/>
          </a:xfrm>
          <a:prstGeom prst="cloud">
            <a:avLst/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AVANZADO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7" name="Google Shape;327;g30abc8dd293_0_42"/>
          <p:cNvSpPr txBox="1"/>
          <p:nvPr/>
        </p:nvSpPr>
        <p:spPr>
          <a:xfrm>
            <a:off x="761750" y="1484450"/>
            <a:ext cx="7279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No es algo que escribiremos en nuestro código de momento, pero sí es posible que veáis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y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**kwargs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en la documentación de alguna librería.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 necesario conocer su significado.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g30abc8dd293_0_42"/>
          <p:cNvSpPr txBox="1"/>
          <p:nvPr/>
        </p:nvSpPr>
        <p:spPr>
          <a:xfrm>
            <a:off x="761750" y="2243500"/>
            <a:ext cx="727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Si en una función quiero poder introducir un número variable de parámetros,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será una tupla que almacene todos los parámetros “sobrantes”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g30abc8dd293_0_42"/>
          <p:cNvSpPr txBox="1"/>
          <p:nvPr/>
        </p:nvSpPr>
        <p:spPr>
          <a:xfrm>
            <a:off x="761750" y="3883875"/>
            <a:ext cx="72795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primera_linea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es el primer parámetro, y es obligatorio.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*resto_lineas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será la tupla que almacene todos los parámetros “sobrantes” en este caso (aunque suele ponerse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para el nombre de la tupla de argumentos, no es obligatorio).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30" name="Google Shape;330;g30abc8dd293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5450" y="2863700"/>
            <a:ext cx="5490546" cy="999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0abc8dd293_0_5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*args y **kwargs</a:t>
            </a:r>
            <a:endParaRPr/>
          </a:p>
        </p:txBody>
      </p:sp>
      <p:sp>
        <p:nvSpPr>
          <p:cNvPr id="336" name="Google Shape;336;g30abc8dd293_0_57"/>
          <p:cNvSpPr/>
          <p:nvPr/>
        </p:nvSpPr>
        <p:spPr>
          <a:xfrm>
            <a:off x="6684925" y="454300"/>
            <a:ext cx="1824444" cy="999324"/>
          </a:xfrm>
          <a:prstGeom prst="cloud">
            <a:avLst/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AVANZADO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7" name="Google Shape;337;g30abc8dd293_0_57"/>
          <p:cNvSpPr txBox="1"/>
          <p:nvPr/>
        </p:nvSpPr>
        <p:spPr>
          <a:xfrm>
            <a:off x="761750" y="1408250"/>
            <a:ext cx="727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Vemos al ejecutar que la primera línea ha pasado por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.upper()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y el resto, almacenadas en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resto_lineas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han pasado por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.capitalize()</a:t>
            </a:r>
            <a:endParaRPr b="0" i="0" sz="13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38" name="Google Shape;338;g30abc8dd293_0_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19175" y="1888538"/>
            <a:ext cx="6905625" cy="107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g30abc8dd293_0_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119175" y="3446638"/>
            <a:ext cx="5334000" cy="781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g30abc8dd293_0_57"/>
          <p:cNvSpPr txBox="1"/>
          <p:nvPr/>
        </p:nvSpPr>
        <p:spPr>
          <a:xfrm>
            <a:off x="761750" y="2913263"/>
            <a:ext cx="7279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Podría haber logrado el mismo resultado almacenando el resto de líneas en una tupla, para que la función sólo reciba dos parámetros</a:t>
            </a:r>
            <a:endParaRPr b="0" i="0" sz="13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341" name="Google Shape;341;g30abc8dd293_0_5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19175" y="4282454"/>
            <a:ext cx="7131875" cy="781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0abc8dd293_0_7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s"/>
              <a:t>*args y **kwargs</a:t>
            </a:r>
            <a:endParaRPr/>
          </a:p>
        </p:txBody>
      </p:sp>
      <p:sp>
        <p:nvSpPr>
          <p:cNvPr id="347" name="Google Shape;347;g30abc8dd293_0_70"/>
          <p:cNvSpPr/>
          <p:nvPr/>
        </p:nvSpPr>
        <p:spPr>
          <a:xfrm>
            <a:off x="6684925" y="454300"/>
            <a:ext cx="1824444" cy="999324"/>
          </a:xfrm>
          <a:prstGeom prst="cloud">
            <a:avLst/>
          </a:prstGeom>
          <a:solidFill>
            <a:srgbClr val="999999"/>
          </a:solidFill>
          <a:ln cap="flat" cmpd="sng" w="9525">
            <a:solidFill>
              <a:srgbClr val="42424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s" sz="14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AVANZADO</a:t>
            </a:r>
            <a:endParaRPr b="0" i="0" sz="14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8" name="Google Shape;348;g30abc8dd293_0_70"/>
          <p:cNvSpPr txBox="1"/>
          <p:nvPr/>
        </p:nvSpPr>
        <p:spPr>
          <a:xfrm>
            <a:off x="761750" y="1408250"/>
            <a:ext cx="7279500" cy="158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Para advertir a la función de que los argumentos sobrantes se introducen por clave-valor y no por posición, ponemos doble asterisco.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Los argumentos sobrantes se almacenarán ahora en un diccionario, ya que hay que guardar tanto los valores como las claves a las que están asociados.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nombre habitual de estos diccionarios es </a:t>
            </a:r>
            <a:r>
              <a:rPr b="0" i="0" lang="es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**kwargs</a:t>
            </a:r>
            <a:r>
              <a:rPr b="0" i="0" lang="es" sz="1300" u="none" cap="none" strike="noStrike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, pero no es obligatorio</a:t>
            </a:r>
            <a:endParaRPr b="0" i="0" sz="1300" u="none" cap="none" strike="noStrike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349" name="Google Shape;349;g30abc8dd293_0_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2250" y="3107075"/>
            <a:ext cx="4867275" cy="609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0" name="Google Shape;350;g30abc8dd293_0_7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34363" y="3862575"/>
            <a:ext cx="7534275" cy="1076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