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Maven Pro"/>
      <p:regular r:id="rId34"/>
      <p:bold r:id="rId35"/>
    </p:embeddedFont>
    <p:embeddedFont>
      <p:font typeface="Roboto Mon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0" roundtripDataSignature="AMtx7mj0an80oyZN9Q5qZiigfDxFVt26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37" Type="http://schemas.openxmlformats.org/officeDocument/2006/relationships/font" Target="fonts/RobotoMono-bold.fntdata"/><Relationship Id="rId14" Type="http://schemas.openxmlformats.org/officeDocument/2006/relationships/slide" Target="slides/slide9.xml"/><Relationship Id="rId36" Type="http://schemas.openxmlformats.org/officeDocument/2006/relationships/font" Target="fonts/RobotoMono-regular.fntdata"/><Relationship Id="rId17" Type="http://schemas.openxmlformats.org/officeDocument/2006/relationships/slide" Target="slides/slide12.xml"/><Relationship Id="rId39" Type="http://schemas.openxmlformats.org/officeDocument/2006/relationships/font" Target="fonts/RobotoMono-boldItalic.fntdata"/><Relationship Id="rId16" Type="http://schemas.openxmlformats.org/officeDocument/2006/relationships/slide" Target="slides/slide11.xml"/><Relationship Id="rId38" Type="http://schemas.openxmlformats.org/officeDocument/2006/relationships/font" Target="fonts/RobotoMon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06133fa0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3106133fa0a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06133fa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106133fa0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106133fa0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106133fa0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06133fa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106133fa0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106133fa0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g3106133fa0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06133fa0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106133fa0a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06133fa0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3106133fa0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06133fa0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 name="Google Shape;416;g3106133fa0a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06133fa0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3106133fa0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d9d91d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0d9d91d9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06133f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3106133fa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06133fa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106133fa0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06133fa0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106133fa0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keepcoding.io/blog/paradigmas-de-programac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73935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sz="2600">
                <a:latin typeface="Roboto"/>
                <a:ea typeface="Roboto"/>
                <a:cs typeface="Roboto"/>
                <a:sym typeface="Roboto"/>
              </a:rPr>
              <a:t>Programación Orientada a Objetos 1</a:t>
            </a:r>
            <a:endParaRPr sz="2600">
              <a:latin typeface="Roboto"/>
              <a:ea typeface="Roboto"/>
              <a:cs typeface="Roboto"/>
              <a:sym typeface="Roboto"/>
            </a:endParaRPr>
          </a:p>
        </p:txBody>
      </p:sp>
      <p:sp>
        <p:nvSpPr>
          <p:cNvPr id="278" name="Google Shape;278;p1"/>
          <p:cNvSpPr txBox="1"/>
          <p:nvPr>
            <p:ph idx="1" type="subTitle"/>
          </p:nvPr>
        </p:nvSpPr>
        <p:spPr>
          <a:xfrm>
            <a:off x="641375" y="33189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OOP (Object Oriented Programming)</a:t>
            </a:r>
            <a:endParaRPr sz="2200"/>
          </a:p>
        </p:txBody>
      </p:sp>
      <p:pic>
        <p:nvPicPr>
          <p:cNvPr id="279" name="Google Shape;279;p1"/>
          <p:cNvPicPr preferRelativeResize="0"/>
          <p:nvPr/>
        </p:nvPicPr>
        <p:blipFill rotWithShape="1">
          <a:blip r:embed="rId3">
            <a:alphaModFix/>
          </a:blip>
          <a:srcRect b="0" l="0" r="0" t="0"/>
          <a:stretch/>
        </p:blipFill>
        <p:spPr>
          <a:xfrm>
            <a:off x="6728275" y="3271250"/>
            <a:ext cx="2133600" cy="666750"/>
          </a:xfrm>
          <a:prstGeom prst="rect">
            <a:avLst/>
          </a:prstGeom>
          <a:noFill/>
          <a:ln>
            <a:noFill/>
          </a:ln>
        </p:spPr>
      </p:pic>
      <p:pic>
        <p:nvPicPr>
          <p:cNvPr id="280" name="Google Shape;280;p1"/>
          <p:cNvPicPr preferRelativeResize="0"/>
          <p:nvPr/>
        </p:nvPicPr>
        <p:blipFill rotWithShape="1">
          <a:blip r:embed="rId4">
            <a:alphaModFix/>
          </a:blip>
          <a:srcRect b="0" l="0" r="0" t="0"/>
          <a:stretch/>
        </p:blipFill>
        <p:spPr>
          <a:xfrm>
            <a:off x="3315775" y="4084350"/>
            <a:ext cx="5743575" cy="1019175"/>
          </a:xfrm>
          <a:prstGeom prst="rect">
            <a:avLst/>
          </a:prstGeom>
          <a:noFill/>
          <a:ln>
            <a:noFill/>
          </a:ln>
        </p:spPr>
      </p:pic>
      <p:pic>
        <p:nvPicPr>
          <p:cNvPr id="281" name="Google Shape;281;p1"/>
          <p:cNvPicPr preferRelativeResize="0"/>
          <p:nvPr/>
        </p:nvPicPr>
        <p:blipFill rotWithShape="1">
          <a:blip r:embed="rId5">
            <a:alphaModFix/>
          </a:blip>
          <a:srcRect b="0" l="0" r="0" t="0"/>
          <a:stretch/>
        </p:blipFill>
        <p:spPr>
          <a:xfrm>
            <a:off x="197975" y="4339000"/>
            <a:ext cx="1494825" cy="509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106133fa0a_0_2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a:t>
            </a:r>
            <a:endParaRPr/>
          </a:p>
        </p:txBody>
      </p:sp>
      <p:sp>
        <p:nvSpPr>
          <p:cNvPr id="340" name="Google Shape;340;g3106133fa0a_0_26"/>
          <p:cNvSpPr txBox="1"/>
          <p:nvPr/>
        </p:nvSpPr>
        <p:spPr>
          <a:xfrm>
            <a:off x="579450" y="1136025"/>
            <a:ext cx="7786800" cy="1767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None/>
            </a:pPr>
            <a:r>
              <a:rPr lang="es" sz="1350">
                <a:solidFill>
                  <a:srgbClr val="5C5962"/>
                </a:solidFill>
                <a:highlight>
                  <a:srgbClr val="FFFFFF"/>
                </a:highlight>
                <a:latin typeface="Roboto"/>
                <a:ea typeface="Roboto"/>
                <a:cs typeface="Roboto"/>
                <a:sym typeface="Roboto"/>
              </a:rPr>
              <a:t>La </a:t>
            </a:r>
            <a:r>
              <a:rPr b="1" lang="es" sz="1350">
                <a:solidFill>
                  <a:srgbClr val="5C5962"/>
                </a:solidFill>
                <a:highlight>
                  <a:srgbClr val="FFFFFF"/>
                </a:highlight>
                <a:latin typeface="Roboto"/>
                <a:ea typeface="Roboto"/>
                <a:cs typeface="Roboto"/>
                <a:sym typeface="Roboto"/>
              </a:rPr>
              <a:t>herencia</a:t>
            </a:r>
            <a:r>
              <a:rPr lang="es" sz="1350">
                <a:solidFill>
                  <a:srgbClr val="5C5962"/>
                </a:solidFill>
                <a:highlight>
                  <a:srgbClr val="FFFFFF"/>
                </a:highlight>
                <a:latin typeface="Roboto"/>
                <a:ea typeface="Roboto"/>
                <a:cs typeface="Roboto"/>
                <a:sym typeface="Roboto"/>
              </a:rPr>
              <a:t> es un proceso mediante el cual se puede crear una clase </a:t>
            </a:r>
            <a:r>
              <a:rPr b="1" lang="es" sz="1350">
                <a:solidFill>
                  <a:srgbClr val="5C5962"/>
                </a:solidFill>
                <a:highlight>
                  <a:srgbClr val="FFFFFF"/>
                </a:highlight>
                <a:latin typeface="Roboto"/>
                <a:ea typeface="Roboto"/>
                <a:cs typeface="Roboto"/>
                <a:sym typeface="Roboto"/>
              </a:rPr>
              <a:t>hija</a:t>
            </a:r>
            <a:r>
              <a:rPr lang="es" sz="1350">
                <a:solidFill>
                  <a:srgbClr val="5C5962"/>
                </a:solidFill>
                <a:highlight>
                  <a:srgbClr val="FFFFFF"/>
                </a:highlight>
                <a:latin typeface="Roboto"/>
                <a:ea typeface="Roboto"/>
                <a:cs typeface="Roboto"/>
                <a:sym typeface="Roboto"/>
              </a:rPr>
              <a:t> que hereda de una clase </a:t>
            </a:r>
            <a:r>
              <a:rPr b="1" lang="es" sz="1350">
                <a:solidFill>
                  <a:srgbClr val="5C5962"/>
                </a:solidFill>
                <a:highlight>
                  <a:srgbClr val="FFFFFF"/>
                </a:highlight>
                <a:latin typeface="Roboto"/>
                <a:ea typeface="Roboto"/>
                <a:cs typeface="Roboto"/>
                <a:sym typeface="Roboto"/>
              </a:rPr>
              <a:t>padre</a:t>
            </a:r>
            <a:r>
              <a:rPr lang="es" sz="1350">
                <a:solidFill>
                  <a:srgbClr val="5C5962"/>
                </a:solidFill>
                <a:highlight>
                  <a:srgbClr val="FFFFFF"/>
                </a:highlight>
                <a:latin typeface="Roboto"/>
                <a:ea typeface="Roboto"/>
                <a:cs typeface="Roboto"/>
                <a:sym typeface="Roboto"/>
              </a:rPr>
              <a:t>, compartiendo sus métodos y atributos. Además de ello, una clase hija puede sobreescribir los métodos o atributos, o incluso definir unos nuevos.</a:t>
            </a:r>
            <a:endParaRPr sz="1350">
              <a:solidFill>
                <a:srgbClr val="5C5962"/>
              </a:solidFill>
              <a:highlight>
                <a:srgbClr val="FFFFFF"/>
              </a:highlight>
              <a:latin typeface="Roboto"/>
              <a:ea typeface="Roboto"/>
              <a:cs typeface="Roboto"/>
              <a:sym typeface="Roboto"/>
            </a:endParaRPr>
          </a:p>
          <a:p>
            <a:pPr indent="0" lvl="0" marL="0" rtl="0" algn="just">
              <a:lnSpc>
                <a:spcPct val="115000"/>
              </a:lnSpc>
              <a:spcBef>
                <a:spcPts val="1400"/>
              </a:spcBef>
              <a:spcAft>
                <a:spcPts val="1400"/>
              </a:spcAft>
              <a:buNone/>
            </a:pPr>
            <a:r>
              <a:rPr lang="es" sz="1350">
                <a:solidFill>
                  <a:srgbClr val="5C5962"/>
                </a:solidFill>
                <a:highlight>
                  <a:srgbClr val="FFFFFF"/>
                </a:highlight>
                <a:latin typeface="Roboto"/>
                <a:ea typeface="Roboto"/>
                <a:cs typeface="Roboto"/>
                <a:sym typeface="Roboto"/>
              </a:rPr>
              <a:t>Se puede crear una clase hija con tan solo pasar como parámetro la clase de la que queremos heredar. En el siguiente ejemplo vemos como se puede usar la herencia en Python, con la clase </a:t>
            </a:r>
            <a:r>
              <a:rPr lang="es" sz="1000">
                <a:solidFill>
                  <a:srgbClr val="5C5962"/>
                </a:solidFill>
                <a:highlight>
                  <a:srgbClr val="F5F6FA"/>
                </a:highlight>
                <a:latin typeface="Roboto"/>
                <a:ea typeface="Roboto"/>
                <a:cs typeface="Roboto"/>
                <a:sym typeface="Roboto"/>
              </a:rPr>
              <a:t>Animal_de_granja</a:t>
            </a:r>
            <a:r>
              <a:rPr lang="es" sz="1350">
                <a:solidFill>
                  <a:srgbClr val="5C5962"/>
                </a:solidFill>
                <a:highlight>
                  <a:srgbClr val="FFFFFF"/>
                </a:highlight>
                <a:latin typeface="Roboto"/>
                <a:ea typeface="Roboto"/>
                <a:cs typeface="Roboto"/>
                <a:sym typeface="Roboto"/>
              </a:rPr>
              <a:t> que hereda de </a:t>
            </a:r>
            <a:r>
              <a:rPr lang="es" sz="1000">
                <a:solidFill>
                  <a:srgbClr val="5C5962"/>
                </a:solidFill>
                <a:highlight>
                  <a:srgbClr val="F5F6FA"/>
                </a:highlight>
                <a:latin typeface="Roboto"/>
                <a:ea typeface="Roboto"/>
                <a:cs typeface="Roboto"/>
                <a:sym typeface="Roboto"/>
              </a:rPr>
              <a:t>Mamífero</a:t>
            </a:r>
            <a:r>
              <a:rPr lang="es" sz="1350">
                <a:solidFill>
                  <a:srgbClr val="5C5962"/>
                </a:solidFill>
                <a:highlight>
                  <a:srgbClr val="FFFFFF"/>
                </a:highlight>
                <a:latin typeface="Roboto"/>
                <a:ea typeface="Roboto"/>
                <a:cs typeface="Roboto"/>
                <a:sym typeface="Roboto"/>
              </a:rPr>
              <a:t>.</a:t>
            </a:r>
            <a:endParaRPr sz="1350">
              <a:solidFill>
                <a:srgbClr val="5C5962"/>
              </a:solidFill>
              <a:highlight>
                <a:srgbClr val="FFFFFF"/>
              </a:highlight>
              <a:latin typeface="Roboto"/>
              <a:ea typeface="Roboto"/>
              <a:cs typeface="Roboto"/>
              <a:sym typeface="Roboto"/>
            </a:endParaRPr>
          </a:p>
        </p:txBody>
      </p:sp>
      <p:pic>
        <p:nvPicPr>
          <p:cNvPr id="341" name="Google Shape;341;g3106133fa0a_0_26"/>
          <p:cNvPicPr preferRelativeResize="0"/>
          <p:nvPr/>
        </p:nvPicPr>
        <p:blipFill>
          <a:blip r:embed="rId3">
            <a:alphaModFix/>
          </a:blip>
          <a:stretch>
            <a:fillRect/>
          </a:stretch>
        </p:blipFill>
        <p:spPr>
          <a:xfrm>
            <a:off x="364600" y="2875550"/>
            <a:ext cx="3548375" cy="2216450"/>
          </a:xfrm>
          <a:prstGeom prst="rect">
            <a:avLst/>
          </a:prstGeom>
          <a:noFill/>
          <a:ln>
            <a:noFill/>
          </a:ln>
        </p:spPr>
      </p:pic>
      <p:pic>
        <p:nvPicPr>
          <p:cNvPr id="342" name="Google Shape;342;g3106133fa0a_0_26"/>
          <p:cNvPicPr preferRelativeResize="0"/>
          <p:nvPr/>
        </p:nvPicPr>
        <p:blipFill>
          <a:blip r:embed="rId4">
            <a:alphaModFix/>
          </a:blip>
          <a:stretch>
            <a:fillRect/>
          </a:stretch>
        </p:blipFill>
        <p:spPr>
          <a:xfrm>
            <a:off x="4101867" y="2821050"/>
            <a:ext cx="3711257" cy="2216450"/>
          </a:xfrm>
          <a:prstGeom prst="rect">
            <a:avLst/>
          </a:prstGeom>
          <a:noFill/>
          <a:ln>
            <a:noFill/>
          </a:ln>
        </p:spPr>
      </p:pic>
      <p:sp>
        <p:nvSpPr>
          <p:cNvPr id="343" name="Google Shape;343;g3106133fa0a_0_26"/>
          <p:cNvSpPr/>
          <p:nvPr/>
        </p:nvSpPr>
        <p:spPr>
          <a:xfrm>
            <a:off x="3138175" y="3131675"/>
            <a:ext cx="1119900" cy="35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Nunito"/>
                <a:ea typeface="Nunito"/>
                <a:cs typeface="Nunito"/>
                <a:sym typeface="Nunito"/>
              </a:rPr>
              <a:t>herencia</a:t>
            </a:r>
            <a:endParaRPr>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106133fa0a_0_3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a:t>
            </a:r>
            <a:endParaRPr/>
          </a:p>
        </p:txBody>
      </p:sp>
      <p:pic>
        <p:nvPicPr>
          <p:cNvPr id="349" name="Google Shape;349;g3106133fa0a_0_37"/>
          <p:cNvPicPr preferRelativeResize="0"/>
          <p:nvPr/>
        </p:nvPicPr>
        <p:blipFill>
          <a:blip r:embed="rId3">
            <a:alphaModFix/>
          </a:blip>
          <a:stretch>
            <a:fillRect/>
          </a:stretch>
        </p:blipFill>
        <p:spPr>
          <a:xfrm>
            <a:off x="364600" y="2875550"/>
            <a:ext cx="3548375" cy="2216450"/>
          </a:xfrm>
          <a:prstGeom prst="rect">
            <a:avLst/>
          </a:prstGeom>
          <a:noFill/>
          <a:ln>
            <a:noFill/>
          </a:ln>
        </p:spPr>
      </p:pic>
      <p:pic>
        <p:nvPicPr>
          <p:cNvPr id="350" name="Google Shape;350;g3106133fa0a_0_37"/>
          <p:cNvPicPr preferRelativeResize="0"/>
          <p:nvPr/>
        </p:nvPicPr>
        <p:blipFill>
          <a:blip r:embed="rId4">
            <a:alphaModFix/>
          </a:blip>
          <a:stretch>
            <a:fillRect/>
          </a:stretch>
        </p:blipFill>
        <p:spPr>
          <a:xfrm>
            <a:off x="4101867" y="2821050"/>
            <a:ext cx="3711257" cy="2216450"/>
          </a:xfrm>
          <a:prstGeom prst="rect">
            <a:avLst/>
          </a:prstGeom>
          <a:noFill/>
          <a:ln>
            <a:noFill/>
          </a:ln>
        </p:spPr>
      </p:pic>
      <p:sp>
        <p:nvSpPr>
          <p:cNvPr id="351" name="Google Shape;351;g3106133fa0a_0_37"/>
          <p:cNvSpPr/>
          <p:nvPr/>
        </p:nvSpPr>
        <p:spPr>
          <a:xfrm>
            <a:off x="3138175" y="3131675"/>
            <a:ext cx="1119900" cy="35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Nunito"/>
                <a:ea typeface="Nunito"/>
                <a:cs typeface="Nunito"/>
                <a:sym typeface="Nunito"/>
              </a:rPr>
              <a:t>herencia</a:t>
            </a:r>
            <a:endParaRPr>
              <a:latin typeface="Nunito"/>
              <a:ea typeface="Nunito"/>
              <a:cs typeface="Nunito"/>
              <a:sym typeface="Nunito"/>
            </a:endParaRPr>
          </a:p>
        </p:txBody>
      </p:sp>
      <p:sp>
        <p:nvSpPr>
          <p:cNvPr id="352" name="Google Shape;352;g3106133fa0a_0_37"/>
          <p:cNvSpPr txBox="1"/>
          <p:nvPr/>
        </p:nvSpPr>
        <p:spPr>
          <a:xfrm>
            <a:off x="716175" y="1412825"/>
            <a:ext cx="67518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En esta herencia los métodos correr y saltar serán ejecutables también por el Animal_de_granja igual que en Mamifero</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El método me_lo_como ha sido sobreescrito, por lo que se ejecutará en el hijo o en el padre de la manera que los haya definido en sus respectivas clases.</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3106133fa0a_0_4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a:t>
            </a:r>
            <a:endParaRPr/>
          </a:p>
        </p:txBody>
      </p:sp>
      <p:pic>
        <p:nvPicPr>
          <p:cNvPr id="358" name="Google Shape;358;g3106133fa0a_0_46"/>
          <p:cNvPicPr preferRelativeResize="0"/>
          <p:nvPr/>
        </p:nvPicPr>
        <p:blipFill>
          <a:blip r:embed="rId3">
            <a:alphaModFix/>
          </a:blip>
          <a:stretch>
            <a:fillRect/>
          </a:stretch>
        </p:blipFill>
        <p:spPr>
          <a:xfrm>
            <a:off x="364600" y="2875550"/>
            <a:ext cx="3548375" cy="2216450"/>
          </a:xfrm>
          <a:prstGeom prst="rect">
            <a:avLst/>
          </a:prstGeom>
          <a:noFill/>
          <a:ln>
            <a:noFill/>
          </a:ln>
        </p:spPr>
      </p:pic>
      <p:pic>
        <p:nvPicPr>
          <p:cNvPr id="359" name="Google Shape;359;g3106133fa0a_0_46"/>
          <p:cNvPicPr preferRelativeResize="0"/>
          <p:nvPr/>
        </p:nvPicPr>
        <p:blipFill>
          <a:blip r:embed="rId4">
            <a:alphaModFix/>
          </a:blip>
          <a:stretch>
            <a:fillRect/>
          </a:stretch>
        </p:blipFill>
        <p:spPr>
          <a:xfrm>
            <a:off x="4101867" y="2821050"/>
            <a:ext cx="3711257" cy="2216450"/>
          </a:xfrm>
          <a:prstGeom prst="rect">
            <a:avLst/>
          </a:prstGeom>
          <a:noFill/>
          <a:ln>
            <a:noFill/>
          </a:ln>
        </p:spPr>
      </p:pic>
      <p:sp>
        <p:nvSpPr>
          <p:cNvPr id="360" name="Google Shape;360;g3106133fa0a_0_46"/>
          <p:cNvSpPr/>
          <p:nvPr/>
        </p:nvSpPr>
        <p:spPr>
          <a:xfrm>
            <a:off x="3138175" y="3131675"/>
            <a:ext cx="1119900" cy="35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Nunito"/>
                <a:ea typeface="Nunito"/>
                <a:cs typeface="Nunito"/>
                <a:sym typeface="Nunito"/>
              </a:rPr>
              <a:t>herencia</a:t>
            </a:r>
            <a:endParaRPr>
              <a:latin typeface="Nunito"/>
              <a:ea typeface="Nunito"/>
              <a:cs typeface="Nunito"/>
              <a:sym typeface="Nunito"/>
            </a:endParaRPr>
          </a:p>
        </p:txBody>
      </p:sp>
      <p:sp>
        <p:nvSpPr>
          <p:cNvPr id="361" name="Google Shape;361;g3106133fa0a_0_46"/>
          <p:cNvSpPr txBox="1"/>
          <p:nvPr/>
        </p:nvSpPr>
        <p:spPr>
          <a:xfrm>
            <a:off x="709675" y="1419350"/>
            <a:ext cx="6888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Sin embargo, Animal_de_granja tiene dos métodos nuevos, guardar_en_choza y sacar_de_choza que no existían en el padre Mamifero.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Además modifican el nuevo atributo en_choza</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106133fa0a_0_5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a:t>
            </a:r>
            <a:endParaRPr/>
          </a:p>
        </p:txBody>
      </p:sp>
      <p:pic>
        <p:nvPicPr>
          <p:cNvPr id="367" name="Google Shape;367;g3106133fa0a_0_55"/>
          <p:cNvPicPr preferRelativeResize="0"/>
          <p:nvPr/>
        </p:nvPicPr>
        <p:blipFill>
          <a:blip r:embed="rId3">
            <a:alphaModFix/>
          </a:blip>
          <a:stretch>
            <a:fillRect/>
          </a:stretch>
        </p:blipFill>
        <p:spPr>
          <a:xfrm>
            <a:off x="221467" y="2710375"/>
            <a:ext cx="3711257" cy="2216450"/>
          </a:xfrm>
          <a:prstGeom prst="rect">
            <a:avLst/>
          </a:prstGeom>
          <a:noFill/>
          <a:ln>
            <a:noFill/>
          </a:ln>
        </p:spPr>
      </p:pic>
      <p:sp>
        <p:nvSpPr>
          <p:cNvPr id="368" name="Google Shape;368;g3106133fa0a_0_55"/>
          <p:cNvSpPr txBox="1"/>
          <p:nvPr/>
        </p:nvSpPr>
        <p:spPr>
          <a:xfrm>
            <a:off x="709675" y="1419350"/>
            <a:ext cx="6888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Algo similar sucede con Animal_domestico frente a Animal_de_granja.</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Además hemos modificado características en el __init__ de manera que ningún animal de granja sea comestible.</a:t>
            </a:r>
            <a:endParaRPr sz="1300">
              <a:solidFill>
                <a:schemeClr val="dk2"/>
              </a:solidFill>
              <a:latin typeface="Nunito"/>
              <a:ea typeface="Nunito"/>
              <a:cs typeface="Nunito"/>
              <a:sym typeface="Nunito"/>
            </a:endParaRPr>
          </a:p>
        </p:txBody>
      </p:sp>
      <p:pic>
        <p:nvPicPr>
          <p:cNvPr id="369" name="Google Shape;369;g3106133fa0a_0_55"/>
          <p:cNvPicPr preferRelativeResize="0"/>
          <p:nvPr/>
        </p:nvPicPr>
        <p:blipFill>
          <a:blip r:embed="rId4">
            <a:alphaModFix/>
          </a:blip>
          <a:stretch>
            <a:fillRect/>
          </a:stretch>
        </p:blipFill>
        <p:spPr>
          <a:xfrm>
            <a:off x="4058875" y="2464475"/>
            <a:ext cx="4581125" cy="2498795"/>
          </a:xfrm>
          <a:prstGeom prst="rect">
            <a:avLst/>
          </a:prstGeom>
          <a:noFill/>
          <a:ln>
            <a:noFill/>
          </a:ln>
        </p:spPr>
      </p:pic>
      <p:sp>
        <p:nvSpPr>
          <p:cNvPr id="370" name="Google Shape;370;g3106133fa0a_0_55"/>
          <p:cNvSpPr/>
          <p:nvPr/>
        </p:nvSpPr>
        <p:spPr>
          <a:xfrm>
            <a:off x="3138175" y="3131675"/>
            <a:ext cx="1119900" cy="35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Nunito"/>
                <a:ea typeface="Nunito"/>
                <a:cs typeface="Nunito"/>
                <a:sym typeface="Nunito"/>
              </a:rPr>
              <a:t>herencia</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106133fa0a_0_6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 parcial en m</a:t>
            </a:r>
            <a:r>
              <a:rPr lang="es"/>
              <a:t>étodos</a:t>
            </a:r>
            <a:endParaRPr/>
          </a:p>
        </p:txBody>
      </p:sp>
      <p:sp>
        <p:nvSpPr>
          <p:cNvPr id="376" name="Google Shape;376;g3106133fa0a_0_64"/>
          <p:cNvSpPr txBox="1"/>
          <p:nvPr/>
        </p:nvSpPr>
        <p:spPr>
          <a:xfrm>
            <a:off x="709675" y="1419350"/>
            <a:ext cx="6888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En lugar de redefinir todos los atributos en </a:t>
            </a:r>
            <a:r>
              <a:rPr lang="es" sz="1300">
                <a:solidFill>
                  <a:srgbClr val="188038"/>
                </a:solidFill>
                <a:latin typeface="Roboto Mono"/>
                <a:ea typeface="Roboto Mono"/>
                <a:cs typeface="Roboto Mono"/>
                <a:sym typeface="Roboto Mono"/>
              </a:rPr>
              <a:t>__init__()</a:t>
            </a:r>
            <a:r>
              <a:rPr lang="es" sz="1300">
                <a:solidFill>
                  <a:schemeClr val="dk2"/>
                </a:solidFill>
                <a:latin typeface="Nunito"/>
                <a:ea typeface="Nunito"/>
                <a:cs typeface="Nunito"/>
                <a:sym typeface="Nunito"/>
              </a:rPr>
              <a:t> puedo usar el </a:t>
            </a:r>
            <a:r>
              <a:rPr lang="es" sz="1300">
                <a:solidFill>
                  <a:srgbClr val="188038"/>
                </a:solidFill>
                <a:latin typeface="Roboto Mono"/>
                <a:ea typeface="Roboto Mono"/>
                <a:cs typeface="Roboto Mono"/>
                <a:sym typeface="Roboto Mono"/>
              </a:rPr>
              <a:t>__init__()</a:t>
            </a:r>
            <a:r>
              <a:rPr lang="es" sz="1300">
                <a:solidFill>
                  <a:schemeClr val="dk2"/>
                </a:solidFill>
                <a:latin typeface="Nunito"/>
                <a:ea typeface="Nunito"/>
                <a:cs typeface="Nunito"/>
                <a:sym typeface="Nunito"/>
              </a:rPr>
              <a:t> de la clase padre. Me refiero a la clase padre con </a:t>
            </a:r>
            <a:r>
              <a:rPr lang="es" sz="1300">
                <a:solidFill>
                  <a:srgbClr val="188038"/>
                </a:solidFill>
                <a:latin typeface="Roboto Mono"/>
                <a:ea typeface="Roboto Mono"/>
                <a:cs typeface="Roboto Mono"/>
                <a:sym typeface="Roboto Mono"/>
              </a:rPr>
              <a:t>super()</a:t>
            </a:r>
            <a:endParaRPr sz="1300">
              <a:solidFill>
                <a:srgbClr val="188038"/>
              </a:solidFill>
              <a:latin typeface="Roboto Mono"/>
              <a:ea typeface="Roboto Mono"/>
              <a:cs typeface="Roboto Mono"/>
              <a:sym typeface="Roboto Mono"/>
            </a:endParaRPr>
          </a:p>
        </p:txBody>
      </p:sp>
      <p:pic>
        <p:nvPicPr>
          <p:cNvPr id="377" name="Google Shape;377;g3106133fa0a_0_64"/>
          <p:cNvPicPr preferRelativeResize="0"/>
          <p:nvPr/>
        </p:nvPicPr>
        <p:blipFill>
          <a:blip r:embed="rId3">
            <a:alphaModFix/>
          </a:blip>
          <a:stretch>
            <a:fillRect/>
          </a:stretch>
        </p:blipFill>
        <p:spPr>
          <a:xfrm>
            <a:off x="609600" y="2004350"/>
            <a:ext cx="3678478" cy="2834350"/>
          </a:xfrm>
          <a:prstGeom prst="rect">
            <a:avLst/>
          </a:prstGeom>
          <a:noFill/>
          <a:ln>
            <a:noFill/>
          </a:ln>
        </p:spPr>
      </p:pic>
      <p:pic>
        <p:nvPicPr>
          <p:cNvPr id="378" name="Google Shape;378;g3106133fa0a_0_64"/>
          <p:cNvPicPr preferRelativeResize="0"/>
          <p:nvPr/>
        </p:nvPicPr>
        <p:blipFill>
          <a:blip r:embed="rId4">
            <a:alphaModFix/>
          </a:blip>
          <a:stretch>
            <a:fillRect/>
          </a:stretch>
        </p:blipFill>
        <p:spPr>
          <a:xfrm>
            <a:off x="4316778" y="2078625"/>
            <a:ext cx="4551121" cy="1984983"/>
          </a:xfrm>
          <a:prstGeom prst="rect">
            <a:avLst/>
          </a:prstGeom>
          <a:noFill/>
          <a:ln>
            <a:noFill/>
          </a:ln>
        </p:spPr>
      </p:pic>
      <p:sp>
        <p:nvSpPr>
          <p:cNvPr id="379" name="Google Shape;379;g3106133fa0a_0_64"/>
          <p:cNvSpPr/>
          <p:nvPr/>
        </p:nvSpPr>
        <p:spPr>
          <a:xfrm>
            <a:off x="3424650" y="2174575"/>
            <a:ext cx="1119900" cy="35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latin typeface="Nunito"/>
                <a:ea typeface="Nunito"/>
                <a:cs typeface="Nunito"/>
                <a:sym typeface="Nunito"/>
              </a:rPr>
              <a:t>herencia</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106133fa0a_0_7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Herencia parcial en métodos</a:t>
            </a:r>
            <a:endParaRPr/>
          </a:p>
        </p:txBody>
      </p:sp>
      <p:pic>
        <p:nvPicPr>
          <p:cNvPr id="385" name="Google Shape;385;g3106133fa0a_0_75"/>
          <p:cNvPicPr preferRelativeResize="0"/>
          <p:nvPr/>
        </p:nvPicPr>
        <p:blipFill>
          <a:blip r:embed="rId3">
            <a:alphaModFix/>
          </a:blip>
          <a:stretch>
            <a:fillRect/>
          </a:stretch>
        </p:blipFill>
        <p:spPr>
          <a:xfrm>
            <a:off x="741938" y="1975175"/>
            <a:ext cx="5743575" cy="2857500"/>
          </a:xfrm>
          <a:prstGeom prst="rect">
            <a:avLst/>
          </a:prstGeom>
          <a:noFill/>
          <a:ln>
            <a:noFill/>
          </a:ln>
        </p:spPr>
      </p:pic>
      <p:sp>
        <p:nvSpPr>
          <p:cNvPr id="386" name="Google Shape;386;g3106133fa0a_0_75"/>
          <p:cNvSpPr txBox="1"/>
          <p:nvPr/>
        </p:nvSpPr>
        <p:spPr>
          <a:xfrm>
            <a:off x="3756700" y="2701975"/>
            <a:ext cx="4902600" cy="14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En el caso del </a:t>
            </a:r>
            <a:r>
              <a:rPr lang="es" sz="1300">
                <a:solidFill>
                  <a:srgbClr val="188038"/>
                </a:solidFill>
                <a:latin typeface="Roboto Mono"/>
                <a:ea typeface="Roboto Mono"/>
                <a:cs typeface="Roboto Mono"/>
                <a:sym typeface="Roboto Mono"/>
              </a:rPr>
              <a:t>Animal_domestico</a:t>
            </a:r>
            <a:r>
              <a:rPr lang="es" sz="1300">
                <a:solidFill>
                  <a:schemeClr val="dk2"/>
                </a:solidFill>
                <a:latin typeface="Nunito"/>
                <a:ea typeface="Nunito"/>
                <a:cs typeface="Nunito"/>
                <a:sym typeface="Nunito"/>
              </a:rPr>
              <a:t> tengo que asegurarme de que la clase padre recibe </a:t>
            </a:r>
            <a:r>
              <a:rPr lang="es" sz="1300">
                <a:solidFill>
                  <a:srgbClr val="188038"/>
                </a:solidFill>
                <a:latin typeface="Roboto Mono"/>
                <a:ea typeface="Roboto Mono"/>
                <a:cs typeface="Roboto Mono"/>
                <a:sym typeface="Roboto Mono"/>
              </a:rPr>
              <a:t>False</a:t>
            </a:r>
            <a:r>
              <a:rPr lang="es" sz="1300">
                <a:solidFill>
                  <a:schemeClr val="dk2"/>
                </a:solidFill>
                <a:latin typeface="Nunito"/>
                <a:ea typeface="Nunito"/>
                <a:cs typeface="Nunito"/>
                <a:sym typeface="Nunito"/>
              </a:rPr>
              <a:t> en el atributo de comestible.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Además, </a:t>
            </a:r>
            <a:r>
              <a:rPr lang="es" sz="1300">
                <a:solidFill>
                  <a:srgbClr val="188038"/>
                </a:solidFill>
                <a:latin typeface="Roboto Mono"/>
                <a:ea typeface="Roboto Mono"/>
                <a:cs typeface="Roboto Mono"/>
                <a:sym typeface="Roboto Mono"/>
              </a:rPr>
              <a:t>__init__()</a:t>
            </a:r>
            <a:r>
              <a:rPr lang="es" sz="1300">
                <a:solidFill>
                  <a:schemeClr val="dk2"/>
                </a:solidFill>
                <a:latin typeface="Nunito"/>
                <a:ea typeface="Nunito"/>
                <a:cs typeface="Nunito"/>
                <a:sym typeface="Nunito"/>
              </a:rPr>
              <a:t> recibe el nombre del animal, y no la cualidad de comestible, porque siempre es </a:t>
            </a:r>
            <a:r>
              <a:rPr lang="es" sz="1300">
                <a:solidFill>
                  <a:srgbClr val="188038"/>
                </a:solidFill>
                <a:latin typeface="Roboto Mono"/>
                <a:ea typeface="Roboto Mono"/>
                <a:cs typeface="Roboto Mono"/>
                <a:sym typeface="Roboto Mono"/>
              </a:rPr>
              <a:t>False</a:t>
            </a:r>
            <a:endParaRPr sz="1300">
              <a:solidFill>
                <a:srgbClr val="188038"/>
              </a:solidFill>
              <a:latin typeface="Roboto Mono"/>
              <a:ea typeface="Roboto Mono"/>
              <a:cs typeface="Roboto Mono"/>
              <a:sym typeface="Roboto Mono"/>
            </a:endParaRPr>
          </a:p>
        </p:txBody>
      </p:sp>
      <p:sp>
        <p:nvSpPr>
          <p:cNvPr id="387" name="Google Shape;387;g3106133fa0a_0_75"/>
          <p:cNvSpPr txBox="1"/>
          <p:nvPr/>
        </p:nvSpPr>
        <p:spPr>
          <a:xfrm>
            <a:off x="709675" y="1419350"/>
            <a:ext cx="6888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En lugar de redefinir todos los atributos en </a:t>
            </a:r>
            <a:r>
              <a:rPr lang="es" sz="1300">
                <a:solidFill>
                  <a:srgbClr val="188038"/>
                </a:solidFill>
                <a:latin typeface="Roboto Mono"/>
                <a:ea typeface="Roboto Mono"/>
                <a:cs typeface="Roboto Mono"/>
                <a:sym typeface="Roboto Mono"/>
              </a:rPr>
              <a:t>__init__()</a:t>
            </a:r>
            <a:r>
              <a:rPr lang="es" sz="1300">
                <a:solidFill>
                  <a:schemeClr val="dk2"/>
                </a:solidFill>
                <a:latin typeface="Nunito"/>
                <a:ea typeface="Nunito"/>
                <a:cs typeface="Nunito"/>
                <a:sym typeface="Nunito"/>
              </a:rPr>
              <a:t> puedo usar el </a:t>
            </a:r>
            <a:r>
              <a:rPr lang="es" sz="1300">
                <a:solidFill>
                  <a:srgbClr val="188038"/>
                </a:solidFill>
                <a:latin typeface="Roboto Mono"/>
                <a:ea typeface="Roboto Mono"/>
                <a:cs typeface="Roboto Mono"/>
                <a:sym typeface="Roboto Mono"/>
              </a:rPr>
              <a:t>__init__()</a:t>
            </a:r>
            <a:r>
              <a:rPr lang="es" sz="1300">
                <a:solidFill>
                  <a:schemeClr val="dk2"/>
                </a:solidFill>
                <a:latin typeface="Nunito"/>
                <a:ea typeface="Nunito"/>
                <a:cs typeface="Nunito"/>
                <a:sym typeface="Nunito"/>
              </a:rPr>
              <a:t> de la clase padre. Me refiero a la clase padre con </a:t>
            </a:r>
            <a:r>
              <a:rPr lang="es" sz="1300">
                <a:solidFill>
                  <a:srgbClr val="188038"/>
                </a:solidFill>
                <a:latin typeface="Roboto Mono"/>
                <a:ea typeface="Roboto Mono"/>
                <a:cs typeface="Roboto Mono"/>
                <a:sym typeface="Roboto Mono"/>
              </a:rPr>
              <a:t>super()</a:t>
            </a:r>
            <a:endParaRPr sz="1300">
              <a:solidFill>
                <a:srgbClr val="188038"/>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106133fa0a_0_9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Polimorfismo</a:t>
            </a:r>
            <a:endParaRPr/>
          </a:p>
        </p:txBody>
      </p:sp>
      <p:sp>
        <p:nvSpPr>
          <p:cNvPr id="393" name="Google Shape;393;g3106133fa0a_0_98"/>
          <p:cNvSpPr txBox="1"/>
          <p:nvPr/>
        </p:nvSpPr>
        <p:spPr>
          <a:xfrm>
            <a:off x="1017150" y="1367250"/>
            <a:ext cx="71097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El polimorfismo es una característica de la POO que surge cuando uso el mismo nombre (en distintas clases) a métodos que realizan tareas homólogas.</a:t>
            </a:r>
            <a:endParaRPr sz="1300">
              <a:solidFill>
                <a:schemeClr val="dk2"/>
              </a:solidFill>
              <a:latin typeface="Nunito"/>
              <a:ea typeface="Nunito"/>
              <a:cs typeface="Nunito"/>
              <a:sym typeface="Nunito"/>
            </a:endParaRPr>
          </a:p>
        </p:txBody>
      </p:sp>
      <p:pic>
        <p:nvPicPr>
          <p:cNvPr id="394" name="Google Shape;394;g3106133fa0a_0_98"/>
          <p:cNvPicPr preferRelativeResize="0"/>
          <p:nvPr/>
        </p:nvPicPr>
        <p:blipFill>
          <a:blip r:embed="rId3">
            <a:alphaModFix/>
          </a:blip>
          <a:stretch>
            <a:fillRect/>
          </a:stretch>
        </p:blipFill>
        <p:spPr>
          <a:xfrm>
            <a:off x="483750" y="1952250"/>
            <a:ext cx="1803464" cy="2886449"/>
          </a:xfrm>
          <a:prstGeom prst="rect">
            <a:avLst/>
          </a:prstGeom>
          <a:noFill/>
          <a:ln>
            <a:noFill/>
          </a:ln>
        </p:spPr>
      </p:pic>
      <p:sp>
        <p:nvSpPr>
          <p:cNvPr id="395" name="Google Shape;395;g3106133fa0a_0_98"/>
          <p:cNvSpPr txBox="1"/>
          <p:nvPr/>
        </p:nvSpPr>
        <p:spPr>
          <a:xfrm>
            <a:off x="2568550" y="1869575"/>
            <a:ext cx="4617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Estos animales tienen el método hablar, pero hacen cosas distintas cuando hablan.</a:t>
            </a:r>
            <a:endParaRPr sz="1300">
              <a:solidFill>
                <a:schemeClr val="dk2"/>
              </a:solidFill>
              <a:latin typeface="Nunito"/>
              <a:ea typeface="Nunito"/>
              <a:cs typeface="Nunito"/>
              <a:sym typeface="Nunito"/>
            </a:endParaRPr>
          </a:p>
        </p:txBody>
      </p:sp>
      <p:pic>
        <p:nvPicPr>
          <p:cNvPr id="396" name="Google Shape;396;g3106133fa0a_0_98"/>
          <p:cNvPicPr preferRelativeResize="0"/>
          <p:nvPr/>
        </p:nvPicPr>
        <p:blipFill>
          <a:blip r:embed="rId4">
            <a:alphaModFix/>
          </a:blip>
          <a:stretch>
            <a:fillRect/>
          </a:stretch>
        </p:blipFill>
        <p:spPr>
          <a:xfrm>
            <a:off x="2263748" y="2346525"/>
            <a:ext cx="1915775" cy="934900"/>
          </a:xfrm>
          <a:prstGeom prst="rect">
            <a:avLst/>
          </a:prstGeom>
          <a:noFill/>
          <a:ln>
            <a:noFill/>
          </a:ln>
        </p:spPr>
      </p:pic>
      <p:sp>
        <p:nvSpPr>
          <p:cNvPr id="397" name="Google Shape;397;g3106133fa0a_0_98"/>
          <p:cNvSpPr txBox="1"/>
          <p:nvPr/>
        </p:nvSpPr>
        <p:spPr>
          <a:xfrm>
            <a:off x="3004100" y="3187400"/>
            <a:ext cx="46176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Si pongo a hablar a todos los animales no me tengo que preocupar de cuál es su clase ya que ejecutarán el método como corresponde</a:t>
            </a:r>
            <a:endParaRPr sz="1300">
              <a:solidFill>
                <a:schemeClr val="dk2"/>
              </a:solidFill>
              <a:latin typeface="Nunito"/>
              <a:ea typeface="Nunito"/>
              <a:cs typeface="Nunito"/>
              <a:sym typeface="Nunito"/>
            </a:endParaRPr>
          </a:p>
        </p:txBody>
      </p:sp>
      <p:pic>
        <p:nvPicPr>
          <p:cNvPr id="398" name="Google Shape;398;g3106133fa0a_0_98"/>
          <p:cNvPicPr preferRelativeResize="0"/>
          <p:nvPr/>
        </p:nvPicPr>
        <p:blipFill>
          <a:blip r:embed="rId5">
            <a:alphaModFix/>
          </a:blip>
          <a:stretch>
            <a:fillRect/>
          </a:stretch>
        </p:blipFill>
        <p:spPr>
          <a:xfrm>
            <a:off x="5612275" y="3735875"/>
            <a:ext cx="2412075" cy="1407625"/>
          </a:xfrm>
          <a:prstGeom prst="rect">
            <a:avLst/>
          </a:prstGeom>
          <a:noFill/>
          <a:ln>
            <a:noFill/>
          </a:ln>
        </p:spPr>
      </p:pic>
      <p:pic>
        <p:nvPicPr>
          <p:cNvPr id="399" name="Google Shape;399;g3106133fa0a_0_98"/>
          <p:cNvPicPr preferRelativeResize="0"/>
          <p:nvPr/>
        </p:nvPicPr>
        <p:blipFill>
          <a:blip r:embed="rId6">
            <a:alphaModFix/>
          </a:blip>
          <a:stretch>
            <a:fillRect/>
          </a:stretch>
        </p:blipFill>
        <p:spPr>
          <a:xfrm>
            <a:off x="4391922" y="2722475"/>
            <a:ext cx="4553178" cy="197013"/>
          </a:xfrm>
          <a:prstGeom prst="rect">
            <a:avLst/>
          </a:prstGeom>
          <a:noFill/>
          <a:ln>
            <a:noFill/>
          </a:ln>
        </p:spPr>
      </p:pic>
      <p:cxnSp>
        <p:nvCxnSpPr>
          <p:cNvPr id="400" name="Google Shape;400;g3106133fa0a_0_98"/>
          <p:cNvCxnSpPr>
            <a:stCxn id="396" idx="3"/>
            <a:endCxn id="399" idx="1"/>
          </p:cNvCxnSpPr>
          <p:nvPr/>
        </p:nvCxnSpPr>
        <p:spPr>
          <a:xfrm>
            <a:off x="4179523" y="2813975"/>
            <a:ext cx="212400" cy="6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Encapsulamiento</a:t>
            </a:r>
            <a:endParaRPr/>
          </a:p>
        </p:txBody>
      </p:sp>
      <p:sp>
        <p:nvSpPr>
          <p:cNvPr id="406" name="Google Shape;406;p6"/>
          <p:cNvSpPr txBox="1"/>
          <p:nvPr>
            <p:ph idx="1" type="body"/>
          </p:nvPr>
        </p:nvSpPr>
        <p:spPr>
          <a:xfrm>
            <a:off x="1268300" y="1567400"/>
            <a:ext cx="7030500" cy="296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s">
                <a:solidFill>
                  <a:srgbClr val="000000"/>
                </a:solidFill>
                <a:latin typeface="Arial"/>
                <a:ea typeface="Arial"/>
                <a:cs typeface="Arial"/>
                <a:sym typeface="Arial"/>
              </a:rPr>
              <a:t>El </a:t>
            </a:r>
            <a:r>
              <a:rPr b="1" lang="es">
                <a:solidFill>
                  <a:srgbClr val="000000"/>
                </a:solidFill>
                <a:latin typeface="Arial"/>
                <a:ea typeface="Arial"/>
                <a:cs typeface="Arial"/>
                <a:sym typeface="Arial"/>
              </a:rPr>
              <a:t>encapsulamiento </a:t>
            </a:r>
            <a:r>
              <a:rPr lang="es">
                <a:solidFill>
                  <a:srgbClr val="000000"/>
                </a:solidFill>
                <a:latin typeface="Arial"/>
                <a:ea typeface="Arial"/>
                <a:cs typeface="Arial"/>
                <a:sym typeface="Arial"/>
              </a:rPr>
              <a:t>en programación orientada a objetos se utiliza para proteger los datos dentro de una clase, limitando el acceso y modificación directa de los atributos y métodos desde fuera, y proporcionando control mediante interfaces seguras.</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rPr b="1" lang="es">
                <a:solidFill>
                  <a:srgbClr val="000000"/>
                </a:solidFill>
                <a:latin typeface="Arial"/>
                <a:ea typeface="Arial"/>
                <a:cs typeface="Arial"/>
                <a:sym typeface="Arial"/>
              </a:rPr>
              <a:t>Accesibilidad de Atributos</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s">
                <a:solidFill>
                  <a:srgbClr val="000000"/>
                </a:solidFill>
                <a:latin typeface="Arial"/>
                <a:ea typeface="Arial"/>
                <a:cs typeface="Arial"/>
                <a:sym typeface="Arial"/>
              </a:rPr>
              <a:t>Público: </a:t>
            </a:r>
            <a:r>
              <a:rPr lang="es">
                <a:solidFill>
                  <a:srgbClr val="188038"/>
                </a:solidFill>
                <a:latin typeface="Roboto Mono"/>
                <a:ea typeface="Roboto Mono"/>
                <a:cs typeface="Roboto Mono"/>
                <a:sym typeface="Roboto Mono"/>
              </a:rPr>
              <a:t>self.nombre </a:t>
            </a:r>
            <a:r>
              <a:rPr lang="es">
                <a:solidFill>
                  <a:srgbClr val="000000"/>
                </a:solidFill>
                <a:latin typeface="Arial"/>
                <a:ea typeface="Arial"/>
                <a:cs typeface="Arial"/>
                <a:sym typeface="Arial"/>
              </a:rPr>
              <a:t>(accesibles desde cualquier lugar, tanto dentro como fuera de la clase)</a:t>
            </a:r>
            <a:endParaRPr>
              <a:solidFill>
                <a:srgbClr val="188038"/>
              </a:solidFill>
              <a:latin typeface="Roboto Mono"/>
              <a:ea typeface="Roboto Mono"/>
              <a:cs typeface="Roboto Mono"/>
              <a:sym typeface="Roboto Mono"/>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Protegido: </a:t>
            </a:r>
            <a:r>
              <a:rPr lang="es">
                <a:solidFill>
                  <a:srgbClr val="188038"/>
                </a:solidFill>
                <a:latin typeface="Roboto Mono"/>
                <a:ea typeface="Roboto Mono"/>
                <a:cs typeface="Roboto Mono"/>
                <a:sym typeface="Roboto Mono"/>
              </a:rPr>
              <a:t>_nombre </a:t>
            </a:r>
            <a:r>
              <a:rPr lang="es">
                <a:solidFill>
                  <a:srgbClr val="000000"/>
                </a:solidFill>
                <a:latin typeface="Arial"/>
                <a:ea typeface="Arial"/>
                <a:cs typeface="Arial"/>
                <a:sym typeface="Arial"/>
              </a:rPr>
              <a:t>(accesibles sólo dentro de la clase y sus subclases)</a:t>
            </a:r>
            <a:endParaRPr>
              <a:solidFill>
                <a:srgbClr val="188038"/>
              </a:solidFill>
              <a:latin typeface="Roboto Mono"/>
              <a:ea typeface="Roboto Mono"/>
              <a:cs typeface="Roboto Mono"/>
              <a:sym typeface="Roboto Mono"/>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Privado: </a:t>
            </a:r>
            <a:r>
              <a:rPr lang="es">
                <a:solidFill>
                  <a:srgbClr val="188038"/>
                </a:solidFill>
                <a:latin typeface="Roboto Mono"/>
                <a:ea typeface="Roboto Mono"/>
                <a:cs typeface="Roboto Mono"/>
                <a:sym typeface="Roboto Mono"/>
              </a:rPr>
              <a:t>__nombre </a:t>
            </a:r>
            <a:r>
              <a:rPr lang="es">
                <a:solidFill>
                  <a:srgbClr val="000000"/>
                </a:solidFill>
                <a:latin typeface="Arial"/>
                <a:ea typeface="Arial"/>
                <a:cs typeface="Arial"/>
                <a:sym typeface="Arial"/>
              </a:rPr>
              <a:t>(accesibles sólo dentro de la propia clase)</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Encapsulamiento</a:t>
            </a:r>
            <a:endParaRPr/>
          </a:p>
        </p:txBody>
      </p:sp>
      <p:pic>
        <p:nvPicPr>
          <p:cNvPr id="412" name="Google Shape;412;p7"/>
          <p:cNvPicPr preferRelativeResize="0"/>
          <p:nvPr/>
        </p:nvPicPr>
        <p:blipFill>
          <a:blip r:embed="rId3">
            <a:alphaModFix/>
          </a:blip>
          <a:stretch>
            <a:fillRect/>
          </a:stretch>
        </p:blipFill>
        <p:spPr>
          <a:xfrm>
            <a:off x="1220175" y="2362275"/>
            <a:ext cx="6315075" cy="2514600"/>
          </a:xfrm>
          <a:prstGeom prst="rect">
            <a:avLst/>
          </a:prstGeom>
          <a:noFill/>
          <a:ln>
            <a:noFill/>
          </a:ln>
        </p:spPr>
      </p:pic>
      <p:sp>
        <p:nvSpPr>
          <p:cNvPr id="413" name="Google Shape;413;p7"/>
          <p:cNvSpPr txBox="1"/>
          <p:nvPr/>
        </p:nvSpPr>
        <p:spPr>
          <a:xfrm>
            <a:off x="1282625" y="1181575"/>
            <a:ext cx="66540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El atributo nombre es público, mientras que el atributo </a:t>
            </a:r>
            <a:r>
              <a:rPr lang="es" sz="1300">
                <a:solidFill>
                  <a:srgbClr val="188038"/>
                </a:solidFill>
                <a:latin typeface="Roboto Mono"/>
                <a:ea typeface="Roboto Mono"/>
                <a:cs typeface="Roboto Mono"/>
                <a:sym typeface="Roboto Mono"/>
              </a:rPr>
              <a:t>__edad</a:t>
            </a:r>
            <a:r>
              <a:rPr lang="es" sz="1300">
                <a:solidFill>
                  <a:schemeClr val="dk2"/>
                </a:solidFill>
                <a:latin typeface="Nunito"/>
                <a:ea typeface="Nunito"/>
                <a:cs typeface="Nunito"/>
                <a:sym typeface="Nunito"/>
              </a:rPr>
              <a:t> es privado.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Además, la clase tiene dos métodos públicos: </a:t>
            </a:r>
            <a:r>
              <a:rPr lang="es" sz="1300">
                <a:solidFill>
                  <a:srgbClr val="188038"/>
                </a:solidFill>
                <a:latin typeface="Roboto Mono"/>
                <a:ea typeface="Roboto Mono"/>
                <a:cs typeface="Roboto Mono"/>
                <a:sym typeface="Roboto Mono"/>
              </a:rPr>
              <a:t>get_edad()</a:t>
            </a:r>
            <a:r>
              <a:rPr lang="es" sz="1300">
                <a:solidFill>
                  <a:schemeClr val="dk2"/>
                </a:solidFill>
                <a:latin typeface="Nunito"/>
                <a:ea typeface="Nunito"/>
                <a:cs typeface="Nunito"/>
                <a:sym typeface="Nunito"/>
              </a:rPr>
              <a:t> y </a:t>
            </a:r>
            <a:r>
              <a:rPr lang="es" sz="1300">
                <a:solidFill>
                  <a:srgbClr val="188038"/>
                </a:solidFill>
                <a:latin typeface="Roboto Mono"/>
                <a:ea typeface="Roboto Mono"/>
                <a:cs typeface="Roboto Mono"/>
                <a:sym typeface="Roboto Mono"/>
              </a:rPr>
              <a:t>set_edad()</a:t>
            </a:r>
            <a:r>
              <a:rPr lang="es"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El método </a:t>
            </a:r>
            <a:r>
              <a:rPr lang="es" sz="1300">
                <a:solidFill>
                  <a:srgbClr val="188038"/>
                </a:solidFill>
                <a:latin typeface="Roboto Mono"/>
                <a:ea typeface="Roboto Mono"/>
                <a:cs typeface="Roboto Mono"/>
                <a:sym typeface="Roboto Mono"/>
              </a:rPr>
              <a:t>get_edad()</a:t>
            </a:r>
            <a:r>
              <a:rPr lang="es" sz="1300">
                <a:solidFill>
                  <a:schemeClr val="dk2"/>
                </a:solidFill>
                <a:latin typeface="Nunito"/>
                <a:ea typeface="Nunito"/>
                <a:cs typeface="Nunito"/>
                <a:sym typeface="Nunito"/>
              </a:rPr>
              <a:t> devuelve el valor del atributo privado </a:t>
            </a:r>
            <a:r>
              <a:rPr lang="es" sz="1300">
                <a:solidFill>
                  <a:srgbClr val="188038"/>
                </a:solidFill>
                <a:latin typeface="Roboto Mono"/>
                <a:ea typeface="Roboto Mono"/>
                <a:cs typeface="Roboto Mono"/>
                <a:sym typeface="Roboto Mono"/>
              </a:rPr>
              <a:t>__edad</a:t>
            </a:r>
            <a:r>
              <a:rPr lang="es"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mientras que el método </a:t>
            </a:r>
            <a:r>
              <a:rPr lang="es" sz="1300">
                <a:solidFill>
                  <a:srgbClr val="188038"/>
                </a:solidFill>
                <a:latin typeface="Roboto Mono"/>
                <a:ea typeface="Roboto Mono"/>
                <a:cs typeface="Roboto Mono"/>
                <a:sym typeface="Roboto Mono"/>
              </a:rPr>
              <a:t>set_edad()</a:t>
            </a:r>
            <a:r>
              <a:rPr lang="es" sz="1300">
                <a:solidFill>
                  <a:schemeClr val="dk2"/>
                </a:solidFill>
                <a:latin typeface="Nunito"/>
                <a:ea typeface="Nunito"/>
                <a:cs typeface="Nunito"/>
                <a:sym typeface="Nunito"/>
              </a:rPr>
              <a:t> establece el valor del atributo privado </a:t>
            </a:r>
            <a:r>
              <a:rPr lang="es" sz="1300">
                <a:solidFill>
                  <a:srgbClr val="188038"/>
                </a:solidFill>
                <a:latin typeface="Roboto Mono"/>
                <a:ea typeface="Roboto Mono"/>
                <a:cs typeface="Roboto Mono"/>
                <a:sym typeface="Roboto Mono"/>
              </a:rPr>
              <a:t>__edad</a:t>
            </a:r>
            <a:r>
              <a:rPr lang="es"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después de validar que el valor de edad es válido.</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3106133fa0a_0_8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Encapsulamiento</a:t>
            </a:r>
            <a:endParaRPr/>
          </a:p>
        </p:txBody>
      </p:sp>
      <p:sp>
        <p:nvSpPr>
          <p:cNvPr id="419" name="Google Shape;419;g3106133fa0a_0_89"/>
          <p:cNvSpPr txBox="1"/>
          <p:nvPr/>
        </p:nvSpPr>
        <p:spPr>
          <a:xfrm>
            <a:off x="1282625" y="1181575"/>
            <a:ext cx="66540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Los decoradores property y setter permiten acceder a edad como si accediera a un atributo normal, pero en realidad lo hacen a través de métodos con el nombre edad.</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420" name="Google Shape;420;g3106133fa0a_0_89"/>
          <p:cNvPicPr preferRelativeResize="0"/>
          <p:nvPr/>
        </p:nvPicPr>
        <p:blipFill>
          <a:blip r:embed="rId3">
            <a:alphaModFix/>
          </a:blip>
          <a:stretch>
            <a:fillRect/>
          </a:stretch>
        </p:blipFill>
        <p:spPr>
          <a:xfrm>
            <a:off x="875100" y="1889475"/>
            <a:ext cx="4524299" cy="2843850"/>
          </a:xfrm>
          <a:prstGeom prst="rect">
            <a:avLst/>
          </a:prstGeom>
          <a:noFill/>
          <a:ln>
            <a:noFill/>
          </a:ln>
        </p:spPr>
      </p:pic>
      <p:pic>
        <p:nvPicPr>
          <p:cNvPr id="421" name="Google Shape;421;g3106133fa0a_0_89"/>
          <p:cNvPicPr preferRelativeResize="0"/>
          <p:nvPr/>
        </p:nvPicPr>
        <p:blipFill>
          <a:blip r:embed="rId4">
            <a:alphaModFix/>
          </a:blip>
          <a:stretch>
            <a:fillRect/>
          </a:stretch>
        </p:blipFill>
        <p:spPr>
          <a:xfrm>
            <a:off x="4232024" y="2807700"/>
            <a:ext cx="4011176" cy="106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Introducción a la Programación Orientada a Objetos</a:t>
            </a:r>
            <a:endParaRPr/>
          </a:p>
        </p:txBody>
      </p:sp>
      <p:sp>
        <p:nvSpPr>
          <p:cNvPr id="287" name="Google Shape;287;p2"/>
          <p:cNvSpPr txBox="1"/>
          <p:nvPr>
            <p:ph idx="1" type="body"/>
          </p:nvPr>
        </p:nvSpPr>
        <p:spPr>
          <a:xfrm>
            <a:off x="1303800" y="1730225"/>
            <a:ext cx="7030500" cy="280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La </a:t>
            </a:r>
            <a:r>
              <a:rPr b="1" lang="es">
                <a:solidFill>
                  <a:srgbClr val="000000"/>
                </a:solidFill>
                <a:latin typeface="Arial"/>
                <a:ea typeface="Arial"/>
                <a:cs typeface="Arial"/>
                <a:sym typeface="Arial"/>
              </a:rPr>
              <a:t>Programación Orientada a Objetos (POO) </a:t>
            </a:r>
            <a:r>
              <a:rPr lang="es">
                <a:solidFill>
                  <a:srgbClr val="000000"/>
                </a:solidFill>
                <a:latin typeface="Arial"/>
                <a:ea typeface="Arial"/>
                <a:cs typeface="Arial"/>
                <a:sym typeface="Arial"/>
              </a:rPr>
              <a:t>es un</a:t>
            </a:r>
            <a:r>
              <a:rPr b="1" lang="es">
                <a:solidFill>
                  <a:srgbClr val="000000"/>
                </a:solidFill>
                <a:latin typeface="Arial"/>
                <a:ea typeface="Arial"/>
                <a:cs typeface="Arial"/>
                <a:sym typeface="Arial"/>
              </a:rPr>
              <a:t> </a:t>
            </a:r>
            <a:r>
              <a:rPr lang="es" u="sng">
                <a:solidFill>
                  <a:schemeClr val="hlink"/>
                </a:solidFill>
                <a:latin typeface="Arial"/>
                <a:ea typeface="Arial"/>
                <a:cs typeface="Arial"/>
                <a:sym typeface="Arial"/>
                <a:hlinkClick r:id="rId3"/>
              </a:rPr>
              <a:t>paradigma de programación</a:t>
            </a:r>
            <a:r>
              <a:rPr lang="es">
                <a:solidFill>
                  <a:srgbClr val="000000"/>
                </a:solidFill>
                <a:latin typeface="Arial"/>
                <a:ea typeface="Arial"/>
                <a:cs typeface="Arial"/>
                <a:sym typeface="Arial"/>
              </a:rPr>
              <a:t> que utiliza objetos y clases para organizar el código.</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s">
                <a:solidFill>
                  <a:srgbClr val="000000"/>
                </a:solidFill>
                <a:latin typeface="Arial"/>
                <a:ea typeface="Arial"/>
                <a:cs typeface="Arial"/>
                <a:sym typeface="Arial"/>
              </a:rPr>
              <a:t>Conceptos Clave</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b="1" lang="es">
                <a:solidFill>
                  <a:srgbClr val="000000"/>
                </a:solidFill>
                <a:latin typeface="Arial"/>
                <a:ea typeface="Arial"/>
                <a:cs typeface="Arial"/>
                <a:sym typeface="Arial"/>
              </a:rPr>
              <a:t>Clase</a:t>
            </a:r>
            <a:r>
              <a:rPr lang="es">
                <a:solidFill>
                  <a:srgbClr val="000000"/>
                </a:solidFill>
                <a:latin typeface="Arial"/>
                <a:ea typeface="Arial"/>
                <a:cs typeface="Arial"/>
                <a:sym typeface="Arial"/>
              </a:rPr>
              <a:t>: Plantilla o modelo para crear objetos.</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Objeto</a:t>
            </a:r>
            <a:r>
              <a:rPr lang="es">
                <a:solidFill>
                  <a:srgbClr val="000000"/>
                </a:solidFill>
                <a:latin typeface="Arial"/>
                <a:ea typeface="Arial"/>
                <a:cs typeface="Arial"/>
                <a:sym typeface="Arial"/>
              </a:rPr>
              <a:t>: Instancia de una clase que contiene datos y comportamiento.</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s">
                <a:solidFill>
                  <a:srgbClr val="000000"/>
                </a:solidFill>
                <a:latin typeface="Arial"/>
                <a:ea typeface="Arial"/>
                <a:cs typeface="Arial"/>
                <a:sym typeface="Arial"/>
              </a:rPr>
              <a:t>Ventajas</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s">
                <a:solidFill>
                  <a:srgbClr val="000000"/>
                </a:solidFill>
                <a:latin typeface="Arial"/>
                <a:ea typeface="Arial"/>
                <a:cs typeface="Arial"/>
                <a:sym typeface="Arial"/>
              </a:rPr>
              <a:t>Modularidad</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Reutilización de código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Abstracción</a:t>
            </a:r>
            <a:endParaRPr b="1">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3106133fa0a_0_1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Abstracción</a:t>
            </a:r>
            <a:endParaRPr/>
          </a:p>
        </p:txBody>
      </p:sp>
      <p:pic>
        <p:nvPicPr>
          <p:cNvPr id="427" name="Google Shape;427;g3106133fa0a_0_114"/>
          <p:cNvPicPr preferRelativeResize="0"/>
          <p:nvPr/>
        </p:nvPicPr>
        <p:blipFill>
          <a:blip r:embed="rId3">
            <a:alphaModFix/>
          </a:blip>
          <a:stretch>
            <a:fillRect/>
          </a:stretch>
        </p:blipFill>
        <p:spPr>
          <a:xfrm>
            <a:off x="302150" y="1463800"/>
            <a:ext cx="5276168" cy="3240825"/>
          </a:xfrm>
          <a:prstGeom prst="rect">
            <a:avLst/>
          </a:prstGeom>
          <a:noFill/>
          <a:ln>
            <a:noFill/>
          </a:ln>
        </p:spPr>
      </p:pic>
      <p:sp>
        <p:nvSpPr>
          <p:cNvPr id="428" name="Google Shape;428;g3106133fa0a_0_114"/>
          <p:cNvSpPr txBox="1"/>
          <p:nvPr/>
        </p:nvSpPr>
        <p:spPr>
          <a:xfrm>
            <a:off x="3860875" y="2109475"/>
            <a:ext cx="37503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Si creo una clase padre que contiene código que van a usar sus descendientes pero que no está destinada a crear instancias, puedo evitar que alguien cree objetos usando esa clase “incompleta” con la abstracción</a:t>
            </a:r>
            <a:endParaRPr sz="1300">
              <a:solidFill>
                <a:schemeClr val="dk2"/>
              </a:solidFill>
              <a:latin typeface="Nunito"/>
              <a:ea typeface="Nunito"/>
              <a:cs typeface="Nunito"/>
              <a:sym typeface="Nunito"/>
            </a:endParaRPr>
          </a:p>
        </p:txBody>
      </p:sp>
      <p:sp>
        <p:nvSpPr>
          <p:cNvPr id="429" name="Google Shape;429;g3106133fa0a_0_114"/>
          <p:cNvSpPr txBox="1"/>
          <p:nvPr/>
        </p:nvSpPr>
        <p:spPr>
          <a:xfrm>
            <a:off x="3937075" y="3404875"/>
            <a:ext cx="37503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Necesito dos cosas. Que la clase herede de AbstractBaseClass (</a:t>
            </a:r>
            <a:r>
              <a:rPr lang="es" sz="1300">
                <a:solidFill>
                  <a:srgbClr val="188038"/>
                </a:solidFill>
                <a:latin typeface="Roboto Mono"/>
                <a:ea typeface="Roboto Mono"/>
                <a:cs typeface="Roboto Mono"/>
                <a:sym typeface="Roboto Mono"/>
              </a:rPr>
              <a:t>ABC</a:t>
            </a:r>
            <a:r>
              <a:rPr lang="es" sz="1300">
                <a:solidFill>
                  <a:schemeClr val="dk2"/>
                </a:solidFill>
                <a:latin typeface="Nunito"/>
                <a:ea typeface="Nunito"/>
                <a:cs typeface="Nunito"/>
                <a:sym typeface="Nunito"/>
              </a:rPr>
              <a: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y que al menos un método sea abstracto.</a:t>
            </a:r>
            <a:endParaRPr sz="1300">
              <a:solidFill>
                <a:schemeClr val="dk2"/>
              </a:solidFill>
              <a:latin typeface="Nunito"/>
              <a:ea typeface="Nunito"/>
              <a:cs typeface="Nunito"/>
              <a:sym typeface="Nunito"/>
            </a:endParaRPr>
          </a:p>
        </p:txBody>
      </p:sp>
      <p:cxnSp>
        <p:nvCxnSpPr>
          <p:cNvPr id="430" name="Google Shape;430;g3106133fa0a_0_114"/>
          <p:cNvCxnSpPr/>
          <p:nvPr/>
        </p:nvCxnSpPr>
        <p:spPr>
          <a:xfrm rot="10800000">
            <a:off x="1907775" y="2213625"/>
            <a:ext cx="3580800" cy="1556100"/>
          </a:xfrm>
          <a:prstGeom prst="straightConnector1">
            <a:avLst/>
          </a:prstGeom>
          <a:noFill/>
          <a:ln cap="flat" cmpd="sng" w="9525">
            <a:solidFill>
              <a:schemeClr val="dk2"/>
            </a:solidFill>
            <a:prstDash val="solid"/>
            <a:round/>
            <a:headEnd len="med" w="med" type="none"/>
            <a:tailEnd len="med" w="med" type="triangle"/>
          </a:ln>
        </p:spPr>
      </p:cxnSp>
      <p:cxnSp>
        <p:nvCxnSpPr>
          <p:cNvPr id="431" name="Google Shape;431;g3106133fa0a_0_114"/>
          <p:cNvCxnSpPr/>
          <p:nvPr/>
        </p:nvCxnSpPr>
        <p:spPr>
          <a:xfrm rot="10800000">
            <a:off x="2018450" y="3737175"/>
            <a:ext cx="2005200" cy="48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Introducción a la Programación Orientada a Objetos</a:t>
            </a:r>
            <a:endParaRPr/>
          </a:p>
        </p:txBody>
      </p:sp>
      <p:sp>
        <p:nvSpPr>
          <p:cNvPr id="293" name="Google Shape;293;p3"/>
          <p:cNvSpPr txBox="1"/>
          <p:nvPr>
            <p:ph idx="1" type="body"/>
          </p:nvPr>
        </p:nvSpPr>
        <p:spPr>
          <a:xfrm>
            <a:off x="1303800" y="1922475"/>
            <a:ext cx="7030500" cy="260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1300"/>
              <a:buNone/>
            </a:pPr>
            <a:r>
              <a:rPr lang="es">
                <a:solidFill>
                  <a:srgbClr val="000000"/>
                </a:solidFill>
                <a:latin typeface="Arial"/>
                <a:ea typeface="Arial"/>
                <a:cs typeface="Arial"/>
                <a:sym typeface="Arial"/>
              </a:rPr>
              <a:t>Es decir, vamos a definir una plantilla a través de la cual instanciar objetos.</a:t>
            </a:r>
            <a:endParaRPr b="1">
              <a:solidFill>
                <a:srgbClr val="000000"/>
              </a:solidFill>
              <a:latin typeface="Arial"/>
              <a:ea typeface="Arial"/>
              <a:cs typeface="Arial"/>
              <a:sym typeface="Arial"/>
            </a:endParaRPr>
          </a:p>
        </p:txBody>
      </p:sp>
      <p:pic>
        <p:nvPicPr>
          <p:cNvPr id="294" name="Google Shape;294;p3"/>
          <p:cNvPicPr preferRelativeResize="0"/>
          <p:nvPr/>
        </p:nvPicPr>
        <p:blipFill rotWithShape="1">
          <a:blip r:embed="rId3">
            <a:alphaModFix/>
          </a:blip>
          <a:srcRect b="0" l="0" r="0" t="0"/>
          <a:stretch/>
        </p:blipFill>
        <p:spPr>
          <a:xfrm>
            <a:off x="779625" y="2667825"/>
            <a:ext cx="3306925" cy="1147475"/>
          </a:xfrm>
          <a:prstGeom prst="rect">
            <a:avLst/>
          </a:prstGeom>
          <a:noFill/>
          <a:ln>
            <a:noFill/>
          </a:ln>
        </p:spPr>
      </p:pic>
      <p:pic>
        <p:nvPicPr>
          <p:cNvPr id="295" name="Google Shape;295;p3"/>
          <p:cNvPicPr preferRelativeResize="0"/>
          <p:nvPr/>
        </p:nvPicPr>
        <p:blipFill rotWithShape="1">
          <a:blip r:embed="rId4">
            <a:alphaModFix/>
          </a:blip>
          <a:srcRect b="0" l="0" r="0" t="0"/>
          <a:stretch/>
        </p:blipFill>
        <p:spPr>
          <a:xfrm>
            <a:off x="4627775" y="2784125"/>
            <a:ext cx="3193950" cy="70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Atributos y métodos</a:t>
            </a:r>
            <a:endParaRPr/>
          </a:p>
        </p:txBody>
      </p:sp>
      <p:sp>
        <p:nvSpPr>
          <p:cNvPr id="301" name="Google Shape;301;p4"/>
          <p:cNvSpPr txBox="1"/>
          <p:nvPr>
            <p:ph idx="1" type="body"/>
          </p:nvPr>
        </p:nvSpPr>
        <p:spPr>
          <a:xfrm>
            <a:off x="1268300" y="1567400"/>
            <a:ext cx="7030500" cy="296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sz="1500">
                <a:solidFill>
                  <a:srgbClr val="000000"/>
                </a:solidFill>
                <a:latin typeface="Arial"/>
                <a:ea typeface="Arial"/>
                <a:cs typeface="Arial"/>
                <a:sym typeface="Arial"/>
              </a:rPr>
              <a:t>Cuando creamos una clase, podemos definir tanto atributos como métodos.</a:t>
            </a:r>
            <a:endParaRPr sz="15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s">
                <a:solidFill>
                  <a:srgbClr val="000000"/>
                </a:solidFill>
                <a:latin typeface="Arial"/>
                <a:ea typeface="Arial"/>
                <a:cs typeface="Arial"/>
                <a:sym typeface="Arial"/>
              </a:rPr>
              <a:t>Atributos</a:t>
            </a:r>
            <a:r>
              <a:rPr lang="es">
                <a:solidFill>
                  <a:srgbClr val="000000"/>
                </a:solidFill>
                <a:latin typeface="Arial"/>
                <a:ea typeface="Arial"/>
                <a:cs typeface="Arial"/>
                <a:sym typeface="Arial"/>
              </a:rPr>
              <a:t>: Variables asociadas a un objeto.</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s">
                <a:solidFill>
                  <a:srgbClr val="000000"/>
                </a:solidFill>
                <a:latin typeface="Arial"/>
                <a:ea typeface="Arial"/>
                <a:cs typeface="Arial"/>
                <a:sym typeface="Arial"/>
              </a:rPr>
              <a:t>Atributos de instancia: Son únicos por objeto.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Atributos de clase: Compartidos por todas las instancias de una clase.</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s">
                <a:solidFill>
                  <a:srgbClr val="000000"/>
                </a:solidFill>
                <a:latin typeface="Arial"/>
                <a:ea typeface="Arial"/>
                <a:cs typeface="Arial"/>
                <a:sym typeface="Arial"/>
              </a:rPr>
              <a:t>Métodos</a:t>
            </a:r>
            <a:r>
              <a:rPr lang="es">
                <a:solidFill>
                  <a:srgbClr val="000000"/>
                </a:solidFill>
                <a:latin typeface="Arial"/>
                <a:ea typeface="Arial"/>
                <a:cs typeface="Arial"/>
                <a:sym typeface="Arial"/>
              </a:rPr>
              <a:t>: Funciones definidas dentro de una clase.</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Atributos y métodos</a:t>
            </a:r>
            <a:endParaRPr/>
          </a:p>
        </p:txBody>
      </p:sp>
      <p:pic>
        <p:nvPicPr>
          <p:cNvPr id="307" name="Google Shape;307;p5"/>
          <p:cNvPicPr preferRelativeResize="0"/>
          <p:nvPr/>
        </p:nvPicPr>
        <p:blipFill rotWithShape="1">
          <a:blip r:embed="rId3">
            <a:alphaModFix/>
          </a:blip>
          <a:srcRect b="0" l="0" r="0" t="0"/>
          <a:stretch/>
        </p:blipFill>
        <p:spPr>
          <a:xfrm>
            <a:off x="1416525" y="1163926"/>
            <a:ext cx="5238450" cy="312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0d9d91d97f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Atributos y métodos</a:t>
            </a:r>
            <a:endParaRPr/>
          </a:p>
        </p:txBody>
      </p:sp>
      <p:pic>
        <p:nvPicPr>
          <p:cNvPr id="313" name="Google Shape;313;g30d9d91d97f_0_0"/>
          <p:cNvPicPr preferRelativeResize="0"/>
          <p:nvPr/>
        </p:nvPicPr>
        <p:blipFill rotWithShape="1">
          <a:blip r:embed="rId3">
            <a:alphaModFix/>
          </a:blip>
          <a:srcRect b="0" l="0" r="0" t="0"/>
          <a:stretch/>
        </p:blipFill>
        <p:spPr>
          <a:xfrm>
            <a:off x="1211428" y="1461900"/>
            <a:ext cx="7061551" cy="2770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106133fa0a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__M</a:t>
            </a:r>
            <a:r>
              <a:rPr lang="es"/>
              <a:t>étodos mágicos__</a:t>
            </a:r>
            <a:endParaRPr/>
          </a:p>
        </p:txBody>
      </p:sp>
      <p:sp>
        <p:nvSpPr>
          <p:cNvPr id="319" name="Google Shape;319;g3106133fa0a_0_0"/>
          <p:cNvSpPr txBox="1"/>
          <p:nvPr/>
        </p:nvSpPr>
        <p:spPr>
          <a:xfrm>
            <a:off x="1002650" y="1627700"/>
            <a:ext cx="52152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rgbClr val="212121"/>
                </a:solidFill>
                <a:latin typeface="Roboto"/>
                <a:ea typeface="Roboto"/>
                <a:cs typeface="Roboto"/>
                <a:sym typeface="Roboto"/>
              </a:rPr>
              <a:t>Definen cómo se comportan los objetos Python cuando se realizan operaciones comunes sobre ellos. Estos métodos se definen claramente con guiones bajos dobles antes y después del nombre del método.</a:t>
            </a:r>
            <a:endParaRPr sz="1350">
              <a:solidFill>
                <a:srgbClr val="212121"/>
              </a:solidFill>
              <a:latin typeface="Roboto"/>
              <a:ea typeface="Roboto"/>
              <a:cs typeface="Roboto"/>
              <a:sym typeface="Roboto"/>
            </a:endParaRPr>
          </a:p>
          <a:p>
            <a:pPr indent="0" lvl="0" marL="0" rtl="0" algn="l">
              <a:spcBef>
                <a:spcPts val="0"/>
              </a:spcBef>
              <a:spcAft>
                <a:spcPts val="0"/>
              </a:spcAft>
              <a:buNone/>
            </a:pPr>
            <a:r>
              <a:t/>
            </a:r>
            <a:endParaRPr sz="1350">
              <a:solidFill>
                <a:srgbClr val="212121"/>
              </a:solidFill>
              <a:latin typeface="Roboto"/>
              <a:ea typeface="Roboto"/>
              <a:cs typeface="Roboto"/>
              <a:sym typeface="Roboto"/>
            </a:endParaRPr>
          </a:p>
          <a:p>
            <a:pPr indent="0" lvl="0" marL="0" rtl="0" algn="l">
              <a:spcBef>
                <a:spcPts val="0"/>
              </a:spcBef>
              <a:spcAft>
                <a:spcPts val="0"/>
              </a:spcAft>
              <a:buNone/>
            </a:pPr>
            <a:r>
              <a:rPr lang="es" sz="1350">
                <a:solidFill>
                  <a:srgbClr val="212121"/>
                </a:solidFill>
                <a:latin typeface="Roboto"/>
                <a:ea typeface="Roboto"/>
                <a:cs typeface="Roboto"/>
                <a:sym typeface="Roboto"/>
              </a:rPr>
              <a:t>Por ejemplo el método </a:t>
            </a:r>
            <a:r>
              <a:rPr lang="es" sz="1350">
                <a:solidFill>
                  <a:srgbClr val="188038"/>
                </a:solidFill>
                <a:latin typeface="Roboto Mono"/>
                <a:ea typeface="Roboto Mono"/>
                <a:cs typeface="Roboto Mono"/>
                <a:sym typeface="Roboto Mono"/>
              </a:rPr>
              <a:t>__init__()</a:t>
            </a:r>
            <a:r>
              <a:rPr lang="es" sz="1350">
                <a:solidFill>
                  <a:srgbClr val="212121"/>
                </a:solidFill>
                <a:latin typeface="Roboto"/>
                <a:ea typeface="Roboto"/>
                <a:cs typeface="Roboto"/>
                <a:sym typeface="Roboto"/>
              </a:rPr>
              <a:t> que se utiliza para definir constructores de clases.</a:t>
            </a:r>
            <a:endParaRPr sz="1350">
              <a:solidFill>
                <a:srgbClr val="212121"/>
              </a:solidFill>
              <a:latin typeface="Roboto"/>
              <a:ea typeface="Roboto"/>
              <a:cs typeface="Roboto"/>
              <a:sym typeface="Roboto"/>
            </a:endParaRPr>
          </a:p>
          <a:p>
            <a:pPr indent="0" lvl="0" marL="0" rtl="0" algn="l">
              <a:spcBef>
                <a:spcPts val="0"/>
              </a:spcBef>
              <a:spcAft>
                <a:spcPts val="0"/>
              </a:spcAft>
              <a:buNone/>
            </a:pPr>
            <a:r>
              <a:t/>
            </a:r>
            <a:endParaRPr sz="1350">
              <a:solidFill>
                <a:srgbClr val="212121"/>
              </a:solidFill>
              <a:latin typeface="Roboto"/>
              <a:ea typeface="Roboto"/>
              <a:cs typeface="Roboto"/>
              <a:sym typeface="Roboto"/>
            </a:endParaRPr>
          </a:p>
          <a:p>
            <a:pPr indent="0" lvl="0" marL="0" rtl="0" algn="l">
              <a:spcBef>
                <a:spcPts val="0"/>
              </a:spcBef>
              <a:spcAft>
                <a:spcPts val="0"/>
              </a:spcAft>
              <a:buNone/>
            </a:pPr>
            <a:r>
              <a:rPr lang="es" sz="1350">
                <a:solidFill>
                  <a:srgbClr val="212121"/>
                </a:solidFill>
                <a:latin typeface="Roboto"/>
                <a:ea typeface="Roboto"/>
                <a:cs typeface="Roboto"/>
                <a:sym typeface="Roboto"/>
              </a:rPr>
              <a:t>Normalmente, los métodos mágicos no están pensados para ser llamados directamente en su código; más bien, serán llamados por el intérprete mientras se ejecuta el programa.</a:t>
            </a:r>
            <a:endParaRPr sz="1350">
              <a:solidFill>
                <a:srgbClr val="212121"/>
              </a:solidFill>
              <a:latin typeface="Roboto"/>
              <a:ea typeface="Roboto"/>
              <a:cs typeface="Roboto"/>
              <a:sym typeface="Roboto"/>
            </a:endParaRPr>
          </a:p>
          <a:p>
            <a:pPr indent="0" lvl="0" marL="0" rtl="0" algn="l">
              <a:spcBef>
                <a:spcPts val="0"/>
              </a:spcBef>
              <a:spcAft>
                <a:spcPts val="0"/>
              </a:spcAft>
              <a:buNone/>
            </a:pPr>
            <a:r>
              <a:t/>
            </a:r>
            <a:endParaRPr sz="1350">
              <a:solidFill>
                <a:srgbClr val="21212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106133fa0a_0_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__Métodos mágicos__</a:t>
            </a:r>
            <a:endParaRPr/>
          </a:p>
        </p:txBody>
      </p:sp>
      <p:sp>
        <p:nvSpPr>
          <p:cNvPr id="325" name="Google Shape;325;g3106133fa0a_0_9"/>
          <p:cNvSpPr txBox="1"/>
          <p:nvPr/>
        </p:nvSpPr>
        <p:spPr>
          <a:xfrm>
            <a:off x="1002650" y="1627700"/>
            <a:ext cx="52152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50">
                <a:solidFill>
                  <a:srgbClr val="212121"/>
                </a:solidFill>
                <a:latin typeface="Roboto"/>
                <a:ea typeface="Roboto"/>
                <a:cs typeface="Roboto"/>
                <a:sym typeface="Roboto"/>
              </a:rPr>
              <a:t>Otro ejemplo es el método </a:t>
            </a:r>
            <a:r>
              <a:rPr lang="es" sz="1350">
                <a:solidFill>
                  <a:srgbClr val="188038"/>
                </a:solidFill>
                <a:latin typeface="Roboto Mono"/>
                <a:ea typeface="Roboto Mono"/>
                <a:cs typeface="Roboto Mono"/>
                <a:sym typeface="Roboto Mono"/>
              </a:rPr>
              <a:t>__str__()</a:t>
            </a:r>
            <a:r>
              <a:rPr lang="es" sz="1350">
                <a:solidFill>
                  <a:srgbClr val="212121"/>
                </a:solidFill>
                <a:latin typeface="Roboto"/>
                <a:ea typeface="Roboto"/>
                <a:cs typeface="Roboto"/>
                <a:sym typeface="Roboto"/>
              </a:rPr>
              <a:t> que es invocado por </a:t>
            </a:r>
            <a:r>
              <a:rPr lang="es" sz="1350">
                <a:solidFill>
                  <a:srgbClr val="188038"/>
                </a:solidFill>
                <a:latin typeface="Roboto Mono"/>
                <a:ea typeface="Roboto Mono"/>
                <a:cs typeface="Roboto Mono"/>
                <a:sym typeface="Roboto Mono"/>
              </a:rPr>
              <a:t>print</a:t>
            </a:r>
            <a:r>
              <a:rPr lang="es" sz="1350">
                <a:solidFill>
                  <a:srgbClr val="188038"/>
                </a:solidFill>
                <a:latin typeface="Roboto Mono"/>
                <a:ea typeface="Roboto Mono"/>
                <a:cs typeface="Roboto Mono"/>
                <a:sym typeface="Roboto Mono"/>
              </a:rPr>
              <a:t>()</a:t>
            </a:r>
            <a:r>
              <a:rPr lang="es" sz="1350">
                <a:solidFill>
                  <a:srgbClr val="212121"/>
                </a:solidFill>
                <a:latin typeface="Roboto"/>
                <a:ea typeface="Roboto"/>
                <a:cs typeface="Roboto"/>
                <a:sym typeface="Roboto"/>
              </a:rPr>
              <a:t>para imprimir información básica del objeto </a:t>
            </a:r>
            <a:endParaRPr sz="1350">
              <a:solidFill>
                <a:srgbClr val="212121"/>
              </a:solidFill>
              <a:latin typeface="Roboto"/>
              <a:ea typeface="Roboto"/>
              <a:cs typeface="Roboto"/>
              <a:sym typeface="Roboto"/>
            </a:endParaRPr>
          </a:p>
          <a:p>
            <a:pPr indent="0" lvl="0" marL="0" rtl="0" algn="l">
              <a:spcBef>
                <a:spcPts val="0"/>
              </a:spcBef>
              <a:spcAft>
                <a:spcPts val="0"/>
              </a:spcAft>
              <a:buNone/>
            </a:pPr>
            <a:r>
              <a:t/>
            </a:r>
            <a:endParaRPr sz="1350">
              <a:solidFill>
                <a:srgbClr val="212121"/>
              </a:solidFill>
              <a:latin typeface="Roboto"/>
              <a:ea typeface="Roboto"/>
              <a:cs typeface="Roboto"/>
              <a:sym typeface="Roboto"/>
            </a:endParaRPr>
          </a:p>
        </p:txBody>
      </p:sp>
      <p:pic>
        <p:nvPicPr>
          <p:cNvPr id="326" name="Google Shape;326;g3106133fa0a_0_9"/>
          <p:cNvPicPr preferRelativeResize="0"/>
          <p:nvPr/>
        </p:nvPicPr>
        <p:blipFill>
          <a:blip r:embed="rId3">
            <a:alphaModFix/>
          </a:blip>
          <a:stretch>
            <a:fillRect/>
          </a:stretch>
        </p:blipFill>
        <p:spPr>
          <a:xfrm>
            <a:off x="1265725" y="2678250"/>
            <a:ext cx="5457825" cy="1533525"/>
          </a:xfrm>
          <a:prstGeom prst="rect">
            <a:avLst/>
          </a:prstGeom>
          <a:noFill/>
          <a:ln>
            <a:noFill/>
          </a:ln>
        </p:spPr>
      </p:pic>
      <p:sp>
        <p:nvSpPr>
          <p:cNvPr id="327" name="Google Shape;327;g3106133fa0a_0_9"/>
          <p:cNvSpPr txBox="1"/>
          <p:nvPr/>
        </p:nvSpPr>
        <p:spPr>
          <a:xfrm>
            <a:off x="4974200" y="2122500"/>
            <a:ext cx="3131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(Por eso mismo debe retornar un string)</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106133fa0a_0_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__Métodos mágicos__</a:t>
            </a:r>
            <a:endParaRPr/>
          </a:p>
        </p:txBody>
      </p:sp>
      <p:pic>
        <p:nvPicPr>
          <p:cNvPr id="333" name="Google Shape;333;g3106133fa0a_0_17"/>
          <p:cNvPicPr preferRelativeResize="0"/>
          <p:nvPr/>
        </p:nvPicPr>
        <p:blipFill>
          <a:blip r:embed="rId3">
            <a:alphaModFix/>
          </a:blip>
          <a:stretch>
            <a:fillRect/>
          </a:stretch>
        </p:blipFill>
        <p:spPr>
          <a:xfrm>
            <a:off x="441113" y="1315175"/>
            <a:ext cx="7439025" cy="3733800"/>
          </a:xfrm>
          <a:prstGeom prst="rect">
            <a:avLst/>
          </a:prstGeom>
          <a:noFill/>
          <a:ln>
            <a:noFill/>
          </a:ln>
        </p:spPr>
      </p:pic>
      <p:sp>
        <p:nvSpPr>
          <p:cNvPr id="334" name="Google Shape;334;g3106133fa0a_0_17"/>
          <p:cNvSpPr txBox="1"/>
          <p:nvPr/>
        </p:nvSpPr>
        <p:spPr>
          <a:xfrm>
            <a:off x="4394775" y="1321675"/>
            <a:ext cx="4245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dk2"/>
                </a:solidFill>
                <a:latin typeface="Nunito"/>
                <a:ea typeface="Nunito"/>
                <a:cs typeface="Nunito"/>
                <a:sym typeface="Nunito"/>
              </a:rPr>
              <a:t>Estos métodos __lt__, __gt__ y __eq__ son llamados cuando hacemos las comparaciones &lt;, &gt; y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s" sz="1300">
                <a:solidFill>
                  <a:schemeClr val="dk2"/>
                </a:solidFill>
                <a:latin typeface="Nunito"/>
                <a:ea typeface="Nunito"/>
                <a:cs typeface="Nunito"/>
                <a:sym typeface="Nunito"/>
              </a:rPr>
              <a:t>A su vez, min() y max() usan estas comparaciones para obtener el mayor y menor valor de un grupo de valores</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