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Nunito"/>
      <p:regular r:id="rId33"/>
      <p:bold r:id="rId34"/>
      <p:italic r:id="rId35"/>
      <p:boldItalic r:id="rId36"/>
    </p:embeddedFont>
    <p:embeddedFont>
      <p:font typeface="Maven Pro"/>
      <p:regular r:id="rId37"/>
      <p:bold r:id="rId38"/>
    </p:embeddedFont>
    <p:embeddedFont>
      <p:font typeface="Roboto Mon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3" roundtripDataSignature="AMtx7mjDsvSUm/FIha6wEm6kZ6eGkzX8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fntdata"/><Relationship Id="rId20" Type="http://schemas.openxmlformats.org/officeDocument/2006/relationships/slide" Target="slides/slide15.xml"/><Relationship Id="rId42" Type="http://schemas.openxmlformats.org/officeDocument/2006/relationships/font" Target="fonts/RobotoMono-boldItalic.fntdata"/><Relationship Id="rId41" Type="http://schemas.openxmlformats.org/officeDocument/2006/relationships/font" Target="fonts/RobotoMono-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Nunito-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Nunito-italic.fntdata"/><Relationship Id="rId12" Type="http://schemas.openxmlformats.org/officeDocument/2006/relationships/slide" Target="slides/slide7.xml"/><Relationship Id="rId34" Type="http://schemas.openxmlformats.org/officeDocument/2006/relationships/font" Target="fonts/Nunito-bold.fntdata"/><Relationship Id="rId15" Type="http://schemas.openxmlformats.org/officeDocument/2006/relationships/slide" Target="slides/slide10.xml"/><Relationship Id="rId37" Type="http://schemas.openxmlformats.org/officeDocument/2006/relationships/font" Target="fonts/MavenPro-regular.fntdata"/><Relationship Id="rId14" Type="http://schemas.openxmlformats.org/officeDocument/2006/relationships/slide" Target="slides/slide9.xml"/><Relationship Id="rId36" Type="http://schemas.openxmlformats.org/officeDocument/2006/relationships/font" Target="fonts/Nunito-boldItalic.fntdata"/><Relationship Id="rId17" Type="http://schemas.openxmlformats.org/officeDocument/2006/relationships/slide" Target="slides/slide12.xml"/><Relationship Id="rId39" Type="http://schemas.openxmlformats.org/officeDocument/2006/relationships/font" Target="fonts/RobotoMono-regular.fntdata"/><Relationship Id="rId16" Type="http://schemas.openxmlformats.org/officeDocument/2006/relationships/slide" Target="slides/slide11.xml"/><Relationship Id="rId38" Type="http://schemas.openxmlformats.org/officeDocument/2006/relationships/font" Target="fonts/MavenPr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1393d32b2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31393d32b23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138e2df76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3138e2df766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1393d32b2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31393d32b23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1393d32b2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g31393d32b23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1393d32b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31393d32b2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1393d32b2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31393d32b23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106133fa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3106133fa0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1393d32b2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g31393d32b23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1393d32b2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31393d32b23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1393d32b2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g31393d32b23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1393d32b2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g31393d32b23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3106133fa0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g3106133fa0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1393d32b2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4" name="Google Shape;444;g31393d32b23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31393d32b2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g31393d32b23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0d9d91d9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30d9d91d97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138e2df76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3138e2df766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138e2df76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3138e2df766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138e2df76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g3138e2df766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9"/>
          <p:cNvGrpSpPr/>
          <p:nvPr/>
        </p:nvGrpSpPr>
        <p:grpSpPr>
          <a:xfrm>
            <a:off x="7343003" y="3409675"/>
            <a:ext cx="1691422" cy="1732548"/>
            <a:chOff x="7343003" y="3409675"/>
            <a:chExt cx="1691422" cy="1732548"/>
          </a:xfrm>
        </p:grpSpPr>
        <p:grpSp>
          <p:nvGrpSpPr>
            <p:cNvPr id="11" name="Google Shape;11;p9"/>
            <p:cNvGrpSpPr/>
            <p:nvPr/>
          </p:nvGrpSpPr>
          <p:grpSpPr>
            <a:xfrm>
              <a:off x="7343003" y="4453711"/>
              <a:ext cx="316800" cy="688512"/>
              <a:chOff x="7343003" y="4453711"/>
              <a:chExt cx="316800" cy="688512"/>
            </a:xfrm>
          </p:grpSpPr>
          <p:sp>
            <p:nvSpPr>
              <p:cNvPr id="12" name="Google Shape;12;p9"/>
              <p:cNvSpPr/>
              <p:nvPr/>
            </p:nvSpPr>
            <p:spPr>
              <a:xfrm>
                <a:off x="7343003" y="4453711"/>
                <a:ext cx="316800" cy="688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9"/>
              <p:cNvSpPr/>
              <p:nvPr/>
            </p:nvSpPr>
            <p:spPr>
              <a:xfrm>
                <a:off x="7343003" y="4801723"/>
                <a:ext cx="316800" cy="340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9"/>
            <p:cNvGrpSpPr/>
            <p:nvPr/>
          </p:nvGrpSpPr>
          <p:grpSpPr>
            <a:xfrm>
              <a:off x="7801210" y="4105700"/>
              <a:ext cx="316800" cy="1036523"/>
              <a:chOff x="7801210" y="4105700"/>
              <a:chExt cx="316800" cy="1036523"/>
            </a:xfrm>
          </p:grpSpPr>
          <p:sp>
            <p:nvSpPr>
              <p:cNvPr id="15" name="Google Shape;15;p9"/>
              <p:cNvSpPr/>
              <p:nvPr/>
            </p:nvSpPr>
            <p:spPr>
              <a:xfrm>
                <a:off x="7801210" y="4453711"/>
                <a:ext cx="316800" cy="688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9"/>
              <p:cNvSpPr/>
              <p:nvPr/>
            </p:nvSpPr>
            <p:spPr>
              <a:xfrm>
                <a:off x="7801210" y="4105700"/>
                <a:ext cx="316800" cy="1036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9"/>
              <p:cNvSpPr/>
              <p:nvPr/>
            </p:nvSpPr>
            <p:spPr>
              <a:xfrm>
                <a:off x="7801210" y="4801723"/>
                <a:ext cx="316800" cy="340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9"/>
            <p:cNvGrpSpPr/>
            <p:nvPr/>
          </p:nvGrpSpPr>
          <p:grpSpPr>
            <a:xfrm>
              <a:off x="8259418" y="3757688"/>
              <a:ext cx="316800" cy="1384535"/>
              <a:chOff x="8259418" y="3757688"/>
              <a:chExt cx="316800" cy="1384535"/>
            </a:xfrm>
          </p:grpSpPr>
          <p:sp>
            <p:nvSpPr>
              <p:cNvPr id="19" name="Google Shape;19;p9"/>
              <p:cNvSpPr/>
              <p:nvPr/>
            </p:nvSpPr>
            <p:spPr>
              <a:xfrm>
                <a:off x="8259418" y="4453711"/>
                <a:ext cx="316800" cy="688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9"/>
              <p:cNvSpPr/>
              <p:nvPr/>
            </p:nvSpPr>
            <p:spPr>
              <a:xfrm>
                <a:off x="8259418" y="3757688"/>
                <a:ext cx="316800" cy="1384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9"/>
              <p:cNvSpPr/>
              <p:nvPr/>
            </p:nvSpPr>
            <p:spPr>
              <a:xfrm>
                <a:off x="8259418" y="4105700"/>
                <a:ext cx="316800" cy="1036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9"/>
              <p:cNvSpPr/>
              <p:nvPr/>
            </p:nvSpPr>
            <p:spPr>
              <a:xfrm>
                <a:off x="8259418" y="4801723"/>
                <a:ext cx="316800" cy="340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9"/>
            <p:cNvGrpSpPr/>
            <p:nvPr/>
          </p:nvGrpSpPr>
          <p:grpSpPr>
            <a:xfrm>
              <a:off x="8717625" y="3409675"/>
              <a:ext cx="316800" cy="1732548"/>
              <a:chOff x="8717625" y="3409675"/>
              <a:chExt cx="316800" cy="1732548"/>
            </a:xfrm>
          </p:grpSpPr>
          <p:sp>
            <p:nvSpPr>
              <p:cNvPr id="24" name="Google Shape;24;p9"/>
              <p:cNvSpPr/>
              <p:nvPr/>
            </p:nvSpPr>
            <p:spPr>
              <a:xfrm>
                <a:off x="8717625" y="4453711"/>
                <a:ext cx="316800" cy="688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9"/>
              <p:cNvSpPr/>
              <p:nvPr/>
            </p:nvSpPr>
            <p:spPr>
              <a:xfrm>
                <a:off x="8717625" y="3757688"/>
                <a:ext cx="316800" cy="1384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9"/>
              <p:cNvSpPr/>
              <p:nvPr/>
            </p:nvSpPr>
            <p:spPr>
              <a:xfrm>
                <a:off x="8717625" y="4105700"/>
                <a:ext cx="316800" cy="1036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9"/>
              <p:cNvSpPr/>
              <p:nvPr/>
            </p:nvSpPr>
            <p:spPr>
              <a:xfrm>
                <a:off x="8717625" y="3409675"/>
                <a:ext cx="316800" cy="1732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9"/>
              <p:cNvSpPr/>
              <p:nvPr/>
            </p:nvSpPr>
            <p:spPr>
              <a:xfrm>
                <a:off x="8717625" y="4801723"/>
                <a:ext cx="316800" cy="340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9"/>
          <p:cNvGrpSpPr/>
          <p:nvPr/>
        </p:nvGrpSpPr>
        <p:grpSpPr>
          <a:xfrm>
            <a:off x="5043503" y="0"/>
            <a:ext cx="3814072" cy="3839102"/>
            <a:chOff x="5043503" y="0"/>
            <a:chExt cx="3814072" cy="3839102"/>
          </a:xfrm>
        </p:grpSpPr>
        <p:sp>
          <p:nvSpPr>
            <p:cNvPr id="30" name="Google Shape;30;p9"/>
            <p:cNvSpPr/>
            <p:nvPr/>
          </p:nvSpPr>
          <p:spPr>
            <a:xfrm>
              <a:off x="8460975" y="1817775"/>
              <a:ext cx="396600" cy="396600"/>
            </a:xfrm>
            <a:prstGeom prst="ellipse">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9"/>
            <p:cNvSpPr/>
            <p:nvPr/>
          </p:nvSpPr>
          <p:spPr>
            <a:xfrm rot="-9830444">
              <a:off x="6469759" y="3480728"/>
              <a:ext cx="320148" cy="320148"/>
            </a:xfrm>
            <a:prstGeom prst="ellipse">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9"/>
            <p:cNvGrpSpPr/>
            <p:nvPr/>
          </p:nvGrpSpPr>
          <p:grpSpPr>
            <a:xfrm>
              <a:off x="7647812" y="2704283"/>
              <a:ext cx="635219" cy="635219"/>
              <a:chOff x="6725724" y="2701260"/>
              <a:chExt cx="1208101" cy="1208100"/>
            </a:xfrm>
          </p:grpSpPr>
          <p:sp>
            <p:nvSpPr>
              <p:cNvPr id="33" name="Google Shape;33;p9"/>
              <p:cNvSpPr/>
              <p:nvPr/>
            </p:nvSpPr>
            <p:spPr>
              <a:xfrm rot="5400000">
                <a:off x="6725725" y="2701260"/>
                <a:ext cx="1208100" cy="1208100"/>
              </a:xfrm>
              <a:prstGeom prst="ellipse">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9"/>
              <p:cNvSpPr/>
              <p:nvPr/>
            </p:nvSpPr>
            <p:spPr>
              <a:xfrm rot="5400000">
                <a:off x="6725724" y="2701260"/>
                <a:ext cx="1208100" cy="1208100"/>
              </a:xfrm>
              <a:prstGeom prst="pie">
                <a:avLst>
                  <a:gd fmla="val 8244818" name="adj1"/>
                  <a:gd fmla="val 16246175"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9"/>
              <p:cNvSpPr/>
              <p:nvPr/>
            </p:nvSpPr>
            <p:spPr>
              <a:xfrm rot="5400000">
                <a:off x="6954988" y="2930398"/>
                <a:ext cx="749700" cy="749700"/>
              </a:xfrm>
              <a:prstGeom prst="ellipse">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9"/>
            <p:cNvSpPr/>
            <p:nvPr/>
          </p:nvSpPr>
          <p:spPr>
            <a:xfrm>
              <a:off x="8460975" y="1817775"/>
              <a:ext cx="396600" cy="396600"/>
            </a:xfrm>
            <a:prstGeom prst="pie">
              <a:avLst>
                <a:gd fmla="val 19376841" name="adj1"/>
                <a:gd fmla="val 1620000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9"/>
            <p:cNvGrpSpPr/>
            <p:nvPr/>
          </p:nvGrpSpPr>
          <p:grpSpPr>
            <a:xfrm>
              <a:off x="7952720" y="179238"/>
              <a:ext cx="873165" cy="873003"/>
              <a:chOff x="7754428" y="208725"/>
              <a:chExt cx="541800" cy="541800"/>
            </a:xfrm>
          </p:grpSpPr>
          <p:sp>
            <p:nvSpPr>
              <p:cNvPr id="38" name="Google Shape;38;p9"/>
              <p:cNvSpPr/>
              <p:nvPr/>
            </p:nvSpPr>
            <p:spPr>
              <a:xfrm rot="-8647347">
                <a:off x="7831319" y="285616"/>
                <a:ext cx="388018" cy="388018"/>
              </a:xfrm>
              <a:prstGeom prst="ellipse">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9"/>
              <p:cNvSpPr/>
              <p:nvPr/>
            </p:nvSpPr>
            <p:spPr>
              <a:xfrm rot="-8647347">
                <a:off x="7831319" y="285616"/>
                <a:ext cx="388018" cy="388018"/>
              </a:xfrm>
              <a:prstGeom prst="pie">
                <a:avLst>
                  <a:gd fmla="val 19376841" name="adj1"/>
                  <a:gd fmla="val 12313574"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9"/>
            <p:cNvSpPr/>
            <p:nvPr/>
          </p:nvSpPr>
          <p:spPr>
            <a:xfrm>
              <a:off x="5399840" y="356365"/>
              <a:ext cx="2577000" cy="2577000"/>
            </a:xfrm>
            <a:prstGeom prst="ellipse">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9"/>
            <p:cNvSpPr/>
            <p:nvPr/>
          </p:nvSpPr>
          <p:spPr>
            <a:xfrm rot="2043858">
              <a:off x="5503813" y="460310"/>
              <a:ext cx="2369480" cy="2369480"/>
            </a:xfrm>
            <a:prstGeom prst="ellipse">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9"/>
            <p:cNvSpPr/>
            <p:nvPr/>
          </p:nvSpPr>
          <p:spPr>
            <a:xfrm>
              <a:off x="5399795" y="360281"/>
              <a:ext cx="2577000" cy="2577000"/>
            </a:xfrm>
            <a:prstGeom prst="pie">
              <a:avLst>
                <a:gd fmla="val 8801158" name="adj1"/>
                <a:gd fmla="val 1620000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9"/>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9"/>
            <p:cNvSpPr/>
            <p:nvPr/>
          </p:nvSpPr>
          <p:spPr>
            <a:xfrm>
              <a:off x="5399795" y="356358"/>
              <a:ext cx="2577000" cy="2577000"/>
            </a:xfrm>
            <a:prstGeom prst="pie">
              <a:avLst>
                <a:gd fmla="val 12554101" name="adj1"/>
                <a:gd fmla="val 1620000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9"/>
            <p:cNvSpPr/>
            <p:nvPr/>
          </p:nvSpPr>
          <p:spPr>
            <a:xfrm rot="-9830444">
              <a:off x="6469759" y="3480727"/>
              <a:ext cx="320148" cy="320148"/>
            </a:xfrm>
            <a:prstGeom prst="pie">
              <a:avLst>
                <a:gd fmla="val 19376841" name="adj1"/>
                <a:gd fmla="val 1620000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9"/>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9"/>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8"/>
          <p:cNvGrpSpPr/>
          <p:nvPr/>
        </p:nvGrpSpPr>
        <p:grpSpPr>
          <a:xfrm>
            <a:off x="52" y="4099200"/>
            <a:ext cx="9144036" cy="1044300"/>
            <a:chOff x="52" y="4099200"/>
            <a:chExt cx="9144036" cy="1044300"/>
          </a:xfrm>
        </p:grpSpPr>
        <p:grpSp>
          <p:nvGrpSpPr>
            <p:cNvPr id="143" name="Google Shape;143;p18"/>
            <p:cNvGrpSpPr/>
            <p:nvPr/>
          </p:nvGrpSpPr>
          <p:grpSpPr>
            <a:xfrm>
              <a:off x="52" y="4309200"/>
              <a:ext cx="231622" cy="834300"/>
              <a:chOff x="2688737" y="4301380"/>
              <a:chExt cx="231900" cy="834300"/>
            </a:xfrm>
          </p:grpSpPr>
          <p:sp>
            <p:nvSpPr>
              <p:cNvPr id="144" name="Google Shape;144;p18"/>
              <p:cNvSpPr/>
              <p:nvPr/>
            </p:nvSpPr>
            <p:spPr>
              <a:xfrm flipH="1">
                <a:off x="2688737" y="4720780"/>
                <a:ext cx="2319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8"/>
              <p:cNvSpPr/>
              <p:nvPr/>
            </p:nvSpPr>
            <p:spPr>
              <a:xfrm flipH="1">
                <a:off x="2688737" y="4301380"/>
                <a:ext cx="2319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8"/>
              <p:cNvSpPr/>
              <p:nvPr/>
            </p:nvSpPr>
            <p:spPr>
              <a:xfrm flipH="1">
                <a:off x="2688737" y="4511080"/>
                <a:ext cx="2319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8"/>
              <p:cNvSpPr/>
              <p:nvPr/>
            </p:nvSpPr>
            <p:spPr>
              <a:xfrm flipH="1">
                <a:off x="2688737" y="4930480"/>
                <a:ext cx="2319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18"/>
            <p:cNvGrpSpPr/>
            <p:nvPr/>
          </p:nvGrpSpPr>
          <p:grpSpPr>
            <a:xfrm>
              <a:off x="371406" y="4099200"/>
              <a:ext cx="231622" cy="1044300"/>
              <a:chOff x="2688737" y="4091380"/>
              <a:chExt cx="231900" cy="1044300"/>
            </a:xfrm>
          </p:grpSpPr>
          <p:sp>
            <p:nvSpPr>
              <p:cNvPr id="149" name="Google Shape;149;p18"/>
              <p:cNvSpPr/>
              <p:nvPr/>
            </p:nvSpPr>
            <p:spPr>
              <a:xfrm flipH="1">
                <a:off x="2688737" y="4720780"/>
                <a:ext cx="2319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8"/>
              <p:cNvSpPr/>
              <p:nvPr/>
            </p:nvSpPr>
            <p:spPr>
              <a:xfrm flipH="1">
                <a:off x="2688737" y="4301380"/>
                <a:ext cx="2319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8"/>
              <p:cNvSpPr/>
              <p:nvPr/>
            </p:nvSpPr>
            <p:spPr>
              <a:xfrm flipH="1">
                <a:off x="2688737" y="4511080"/>
                <a:ext cx="2319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8"/>
              <p:cNvSpPr/>
              <p:nvPr/>
            </p:nvSpPr>
            <p:spPr>
              <a:xfrm flipH="1">
                <a:off x="2688737" y="4091380"/>
                <a:ext cx="231900" cy="104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8"/>
              <p:cNvSpPr/>
              <p:nvPr/>
            </p:nvSpPr>
            <p:spPr>
              <a:xfrm flipH="1">
                <a:off x="2688737" y="4930480"/>
                <a:ext cx="2319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18"/>
            <p:cNvGrpSpPr/>
            <p:nvPr/>
          </p:nvGrpSpPr>
          <p:grpSpPr>
            <a:xfrm>
              <a:off x="742761" y="4309200"/>
              <a:ext cx="231622" cy="834300"/>
              <a:chOff x="2688737" y="4301380"/>
              <a:chExt cx="231900" cy="834300"/>
            </a:xfrm>
          </p:grpSpPr>
          <p:sp>
            <p:nvSpPr>
              <p:cNvPr id="155" name="Google Shape;155;p18"/>
              <p:cNvSpPr/>
              <p:nvPr/>
            </p:nvSpPr>
            <p:spPr>
              <a:xfrm flipH="1">
                <a:off x="2688737" y="4720780"/>
                <a:ext cx="2319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8"/>
              <p:cNvSpPr/>
              <p:nvPr/>
            </p:nvSpPr>
            <p:spPr>
              <a:xfrm flipH="1">
                <a:off x="2688737" y="4301380"/>
                <a:ext cx="2319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8"/>
              <p:cNvSpPr/>
              <p:nvPr/>
            </p:nvSpPr>
            <p:spPr>
              <a:xfrm flipH="1">
                <a:off x="2688737" y="4511080"/>
                <a:ext cx="2319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8"/>
              <p:cNvSpPr/>
              <p:nvPr/>
            </p:nvSpPr>
            <p:spPr>
              <a:xfrm flipH="1">
                <a:off x="2688737" y="4930480"/>
                <a:ext cx="2319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18"/>
            <p:cNvGrpSpPr/>
            <p:nvPr/>
          </p:nvGrpSpPr>
          <p:grpSpPr>
            <a:xfrm>
              <a:off x="1114115" y="4518900"/>
              <a:ext cx="231622" cy="624600"/>
              <a:chOff x="2688737" y="4511080"/>
              <a:chExt cx="231900" cy="624600"/>
            </a:xfrm>
          </p:grpSpPr>
          <p:sp>
            <p:nvSpPr>
              <p:cNvPr id="160" name="Google Shape;160;p18"/>
              <p:cNvSpPr/>
              <p:nvPr/>
            </p:nvSpPr>
            <p:spPr>
              <a:xfrm flipH="1">
                <a:off x="2688737" y="4720780"/>
                <a:ext cx="2319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8"/>
              <p:cNvSpPr/>
              <p:nvPr/>
            </p:nvSpPr>
            <p:spPr>
              <a:xfrm flipH="1">
                <a:off x="2688737" y="4511080"/>
                <a:ext cx="2319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8"/>
              <p:cNvSpPr/>
              <p:nvPr/>
            </p:nvSpPr>
            <p:spPr>
              <a:xfrm flipH="1">
                <a:off x="2688737" y="4930480"/>
                <a:ext cx="2319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18"/>
            <p:cNvGrpSpPr/>
            <p:nvPr/>
          </p:nvGrpSpPr>
          <p:grpSpPr>
            <a:xfrm>
              <a:off x="1856753" y="4099200"/>
              <a:ext cx="231600" cy="1044300"/>
              <a:chOff x="1856753" y="4099200"/>
              <a:chExt cx="231600" cy="1044300"/>
            </a:xfrm>
          </p:grpSpPr>
          <p:sp>
            <p:nvSpPr>
              <p:cNvPr id="164" name="Google Shape;164;p18"/>
              <p:cNvSpPr/>
              <p:nvPr/>
            </p:nvSpPr>
            <p:spPr>
              <a:xfrm flipH="1">
                <a:off x="1856753"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8"/>
              <p:cNvSpPr/>
              <p:nvPr/>
            </p:nvSpPr>
            <p:spPr>
              <a:xfrm flipH="1">
                <a:off x="1856753" y="4309200"/>
                <a:ext cx="2316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8"/>
              <p:cNvSpPr/>
              <p:nvPr/>
            </p:nvSpPr>
            <p:spPr>
              <a:xfrm flipH="1">
                <a:off x="1856753"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8"/>
              <p:cNvSpPr/>
              <p:nvPr/>
            </p:nvSpPr>
            <p:spPr>
              <a:xfrm flipH="1">
                <a:off x="1856753" y="4099200"/>
                <a:ext cx="231600" cy="104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8"/>
              <p:cNvSpPr/>
              <p:nvPr/>
            </p:nvSpPr>
            <p:spPr>
              <a:xfrm flipH="1">
                <a:off x="1856753"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18"/>
            <p:cNvGrpSpPr/>
            <p:nvPr/>
          </p:nvGrpSpPr>
          <p:grpSpPr>
            <a:xfrm>
              <a:off x="2228107" y="4309200"/>
              <a:ext cx="231600" cy="834300"/>
              <a:chOff x="2228107" y="4309200"/>
              <a:chExt cx="231600" cy="834300"/>
            </a:xfrm>
          </p:grpSpPr>
          <p:sp>
            <p:nvSpPr>
              <p:cNvPr id="170" name="Google Shape;170;p18"/>
              <p:cNvSpPr/>
              <p:nvPr/>
            </p:nvSpPr>
            <p:spPr>
              <a:xfrm flipH="1">
                <a:off x="2228107"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8"/>
              <p:cNvSpPr/>
              <p:nvPr/>
            </p:nvSpPr>
            <p:spPr>
              <a:xfrm flipH="1">
                <a:off x="2228107" y="4309200"/>
                <a:ext cx="2316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8"/>
              <p:cNvSpPr/>
              <p:nvPr/>
            </p:nvSpPr>
            <p:spPr>
              <a:xfrm flipH="1">
                <a:off x="2228107"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8"/>
              <p:cNvSpPr/>
              <p:nvPr/>
            </p:nvSpPr>
            <p:spPr>
              <a:xfrm flipH="1">
                <a:off x="2228107"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18"/>
            <p:cNvGrpSpPr/>
            <p:nvPr/>
          </p:nvGrpSpPr>
          <p:grpSpPr>
            <a:xfrm>
              <a:off x="2599462" y="4518900"/>
              <a:ext cx="231600" cy="624600"/>
              <a:chOff x="2599462" y="4518900"/>
              <a:chExt cx="231600" cy="624600"/>
            </a:xfrm>
          </p:grpSpPr>
          <p:sp>
            <p:nvSpPr>
              <p:cNvPr id="175" name="Google Shape;175;p18"/>
              <p:cNvSpPr/>
              <p:nvPr/>
            </p:nvSpPr>
            <p:spPr>
              <a:xfrm flipH="1">
                <a:off x="2599462"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8"/>
              <p:cNvSpPr/>
              <p:nvPr/>
            </p:nvSpPr>
            <p:spPr>
              <a:xfrm flipH="1">
                <a:off x="2599462"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8"/>
              <p:cNvSpPr/>
              <p:nvPr/>
            </p:nvSpPr>
            <p:spPr>
              <a:xfrm flipH="1">
                <a:off x="2599462"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18"/>
            <p:cNvGrpSpPr/>
            <p:nvPr/>
          </p:nvGrpSpPr>
          <p:grpSpPr>
            <a:xfrm>
              <a:off x="3342171" y="4099200"/>
              <a:ext cx="231600" cy="1044300"/>
              <a:chOff x="3342171" y="4099200"/>
              <a:chExt cx="231600" cy="1044300"/>
            </a:xfrm>
          </p:grpSpPr>
          <p:sp>
            <p:nvSpPr>
              <p:cNvPr id="179" name="Google Shape;179;p18"/>
              <p:cNvSpPr/>
              <p:nvPr/>
            </p:nvSpPr>
            <p:spPr>
              <a:xfrm flipH="1">
                <a:off x="3342171"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8"/>
              <p:cNvSpPr/>
              <p:nvPr/>
            </p:nvSpPr>
            <p:spPr>
              <a:xfrm flipH="1">
                <a:off x="3342171" y="4309200"/>
                <a:ext cx="2316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8"/>
              <p:cNvSpPr/>
              <p:nvPr/>
            </p:nvSpPr>
            <p:spPr>
              <a:xfrm flipH="1">
                <a:off x="3342171"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8"/>
              <p:cNvSpPr/>
              <p:nvPr/>
            </p:nvSpPr>
            <p:spPr>
              <a:xfrm flipH="1">
                <a:off x="3342171" y="4099200"/>
                <a:ext cx="231600" cy="104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8"/>
              <p:cNvSpPr/>
              <p:nvPr/>
            </p:nvSpPr>
            <p:spPr>
              <a:xfrm flipH="1">
                <a:off x="3342171"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18"/>
            <p:cNvGrpSpPr/>
            <p:nvPr/>
          </p:nvGrpSpPr>
          <p:grpSpPr>
            <a:xfrm>
              <a:off x="3713525" y="4309200"/>
              <a:ext cx="231600" cy="834300"/>
              <a:chOff x="3713525" y="4309200"/>
              <a:chExt cx="231600" cy="834300"/>
            </a:xfrm>
          </p:grpSpPr>
          <p:sp>
            <p:nvSpPr>
              <p:cNvPr id="185" name="Google Shape;185;p18"/>
              <p:cNvSpPr/>
              <p:nvPr/>
            </p:nvSpPr>
            <p:spPr>
              <a:xfrm flipH="1">
                <a:off x="3713525"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8"/>
              <p:cNvSpPr/>
              <p:nvPr/>
            </p:nvSpPr>
            <p:spPr>
              <a:xfrm flipH="1">
                <a:off x="3713525" y="4309200"/>
                <a:ext cx="2316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8"/>
              <p:cNvSpPr/>
              <p:nvPr/>
            </p:nvSpPr>
            <p:spPr>
              <a:xfrm flipH="1">
                <a:off x="3713525"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8"/>
              <p:cNvSpPr/>
              <p:nvPr/>
            </p:nvSpPr>
            <p:spPr>
              <a:xfrm flipH="1">
                <a:off x="3713525"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18"/>
            <p:cNvGrpSpPr/>
            <p:nvPr/>
          </p:nvGrpSpPr>
          <p:grpSpPr>
            <a:xfrm>
              <a:off x="1485398" y="4309200"/>
              <a:ext cx="231600" cy="834300"/>
              <a:chOff x="1485398" y="4309200"/>
              <a:chExt cx="231600" cy="834300"/>
            </a:xfrm>
          </p:grpSpPr>
          <p:sp>
            <p:nvSpPr>
              <p:cNvPr id="190" name="Google Shape;190;p18"/>
              <p:cNvSpPr/>
              <p:nvPr/>
            </p:nvSpPr>
            <p:spPr>
              <a:xfrm flipH="1">
                <a:off x="1485398"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8"/>
              <p:cNvSpPr/>
              <p:nvPr/>
            </p:nvSpPr>
            <p:spPr>
              <a:xfrm flipH="1">
                <a:off x="1485398" y="4309200"/>
                <a:ext cx="2316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8"/>
              <p:cNvSpPr/>
              <p:nvPr/>
            </p:nvSpPr>
            <p:spPr>
              <a:xfrm flipH="1">
                <a:off x="1485398"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8"/>
              <p:cNvSpPr/>
              <p:nvPr/>
            </p:nvSpPr>
            <p:spPr>
              <a:xfrm flipH="1">
                <a:off x="1485398"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18"/>
            <p:cNvGrpSpPr/>
            <p:nvPr/>
          </p:nvGrpSpPr>
          <p:grpSpPr>
            <a:xfrm>
              <a:off x="4084879" y="4518900"/>
              <a:ext cx="231600" cy="624600"/>
              <a:chOff x="4084879" y="4518900"/>
              <a:chExt cx="231600" cy="624600"/>
            </a:xfrm>
          </p:grpSpPr>
          <p:sp>
            <p:nvSpPr>
              <p:cNvPr id="195" name="Google Shape;195;p18"/>
              <p:cNvSpPr/>
              <p:nvPr/>
            </p:nvSpPr>
            <p:spPr>
              <a:xfrm flipH="1">
                <a:off x="4084879"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8"/>
              <p:cNvSpPr/>
              <p:nvPr/>
            </p:nvSpPr>
            <p:spPr>
              <a:xfrm flipH="1">
                <a:off x="4084879"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8"/>
              <p:cNvSpPr/>
              <p:nvPr/>
            </p:nvSpPr>
            <p:spPr>
              <a:xfrm flipH="1">
                <a:off x="4084879"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18"/>
            <p:cNvGrpSpPr/>
            <p:nvPr/>
          </p:nvGrpSpPr>
          <p:grpSpPr>
            <a:xfrm>
              <a:off x="2970816" y="4309200"/>
              <a:ext cx="231600" cy="834300"/>
              <a:chOff x="2970816" y="4309200"/>
              <a:chExt cx="231600" cy="834300"/>
            </a:xfrm>
          </p:grpSpPr>
          <p:sp>
            <p:nvSpPr>
              <p:cNvPr id="199" name="Google Shape;199;p18"/>
              <p:cNvSpPr/>
              <p:nvPr/>
            </p:nvSpPr>
            <p:spPr>
              <a:xfrm flipH="1">
                <a:off x="2970816"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8"/>
              <p:cNvSpPr/>
              <p:nvPr/>
            </p:nvSpPr>
            <p:spPr>
              <a:xfrm flipH="1">
                <a:off x="2970816" y="4309200"/>
                <a:ext cx="2316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8"/>
              <p:cNvSpPr/>
              <p:nvPr/>
            </p:nvSpPr>
            <p:spPr>
              <a:xfrm flipH="1">
                <a:off x="2970816"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8"/>
              <p:cNvSpPr/>
              <p:nvPr/>
            </p:nvSpPr>
            <p:spPr>
              <a:xfrm flipH="1">
                <a:off x="2970816"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18"/>
            <p:cNvGrpSpPr/>
            <p:nvPr/>
          </p:nvGrpSpPr>
          <p:grpSpPr>
            <a:xfrm>
              <a:off x="4456234" y="4309200"/>
              <a:ext cx="231600" cy="834300"/>
              <a:chOff x="4456234" y="4309200"/>
              <a:chExt cx="231600" cy="834300"/>
            </a:xfrm>
          </p:grpSpPr>
          <p:sp>
            <p:nvSpPr>
              <p:cNvPr id="204" name="Google Shape;204;p18"/>
              <p:cNvSpPr/>
              <p:nvPr/>
            </p:nvSpPr>
            <p:spPr>
              <a:xfrm flipH="1">
                <a:off x="4456234"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8"/>
              <p:cNvSpPr/>
              <p:nvPr/>
            </p:nvSpPr>
            <p:spPr>
              <a:xfrm flipH="1">
                <a:off x="4456234" y="4309200"/>
                <a:ext cx="2316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8"/>
              <p:cNvSpPr/>
              <p:nvPr/>
            </p:nvSpPr>
            <p:spPr>
              <a:xfrm flipH="1">
                <a:off x="4456234"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8"/>
              <p:cNvSpPr/>
              <p:nvPr/>
            </p:nvSpPr>
            <p:spPr>
              <a:xfrm flipH="1">
                <a:off x="4456234"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18"/>
            <p:cNvGrpSpPr/>
            <p:nvPr/>
          </p:nvGrpSpPr>
          <p:grpSpPr>
            <a:xfrm>
              <a:off x="4827588" y="4099200"/>
              <a:ext cx="231600" cy="1044300"/>
              <a:chOff x="4827588" y="4099200"/>
              <a:chExt cx="231600" cy="1044300"/>
            </a:xfrm>
          </p:grpSpPr>
          <p:sp>
            <p:nvSpPr>
              <p:cNvPr id="209" name="Google Shape;209;p18"/>
              <p:cNvSpPr/>
              <p:nvPr/>
            </p:nvSpPr>
            <p:spPr>
              <a:xfrm flipH="1">
                <a:off x="4827588"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8"/>
              <p:cNvSpPr/>
              <p:nvPr/>
            </p:nvSpPr>
            <p:spPr>
              <a:xfrm flipH="1">
                <a:off x="4827588" y="4309200"/>
                <a:ext cx="2316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8"/>
              <p:cNvSpPr/>
              <p:nvPr/>
            </p:nvSpPr>
            <p:spPr>
              <a:xfrm flipH="1">
                <a:off x="4827588"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8"/>
              <p:cNvSpPr/>
              <p:nvPr/>
            </p:nvSpPr>
            <p:spPr>
              <a:xfrm flipH="1">
                <a:off x="4827588" y="4099200"/>
                <a:ext cx="231600" cy="104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8"/>
              <p:cNvSpPr/>
              <p:nvPr/>
            </p:nvSpPr>
            <p:spPr>
              <a:xfrm flipH="1">
                <a:off x="4827588"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18"/>
            <p:cNvGrpSpPr/>
            <p:nvPr/>
          </p:nvGrpSpPr>
          <p:grpSpPr>
            <a:xfrm>
              <a:off x="5198943" y="4309200"/>
              <a:ext cx="231600" cy="834300"/>
              <a:chOff x="5198943" y="4309200"/>
              <a:chExt cx="231600" cy="834300"/>
            </a:xfrm>
          </p:grpSpPr>
          <p:sp>
            <p:nvSpPr>
              <p:cNvPr id="215" name="Google Shape;215;p18"/>
              <p:cNvSpPr/>
              <p:nvPr/>
            </p:nvSpPr>
            <p:spPr>
              <a:xfrm flipH="1">
                <a:off x="5198943"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8"/>
              <p:cNvSpPr/>
              <p:nvPr/>
            </p:nvSpPr>
            <p:spPr>
              <a:xfrm flipH="1">
                <a:off x="5198943" y="4309200"/>
                <a:ext cx="2316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8"/>
              <p:cNvSpPr/>
              <p:nvPr/>
            </p:nvSpPr>
            <p:spPr>
              <a:xfrm flipH="1">
                <a:off x="5198943"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8"/>
              <p:cNvSpPr/>
              <p:nvPr/>
            </p:nvSpPr>
            <p:spPr>
              <a:xfrm flipH="1">
                <a:off x="5198943"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18"/>
            <p:cNvGrpSpPr/>
            <p:nvPr/>
          </p:nvGrpSpPr>
          <p:grpSpPr>
            <a:xfrm>
              <a:off x="5570297" y="4518900"/>
              <a:ext cx="231600" cy="624600"/>
              <a:chOff x="5570297" y="4518900"/>
              <a:chExt cx="231600" cy="624600"/>
            </a:xfrm>
          </p:grpSpPr>
          <p:sp>
            <p:nvSpPr>
              <p:cNvPr id="220" name="Google Shape;220;p18"/>
              <p:cNvSpPr/>
              <p:nvPr/>
            </p:nvSpPr>
            <p:spPr>
              <a:xfrm flipH="1">
                <a:off x="5570297"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8"/>
              <p:cNvSpPr/>
              <p:nvPr/>
            </p:nvSpPr>
            <p:spPr>
              <a:xfrm flipH="1">
                <a:off x="5570297"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8"/>
              <p:cNvSpPr/>
              <p:nvPr/>
            </p:nvSpPr>
            <p:spPr>
              <a:xfrm flipH="1">
                <a:off x="5570297"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18"/>
            <p:cNvGrpSpPr/>
            <p:nvPr/>
          </p:nvGrpSpPr>
          <p:grpSpPr>
            <a:xfrm>
              <a:off x="5941652" y="4309200"/>
              <a:ext cx="231600" cy="834300"/>
              <a:chOff x="5941652" y="4309200"/>
              <a:chExt cx="231600" cy="834300"/>
            </a:xfrm>
          </p:grpSpPr>
          <p:sp>
            <p:nvSpPr>
              <p:cNvPr id="224" name="Google Shape;224;p18"/>
              <p:cNvSpPr/>
              <p:nvPr/>
            </p:nvSpPr>
            <p:spPr>
              <a:xfrm flipH="1">
                <a:off x="5941652"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8"/>
              <p:cNvSpPr/>
              <p:nvPr/>
            </p:nvSpPr>
            <p:spPr>
              <a:xfrm flipH="1">
                <a:off x="5941652" y="4309200"/>
                <a:ext cx="2316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8"/>
              <p:cNvSpPr/>
              <p:nvPr/>
            </p:nvSpPr>
            <p:spPr>
              <a:xfrm flipH="1">
                <a:off x="5941652"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8"/>
              <p:cNvSpPr/>
              <p:nvPr/>
            </p:nvSpPr>
            <p:spPr>
              <a:xfrm flipH="1">
                <a:off x="5941652"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18"/>
            <p:cNvGrpSpPr/>
            <p:nvPr/>
          </p:nvGrpSpPr>
          <p:grpSpPr>
            <a:xfrm>
              <a:off x="6313006" y="4099200"/>
              <a:ext cx="231600" cy="1044300"/>
              <a:chOff x="6313006" y="4099200"/>
              <a:chExt cx="231600" cy="1044300"/>
            </a:xfrm>
          </p:grpSpPr>
          <p:sp>
            <p:nvSpPr>
              <p:cNvPr id="229" name="Google Shape;229;p18"/>
              <p:cNvSpPr/>
              <p:nvPr/>
            </p:nvSpPr>
            <p:spPr>
              <a:xfrm flipH="1">
                <a:off x="6313006"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8"/>
              <p:cNvSpPr/>
              <p:nvPr/>
            </p:nvSpPr>
            <p:spPr>
              <a:xfrm flipH="1">
                <a:off x="6313006" y="4309200"/>
                <a:ext cx="2316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8"/>
              <p:cNvSpPr/>
              <p:nvPr/>
            </p:nvSpPr>
            <p:spPr>
              <a:xfrm flipH="1">
                <a:off x="6313006"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8"/>
              <p:cNvSpPr/>
              <p:nvPr/>
            </p:nvSpPr>
            <p:spPr>
              <a:xfrm flipH="1">
                <a:off x="6313006" y="4099200"/>
                <a:ext cx="231600" cy="104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8"/>
              <p:cNvSpPr/>
              <p:nvPr/>
            </p:nvSpPr>
            <p:spPr>
              <a:xfrm flipH="1">
                <a:off x="6313006"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18"/>
            <p:cNvGrpSpPr/>
            <p:nvPr/>
          </p:nvGrpSpPr>
          <p:grpSpPr>
            <a:xfrm>
              <a:off x="6684361" y="4309200"/>
              <a:ext cx="231600" cy="834300"/>
              <a:chOff x="6684361" y="4309200"/>
              <a:chExt cx="231600" cy="834300"/>
            </a:xfrm>
          </p:grpSpPr>
          <p:sp>
            <p:nvSpPr>
              <p:cNvPr id="235" name="Google Shape;235;p18"/>
              <p:cNvSpPr/>
              <p:nvPr/>
            </p:nvSpPr>
            <p:spPr>
              <a:xfrm flipH="1">
                <a:off x="6684361"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8"/>
              <p:cNvSpPr/>
              <p:nvPr/>
            </p:nvSpPr>
            <p:spPr>
              <a:xfrm flipH="1">
                <a:off x="6684361" y="4309200"/>
                <a:ext cx="2316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8"/>
              <p:cNvSpPr/>
              <p:nvPr/>
            </p:nvSpPr>
            <p:spPr>
              <a:xfrm flipH="1">
                <a:off x="6684361"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8"/>
              <p:cNvSpPr/>
              <p:nvPr/>
            </p:nvSpPr>
            <p:spPr>
              <a:xfrm flipH="1">
                <a:off x="6684361"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18"/>
            <p:cNvGrpSpPr/>
            <p:nvPr/>
          </p:nvGrpSpPr>
          <p:grpSpPr>
            <a:xfrm>
              <a:off x="7055715" y="4518900"/>
              <a:ext cx="231600" cy="624600"/>
              <a:chOff x="7055715" y="4518900"/>
              <a:chExt cx="231600" cy="624600"/>
            </a:xfrm>
          </p:grpSpPr>
          <p:sp>
            <p:nvSpPr>
              <p:cNvPr id="240" name="Google Shape;240;p18"/>
              <p:cNvSpPr/>
              <p:nvPr/>
            </p:nvSpPr>
            <p:spPr>
              <a:xfrm flipH="1">
                <a:off x="7055715"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8"/>
              <p:cNvSpPr/>
              <p:nvPr/>
            </p:nvSpPr>
            <p:spPr>
              <a:xfrm flipH="1">
                <a:off x="7055715"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8"/>
              <p:cNvSpPr/>
              <p:nvPr/>
            </p:nvSpPr>
            <p:spPr>
              <a:xfrm flipH="1">
                <a:off x="7055715"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18"/>
            <p:cNvGrpSpPr/>
            <p:nvPr/>
          </p:nvGrpSpPr>
          <p:grpSpPr>
            <a:xfrm>
              <a:off x="7798424" y="4099200"/>
              <a:ext cx="231600" cy="1044300"/>
              <a:chOff x="7798424" y="4099200"/>
              <a:chExt cx="231600" cy="1044300"/>
            </a:xfrm>
          </p:grpSpPr>
          <p:sp>
            <p:nvSpPr>
              <p:cNvPr id="244" name="Google Shape;244;p18"/>
              <p:cNvSpPr/>
              <p:nvPr/>
            </p:nvSpPr>
            <p:spPr>
              <a:xfrm flipH="1">
                <a:off x="7798424"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8"/>
              <p:cNvSpPr/>
              <p:nvPr/>
            </p:nvSpPr>
            <p:spPr>
              <a:xfrm flipH="1">
                <a:off x="7798424" y="4309200"/>
                <a:ext cx="2316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8"/>
              <p:cNvSpPr/>
              <p:nvPr/>
            </p:nvSpPr>
            <p:spPr>
              <a:xfrm flipH="1">
                <a:off x="7798424"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8"/>
              <p:cNvSpPr/>
              <p:nvPr/>
            </p:nvSpPr>
            <p:spPr>
              <a:xfrm flipH="1">
                <a:off x="7798424" y="4099200"/>
                <a:ext cx="231600" cy="104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8"/>
              <p:cNvSpPr/>
              <p:nvPr/>
            </p:nvSpPr>
            <p:spPr>
              <a:xfrm flipH="1">
                <a:off x="7798424"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18"/>
            <p:cNvGrpSpPr/>
            <p:nvPr/>
          </p:nvGrpSpPr>
          <p:grpSpPr>
            <a:xfrm>
              <a:off x="8169779" y="4309200"/>
              <a:ext cx="231600" cy="834300"/>
              <a:chOff x="8169779" y="4309200"/>
              <a:chExt cx="231600" cy="834300"/>
            </a:xfrm>
          </p:grpSpPr>
          <p:sp>
            <p:nvSpPr>
              <p:cNvPr id="250" name="Google Shape;250;p18"/>
              <p:cNvSpPr/>
              <p:nvPr/>
            </p:nvSpPr>
            <p:spPr>
              <a:xfrm flipH="1">
                <a:off x="8169779"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8"/>
              <p:cNvSpPr/>
              <p:nvPr/>
            </p:nvSpPr>
            <p:spPr>
              <a:xfrm flipH="1">
                <a:off x="8169779" y="4309200"/>
                <a:ext cx="2316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8"/>
              <p:cNvSpPr/>
              <p:nvPr/>
            </p:nvSpPr>
            <p:spPr>
              <a:xfrm flipH="1">
                <a:off x="8169779"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8"/>
              <p:cNvSpPr/>
              <p:nvPr/>
            </p:nvSpPr>
            <p:spPr>
              <a:xfrm flipH="1">
                <a:off x="8169779"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18"/>
            <p:cNvGrpSpPr/>
            <p:nvPr/>
          </p:nvGrpSpPr>
          <p:grpSpPr>
            <a:xfrm>
              <a:off x="7427070" y="4309200"/>
              <a:ext cx="231600" cy="834300"/>
              <a:chOff x="7427070" y="4309200"/>
              <a:chExt cx="231600" cy="834300"/>
            </a:xfrm>
          </p:grpSpPr>
          <p:sp>
            <p:nvSpPr>
              <p:cNvPr id="255" name="Google Shape;255;p18"/>
              <p:cNvSpPr/>
              <p:nvPr/>
            </p:nvSpPr>
            <p:spPr>
              <a:xfrm flipH="1">
                <a:off x="7427070"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8"/>
              <p:cNvSpPr/>
              <p:nvPr/>
            </p:nvSpPr>
            <p:spPr>
              <a:xfrm flipH="1">
                <a:off x="7427070" y="4309200"/>
                <a:ext cx="2316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8"/>
              <p:cNvSpPr/>
              <p:nvPr/>
            </p:nvSpPr>
            <p:spPr>
              <a:xfrm flipH="1">
                <a:off x="7427070"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8"/>
              <p:cNvSpPr/>
              <p:nvPr/>
            </p:nvSpPr>
            <p:spPr>
              <a:xfrm flipH="1">
                <a:off x="7427070"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18"/>
            <p:cNvGrpSpPr/>
            <p:nvPr/>
          </p:nvGrpSpPr>
          <p:grpSpPr>
            <a:xfrm>
              <a:off x="8541133" y="4518900"/>
              <a:ext cx="231600" cy="624600"/>
              <a:chOff x="8541133" y="4518900"/>
              <a:chExt cx="231600" cy="624600"/>
            </a:xfrm>
          </p:grpSpPr>
          <p:sp>
            <p:nvSpPr>
              <p:cNvPr id="260" name="Google Shape;260;p18"/>
              <p:cNvSpPr/>
              <p:nvPr/>
            </p:nvSpPr>
            <p:spPr>
              <a:xfrm flipH="1">
                <a:off x="8541133"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8"/>
              <p:cNvSpPr/>
              <p:nvPr/>
            </p:nvSpPr>
            <p:spPr>
              <a:xfrm flipH="1">
                <a:off x="8541133"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8"/>
              <p:cNvSpPr/>
              <p:nvPr/>
            </p:nvSpPr>
            <p:spPr>
              <a:xfrm flipH="1">
                <a:off x="8541133"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18"/>
            <p:cNvGrpSpPr/>
            <p:nvPr/>
          </p:nvGrpSpPr>
          <p:grpSpPr>
            <a:xfrm>
              <a:off x="8912488" y="4309200"/>
              <a:ext cx="231600" cy="834300"/>
              <a:chOff x="8912488" y="4309200"/>
              <a:chExt cx="231600" cy="834300"/>
            </a:xfrm>
          </p:grpSpPr>
          <p:sp>
            <p:nvSpPr>
              <p:cNvPr id="264" name="Google Shape;264;p18"/>
              <p:cNvSpPr/>
              <p:nvPr/>
            </p:nvSpPr>
            <p:spPr>
              <a:xfrm flipH="1">
                <a:off x="8912488" y="4728600"/>
                <a:ext cx="231600" cy="4149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8"/>
              <p:cNvSpPr/>
              <p:nvPr/>
            </p:nvSpPr>
            <p:spPr>
              <a:xfrm flipH="1">
                <a:off x="8912488" y="4309200"/>
                <a:ext cx="231600" cy="8343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8"/>
              <p:cNvSpPr/>
              <p:nvPr/>
            </p:nvSpPr>
            <p:spPr>
              <a:xfrm flipH="1">
                <a:off x="8912488" y="4518900"/>
                <a:ext cx="231600" cy="6246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8"/>
              <p:cNvSpPr/>
              <p:nvPr/>
            </p:nvSpPr>
            <p:spPr>
              <a:xfrm flipH="1">
                <a:off x="8912488" y="4938300"/>
                <a:ext cx="231600" cy="2052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18"/>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18"/>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70" name="Google Shape;270;p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10"/>
          <p:cNvGrpSpPr/>
          <p:nvPr/>
        </p:nvGrpSpPr>
        <p:grpSpPr>
          <a:xfrm>
            <a:off x="625966" y="299376"/>
            <a:ext cx="999312" cy="999312"/>
            <a:chOff x="348199" y="179450"/>
            <a:chExt cx="1116300" cy="1116300"/>
          </a:xfrm>
        </p:grpSpPr>
        <p:sp>
          <p:nvSpPr>
            <p:cNvPr id="51" name="Google Shape;51;p10"/>
            <p:cNvSpPr/>
            <p:nvPr/>
          </p:nvSpPr>
          <p:spPr>
            <a:xfrm rot="-5400000">
              <a:off x="574557" y="405788"/>
              <a:ext cx="663600" cy="663600"/>
            </a:xfrm>
            <a:prstGeom prst="pie">
              <a:avLst>
                <a:gd fmla="val 10792838" name="adj1"/>
                <a:gd fmla="val 16200000" name="adj2"/>
              </a:avLst>
            </a:prstGeom>
            <a:solidFill>
              <a:schemeClr val="dk2">
                <a:alpha val="1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0"/>
            <p:cNvSpPr/>
            <p:nvPr/>
          </p:nvSpPr>
          <p:spPr>
            <a:xfrm rot="-5400000">
              <a:off x="348199" y="179450"/>
              <a:ext cx="1116300" cy="1116300"/>
            </a:xfrm>
            <a:prstGeom prst="pie">
              <a:avLst>
                <a:gd fmla="val 10792838" name="adj1"/>
                <a:gd fmla="val 16200000" name="adj2"/>
              </a:avLst>
            </a:prstGeom>
            <a:solidFill>
              <a:schemeClr val="dk2">
                <a:alpha val="1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1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10"/>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6" name="Shape 56"/>
        <p:cNvGrpSpPr/>
        <p:nvPr/>
      </p:nvGrpSpPr>
      <p:grpSpPr>
        <a:xfrm>
          <a:off x="0" y="0"/>
          <a:ext cx="0" cy="0"/>
          <a:chOff x="0" y="0"/>
          <a:chExt cx="0" cy="0"/>
        </a:xfrm>
      </p:grpSpPr>
      <p:grpSp>
        <p:nvGrpSpPr>
          <p:cNvPr id="57" name="Google Shape;57;p11"/>
          <p:cNvGrpSpPr/>
          <p:nvPr/>
        </p:nvGrpSpPr>
        <p:grpSpPr>
          <a:xfrm>
            <a:off x="146769" y="3406"/>
            <a:ext cx="1233214" cy="1384535"/>
            <a:chOff x="146769" y="3406"/>
            <a:chExt cx="1233214" cy="1384535"/>
          </a:xfrm>
        </p:grpSpPr>
        <p:grpSp>
          <p:nvGrpSpPr>
            <p:cNvPr id="58" name="Google Shape;58;p11"/>
            <p:cNvGrpSpPr/>
            <p:nvPr/>
          </p:nvGrpSpPr>
          <p:grpSpPr>
            <a:xfrm>
              <a:off x="1063183" y="3406"/>
              <a:ext cx="316800" cy="688513"/>
              <a:chOff x="1063183" y="3406"/>
              <a:chExt cx="316800" cy="688513"/>
            </a:xfrm>
          </p:grpSpPr>
          <p:sp>
            <p:nvSpPr>
              <p:cNvPr id="59" name="Google Shape;59;p11"/>
              <p:cNvSpPr/>
              <p:nvPr/>
            </p:nvSpPr>
            <p:spPr>
              <a:xfrm rot="10800000">
                <a:off x="1063183" y="3419"/>
                <a:ext cx="316800" cy="688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1"/>
              <p:cNvSpPr/>
              <p:nvPr/>
            </p:nvSpPr>
            <p:spPr>
              <a:xfrm rot="10800000">
                <a:off x="1063183" y="3406"/>
                <a:ext cx="316800" cy="340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11"/>
            <p:cNvGrpSpPr/>
            <p:nvPr/>
          </p:nvGrpSpPr>
          <p:grpSpPr>
            <a:xfrm>
              <a:off x="604976" y="3406"/>
              <a:ext cx="316800" cy="1036524"/>
              <a:chOff x="604976" y="3406"/>
              <a:chExt cx="316800" cy="1036524"/>
            </a:xfrm>
          </p:grpSpPr>
          <p:sp>
            <p:nvSpPr>
              <p:cNvPr id="62" name="Google Shape;62;p11"/>
              <p:cNvSpPr/>
              <p:nvPr/>
            </p:nvSpPr>
            <p:spPr>
              <a:xfrm rot="10800000">
                <a:off x="604976" y="3419"/>
                <a:ext cx="316800" cy="688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1"/>
              <p:cNvSpPr/>
              <p:nvPr/>
            </p:nvSpPr>
            <p:spPr>
              <a:xfrm rot="10800000">
                <a:off x="604976" y="3430"/>
                <a:ext cx="316800" cy="1036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1"/>
              <p:cNvSpPr/>
              <p:nvPr/>
            </p:nvSpPr>
            <p:spPr>
              <a:xfrm rot="10800000">
                <a:off x="604976" y="3406"/>
                <a:ext cx="316800" cy="340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11"/>
            <p:cNvGrpSpPr/>
            <p:nvPr/>
          </p:nvGrpSpPr>
          <p:grpSpPr>
            <a:xfrm>
              <a:off x="146769" y="3406"/>
              <a:ext cx="316800" cy="1384535"/>
              <a:chOff x="146769" y="3406"/>
              <a:chExt cx="316800" cy="1384535"/>
            </a:xfrm>
          </p:grpSpPr>
          <p:sp>
            <p:nvSpPr>
              <p:cNvPr id="66" name="Google Shape;66;p11"/>
              <p:cNvSpPr/>
              <p:nvPr/>
            </p:nvSpPr>
            <p:spPr>
              <a:xfrm rot="10800000">
                <a:off x="146769" y="3419"/>
                <a:ext cx="316800" cy="688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1"/>
              <p:cNvSpPr/>
              <p:nvPr/>
            </p:nvSpPr>
            <p:spPr>
              <a:xfrm rot="10800000">
                <a:off x="146769" y="3441"/>
                <a:ext cx="316800" cy="1384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1"/>
              <p:cNvSpPr/>
              <p:nvPr/>
            </p:nvSpPr>
            <p:spPr>
              <a:xfrm rot="10800000">
                <a:off x="146769" y="3430"/>
                <a:ext cx="316800" cy="1036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1"/>
              <p:cNvSpPr/>
              <p:nvPr/>
            </p:nvSpPr>
            <p:spPr>
              <a:xfrm rot="10800000">
                <a:off x="146769" y="3406"/>
                <a:ext cx="316800" cy="340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 name="Google Shape;70;p11"/>
          <p:cNvGrpSpPr/>
          <p:nvPr/>
        </p:nvGrpSpPr>
        <p:grpSpPr>
          <a:xfrm>
            <a:off x="6775084" y="2904008"/>
            <a:ext cx="2186147" cy="2239500"/>
            <a:chOff x="6775084" y="2904008"/>
            <a:chExt cx="2186147" cy="2239500"/>
          </a:xfrm>
        </p:grpSpPr>
        <p:grpSp>
          <p:nvGrpSpPr>
            <p:cNvPr id="71" name="Google Shape;71;p11"/>
            <p:cNvGrpSpPr/>
            <p:nvPr/>
          </p:nvGrpSpPr>
          <p:grpSpPr>
            <a:xfrm>
              <a:off x="6775084" y="4253708"/>
              <a:ext cx="409500" cy="889800"/>
              <a:chOff x="6775084" y="4253708"/>
              <a:chExt cx="409500" cy="889800"/>
            </a:xfrm>
          </p:grpSpPr>
          <p:sp>
            <p:nvSpPr>
              <p:cNvPr id="72" name="Google Shape;72;p11"/>
              <p:cNvSpPr/>
              <p:nvPr/>
            </p:nvSpPr>
            <p:spPr>
              <a:xfrm>
                <a:off x="6775084" y="4253708"/>
                <a:ext cx="409500" cy="8898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1"/>
              <p:cNvSpPr/>
              <p:nvPr/>
            </p:nvSpPr>
            <p:spPr>
              <a:xfrm>
                <a:off x="6775084" y="4703408"/>
                <a:ext cx="409500" cy="4401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11"/>
            <p:cNvGrpSpPr/>
            <p:nvPr/>
          </p:nvGrpSpPr>
          <p:grpSpPr>
            <a:xfrm>
              <a:off x="7367299" y="3804008"/>
              <a:ext cx="409500" cy="1339500"/>
              <a:chOff x="7367299" y="3804008"/>
              <a:chExt cx="409500" cy="1339500"/>
            </a:xfrm>
          </p:grpSpPr>
          <p:sp>
            <p:nvSpPr>
              <p:cNvPr id="75" name="Google Shape;75;p11"/>
              <p:cNvSpPr/>
              <p:nvPr/>
            </p:nvSpPr>
            <p:spPr>
              <a:xfrm>
                <a:off x="7367299" y="4253708"/>
                <a:ext cx="409500" cy="8898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a:off x="7367299" y="3804008"/>
                <a:ext cx="409500" cy="1339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1"/>
              <p:cNvSpPr/>
              <p:nvPr/>
            </p:nvSpPr>
            <p:spPr>
              <a:xfrm>
                <a:off x="7367299" y="4703408"/>
                <a:ext cx="409500" cy="4401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11"/>
            <p:cNvGrpSpPr/>
            <p:nvPr/>
          </p:nvGrpSpPr>
          <p:grpSpPr>
            <a:xfrm>
              <a:off x="7959516" y="3354008"/>
              <a:ext cx="409500" cy="1789500"/>
              <a:chOff x="7959516" y="3354008"/>
              <a:chExt cx="409500" cy="1789500"/>
            </a:xfrm>
          </p:grpSpPr>
          <p:sp>
            <p:nvSpPr>
              <p:cNvPr id="79" name="Google Shape;79;p11"/>
              <p:cNvSpPr/>
              <p:nvPr/>
            </p:nvSpPr>
            <p:spPr>
              <a:xfrm>
                <a:off x="7959516" y="4253708"/>
                <a:ext cx="409500" cy="8898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1"/>
              <p:cNvSpPr/>
              <p:nvPr/>
            </p:nvSpPr>
            <p:spPr>
              <a:xfrm>
                <a:off x="7959516" y="3354008"/>
                <a:ext cx="409500" cy="1789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1"/>
              <p:cNvSpPr/>
              <p:nvPr/>
            </p:nvSpPr>
            <p:spPr>
              <a:xfrm>
                <a:off x="7959516" y="3804008"/>
                <a:ext cx="409500" cy="1339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1"/>
              <p:cNvSpPr/>
              <p:nvPr/>
            </p:nvSpPr>
            <p:spPr>
              <a:xfrm>
                <a:off x="7959516" y="4703408"/>
                <a:ext cx="409500" cy="4401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11"/>
            <p:cNvGrpSpPr/>
            <p:nvPr/>
          </p:nvGrpSpPr>
          <p:grpSpPr>
            <a:xfrm>
              <a:off x="8551731" y="2904008"/>
              <a:ext cx="409500" cy="2239500"/>
              <a:chOff x="8551731" y="2904008"/>
              <a:chExt cx="409500" cy="2239500"/>
            </a:xfrm>
          </p:grpSpPr>
          <p:sp>
            <p:nvSpPr>
              <p:cNvPr id="84" name="Google Shape;84;p11"/>
              <p:cNvSpPr/>
              <p:nvPr/>
            </p:nvSpPr>
            <p:spPr>
              <a:xfrm>
                <a:off x="8551731" y="4253708"/>
                <a:ext cx="409500" cy="8898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1"/>
              <p:cNvSpPr/>
              <p:nvPr/>
            </p:nvSpPr>
            <p:spPr>
              <a:xfrm>
                <a:off x="8551731" y="3354008"/>
                <a:ext cx="409500" cy="1789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1"/>
              <p:cNvSpPr/>
              <p:nvPr/>
            </p:nvSpPr>
            <p:spPr>
              <a:xfrm>
                <a:off x="8551731" y="3804008"/>
                <a:ext cx="409500" cy="1339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1"/>
              <p:cNvSpPr/>
              <p:nvPr/>
            </p:nvSpPr>
            <p:spPr>
              <a:xfrm>
                <a:off x="8551731" y="2904008"/>
                <a:ext cx="409500" cy="22395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1"/>
              <p:cNvSpPr/>
              <p:nvPr/>
            </p:nvSpPr>
            <p:spPr>
              <a:xfrm>
                <a:off x="8551731" y="4703408"/>
                <a:ext cx="409500" cy="440100"/>
              </a:xfrm>
              <a:prstGeom prst="round2SameRect">
                <a:avLst>
                  <a:gd fmla="val 50000" name="adj1"/>
                  <a:gd fmla="val 0"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Google Shape;89;p11"/>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0" name="Google Shape;90;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12"/>
          <p:cNvGrpSpPr/>
          <p:nvPr/>
        </p:nvGrpSpPr>
        <p:grpSpPr>
          <a:xfrm>
            <a:off x="625966" y="299376"/>
            <a:ext cx="999312" cy="999312"/>
            <a:chOff x="348199" y="179450"/>
            <a:chExt cx="1116300" cy="1116300"/>
          </a:xfrm>
        </p:grpSpPr>
        <p:sp>
          <p:nvSpPr>
            <p:cNvPr id="93" name="Google Shape;93;p12"/>
            <p:cNvSpPr/>
            <p:nvPr/>
          </p:nvSpPr>
          <p:spPr>
            <a:xfrm rot="-5400000">
              <a:off x="574557" y="405788"/>
              <a:ext cx="663600" cy="663600"/>
            </a:xfrm>
            <a:prstGeom prst="pie">
              <a:avLst>
                <a:gd fmla="val 10792838" name="adj1"/>
                <a:gd fmla="val 16200000" name="adj2"/>
              </a:avLst>
            </a:prstGeom>
            <a:solidFill>
              <a:schemeClr val="dk2">
                <a:alpha val="1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2"/>
            <p:cNvSpPr/>
            <p:nvPr/>
          </p:nvSpPr>
          <p:spPr>
            <a:xfrm rot="-5400000">
              <a:off x="348199" y="179450"/>
              <a:ext cx="1116300" cy="1116300"/>
            </a:xfrm>
            <a:prstGeom prst="pie">
              <a:avLst>
                <a:gd fmla="val 10792838" name="adj1"/>
                <a:gd fmla="val 16200000" name="adj2"/>
              </a:avLst>
            </a:prstGeom>
            <a:solidFill>
              <a:schemeClr val="dk2">
                <a:alpha val="1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1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12"/>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7" name="Google Shape;97;p12"/>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13"/>
          <p:cNvGrpSpPr/>
          <p:nvPr/>
        </p:nvGrpSpPr>
        <p:grpSpPr>
          <a:xfrm>
            <a:off x="625966" y="299376"/>
            <a:ext cx="999312" cy="999312"/>
            <a:chOff x="348199" y="179450"/>
            <a:chExt cx="1116300" cy="1116300"/>
          </a:xfrm>
        </p:grpSpPr>
        <p:sp>
          <p:nvSpPr>
            <p:cNvPr id="101" name="Google Shape;101;p13"/>
            <p:cNvSpPr/>
            <p:nvPr/>
          </p:nvSpPr>
          <p:spPr>
            <a:xfrm rot="-5400000">
              <a:off x="574557" y="405788"/>
              <a:ext cx="663600" cy="663600"/>
            </a:xfrm>
            <a:prstGeom prst="pie">
              <a:avLst>
                <a:gd fmla="val 10792838" name="adj1"/>
                <a:gd fmla="val 16200000" name="adj2"/>
              </a:avLst>
            </a:prstGeom>
            <a:solidFill>
              <a:schemeClr val="dk2">
                <a:alpha val="1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3"/>
            <p:cNvSpPr/>
            <p:nvPr/>
          </p:nvSpPr>
          <p:spPr>
            <a:xfrm rot="-5400000">
              <a:off x="348199" y="179450"/>
              <a:ext cx="1116300" cy="1116300"/>
            </a:xfrm>
            <a:prstGeom prst="pie">
              <a:avLst>
                <a:gd fmla="val 10792838" name="adj1"/>
                <a:gd fmla="val 16200000" name="adj2"/>
              </a:avLst>
            </a:prstGeom>
            <a:solidFill>
              <a:schemeClr val="dk2">
                <a:alpha val="1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14"/>
          <p:cNvGrpSpPr/>
          <p:nvPr/>
        </p:nvGrpSpPr>
        <p:grpSpPr>
          <a:xfrm>
            <a:off x="625966" y="299376"/>
            <a:ext cx="999312" cy="999312"/>
            <a:chOff x="348199" y="179450"/>
            <a:chExt cx="1116300" cy="1116300"/>
          </a:xfrm>
        </p:grpSpPr>
        <p:sp>
          <p:nvSpPr>
            <p:cNvPr id="107" name="Google Shape;107;p14"/>
            <p:cNvSpPr/>
            <p:nvPr/>
          </p:nvSpPr>
          <p:spPr>
            <a:xfrm rot="-5400000">
              <a:off x="574557" y="405788"/>
              <a:ext cx="663600" cy="663600"/>
            </a:xfrm>
            <a:prstGeom prst="pie">
              <a:avLst>
                <a:gd fmla="val 10792838" name="adj1"/>
                <a:gd fmla="val 16200000" name="adj2"/>
              </a:avLst>
            </a:prstGeom>
            <a:solidFill>
              <a:schemeClr val="dk2">
                <a:alpha val="1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4"/>
            <p:cNvSpPr/>
            <p:nvPr/>
          </p:nvSpPr>
          <p:spPr>
            <a:xfrm rot="-5400000">
              <a:off x="348199" y="179450"/>
              <a:ext cx="1116300" cy="1116300"/>
            </a:xfrm>
            <a:prstGeom prst="pie">
              <a:avLst>
                <a:gd fmla="val 10792838" name="adj1"/>
                <a:gd fmla="val 16200000" name="adj2"/>
              </a:avLst>
            </a:prstGeom>
            <a:solidFill>
              <a:schemeClr val="dk2">
                <a:alpha val="1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14"/>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14"/>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1" name="Google Shape;111;p1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15"/>
          <p:cNvGrpSpPr/>
          <p:nvPr/>
        </p:nvGrpSpPr>
        <p:grpSpPr>
          <a:xfrm>
            <a:off x="6866714" y="1255"/>
            <a:ext cx="2267380" cy="2601741"/>
            <a:chOff x="6790514" y="1255"/>
            <a:chExt cx="2267380" cy="2601741"/>
          </a:xfrm>
        </p:grpSpPr>
        <p:grpSp>
          <p:nvGrpSpPr>
            <p:cNvPr id="114" name="Google Shape;114;p15"/>
            <p:cNvGrpSpPr/>
            <p:nvPr/>
          </p:nvGrpSpPr>
          <p:grpSpPr>
            <a:xfrm>
              <a:off x="7067536" y="1255"/>
              <a:ext cx="1990358" cy="1990303"/>
              <a:chOff x="7067536" y="1255"/>
              <a:chExt cx="1990358" cy="1990303"/>
            </a:xfrm>
          </p:grpSpPr>
          <p:sp>
            <p:nvSpPr>
              <p:cNvPr id="115" name="Google Shape;115;p15"/>
              <p:cNvSpPr/>
              <p:nvPr/>
            </p:nvSpPr>
            <p:spPr>
              <a:xfrm rot="-8648551">
                <a:off x="7594313" y="527721"/>
                <a:ext cx="937226" cy="937226"/>
              </a:xfrm>
              <a:prstGeom prst="ellipse">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5"/>
              <p:cNvSpPr/>
              <p:nvPr/>
            </p:nvSpPr>
            <p:spPr>
              <a:xfrm rot="-8648551">
                <a:off x="7594313" y="527721"/>
                <a:ext cx="937226" cy="937226"/>
              </a:xfrm>
              <a:prstGeom prst="pie">
                <a:avLst>
                  <a:gd fmla="val 19376841" name="adj1"/>
                  <a:gd fmla="val 12313574"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5"/>
              <p:cNvSpPr/>
              <p:nvPr/>
            </p:nvSpPr>
            <p:spPr>
              <a:xfrm rot="-8649154">
                <a:off x="7349891" y="283705"/>
                <a:ext cx="1425647" cy="1425404"/>
              </a:xfrm>
              <a:prstGeom prst="ellipse">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15"/>
            <p:cNvGrpSpPr/>
            <p:nvPr/>
          </p:nvGrpSpPr>
          <p:grpSpPr>
            <a:xfrm>
              <a:off x="8207126" y="1807997"/>
              <a:ext cx="795000" cy="795000"/>
              <a:chOff x="8207126" y="1807997"/>
              <a:chExt cx="795000" cy="795000"/>
            </a:xfrm>
          </p:grpSpPr>
          <p:sp>
            <p:nvSpPr>
              <p:cNvPr id="119" name="Google Shape;119;p15"/>
              <p:cNvSpPr/>
              <p:nvPr/>
            </p:nvSpPr>
            <p:spPr>
              <a:xfrm rot="2152054">
                <a:off x="8319942" y="1920813"/>
                <a:ext cx="569367" cy="569367"/>
              </a:xfrm>
              <a:prstGeom prst="ellipse">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5"/>
              <p:cNvSpPr/>
              <p:nvPr/>
            </p:nvSpPr>
            <p:spPr>
              <a:xfrm rot="2150259">
                <a:off x="8408218" y="2008610"/>
                <a:ext cx="393004" cy="393004"/>
              </a:xfrm>
              <a:prstGeom prst="ellipse">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5"/>
              <p:cNvSpPr/>
              <p:nvPr/>
            </p:nvSpPr>
            <p:spPr>
              <a:xfrm rot="2150259">
                <a:off x="8408218" y="2008610"/>
                <a:ext cx="393004" cy="393004"/>
              </a:xfrm>
              <a:prstGeom prst="pie">
                <a:avLst>
                  <a:gd fmla="val 5699893" name="adj1"/>
                  <a:gd fmla="val 12313574"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15"/>
            <p:cNvGrpSpPr/>
            <p:nvPr/>
          </p:nvGrpSpPr>
          <p:grpSpPr>
            <a:xfrm>
              <a:off x="6790514" y="118857"/>
              <a:ext cx="548700" cy="548700"/>
              <a:chOff x="6790514" y="118857"/>
              <a:chExt cx="548700" cy="548700"/>
            </a:xfrm>
          </p:grpSpPr>
          <p:sp>
            <p:nvSpPr>
              <p:cNvPr id="123" name="Google Shape;123;p15"/>
              <p:cNvSpPr/>
              <p:nvPr/>
            </p:nvSpPr>
            <p:spPr>
              <a:xfrm rot="2150259">
                <a:off x="6868362" y="196705"/>
                <a:ext cx="393004" cy="393004"/>
              </a:xfrm>
              <a:prstGeom prst="ellipse">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5"/>
              <p:cNvSpPr/>
              <p:nvPr/>
            </p:nvSpPr>
            <p:spPr>
              <a:xfrm rot="2150259">
                <a:off x="6868362" y="196705"/>
                <a:ext cx="393004" cy="393004"/>
              </a:xfrm>
              <a:prstGeom prst="pie">
                <a:avLst>
                  <a:gd fmla="val 5699893" name="adj1"/>
                  <a:gd fmla="val 12313574" name="adj2"/>
                </a:avLst>
              </a:prstGeom>
              <a:solidFill>
                <a:schemeClr val="lt1">
                  <a:alpha val="823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15"/>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1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16"/>
          <p:cNvGrpSpPr/>
          <p:nvPr/>
        </p:nvGrpSpPr>
        <p:grpSpPr>
          <a:xfrm>
            <a:off x="625966" y="299376"/>
            <a:ext cx="999312" cy="999312"/>
            <a:chOff x="348199" y="179450"/>
            <a:chExt cx="1116300" cy="1116300"/>
          </a:xfrm>
        </p:grpSpPr>
        <p:sp>
          <p:nvSpPr>
            <p:cNvPr id="129" name="Google Shape;129;p16"/>
            <p:cNvSpPr/>
            <p:nvPr/>
          </p:nvSpPr>
          <p:spPr>
            <a:xfrm rot="-5400000">
              <a:off x="574557" y="405788"/>
              <a:ext cx="663600" cy="663600"/>
            </a:xfrm>
            <a:prstGeom prst="pie">
              <a:avLst>
                <a:gd fmla="val 10792838" name="adj1"/>
                <a:gd fmla="val 16200000" name="adj2"/>
              </a:avLst>
            </a:prstGeom>
            <a:solidFill>
              <a:schemeClr val="dk2">
                <a:alpha val="1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6"/>
            <p:cNvSpPr/>
            <p:nvPr/>
          </p:nvSpPr>
          <p:spPr>
            <a:xfrm rot="-5400000">
              <a:off x="348199" y="179450"/>
              <a:ext cx="1116300" cy="1116300"/>
            </a:xfrm>
            <a:prstGeom prst="pie">
              <a:avLst>
                <a:gd fmla="val 10792838" name="adj1"/>
                <a:gd fmla="val 16200000" name="adj2"/>
              </a:avLst>
            </a:prstGeom>
            <a:solidFill>
              <a:schemeClr val="dk2">
                <a:alpha val="1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16"/>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16"/>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16"/>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4" name="Google Shape;134;p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7"/>
          <p:cNvGrpSpPr/>
          <p:nvPr/>
        </p:nvGrpSpPr>
        <p:grpSpPr>
          <a:xfrm>
            <a:off x="713373" y="3847119"/>
            <a:ext cx="825392" cy="825392"/>
            <a:chOff x="348199" y="179450"/>
            <a:chExt cx="1116300" cy="1116300"/>
          </a:xfrm>
        </p:grpSpPr>
        <p:sp>
          <p:nvSpPr>
            <p:cNvPr id="137" name="Google Shape;137;p17"/>
            <p:cNvSpPr/>
            <p:nvPr/>
          </p:nvSpPr>
          <p:spPr>
            <a:xfrm rot="-5400000">
              <a:off x="574557" y="405788"/>
              <a:ext cx="663600" cy="663600"/>
            </a:xfrm>
            <a:prstGeom prst="pie">
              <a:avLst>
                <a:gd fmla="val 10792838" name="adj1"/>
                <a:gd fmla="val 16200000" name="adj2"/>
              </a:avLst>
            </a:prstGeom>
            <a:solidFill>
              <a:schemeClr val="dk2">
                <a:alpha val="1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7"/>
            <p:cNvSpPr/>
            <p:nvPr/>
          </p:nvSpPr>
          <p:spPr>
            <a:xfrm rot="-5400000">
              <a:off x="348199" y="179450"/>
              <a:ext cx="1116300" cy="1116300"/>
            </a:xfrm>
            <a:prstGeom prst="pie">
              <a:avLst>
                <a:gd fmla="val 10792838" name="adj1"/>
                <a:gd fmla="val 16200000" name="adj2"/>
              </a:avLst>
            </a:prstGeom>
            <a:solidFill>
              <a:schemeClr val="dk2">
                <a:alpha val="1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17"/>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0" name="Google Shape;140;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ocs.python.org/3/library/datetime.html#strftime-and-strptime-behavior" TargetMode="Externa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7.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
          <p:cNvSpPr txBox="1"/>
          <p:nvPr>
            <p:ph type="ctrTitle"/>
          </p:nvPr>
        </p:nvSpPr>
        <p:spPr>
          <a:xfrm>
            <a:off x="641375" y="2571750"/>
            <a:ext cx="7393500" cy="8385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s" sz="2600">
                <a:latin typeface="Roboto"/>
                <a:ea typeface="Roboto"/>
                <a:cs typeface="Roboto"/>
                <a:sym typeface="Roboto"/>
              </a:rPr>
              <a:t>Análisis exploratorio de datos</a:t>
            </a:r>
            <a:endParaRPr sz="2600">
              <a:latin typeface="Roboto"/>
              <a:ea typeface="Roboto"/>
              <a:cs typeface="Roboto"/>
              <a:sym typeface="Roboto"/>
            </a:endParaRPr>
          </a:p>
        </p:txBody>
      </p:sp>
      <p:sp>
        <p:nvSpPr>
          <p:cNvPr id="278" name="Google Shape;278;p1"/>
          <p:cNvSpPr txBox="1"/>
          <p:nvPr>
            <p:ph idx="1" type="subTitle"/>
          </p:nvPr>
        </p:nvSpPr>
        <p:spPr>
          <a:xfrm>
            <a:off x="641375" y="3318950"/>
            <a:ext cx="5265300" cy="67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s" sz="2200"/>
              <a:t>EDA (Exploratory Data Analysis)</a:t>
            </a:r>
            <a:endParaRPr sz="2200"/>
          </a:p>
        </p:txBody>
      </p:sp>
      <p:pic>
        <p:nvPicPr>
          <p:cNvPr id="279" name="Google Shape;279;p1"/>
          <p:cNvPicPr preferRelativeResize="0"/>
          <p:nvPr/>
        </p:nvPicPr>
        <p:blipFill rotWithShape="1">
          <a:blip r:embed="rId3">
            <a:alphaModFix/>
          </a:blip>
          <a:srcRect b="0" l="0" r="0" t="0"/>
          <a:stretch/>
        </p:blipFill>
        <p:spPr>
          <a:xfrm>
            <a:off x="6728275" y="3271250"/>
            <a:ext cx="2133600" cy="666750"/>
          </a:xfrm>
          <a:prstGeom prst="rect">
            <a:avLst/>
          </a:prstGeom>
          <a:noFill/>
          <a:ln>
            <a:noFill/>
          </a:ln>
        </p:spPr>
      </p:pic>
      <p:pic>
        <p:nvPicPr>
          <p:cNvPr id="280" name="Google Shape;280;p1"/>
          <p:cNvPicPr preferRelativeResize="0"/>
          <p:nvPr/>
        </p:nvPicPr>
        <p:blipFill rotWithShape="1">
          <a:blip r:embed="rId4">
            <a:alphaModFix/>
          </a:blip>
          <a:srcRect b="0" l="0" r="0" t="0"/>
          <a:stretch/>
        </p:blipFill>
        <p:spPr>
          <a:xfrm>
            <a:off x="3315775" y="4084350"/>
            <a:ext cx="5743575" cy="1019175"/>
          </a:xfrm>
          <a:prstGeom prst="rect">
            <a:avLst/>
          </a:prstGeom>
          <a:noFill/>
          <a:ln>
            <a:noFill/>
          </a:ln>
        </p:spPr>
      </p:pic>
      <p:pic>
        <p:nvPicPr>
          <p:cNvPr id="281" name="Google Shape;281;p1"/>
          <p:cNvPicPr preferRelativeResize="0"/>
          <p:nvPr/>
        </p:nvPicPr>
        <p:blipFill rotWithShape="1">
          <a:blip r:embed="rId5">
            <a:alphaModFix/>
          </a:blip>
          <a:srcRect b="0" l="0" r="0" t="0"/>
          <a:stretch/>
        </p:blipFill>
        <p:spPr>
          <a:xfrm>
            <a:off x="197975" y="4339000"/>
            <a:ext cx="1494825" cy="509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31393d32b23_0_2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Manipulación de datos temporales</a:t>
            </a:r>
            <a:endParaRPr/>
          </a:p>
        </p:txBody>
      </p:sp>
      <p:sp>
        <p:nvSpPr>
          <p:cNvPr id="343" name="Google Shape;343;g31393d32b23_0_29"/>
          <p:cNvSpPr txBox="1"/>
          <p:nvPr/>
        </p:nvSpPr>
        <p:spPr>
          <a:xfrm>
            <a:off x="1078350" y="1399200"/>
            <a:ext cx="6987300" cy="167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chemeClr val="dk2"/>
                </a:solidFill>
                <a:latin typeface="Nunito"/>
                <a:ea typeface="Nunito"/>
                <a:cs typeface="Nunito"/>
                <a:sym typeface="Nunito"/>
              </a:rPr>
              <a:t>Columnas/Variables temporales:</a:t>
            </a:r>
            <a:endParaRPr b="1" i="0" sz="1300" u="none" cap="none" strike="noStrike">
              <a:solidFill>
                <a:schemeClr val="dk2"/>
              </a:solidFill>
              <a:latin typeface="Nunito"/>
              <a:ea typeface="Nunito"/>
              <a:cs typeface="Nunito"/>
              <a:sym typeface="Nunito"/>
            </a:endParaRPr>
          </a:p>
          <a:p>
            <a:pPr indent="-311150" lvl="0" marL="457200" marR="0" rtl="0" algn="l">
              <a:lnSpc>
                <a:spcPct val="100000"/>
              </a:lnSpc>
              <a:spcBef>
                <a:spcPts val="0"/>
              </a:spcBef>
              <a:spcAft>
                <a:spcPts val="0"/>
              </a:spcAft>
              <a:buClr>
                <a:schemeClr val="dk2"/>
              </a:buClr>
              <a:buSzPts val="1300"/>
              <a:buFont typeface="Nunito"/>
              <a:buChar char="●"/>
            </a:pPr>
            <a:r>
              <a:rPr b="0" i="0" lang="es" sz="1300" u="none" cap="none" strike="noStrike">
                <a:solidFill>
                  <a:schemeClr val="dk2"/>
                </a:solidFill>
                <a:latin typeface="Nunito"/>
                <a:ea typeface="Nunito"/>
                <a:cs typeface="Nunito"/>
                <a:sym typeface="Nunito"/>
              </a:rPr>
              <a:t>Pandas no reconoce automáticamente las variables temporales. Las identifica como “object”.</a:t>
            </a:r>
            <a:endParaRPr b="0" i="0" sz="1300" u="none" cap="none" strike="noStrike">
              <a:solidFill>
                <a:schemeClr val="dk2"/>
              </a:solidFill>
              <a:latin typeface="Nunito"/>
              <a:ea typeface="Nunito"/>
              <a:cs typeface="Nunito"/>
              <a:sym typeface="Nunito"/>
            </a:endParaRPr>
          </a:p>
          <a:p>
            <a:pPr indent="-311150" lvl="0" marL="457200" marR="0" rtl="0" algn="l">
              <a:lnSpc>
                <a:spcPct val="100000"/>
              </a:lnSpc>
              <a:spcBef>
                <a:spcPts val="0"/>
              </a:spcBef>
              <a:spcAft>
                <a:spcPts val="0"/>
              </a:spcAft>
              <a:buClr>
                <a:schemeClr val="dk2"/>
              </a:buClr>
              <a:buSzPts val="1300"/>
              <a:buFont typeface="Nunito"/>
              <a:buChar char="●"/>
            </a:pPr>
            <a:r>
              <a:rPr b="0" i="0" lang="es" sz="1300" u="none" cap="none" strike="noStrike">
                <a:solidFill>
                  <a:schemeClr val="dk2"/>
                </a:solidFill>
                <a:latin typeface="Nunito"/>
                <a:ea typeface="Nunito"/>
                <a:cs typeface="Nunito"/>
                <a:sym typeface="Nunito"/>
              </a:rPr>
              <a:t>Para que reconozca la representación temporal que se utiliza necesitamos aportar su formato.</a:t>
            </a:r>
            <a:endParaRPr b="0" i="0" sz="1300" u="none" cap="none" strike="noStrike">
              <a:solidFill>
                <a:schemeClr val="dk2"/>
              </a:solidFill>
              <a:latin typeface="Nunito"/>
              <a:ea typeface="Nunito"/>
              <a:cs typeface="Nunito"/>
              <a:sym typeface="Nunito"/>
            </a:endParaRPr>
          </a:p>
          <a:p>
            <a:pPr indent="-311150" lvl="0" marL="457200" marR="0" rtl="0" algn="l">
              <a:lnSpc>
                <a:spcPct val="100000"/>
              </a:lnSpc>
              <a:spcBef>
                <a:spcPts val="0"/>
              </a:spcBef>
              <a:spcAft>
                <a:spcPts val="0"/>
              </a:spcAft>
              <a:buClr>
                <a:schemeClr val="dk2"/>
              </a:buClr>
              <a:buSzPts val="1300"/>
              <a:buFont typeface="Nunito"/>
              <a:buChar char="●"/>
            </a:pPr>
            <a:r>
              <a:rPr b="0" i="0" lang="es" sz="1300" u="none" cap="none" strike="noStrike">
                <a:solidFill>
                  <a:schemeClr val="dk2"/>
                </a:solidFill>
                <a:latin typeface="Nunito"/>
                <a:ea typeface="Nunito"/>
                <a:cs typeface="Nunito"/>
                <a:sym typeface="Nunito"/>
              </a:rPr>
              <a:t>Los formatos utilizables están en la tabla de esta página:</a:t>
            </a:r>
            <a:endParaRPr b="0" i="0" sz="1300" u="none" cap="none" strike="noStrike">
              <a:solidFill>
                <a:schemeClr val="dk2"/>
              </a:solidFill>
              <a:latin typeface="Nunito"/>
              <a:ea typeface="Nunito"/>
              <a:cs typeface="Nunito"/>
              <a:sym typeface="Nunito"/>
            </a:endParaRPr>
          </a:p>
          <a:p>
            <a:pPr indent="0" lvl="0" marL="457200" marR="0" rtl="0" algn="l">
              <a:lnSpc>
                <a:spcPct val="100000"/>
              </a:lnSpc>
              <a:spcBef>
                <a:spcPts val="0"/>
              </a:spcBef>
              <a:spcAft>
                <a:spcPts val="0"/>
              </a:spcAft>
              <a:buClr>
                <a:srgbClr val="000000"/>
              </a:buClr>
              <a:buSzPts val="1300"/>
              <a:buFont typeface="Arial"/>
              <a:buNone/>
            </a:pPr>
            <a:r>
              <a:rPr b="0" i="0" lang="es" sz="1300" u="sng" cap="none" strike="noStrike">
                <a:solidFill>
                  <a:schemeClr val="hlink"/>
                </a:solidFill>
                <a:latin typeface="Nunito"/>
                <a:ea typeface="Nunito"/>
                <a:cs typeface="Nunito"/>
                <a:sym typeface="Nunito"/>
                <a:hlinkClick r:id="rId3"/>
              </a:rPr>
              <a:t>https://docs.python.org/3/library/datetime.html#strftime-and-strptime-behavior</a:t>
            </a:r>
            <a:endParaRPr b="0" i="0" sz="1300" u="none" cap="none" strike="noStrike">
              <a:solidFill>
                <a:schemeClr val="dk2"/>
              </a:solidFill>
              <a:latin typeface="Nunito"/>
              <a:ea typeface="Nunito"/>
              <a:cs typeface="Nunito"/>
              <a:sym typeface="Nunito"/>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p:txBody>
      </p:sp>
      <p:pic>
        <p:nvPicPr>
          <p:cNvPr id="344" name="Google Shape;344;g31393d32b23_0_29"/>
          <p:cNvPicPr preferRelativeResize="0"/>
          <p:nvPr/>
        </p:nvPicPr>
        <p:blipFill rotWithShape="1">
          <a:blip r:embed="rId4">
            <a:alphaModFix/>
          </a:blip>
          <a:srcRect b="0" l="0" r="0" t="0"/>
          <a:stretch/>
        </p:blipFill>
        <p:spPr>
          <a:xfrm>
            <a:off x="1303800" y="3128150"/>
            <a:ext cx="6254325" cy="428925"/>
          </a:xfrm>
          <a:prstGeom prst="rect">
            <a:avLst/>
          </a:prstGeom>
          <a:noFill/>
          <a:ln>
            <a:noFill/>
          </a:ln>
        </p:spPr>
      </p:pic>
      <p:sp>
        <p:nvSpPr>
          <p:cNvPr id="345" name="Google Shape;345;g31393d32b23_0_29"/>
          <p:cNvSpPr txBox="1"/>
          <p:nvPr/>
        </p:nvSpPr>
        <p:spPr>
          <a:xfrm>
            <a:off x="1507600" y="3610825"/>
            <a:ext cx="63561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Tras esta línea de código, la variable “Fecha” será operable como los objetos datetime de Pandas.</a:t>
            </a:r>
            <a:endParaRPr b="0" i="0" sz="1300" u="none" cap="none" strike="noStrike">
              <a:solidFill>
                <a:schemeClr val="dk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3138e2df766_0_3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Manipulación de datos con </a:t>
            </a:r>
            <a:r>
              <a:rPr lang="es">
                <a:solidFill>
                  <a:srgbClr val="188038"/>
                </a:solidFill>
                <a:latin typeface="Roboto Mono"/>
                <a:ea typeface="Roboto Mono"/>
                <a:cs typeface="Roboto Mono"/>
                <a:sym typeface="Roboto Mono"/>
              </a:rPr>
              <a:t>apply()</a:t>
            </a:r>
            <a:endParaRPr>
              <a:solidFill>
                <a:srgbClr val="188038"/>
              </a:solidFill>
              <a:latin typeface="Roboto Mono"/>
              <a:ea typeface="Roboto Mono"/>
              <a:cs typeface="Roboto Mono"/>
              <a:sym typeface="Roboto Mono"/>
            </a:endParaRPr>
          </a:p>
        </p:txBody>
      </p:sp>
      <p:sp>
        <p:nvSpPr>
          <p:cNvPr id="351" name="Google Shape;351;g3138e2df766_0_32"/>
          <p:cNvSpPr txBox="1"/>
          <p:nvPr/>
        </p:nvSpPr>
        <p:spPr>
          <a:xfrm>
            <a:off x="1005575" y="1379525"/>
            <a:ext cx="6987300" cy="93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Funciona de manera similar a map() y permite aplicar una función a cada elemento de una Serie.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Esta función debe aceptar un valor único como argumento y devolver otro valor único.</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p:txBody>
      </p:sp>
      <p:pic>
        <p:nvPicPr>
          <p:cNvPr id="352" name="Google Shape;352;g3138e2df766_0_32"/>
          <p:cNvPicPr preferRelativeResize="0"/>
          <p:nvPr/>
        </p:nvPicPr>
        <p:blipFill rotWithShape="1">
          <a:blip r:embed="rId3">
            <a:alphaModFix/>
          </a:blip>
          <a:srcRect b="0" l="0" r="0" t="0"/>
          <a:stretch/>
        </p:blipFill>
        <p:spPr>
          <a:xfrm>
            <a:off x="1466850" y="2318523"/>
            <a:ext cx="5381300" cy="1906550"/>
          </a:xfrm>
          <a:prstGeom prst="rect">
            <a:avLst/>
          </a:prstGeom>
          <a:noFill/>
          <a:ln>
            <a:noFill/>
          </a:ln>
        </p:spPr>
      </p:pic>
      <p:sp>
        <p:nvSpPr>
          <p:cNvPr id="353" name="Google Shape;353;g3138e2df766_0_32"/>
          <p:cNvSpPr txBox="1"/>
          <p:nvPr/>
        </p:nvSpPr>
        <p:spPr>
          <a:xfrm>
            <a:off x="1123300" y="4227125"/>
            <a:ext cx="7211100" cy="86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Usando una función lambda evito definir la función pero sólo puedo usar una línea de código.</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p:txBody>
      </p:sp>
      <p:sp>
        <p:nvSpPr>
          <p:cNvPr id="354" name="Google Shape;354;g3138e2df766_0_32"/>
          <p:cNvSpPr txBox="1"/>
          <p:nvPr/>
        </p:nvSpPr>
        <p:spPr>
          <a:xfrm>
            <a:off x="4552300" y="2630875"/>
            <a:ext cx="3576900" cy="54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Usando una función con nombre puedo reutilizarla para varias columnas</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p:txBody>
      </p:sp>
      <p:pic>
        <p:nvPicPr>
          <p:cNvPr id="355" name="Google Shape;355;g3138e2df766_0_32"/>
          <p:cNvPicPr preferRelativeResize="0"/>
          <p:nvPr/>
        </p:nvPicPr>
        <p:blipFill rotWithShape="1">
          <a:blip r:embed="rId4">
            <a:alphaModFix/>
          </a:blip>
          <a:srcRect b="0" l="0" r="0" t="0"/>
          <a:stretch/>
        </p:blipFill>
        <p:spPr>
          <a:xfrm>
            <a:off x="802750" y="4513738"/>
            <a:ext cx="7050601" cy="293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31393d32b23_0_13"/>
          <p:cNvSpPr txBox="1"/>
          <p:nvPr>
            <p:ph type="title"/>
          </p:nvPr>
        </p:nvSpPr>
        <p:spPr>
          <a:xfrm>
            <a:off x="1303800" y="598575"/>
            <a:ext cx="7030500" cy="840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Visualización</a:t>
            </a:r>
            <a:endParaRPr/>
          </a:p>
        </p:txBody>
      </p:sp>
      <p:sp>
        <p:nvSpPr>
          <p:cNvPr id="361" name="Google Shape;361;g31393d32b23_0_13"/>
          <p:cNvSpPr txBox="1"/>
          <p:nvPr/>
        </p:nvSpPr>
        <p:spPr>
          <a:xfrm>
            <a:off x="699600" y="1533750"/>
            <a:ext cx="3714900" cy="226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rgbClr val="212121"/>
                </a:solidFill>
                <a:latin typeface="Roboto"/>
                <a:ea typeface="Roboto"/>
                <a:cs typeface="Roboto"/>
                <a:sym typeface="Roboto"/>
              </a:rPr>
              <a:t>Gráficas de barras</a:t>
            </a:r>
            <a:endParaRPr b="1" i="0" sz="1350" u="none" cap="none" strike="noStrike">
              <a:solidFill>
                <a:srgbClr val="212121"/>
              </a:solidFill>
              <a:latin typeface="Roboto"/>
              <a:ea typeface="Roboto"/>
              <a:cs typeface="Roboto"/>
              <a:sym typeface="Roboto"/>
            </a:endParaRPr>
          </a:p>
          <a:p>
            <a:pPr indent="-314325" lvl="0" marL="457200" marR="0" rtl="0" algn="l">
              <a:lnSpc>
                <a:spcPct val="100000"/>
              </a:lnSpc>
              <a:spcBef>
                <a:spcPts val="0"/>
              </a:spcBef>
              <a:spcAft>
                <a:spcPts val="0"/>
              </a:spcAft>
              <a:buClr>
                <a:srgbClr val="212121"/>
              </a:buClr>
              <a:buSzPts val="1350"/>
              <a:buFont typeface="Roboto"/>
              <a:buChar char="●"/>
            </a:pPr>
            <a:r>
              <a:rPr b="1" i="0" lang="es" sz="1350" u="none" cap="none" strike="noStrike">
                <a:solidFill>
                  <a:srgbClr val="212121"/>
                </a:solidFill>
                <a:latin typeface="Roboto"/>
                <a:ea typeface="Roboto"/>
                <a:cs typeface="Roboto"/>
                <a:sym typeface="Roboto"/>
              </a:rPr>
              <a:t>bar</a:t>
            </a:r>
            <a:endParaRPr b="1" i="0" sz="1350" u="none" cap="none" strike="noStrike">
              <a:solidFill>
                <a:srgbClr val="212121"/>
              </a:solidFill>
              <a:latin typeface="Roboto"/>
              <a:ea typeface="Roboto"/>
              <a:cs typeface="Roboto"/>
              <a:sym typeface="Roboto"/>
            </a:endParaRPr>
          </a:p>
          <a:p>
            <a:pPr indent="-314325" lvl="0" marL="457200" marR="0" rtl="0" algn="l">
              <a:lnSpc>
                <a:spcPct val="100000"/>
              </a:lnSpc>
              <a:spcBef>
                <a:spcPts val="0"/>
              </a:spcBef>
              <a:spcAft>
                <a:spcPts val="0"/>
              </a:spcAft>
              <a:buClr>
                <a:srgbClr val="212121"/>
              </a:buClr>
              <a:buSzPts val="1350"/>
              <a:buFont typeface="Roboto"/>
              <a:buChar char="●"/>
            </a:pPr>
            <a:r>
              <a:rPr b="1" i="0" lang="es" sz="1350" u="none" cap="none" strike="noStrike">
                <a:solidFill>
                  <a:srgbClr val="212121"/>
                </a:solidFill>
                <a:latin typeface="Roboto"/>
                <a:ea typeface="Roboto"/>
                <a:cs typeface="Roboto"/>
                <a:sym typeface="Roboto"/>
              </a:rPr>
              <a:t>barh (barras horizontales)</a:t>
            </a:r>
            <a:endParaRPr b="1"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212121"/>
                </a:solidFill>
                <a:latin typeface="Roboto"/>
                <a:ea typeface="Roboto"/>
                <a:cs typeface="Roboto"/>
                <a:sym typeface="Roboto"/>
              </a:rPr>
              <a:t>A través de </a:t>
            </a:r>
            <a:r>
              <a:rPr b="0" i="0" lang="es" sz="1350" u="none" cap="none" strike="noStrike">
                <a:solidFill>
                  <a:srgbClr val="188038"/>
                </a:solidFill>
                <a:latin typeface="Roboto Mono"/>
                <a:ea typeface="Roboto Mono"/>
                <a:cs typeface="Roboto Mono"/>
                <a:sym typeface="Roboto Mono"/>
              </a:rPr>
              <a:t>value_counts() </a:t>
            </a:r>
            <a:r>
              <a:rPr b="0" i="0" lang="es" sz="1350" u="none" cap="none" strike="noStrike">
                <a:solidFill>
                  <a:srgbClr val="212121"/>
                </a:solidFill>
                <a:latin typeface="Roboto"/>
                <a:ea typeface="Roboto"/>
                <a:cs typeface="Roboto"/>
                <a:sym typeface="Roboto"/>
              </a:rPr>
              <a:t>obtenemos cuántas veces aparece cada categoría.</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212121"/>
                </a:solidFill>
                <a:latin typeface="Roboto"/>
                <a:ea typeface="Roboto"/>
                <a:cs typeface="Roboto"/>
                <a:sym typeface="Roboto"/>
              </a:rPr>
              <a:t>Si lo graficamos en formato de barras podemos hacernos una idea de cómo se reparten las categorías.</a:t>
            </a:r>
            <a:endParaRPr b="0" i="0" sz="1350" u="none" cap="none" strike="noStrike">
              <a:solidFill>
                <a:srgbClr val="212121"/>
              </a:solidFill>
              <a:latin typeface="Roboto"/>
              <a:ea typeface="Roboto"/>
              <a:cs typeface="Roboto"/>
              <a:sym typeface="Roboto"/>
            </a:endParaRPr>
          </a:p>
        </p:txBody>
      </p:sp>
      <p:sp>
        <p:nvSpPr>
          <p:cNvPr id="362" name="Google Shape;362;g31393d32b23_0_13"/>
          <p:cNvSpPr/>
          <p:nvPr/>
        </p:nvSpPr>
        <p:spPr>
          <a:xfrm>
            <a:off x="4838050" y="660175"/>
            <a:ext cx="2414100" cy="532200"/>
          </a:xfrm>
          <a:prstGeom prst="roundRect">
            <a:avLst>
              <a:gd fmla="val 2592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s" sz="1600" u="none" cap="none" strike="noStrike">
                <a:solidFill>
                  <a:srgbClr val="000000"/>
                </a:solidFill>
                <a:latin typeface="Nunito"/>
                <a:ea typeface="Nunito"/>
                <a:cs typeface="Nunito"/>
                <a:sym typeface="Nunito"/>
              </a:rPr>
              <a:t>Variables categóricas</a:t>
            </a:r>
            <a:endParaRPr b="0" i="0" sz="1600" u="none" cap="none" strike="noStrike">
              <a:solidFill>
                <a:srgbClr val="000000"/>
              </a:solidFill>
              <a:latin typeface="Nunito"/>
              <a:ea typeface="Nunito"/>
              <a:cs typeface="Nunito"/>
              <a:sym typeface="Nunito"/>
            </a:endParaRPr>
          </a:p>
        </p:txBody>
      </p:sp>
      <p:pic>
        <p:nvPicPr>
          <p:cNvPr id="363" name="Google Shape;363;g31393d32b23_0_13"/>
          <p:cNvPicPr preferRelativeResize="0"/>
          <p:nvPr/>
        </p:nvPicPr>
        <p:blipFill rotWithShape="1">
          <a:blip r:embed="rId3">
            <a:alphaModFix/>
          </a:blip>
          <a:srcRect b="0" l="0" r="0" t="0"/>
          <a:stretch/>
        </p:blipFill>
        <p:spPr>
          <a:xfrm>
            <a:off x="4308575" y="1192375"/>
            <a:ext cx="3976525" cy="3976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31393d32b23_0_41"/>
          <p:cNvSpPr txBox="1"/>
          <p:nvPr>
            <p:ph type="title"/>
          </p:nvPr>
        </p:nvSpPr>
        <p:spPr>
          <a:xfrm>
            <a:off x="1303800" y="598575"/>
            <a:ext cx="7030500" cy="840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Visualización</a:t>
            </a:r>
            <a:endParaRPr/>
          </a:p>
        </p:txBody>
      </p:sp>
      <p:sp>
        <p:nvSpPr>
          <p:cNvPr id="369" name="Google Shape;369;g31393d32b23_0_41"/>
          <p:cNvSpPr txBox="1"/>
          <p:nvPr/>
        </p:nvSpPr>
        <p:spPr>
          <a:xfrm>
            <a:off x="699600" y="1533750"/>
            <a:ext cx="3241500" cy="288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rgbClr val="212121"/>
                </a:solidFill>
                <a:latin typeface="Roboto"/>
                <a:ea typeface="Roboto"/>
                <a:cs typeface="Roboto"/>
                <a:sym typeface="Roboto"/>
              </a:rPr>
              <a:t>Gráficas de tarta</a:t>
            </a:r>
            <a:endParaRPr b="1" i="0" sz="1350" u="none" cap="none" strike="noStrike">
              <a:solidFill>
                <a:srgbClr val="212121"/>
              </a:solidFill>
              <a:latin typeface="Roboto"/>
              <a:ea typeface="Roboto"/>
              <a:cs typeface="Roboto"/>
              <a:sym typeface="Roboto"/>
            </a:endParaRPr>
          </a:p>
          <a:p>
            <a:pPr indent="-314325" lvl="0" marL="457200" marR="0" rtl="0" algn="l">
              <a:lnSpc>
                <a:spcPct val="100000"/>
              </a:lnSpc>
              <a:spcBef>
                <a:spcPts val="0"/>
              </a:spcBef>
              <a:spcAft>
                <a:spcPts val="0"/>
              </a:spcAft>
              <a:buClr>
                <a:srgbClr val="212121"/>
              </a:buClr>
              <a:buSzPts val="1350"/>
              <a:buFont typeface="Roboto"/>
              <a:buChar char="●"/>
            </a:pPr>
            <a:r>
              <a:rPr b="1" i="0" lang="es" sz="1350" u="none" cap="none" strike="noStrike">
                <a:solidFill>
                  <a:srgbClr val="212121"/>
                </a:solidFill>
                <a:latin typeface="Roboto"/>
                <a:ea typeface="Roboto"/>
                <a:cs typeface="Roboto"/>
                <a:sym typeface="Roboto"/>
              </a:rPr>
              <a:t>pie</a:t>
            </a:r>
            <a:endParaRPr b="1"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212121"/>
                </a:solidFill>
                <a:latin typeface="Roboto"/>
                <a:ea typeface="Roboto"/>
                <a:cs typeface="Roboto"/>
                <a:sym typeface="Roboto"/>
              </a:rPr>
              <a:t>A través de </a:t>
            </a:r>
            <a:r>
              <a:rPr b="0" i="0" lang="es" sz="1350" u="none" cap="none" strike="noStrike">
                <a:solidFill>
                  <a:srgbClr val="188038"/>
                </a:solidFill>
                <a:latin typeface="Roboto Mono"/>
                <a:ea typeface="Roboto Mono"/>
                <a:cs typeface="Roboto Mono"/>
                <a:sym typeface="Roboto Mono"/>
              </a:rPr>
              <a:t>value_counts() </a:t>
            </a:r>
            <a:r>
              <a:rPr b="0" i="0" lang="es" sz="1350" u="none" cap="none" strike="noStrike">
                <a:solidFill>
                  <a:srgbClr val="212121"/>
                </a:solidFill>
                <a:latin typeface="Roboto"/>
                <a:ea typeface="Roboto"/>
                <a:cs typeface="Roboto"/>
                <a:sym typeface="Roboto"/>
              </a:rPr>
              <a:t>obtenemos cuántas veces aparece cada categoría.</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212121"/>
                </a:solidFill>
                <a:latin typeface="Roboto"/>
                <a:ea typeface="Roboto"/>
                <a:cs typeface="Roboto"/>
                <a:sym typeface="Roboto"/>
              </a:rPr>
              <a:t>Si lo graficamos en formato de tarta podemos hacernos una idea de cómo se reparten las categorías.</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212121"/>
                </a:solidFill>
                <a:latin typeface="Roboto"/>
                <a:ea typeface="Roboto"/>
                <a:cs typeface="Roboto"/>
                <a:sym typeface="Roboto"/>
              </a:rPr>
              <a:t>El atributo </a:t>
            </a:r>
            <a:r>
              <a:rPr b="0" i="0" lang="es" sz="1350" u="none" cap="none" strike="noStrike">
                <a:solidFill>
                  <a:srgbClr val="188038"/>
                </a:solidFill>
                <a:latin typeface="Roboto Mono"/>
                <a:ea typeface="Roboto Mono"/>
                <a:cs typeface="Roboto Mono"/>
                <a:sym typeface="Roboto Mono"/>
              </a:rPr>
              <a:t>autopct</a:t>
            </a:r>
            <a:r>
              <a:rPr b="0" i="0" lang="es" sz="1350" u="none" cap="none" strike="noStrike">
                <a:solidFill>
                  <a:srgbClr val="212121"/>
                </a:solidFill>
                <a:latin typeface="Roboto"/>
                <a:ea typeface="Roboto"/>
                <a:cs typeface="Roboto"/>
                <a:sym typeface="Roboto"/>
              </a:rPr>
              <a:t> nos muestra los porcentajes.</a:t>
            </a:r>
            <a:endParaRPr b="0" i="0" sz="1350" u="none" cap="none" strike="noStrike">
              <a:solidFill>
                <a:srgbClr val="212121"/>
              </a:solidFill>
              <a:latin typeface="Roboto"/>
              <a:ea typeface="Roboto"/>
              <a:cs typeface="Roboto"/>
              <a:sym typeface="Roboto"/>
            </a:endParaRPr>
          </a:p>
        </p:txBody>
      </p:sp>
      <p:sp>
        <p:nvSpPr>
          <p:cNvPr id="370" name="Google Shape;370;g31393d32b23_0_41"/>
          <p:cNvSpPr/>
          <p:nvPr/>
        </p:nvSpPr>
        <p:spPr>
          <a:xfrm>
            <a:off x="4838050" y="660175"/>
            <a:ext cx="2414100" cy="532200"/>
          </a:xfrm>
          <a:prstGeom prst="roundRect">
            <a:avLst>
              <a:gd fmla="val 2592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s" sz="1600" u="none" cap="none" strike="noStrike">
                <a:solidFill>
                  <a:srgbClr val="000000"/>
                </a:solidFill>
                <a:latin typeface="Nunito"/>
                <a:ea typeface="Nunito"/>
                <a:cs typeface="Nunito"/>
                <a:sym typeface="Nunito"/>
              </a:rPr>
              <a:t>Variables categóricas</a:t>
            </a:r>
            <a:endParaRPr b="0" i="0" sz="1600" u="none" cap="none" strike="noStrike">
              <a:solidFill>
                <a:srgbClr val="000000"/>
              </a:solidFill>
              <a:latin typeface="Nunito"/>
              <a:ea typeface="Nunito"/>
              <a:cs typeface="Nunito"/>
              <a:sym typeface="Nunito"/>
            </a:endParaRPr>
          </a:p>
        </p:txBody>
      </p:sp>
      <p:pic>
        <p:nvPicPr>
          <p:cNvPr id="371" name="Google Shape;371;g31393d32b23_0_41"/>
          <p:cNvPicPr preferRelativeResize="0"/>
          <p:nvPr/>
        </p:nvPicPr>
        <p:blipFill rotWithShape="1">
          <a:blip r:embed="rId3">
            <a:alphaModFix/>
          </a:blip>
          <a:srcRect b="0" l="0" r="0" t="0"/>
          <a:stretch/>
        </p:blipFill>
        <p:spPr>
          <a:xfrm>
            <a:off x="3941125" y="1369625"/>
            <a:ext cx="5104349" cy="3512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31393d32b23_0_5"/>
          <p:cNvSpPr txBox="1"/>
          <p:nvPr>
            <p:ph type="title"/>
          </p:nvPr>
        </p:nvSpPr>
        <p:spPr>
          <a:xfrm>
            <a:off x="1303800" y="598575"/>
            <a:ext cx="7030500" cy="840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Visualización</a:t>
            </a:r>
            <a:endParaRPr/>
          </a:p>
        </p:txBody>
      </p:sp>
      <p:sp>
        <p:nvSpPr>
          <p:cNvPr id="377" name="Google Shape;377;g31393d32b23_0_5"/>
          <p:cNvSpPr txBox="1"/>
          <p:nvPr/>
        </p:nvSpPr>
        <p:spPr>
          <a:xfrm>
            <a:off x="953400" y="1533750"/>
            <a:ext cx="3047100" cy="3093900"/>
          </a:xfrm>
          <a:prstGeom prst="rect">
            <a:avLst/>
          </a:prstGeom>
          <a:noFill/>
          <a:ln>
            <a:noFill/>
          </a:ln>
        </p:spPr>
        <p:txBody>
          <a:bodyPr anchorCtr="0" anchor="t" bIns="91425" lIns="91425" spcFirstLastPara="1" rIns="91425" wrap="square" tIns="91425">
            <a:spAutoFit/>
          </a:bodyPr>
          <a:lstStyle/>
          <a:p>
            <a:pPr indent="-314325" lvl="0" marL="457200" marR="0" rtl="0" algn="l">
              <a:lnSpc>
                <a:spcPct val="100000"/>
              </a:lnSpc>
              <a:spcBef>
                <a:spcPts val="0"/>
              </a:spcBef>
              <a:spcAft>
                <a:spcPts val="0"/>
              </a:spcAft>
              <a:buClr>
                <a:srgbClr val="212121"/>
              </a:buClr>
              <a:buSzPts val="1350"/>
              <a:buFont typeface="Roboto"/>
              <a:buChar char="●"/>
            </a:pPr>
            <a:r>
              <a:rPr b="1" i="0" lang="es" sz="1350" u="none" cap="none" strike="noStrike">
                <a:solidFill>
                  <a:srgbClr val="212121"/>
                </a:solidFill>
                <a:latin typeface="Roboto"/>
                <a:ea typeface="Roboto"/>
                <a:cs typeface="Roboto"/>
                <a:sym typeface="Roboto"/>
              </a:rPr>
              <a:t>hist</a:t>
            </a:r>
            <a:endParaRPr b="1"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212121"/>
                </a:solidFill>
                <a:latin typeface="Roboto"/>
                <a:ea typeface="Roboto"/>
                <a:cs typeface="Roboto"/>
                <a:sym typeface="Roboto"/>
              </a:rPr>
              <a:t>Los histogramas funcionan como los gráficos de barras en las variables categóricas.</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212121"/>
                </a:solidFill>
                <a:latin typeface="Roboto"/>
                <a:ea typeface="Roboto"/>
                <a:cs typeface="Roboto"/>
                <a:sym typeface="Roboto"/>
              </a:rPr>
              <a:t>Si el dato numérico es contínuo podemos elegir libremente el número de bins (barras) del gráfico.</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212121"/>
                </a:solidFill>
                <a:latin typeface="Roboto"/>
                <a:ea typeface="Roboto"/>
                <a:cs typeface="Roboto"/>
                <a:sym typeface="Roboto"/>
              </a:rPr>
              <a:t>Si el dato numérico es discreto (discontínuo) hay que tener cuidado de no elegir un número de bins que distorsione el gráfico.</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212121"/>
              </a:solidFill>
              <a:latin typeface="Roboto"/>
              <a:ea typeface="Roboto"/>
              <a:cs typeface="Roboto"/>
              <a:sym typeface="Roboto"/>
            </a:endParaRPr>
          </a:p>
        </p:txBody>
      </p:sp>
      <p:sp>
        <p:nvSpPr>
          <p:cNvPr id="378" name="Google Shape;378;g31393d32b23_0_5"/>
          <p:cNvSpPr/>
          <p:nvPr/>
        </p:nvSpPr>
        <p:spPr>
          <a:xfrm>
            <a:off x="4838050" y="660175"/>
            <a:ext cx="2414100" cy="532200"/>
          </a:xfrm>
          <a:prstGeom prst="roundRect">
            <a:avLst>
              <a:gd fmla="val 2592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s" sz="1600" u="none" cap="none" strike="noStrike">
                <a:solidFill>
                  <a:srgbClr val="000000"/>
                </a:solidFill>
                <a:latin typeface="Nunito"/>
                <a:ea typeface="Nunito"/>
                <a:cs typeface="Nunito"/>
                <a:sym typeface="Nunito"/>
              </a:rPr>
              <a:t>Variables numéricas</a:t>
            </a:r>
            <a:endParaRPr b="0" i="0" sz="1600" u="none" cap="none" strike="noStrike">
              <a:solidFill>
                <a:srgbClr val="000000"/>
              </a:solidFill>
              <a:latin typeface="Nunito"/>
              <a:ea typeface="Nunito"/>
              <a:cs typeface="Nunito"/>
              <a:sym typeface="Nunito"/>
            </a:endParaRPr>
          </a:p>
        </p:txBody>
      </p:sp>
      <p:pic>
        <p:nvPicPr>
          <p:cNvPr id="379" name="Google Shape;379;g31393d32b23_0_5"/>
          <p:cNvPicPr preferRelativeResize="0"/>
          <p:nvPr/>
        </p:nvPicPr>
        <p:blipFill rotWithShape="1">
          <a:blip r:embed="rId3">
            <a:alphaModFix/>
          </a:blip>
          <a:srcRect b="0" l="0" r="0" t="0"/>
          <a:stretch/>
        </p:blipFill>
        <p:spPr>
          <a:xfrm>
            <a:off x="4000500" y="1288500"/>
            <a:ext cx="4679675" cy="34115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31393d32b23_0_21"/>
          <p:cNvSpPr txBox="1"/>
          <p:nvPr>
            <p:ph type="title"/>
          </p:nvPr>
        </p:nvSpPr>
        <p:spPr>
          <a:xfrm>
            <a:off x="1303800" y="598575"/>
            <a:ext cx="7030500" cy="840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Visualización</a:t>
            </a:r>
            <a:endParaRPr/>
          </a:p>
        </p:txBody>
      </p:sp>
      <p:sp>
        <p:nvSpPr>
          <p:cNvPr id="385" name="Google Shape;385;g31393d32b23_0_21"/>
          <p:cNvSpPr txBox="1"/>
          <p:nvPr/>
        </p:nvSpPr>
        <p:spPr>
          <a:xfrm>
            <a:off x="709450" y="1533750"/>
            <a:ext cx="30888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rgbClr val="212121"/>
                </a:solidFill>
                <a:latin typeface="Roboto"/>
                <a:ea typeface="Roboto"/>
                <a:cs typeface="Roboto"/>
                <a:sym typeface="Roboto"/>
              </a:rPr>
              <a:t>Gráfico de dispersión</a:t>
            </a:r>
            <a:endParaRPr b="1" i="0" sz="1350" u="none" cap="none" strike="noStrike">
              <a:solidFill>
                <a:srgbClr val="212121"/>
              </a:solidFill>
              <a:latin typeface="Roboto"/>
              <a:ea typeface="Roboto"/>
              <a:cs typeface="Roboto"/>
              <a:sym typeface="Roboto"/>
            </a:endParaRPr>
          </a:p>
          <a:p>
            <a:pPr indent="-314325" lvl="0" marL="457200" marR="0" rtl="0" algn="l">
              <a:lnSpc>
                <a:spcPct val="100000"/>
              </a:lnSpc>
              <a:spcBef>
                <a:spcPts val="0"/>
              </a:spcBef>
              <a:spcAft>
                <a:spcPts val="0"/>
              </a:spcAft>
              <a:buClr>
                <a:srgbClr val="212121"/>
              </a:buClr>
              <a:buSzPts val="1350"/>
              <a:buFont typeface="Roboto"/>
              <a:buChar char="●"/>
            </a:pPr>
            <a:r>
              <a:rPr b="1" i="0" lang="es" sz="1350" u="none" cap="none" strike="noStrike">
                <a:solidFill>
                  <a:srgbClr val="212121"/>
                </a:solidFill>
                <a:latin typeface="Roboto"/>
                <a:ea typeface="Roboto"/>
                <a:cs typeface="Roboto"/>
                <a:sym typeface="Roboto"/>
              </a:rPr>
              <a:t>scatter</a:t>
            </a:r>
            <a:endParaRPr b="1"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t/>
            </a:r>
            <a:endParaRPr b="1"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212121"/>
                </a:solidFill>
                <a:latin typeface="Roboto"/>
                <a:ea typeface="Roboto"/>
                <a:cs typeface="Roboto"/>
                <a:sym typeface="Roboto"/>
              </a:rPr>
              <a:t>Sirve para observar la correlación entre variables.</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212121"/>
                </a:solidFill>
                <a:latin typeface="Roboto"/>
                <a:ea typeface="Roboto"/>
                <a:cs typeface="Roboto"/>
                <a:sym typeface="Roboto"/>
              </a:rPr>
              <a:t>La forma alargada revela correlación.</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212121"/>
                </a:solidFill>
                <a:latin typeface="Roboto"/>
                <a:ea typeface="Roboto"/>
                <a:cs typeface="Roboto"/>
                <a:sym typeface="Roboto"/>
              </a:rPr>
              <a:t>Cada punto representa en sus coordenadas el par de combinación de dos variables numéricas en un registro.</a:t>
            </a:r>
            <a:endParaRPr b="0" i="0" sz="1350" u="none" cap="none" strike="noStrike">
              <a:solidFill>
                <a:srgbClr val="212121"/>
              </a:solidFill>
              <a:latin typeface="Roboto"/>
              <a:ea typeface="Roboto"/>
              <a:cs typeface="Roboto"/>
              <a:sym typeface="Roboto"/>
            </a:endParaRPr>
          </a:p>
        </p:txBody>
      </p:sp>
      <p:sp>
        <p:nvSpPr>
          <p:cNvPr id="386" name="Google Shape;386;g31393d32b23_0_21"/>
          <p:cNvSpPr/>
          <p:nvPr/>
        </p:nvSpPr>
        <p:spPr>
          <a:xfrm>
            <a:off x="4838050" y="660175"/>
            <a:ext cx="2414100" cy="532200"/>
          </a:xfrm>
          <a:prstGeom prst="roundRect">
            <a:avLst>
              <a:gd fmla="val 2592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s" sz="1600" u="none" cap="none" strike="noStrike">
                <a:solidFill>
                  <a:srgbClr val="000000"/>
                </a:solidFill>
                <a:latin typeface="Nunito"/>
                <a:ea typeface="Nunito"/>
                <a:cs typeface="Nunito"/>
                <a:sym typeface="Nunito"/>
              </a:rPr>
              <a:t>Variables numéricas</a:t>
            </a:r>
            <a:endParaRPr b="0" i="0" sz="1600" u="none" cap="none" strike="noStrike">
              <a:solidFill>
                <a:srgbClr val="000000"/>
              </a:solidFill>
              <a:latin typeface="Nunito"/>
              <a:ea typeface="Nunito"/>
              <a:cs typeface="Nunito"/>
              <a:sym typeface="Nunito"/>
            </a:endParaRPr>
          </a:p>
        </p:txBody>
      </p:sp>
      <p:pic>
        <p:nvPicPr>
          <p:cNvPr id="387" name="Google Shape;387;g31393d32b23_0_21"/>
          <p:cNvPicPr preferRelativeResize="0"/>
          <p:nvPr/>
        </p:nvPicPr>
        <p:blipFill rotWithShape="1">
          <a:blip r:embed="rId3">
            <a:alphaModFix/>
          </a:blip>
          <a:srcRect b="0" l="0" r="0" t="0"/>
          <a:stretch/>
        </p:blipFill>
        <p:spPr>
          <a:xfrm>
            <a:off x="3798175" y="1293900"/>
            <a:ext cx="4784176" cy="35778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3106133fa0a_0_0"/>
          <p:cNvSpPr txBox="1"/>
          <p:nvPr>
            <p:ph type="title"/>
          </p:nvPr>
        </p:nvSpPr>
        <p:spPr>
          <a:xfrm>
            <a:off x="1303800" y="598575"/>
            <a:ext cx="7030500" cy="840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Visualización</a:t>
            </a:r>
            <a:endParaRPr/>
          </a:p>
        </p:txBody>
      </p:sp>
      <p:sp>
        <p:nvSpPr>
          <p:cNvPr id="393" name="Google Shape;393;g3106133fa0a_0_0"/>
          <p:cNvSpPr txBox="1"/>
          <p:nvPr/>
        </p:nvSpPr>
        <p:spPr>
          <a:xfrm>
            <a:off x="953400" y="1533750"/>
            <a:ext cx="3411600" cy="8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rgbClr val="212121"/>
                </a:solidFill>
                <a:latin typeface="Roboto"/>
                <a:ea typeface="Roboto"/>
                <a:cs typeface="Roboto"/>
                <a:sym typeface="Roboto"/>
              </a:rPr>
              <a:t>Boxplot</a:t>
            </a:r>
            <a:endParaRPr b="1" i="0" sz="1350" u="none" cap="none" strike="noStrike">
              <a:solidFill>
                <a:srgbClr val="212121"/>
              </a:solidFill>
              <a:latin typeface="Roboto"/>
              <a:ea typeface="Roboto"/>
              <a:cs typeface="Roboto"/>
              <a:sym typeface="Roboto"/>
            </a:endParaRPr>
          </a:p>
          <a:p>
            <a:pPr indent="-314325" lvl="0" marL="457200" marR="0" rtl="0" algn="l">
              <a:lnSpc>
                <a:spcPct val="100000"/>
              </a:lnSpc>
              <a:spcBef>
                <a:spcPts val="0"/>
              </a:spcBef>
              <a:spcAft>
                <a:spcPts val="0"/>
              </a:spcAft>
              <a:buClr>
                <a:srgbClr val="212121"/>
              </a:buClr>
              <a:buSzPts val="1350"/>
              <a:buFont typeface="Roboto"/>
              <a:buChar char="●"/>
            </a:pPr>
            <a:r>
              <a:rPr b="1" i="0" lang="es" sz="1350" u="none" cap="none" strike="noStrike">
                <a:solidFill>
                  <a:srgbClr val="212121"/>
                </a:solidFill>
                <a:latin typeface="Roboto"/>
                <a:ea typeface="Roboto"/>
                <a:cs typeface="Roboto"/>
                <a:sym typeface="Roboto"/>
              </a:rPr>
              <a:t>box</a:t>
            </a:r>
            <a:endParaRPr b="1"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212121"/>
              </a:solidFill>
              <a:latin typeface="Roboto"/>
              <a:ea typeface="Roboto"/>
              <a:cs typeface="Roboto"/>
              <a:sym typeface="Roboto"/>
            </a:endParaRPr>
          </a:p>
        </p:txBody>
      </p:sp>
      <p:sp>
        <p:nvSpPr>
          <p:cNvPr id="394" name="Google Shape;394;g3106133fa0a_0_0"/>
          <p:cNvSpPr/>
          <p:nvPr/>
        </p:nvSpPr>
        <p:spPr>
          <a:xfrm>
            <a:off x="4838050" y="660175"/>
            <a:ext cx="2414100" cy="532200"/>
          </a:xfrm>
          <a:prstGeom prst="roundRect">
            <a:avLst>
              <a:gd fmla="val 2592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s" sz="1600" u="none" cap="none" strike="noStrike">
                <a:solidFill>
                  <a:srgbClr val="000000"/>
                </a:solidFill>
                <a:latin typeface="Nunito"/>
                <a:ea typeface="Nunito"/>
                <a:cs typeface="Nunito"/>
                <a:sym typeface="Nunito"/>
              </a:rPr>
              <a:t>Variables numéricas</a:t>
            </a:r>
            <a:endParaRPr b="0" i="0" sz="1600" u="none" cap="none" strike="noStrike">
              <a:solidFill>
                <a:srgbClr val="000000"/>
              </a:solidFill>
              <a:latin typeface="Nunito"/>
              <a:ea typeface="Nunito"/>
              <a:cs typeface="Nunito"/>
              <a:sym typeface="Nunito"/>
            </a:endParaRPr>
          </a:p>
        </p:txBody>
      </p:sp>
      <p:pic>
        <p:nvPicPr>
          <p:cNvPr id="395" name="Google Shape;395;g3106133fa0a_0_0"/>
          <p:cNvPicPr preferRelativeResize="0"/>
          <p:nvPr/>
        </p:nvPicPr>
        <p:blipFill rotWithShape="1">
          <a:blip r:embed="rId3">
            <a:alphaModFix/>
          </a:blip>
          <a:srcRect b="0" l="0" r="0" t="0"/>
          <a:stretch/>
        </p:blipFill>
        <p:spPr>
          <a:xfrm>
            <a:off x="403300" y="2192700"/>
            <a:ext cx="3956501" cy="2481725"/>
          </a:xfrm>
          <a:prstGeom prst="rect">
            <a:avLst/>
          </a:prstGeom>
          <a:noFill/>
          <a:ln>
            <a:noFill/>
          </a:ln>
        </p:spPr>
      </p:pic>
      <p:pic>
        <p:nvPicPr>
          <p:cNvPr id="396" name="Google Shape;396;g3106133fa0a_0_0"/>
          <p:cNvPicPr preferRelativeResize="0"/>
          <p:nvPr/>
        </p:nvPicPr>
        <p:blipFill rotWithShape="1">
          <a:blip r:embed="rId4">
            <a:alphaModFix/>
          </a:blip>
          <a:srcRect b="0" l="0" r="0" t="0"/>
          <a:stretch/>
        </p:blipFill>
        <p:spPr>
          <a:xfrm>
            <a:off x="4365000" y="1359950"/>
            <a:ext cx="4626600" cy="344803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31393d32b23_0_53"/>
          <p:cNvSpPr txBox="1"/>
          <p:nvPr>
            <p:ph type="title"/>
          </p:nvPr>
        </p:nvSpPr>
        <p:spPr>
          <a:xfrm>
            <a:off x="1303800" y="598575"/>
            <a:ext cx="7030500" cy="840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Visualización</a:t>
            </a:r>
            <a:endParaRPr/>
          </a:p>
        </p:txBody>
      </p:sp>
      <p:sp>
        <p:nvSpPr>
          <p:cNvPr id="402" name="Google Shape;402;g31393d32b23_0_53"/>
          <p:cNvSpPr txBox="1"/>
          <p:nvPr/>
        </p:nvSpPr>
        <p:spPr>
          <a:xfrm>
            <a:off x="953400" y="1533750"/>
            <a:ext cx="3411600" cy="8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rgbClr val="212121"/>
                </a:solidFill>
                <a:latin typeface="Roboto"/>
                <a:ea typeface="Roboto"/>
                <a:cs typeface="Roboto"/>
                <a:sym typeface="Roboto"/>
              </a:rPr>
              <a:t>Boxplot</a:t>
            </a:r>
            <a:endParaRPr b="1" i="0" sz="1350" u="none" cap="none" strike="noStrike">
              <a:solidFill>
                <a:srgbClr val="212121"/>
              </a:solidFill>
              <a:latin typeface="Roboto"/>
              <a:ea typeface="Roboto"/>
              <a:cs typeface="Roboto"/>
              <a:sym typeface="Roboto"/>
            </a:endParaRPr>
          </a:p>
          <a:p>
            <a:pPr indent="-314325" lvl="0" marL="457200" marR="0" rtl="0" algn="l">
              <a:lnSpc>
                <a:spcPct val="100000"/>
              </a:lnSpc>
              <a:spcBef>
                <a:spcPts val="0"/>
              </a:spcBef>
              <a:spcAft>
                <a:spcPts val="0"/>
              </a:spcAft>
              <a:buClr>
                <a:srgbClr val="212121"/>
              </a:buClr>
              <a:buSzPts val="1350"/>
              <a:buFont typeface="Roboto"/>
              <a:buChar char="●"/>
            </a:pPr>
            <a:r>
              <a:rPr b="1" i="0" lang="es" sz="1350" u="none" cap="none" strike="noStrike">
                <a:solidFill>
                  <a:srgbClr val="212121"/>
                </a:solidFill>
                <a:latin typeface="Roboto"/>
                <a:ea typeface="Roboto"/>
                <a:cs typeface="Roboto"/>
                <a:sym typeface="Roboto"/>
              </a:rPr>
              <a:t>box</a:t>
            </a:r>
            <a:endParaRPr b="1"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212121"/>
              </a:solidFill>
              <a:latin typeface="Roboto"/>
              <a:ea typeface="Roboto"/>
              <a:cs typeface="Roboto"/>
              <a:sym typeface="Roboto"/>
            </a:endParaRPr>
          </a:p>
        </p:txBody>
      </p:sp>
      <p:sp>
        <p:nvSpPr>
          <p:cNvPr id="403" name="Google Shape;403;g31393d32b23_0_53"/>
          <p:cNvSpPr/>
          <p:nvPr/>
        </p:nvSpPr>
        <p:spPr>
          <a:xfrm>
            <a:off x="4838050" y="660175"/>
            <a:ext cx="3990600" cy="532200"/>
          </a:xfrm>
          <a:prstGeom prst="roundRect">
            <a:avLst>
              <a:gd fmla="val 2592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s" sz="1600" u="none" cap="none" strike="noStrike">
                <a:solidFill>
                  <a:srgbClr val="000000"/>
                </a:solidFill>
                <a:latin typeface="Nunito"/>
                <a:ea typeface="Nunito"/>
                <a:cs typeface="Nunito"/>
                <a:sym typeface="Nunito"/>
              </a:rPr>
              <a:t>Variables numéricas vs. categóricas</a:t>
            </a:r>
            <a:endParaRPr b="0" i="0" sz="1600" u="none" cap="none" strike="noStrike">
              <a:solidFill>
                <a:srgbClr val="000000"/>
              </a:solidFill>
              <a:latin typeface="Nunito"/>
              <a:ea typeface="Nunito"/>
              <a:cs typeface="Nunito"/>
              <a:sym typeface="Nunito"/>
            </a:endParaRPr>
          </a:p>
        </p:txBody>
      </p:sp>
      <p:pic>
        <p:nvPicPr>
          <p:cNvPr id="404" name="Google Shape;404;g31393d32b23_0_53"/>
          <p:cNvPicPr preferRelativeResize="0"/>
          <p:nvPr/>
        </p:nvPicPr>
        <p:blipFill rotWithShape="1">
          <a:blip r:embed="rId3">
            <a:alphaModFix/>
          </a:blip>
          <a:srcRect b="0" l="0" r="0" t="0"/>
          <a:stretch/>
        </p:blipFill>
        <p:spPr>
          <a:xfrm>
            <a:off x="3842850" y="1192375"/>
            <a:ext cx="5037050" cy="3980700"/>
          </a:xfrm>
          <a:prstGeom prst="rect">
            <a:avLst/>
          </a:prstGeom>
          <a:noFill/>
          <a:ln>
            <a:noFill/>
          </a:ln>
        </p:spPr>
      </p:pic>
      <p:sp>
        <p:nvSpPr>
          <p:cNvPr id="405" name="Google Shape;405;g31393d32b23_0_53"/>
          <p:cNvSpPr txBox="1"/>
          <p:nvPr/>
        </p:nvSpPr>
        <p:spPr>
          <a:xfrm>
            <a:off x="413850" y="2443650"/>
            <a:ext cx="3411600" cy="197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La librería seaborn permite ver boxplots de una variable numérica diferenciados en función del valor de una variable categórica.</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Veremos esta librería en profundidad en la parte de “Visualizaciones” del módulo de Machine Learning.</a:t>
            </a:r>
            <a:endParaRPr b="0" i="0" sz="1300" u="none" cap="none" strike="noStrike">
              <a:solidFill>
                <a:schemeClr val="dk2"/>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31393d32b23_0_63"/>
          <p:cNvSpPr txBox="1"/>
          <p:nvPr>
            <p:ph type="title"/>
          </p:nvPr>
        </p:nvSpPr>
        <p:spPr>
          <a:xfrm>
            <a:off x="1303800" y="598575"/>
            <a:ext cx="7030500" cy="70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Correlación de variables</a:t>
            </a:r>
            <a:endParaRPr/>
          </a:p>
        </p:txBody>
      </p:sp>
      <p:sp>
        <p:nvSpPr>
          <p:cNvPr id="411" name="Google Shape;411;g31393d32b23_0_63"/>
          <p:cNvSpPr txBox="1"/>
          <p:nvPr/>
        </p:nvSpPr>
        <p:spPr>
          <a:xfrm>
            <a:off x="762000" y="1475400"/>
            <a:ext cx="7212600" cy="318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Arial"/>
                <a:ea typeface="Arial"/>
                <a:cs typeface="Arial"/>
                <a:sym typeface="Arial"/>
              </a:rPr>
              <a:t>La correlación entre variables es la medida estadística que describe la relación lineal entre dos variables. Mide cuánto varían juntas las dos variables.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rgbClr val="000000"/>
                </a:solidFill>
                <a:latin typeface="Arial"/>
                <a:ea typeface="Arial"/>
                <a:cs typeface="Arial"/>
                <a:sym typeface="Arial"/>
              </a:rPr>
              <a:t>Correlación Positiva</a:t>
            </a:r>
            <a:r>
              <a:rPr b="0" i="0" lang="es" sz="1300" u="none" cap="none" strike="noStrike">
                <a:solidFill>
                  <a:srgbClr val="000000"/>
                </a:solidFill>
                <a:latin typeface="Arial"/>
                <a:ea typeface="Arial"/>
                <a:cs typeface="Arial"/>
                <a:sym typeface="Arial"/>
              </a:rPr>
              <a:t>: Cuando dos variables tienden a aumentar o disminuir juntas.</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Arial"/>
                <a:ea typeface="Arial"/>
                <a:cs typeface="Arial"/>
                <a:sym typeface="Arial"/>
              </a:rPr>
              <a:t>   - Si la variable A aumenta, la variable B también tiende a aumentar.</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rgbClr val="000000"/>
                </a:solidFill>
                <a:latin typeface="Arial"/>
                <a:ea typeface="Arial"/>
                <a:cs typeface="Arial"/>
                <a:sym typeface="Arial"/>
              </a:rPr>
              <a:t>Correlación Negativa</a:t>
            </a:r>
            <a:r>
              <a:rPr b="0" i="0" lang="es" sz="1300" u="none" cap="none" strike="noStrike">
                <a:solidFill>
                  <a:srgbClr val="000000"/>
                </a:solidFill>
                <a:latin typeface="Arial"/>
                <a:ea typeface="Arial"/>
                <a:cs typeface="Arial"/>
                <a:sym typeface="Arial"/>
              </a:rPr>
              <a:t>: Cuando una variable tiende a aumentar mientras la otra disminuye.</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Arial"/>
                <a:ea typeface="Arial"/>
                <a:cs typeface="Arial"/>
                <a:sym typeface="Arial"/>
              </a:rPr>
              <a:t>   - Si la variable A aumenta, la variable B tiende a disminuir.</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Arial"/>
                <a:ea typeface="Arial"/>
                <a:cs typeface="Arial"/>
                <a:sym typeface="Arial"/>
              </a:rPr>
              <a:t>Coeficiente de Correlación r. Varía entre -1 y 1</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s" sz="1300" u="none" cap="none" strike="noStrike">
                <a:solidFill>
                  <a:srgbClr val="000000"/>
                </a:solidFill>
                <a:latin typeface="Arial"/>
                <a:ea typeface="Arial"/>
                <a:cs typeface="Arial"/>
                <a:sym typeface="Arial"/>
              </a:rPr>
              <a:t>0 &lt; r &lt; 0.3: Correlación positiva débil.</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s" sz="1300" u="none" cap="none" strike="noStrike">
                <a:solidFill>
                  <a:srgbClr val="000000"/>
                </a:solidFill>
                <a:latin typeface="Arial"/>
                <a:ea typeface="Arial"/>
                <a:cs typeface="Arial"/>
                <a:sym typeface="Arial"/>
              </a:rPr>
              <a:t>0.3 &lt; r &lt; 0.5: Correlación positiva moderada.</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s" sz="1300" u="none" cap="none" strike="noStrike">
                <a:solidFill>
                  <a:srgbClr val="000000"/>
                </a:solidFill>
                <a:latin typeface="Arial"/>
                <a:ea typeface="Arial"/>
                <a:cs typeface="Arial"/>
                <a:sym typeface="Arial"/>
              </a:rPr>
              <a:t>0.5 &lt; r &lt; 1: Correlación positiva fuerte.</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s" sz="1300" u="none" cap="none" strike="noStrike">
                <a:solidFill>
                  <a:srgbClr val="000000"/>
                </a:solidFill>
                <a:latin typeface="Arial"/>
                <a:ea typeface="Arial"/>
                <a:cs typeface="Arial"/>
                <a:sym typeface="Arial"/>
              </a:rPr>
              <a:t>-0.3 &lt; r &lt; 0: Correlación negativa débil.</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s" sz="1300" u="none" cap="none" strike="noStrike">
                <a:solidFill>
                  <a:srgbClr val="000000"/>
                </a:solidFill>
                <a:latin typeface="Arial"/>
                <a:ea typeface="Arial"/>
                <a:cs typeface="Arial"/>
                <a:sym typeface="Arial"/>
              </a:rPr>
              <a:t>-0.5 &lt; r &lt; -0.3: Correlación negativa moderada.</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s" sz="1300" u="none" cap="none" strike="noStrike">
                <a:solidFill>
                  <a:srgbClr val="000000"/>
                </a:solidFill>
                <a:latin typeface="Arial"/>
                <a:ea typeface="Arial"/>
                <a:cs typeface="Arial"/>
                <a:sym typeface="Arial"/>
              </a:rPr>
              <a:t>-1 &lt; r &lt; -0.5: Correlación negativa fuerte.</a:t>
            </a:r>
            <a:endParaRPr b="0" i="0" sz="1300" u="none" cap="none" strike="noStrike">
              <a:solidFill>
                <a:srgbClr val="000000"/>
              </a:solidFill>
              <a:latin typeface="Arial"/>
              <a:ea typeface="Arial"/>
              <a:cs typeface="Arial"/>
              <a:sym typeface="Arial"/>
            </a:endParaRPr>
          </a:p>
        </p:txBody>
      </p:sp>
      <p:pic>
        <p:nvPicPr>
          <p:cNvPr id="412" name="Google Shape;412;g31393d32b23_0_63"/>
          <p:cNvPicPr preferRelativeResize="0"/>
          <p:nvPr/>
        </p:nvPicPr>
        <p:blipFill rotWithShape="1">
          <a:blip r:embed="rId3">
            <a:alphaModFix/>
          </a:blip>
          <a:srcRect b="0" l="0" r="0" t="0"/>
          <a:stretch/>
        </p:blipFill>
        <p:spPr>
          <a:xfrm>
            <a:off x="4709300" y="3200400"/>
            <a:ext cx="3931200" cy="702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31393d32b23_0_77"/>
          <p:cNvSpPr txBox="1"/>
          <p:nvPr>
            <p:ph type="title"/>
          </p:nvPr>
        </p:nvSpPr>
        <p:spPr>
          <a:xfrm>
            <a:off x="1303800" y="598575"/>
            <a:ext cx="7030500" cy="70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Correlación de variables</a:t>
            </a:r>
            <a:endParaRPr/>
          </a:p>
        </p:txBody>
      </p:sp>
      <p:sp>
        <p:nvSpPr>
          <p:cNvPr id="418" name="Google Shape;418;g31393d32b23_0_77"/>
          <p:cNvSpPr txBox="1"/>
          <p:nvPr/>
        </p:nvSpPr>
        <p:spPr>
          <a:xfrm>
            <a:off x="762000" y="1475400"/>
            <a:ext cx="7212600" cy="9852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rgbClr val="000000"/>
              </a:buClr>
              <a:buSzPts val="1300"/>
              <a:buFont typeface="Arial"/>
              <a:buChar char="●"/>
            </a:pPr>
            <a:r>
              <a:rPr b="0" i="0" lang="es" sz="1300" u="none" cap="none" strike="noStrike">
                <a:solidFill>
                  <a:srgbClr val="000000"/>
                </a:solidFill>
                <a:latin typeface="Arial"/>
                <a:ea typeface="Arial"/>
                <a:cs typeface="Arial"/>
                <a:sym typeface="Arial"/>
              </a:rPr>
              <a:t>Para obtener la correlación de todos los pares de variables posibles tengo primero que seleccionar las variables numéricas ya que no tiene sentido el cálculo de la correlación con columnas que no lo sean:</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s" sz="1300" u="none" cap="none" strike="noStrike">
                <a:solidFill>
                  <a:srgbClr val="000000"/>
                </a:solidFill>
                <a:latin typeface="Arial"/>
                <a:ea typeface="Arial"/>
                <a:cs typeface="Arial"/>
                <a:sym typeface="Arial"/>
              </a:rPr>
              <a:t>He aquí dos maneras de hacerlo</a:t>
            </a:r>
            <a:endParaRPr b="0" i="0" sz="1300" u="none" cap="none" strike="noStrike">
              <a:solidFill>
                <a:srgbClr val="000000"/>
              </a:solidFill>
              <a:latin typeface="Arial"/>
              <a:ea typeface="Arial"/>
              <a:cs typeface="Arial"/>
              <a:sym typeface="Arial"/>
            </a:endParaRPr>
          </a:p>
        </p:txBody>
      </p:sp>
      <p:pic>
        <p:nvPicPr>
          <p:cNvPr id="419" name="Google Shape;419;g31393d32b23_0_77"/>
          <p:cNvPicPr preferRelativeResize="0"/>
          <p:nvPr/>
        </p:nvPicPr>
        <p:blipFill rotWithShape="1">
          <a:blip r:embed="rId3">
            <a:alphaModFix/>
          </a:blip>
          <a:srcRect b="0" l="0" r="0" t="0"/>
          <a:stretch/>
        </p:blipFill>
        <p:spPr>
          <a:xfrm>
            <a:off x="430900" y="2460600"/>
            <a:ext cx="8321575" cy="860250"/>
          </a:xfrm>
          <a:prstGeom prst="rect">
            <a:avLst/>
          </a:prstGeom>
          <a:noFill/>
          <a:ln>
            <a:noFill/>
          </a:ln>
        </p:spPr>
      </p:pic>
      <p:pic>
        <p:nvPicPr>
          <p:cNvPr id="420" name="Google Shape;420;g31393d32b23_0_77"/>
          <p:cNvPicPr preferRelativeResize="0"/>
          <p:nvPr/>
        </p:nvPicPr>
        <p:blipFill rotWithShape="1">
          <a:blip r:embed="rId4">
            <a:alphaModFix/>
          </a:blip>
          <a:srcRect b="0" l="0" r="0" t="0"/>
          <a:stretch/>
        </p:blipFill>
        <p:spPr>
          <a:xfrm>
            <a:off x="4541125" y="3448925"/>
            <a:ext cx="3315528" cy="1517850"/>
          </a:xfrm>
          <a:prstGeom prst="rect">
            <a:avLst/>
          </a:prstGeom>
          <a:noFill/>
          <a:ln>
            <a:noFill/>
          </a:ln>
        </p:spPr>
      </p:pic>
      <p:sp>
        <p:nvSpPr>
          <p:cNvPr id="421" name="Google Shape;421;g31393d32b23_0_77"/>
          <p:cNvSpPr txBox="1"/>
          <p:nvPr/>
        </p:nvSpPr>
        <p:spPr>
          <a:xfrm>
            <a:off x="908500" y="3488125"/>
            <a:ext cx="3123600" cy="78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Ya puedo calcular la correlación de todas las variables.</a:t>
            </a:r>
            <a:endParaRPr b="0" i="0" sz="1300" u="none" cap="none" strike="noStrike">
              <a:solidFill>
                <a:schemeClr val="dk2"/>
              </a:solidFill>
              <a:latin typeface="Nunito"/>
              <a:ea typeface="Nunito"/>
              <a:cs typeface="Nunito"/>
              <a:sym typeface="Nunito"/>
            </a:endParaRPr>
          </a:p>
        </p:txBody>
      </p:sp>
      <p:pic>
        <p:nvPicPr>
          <p:cNvPr id="422" name="Google Shape;422;g31393d32b23_0_77"/>
          <p:cNvPicPr preferRelativeResize="0"/>
          <p:nvPr/>
        </p:nvPicPr>
        <p:blipFill rotWithShape="1">
          <a:blip r:embed="rId5">
            <a:alphaModFix/>
          </a:blip>
          <a:srcRect b="0" l="0" r="0" t="0"/>
          <a:stretch/>
        </p:blipFill>
        <p:spPr>
          <a:xfrm>
            <a:off x="1406163" y="4109025"/>
            <a:ext cx="2128285" cy="985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s"/>
              <a:t>Qué es el Análisis Exploratorio de Datos</a:t>
            </a:r>
            <a:endParaRPr/>
          </a:p>
        </p:txBody>
      </p:sp>
      <p:sp>
        <p:nvSpPr>
          <p:cNvPr id="287" name="Google Shape;287;p2"/>
          <p:cNvSpPr txBox="1"/>
          <p:nvPr>
            <p:ph idx="1" type="body"/>
          </p:nvPr>
        </p:nvSpPr>
        <p:spPr>
          <a:xfrm>
            <a:off x="1303800" y="1402700"/>
            <a:ext cx="7030500" cy="28014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00000"/>
              </a:buClr>
              <a:buSzPts val="1300"/>
              <a:buFont typeface="Arial"/>
              <a:buChar char="●"/>
            </a:pPr>
            <a:r>
              <a:rPr lang="es">
                <a:solidFill>
                  <a:srgbClr val="000000"/>
                </a:solidFill>
                <a:latin typeface="Arial"/>
                <a:ea typeface="Arial"/>
                <a:cs typeface="Arial"/>
                <a:sym typeface="Arial"/>
              </a:rPr>
              <a:t>Es un procesado de datos que se utiliza para comprender y explorar el conjunto de datos, antes de proceder con el análisis más profundo o la construcción de modelos predictivos. </a:t>
            </a:r>
            <a:endParaRPr>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b="1" lang="es">
                <a:solidFill>
                  <a:srgbClr val="000000"/>
                </a:solidFill>
                <a:latin typeface="Arial"/>
                <a:ea typeface="Arial"/>
                <a:cs typeface="Arial"/>
                <a:sym typeface="Arial"/>
              </a:rPr>
              <a:t>El objetivo principal </a:t>
            </a:r>
            <a:r>
              <a:rPr lang="es">
                <a:solidFill>
                  <a:srgbClr val="000000"/>
                </a:solidFill>
                <a:latin typeface="Arial"/>
                <a:ea typeface="Arial"/>
                <a:cs typeface="Arial"/>
                <a:sym typeface="Arial"/>
              </a:rPr>
              <a:t>del EDA es desarrollar un entendimiento detallado de los datos, </a:t>
            </a:r>
            <a:r>
              <a:rPr lang="es">
                <a:solidFill>
                  <a:srgbClr val="FF0000"/>
                </a:solidFill>
                <a:latin typeface="Arial"/>
                <a:ea typeface="Arial"/>
                <a:cs typeface="Arial"/>
                <a:sym typeface="Arial"/>
              </a:rPr>
              <a:t>identificar patrones</a:t>
            </a:r>
            <a:r>
              <a:rPr lang="es">
                <a:solidFill>
                  <a:srgbClr val="000000"/>
                </a:solidFill>
                <a:latin typeface="Arial"/>
                <a:ea typeface="Arial"/>
                <a:cs typeface="Arial"/>
                <a:sym typeface="Arial"/>
              </a:rPr>
              <a:t>, </a:t>
            </a:r>
            <a:r>
              <a:rPr lang="es">
                <a:solidFill>
                  <a:srgbClr val="188038"/>
                </a:solidFill>
                <a:latin typeface="Arial"/>
                <a:ea typeface="Arial"/>
                <a:cs typeface="Arial"/>
                <a:sym typeface="Arial"/>
              </a:rPr>
              <a:t>relaciones</a:t>
            </a:r>
            <a:r>
              <a:rPr lang="es">
                <a:solidFill>
                  <a:srgbClr val="000000"/>
                </a:solidFill>
                <a:latin typeface="Arial"/>
                <a:ea typeface="Arial"/>
                <a:cs typeface="Arial"/>
                <a:sym typeface="Arial"/>
              </a:rPr>
              <a:t> y </a:t>
            </a:r>
            <a:r>
              <a:rPr lang="es">
                <a:solidFill>
                  <a:srgbClr val="0000FF"/>
                </a:solidFill>
                <a:latin typeface="Arial"/>
                <a:ea typeface="Arial"/>
                <a:cs typeface="Arial"/>
                <a:sym typeface="Arial"/>
              </a:rPr>
              <a:t>tendencias</a:t>
            </a:r>
            <a:r>
              <a:rPr lang="es">
                <a:solidFill>
                  <a:srgbClr val="000000"/>
                </a:solidFill>
                <a:latin typeface="Arial"/>
                <a:ea typeface="Arial"/>
                <a:cs typeface="Arial"/>
                <a:sym typeface="Arial"/>
              </a:rPr>
              <a:t>, y preparar la base para futuras investigaciones o decisiones.</a:t>
            </a:r>
            <a:endParaRPr>
              <a:solidFill>
                <a:srgbClr val="000000"/>
              </a:solidFill>
              <a:latin typeface="Arial"/>
              <a:ea typeface="Arial"/>
              <a:cs typeface="Arial"/>
              <a:sym typeface="Arial"/>
            </a:endParaRPr>
          </a:p>
        </p:txBody>
      </p:sp>
      <p:pic>
        <p:nvPicPr>
          <p:cNvPr id="288" name="Google Shape;288;p2"/>
          <p:cNvPicPr preferRelativeResize="0"/>
          <p:nvPr/>
        </p:nvPicPr>
        <p:blipFill rotWithShape="1">
          <a:blip r:embed="rId3">
            <a:alphaModFix/>
          </a:blip>
          <a:srcRect b="0" l="0" r="0" t="0"/>
          <a:stretch/>
        </p:blipFill>
        <p:spPr>
          <a:xfrm>
            <a:off x="1303800" y="2923764"/>
            <a:ext cx="3040600" cy="2012886"/>
          </a:xfrm>
          <a:prstGeom prst="rect">
            <a:avLst/>
          </a:prstGeom>
          <a:noFill/>
          <a:ln>
            <a:noFill/>
          </a:ln>
        </p:spPr>
      </p:pic>
      <p:pic>
        <p:nvPicPr>
          <p:cNvPr id="289" name="Google Shape;289;p2"/>
          <p:cNvPicPr preferRelativeResize="0"/>
          <p:nvPr/>
        </p:nvPicPr>
        <p:blipFill rotWithShape="1">
          <a:blip r:embed="rId4">
            <a:alphaModFix/>
          </a:blip>
          <a:srcRect b="0" l="9336" r="9336" t="0"/>
          <a:stretch/>
        </p:blipFill>
        <p:spPr>
          <a:xfrm>
            <a:off x="5555950" y="3129413"/>
            <a:ext cx="1715950" cy="1715951"/>
          </a:xfrm>
          <a:prstGeom prst="rect">
            <a:avLst/>
          </a:prstGeom>
          <a:noFill/>
          <a:ln>
            <a:noFill/>
          </a:ln>
        </p:spPr>
      </p:pic>
      <p:sp>
        <p:nvSpPr>
          <p:cNvPr id="290" name="Google Shape;290;p2"/>
          <p:cNvSpPr/>
          <p:nvPr/>
        </p:nvSpPr>
        <p:spPr>
          <a:xfrm>
            <a:off x="4661700" y="3600450"/>
            <a:ext cx="865800" cy="37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31393d32b23_0_87"/>
          <p:cNvSpPr txBox="1"/>
          <p:nvPr>
            <p:ph type="title"/>
          </p:nvPr>
        </p:nvSpPr>
        <p:spPr>
          <a:xfrm>
            <a:off x="1303800" y="598575"/>
            <a:ext cx="7030500" cy="70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Correlación de variables (gráfico)</a:t>
            </a:r>
            <a:endParaRPr/>
          </a:p>
        </p:txBody>
      </p:sp>
      <p:sp>
        <p:nvSpPr>
          <p:cNvPr id="428" name="Google Shape;428;g31393d32b23_0_87"/>
          <p:cNvSpPr txBox="1"/>
          <p:nvPr/>
        </p:nvSpPr>
        <p:spPr>
          <a:xfrm>
            <a:off x="505825" y="1376875"/>
            <a:ext cx="72126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Arial"/>
                <a:ea typeface="Arial"/>
                <a:cs typeface="Arial"/>
                <a:sym typeface="Arial"/>
              </a:rPr>
              <a:t>Este código realiza un gráfico que codifica los números a colores graduales. Eso permite identificar las columnas correlacionadas más fácilmente.</a:t>
            </a:r>
            <a:endParaRPr b="0" i="0" sz="1300" u="none" cap="none" strike="noStrike">
              <a:solidFill>
                <a:srgbClr val="000000"/>
              </a:solidFill>
              <a:latin typeface="Arial"/>
              <a:ea typeface="Arial"/>
              <a:cs typeface="Arial"/>
              <a:sym typeface="Arial"/>
            </a:endParaRPr>
          </a:p>
        </p:txBody>
      </p:sp>
      <p:pic>
        <p:nvPicPr>
          <p:cNvPr id="429" name="Google Shape;429;g31393d32b23_0_87"/>
          <p:cNvPicPr preferRelativeResize="0"/>
          <p:nvPr/>
        </p:nvPicPr>
        <p:blipFill rotWithShape="1">
          <a:blip r:embed="rId3">
            <a:alphaModFix/>
          </a:blip>
          <a:srcRect b="0" l="0" r="0" t="0"/>
          <a:stretch/>
        </p:blipFill>
        <p:spPr>
          <a:xfrm>
            <a:off x="286425" y="2552850"/>
            <a:ext cx="4754625" cy="1150075"/>
          </a:xfrm>
          <a:prstGeom prst="rect">
            <a:avLst/>
          </a:prstGeom>
          <a:noFill/>
          <a:ln>
            <a:noFill/>
          </a:ln>
        </p:spPr>
      </p:pic>
      <p:pic>
        <p:nvPicPr>
          <p:cNvPr id="430" name="Google Shape;430;g31393d32b23_0_87"/>
          <p:cNvPicPr preferRelativeResize="0"/>
          <p:nvPr/>
        </p:nvPicPr>
        <p:blipFill rotWithShape="1">
          <a:blip r:embed="rId4">
            <a:alphaModFix/>
          </a:blip>
          <a:srcRect b="0" l="0" r="0" t="0"/>
          <a:stretch/>
        </p:blipFill>
        <p:spPr>
          <a:xfrm>
            <a:off x="4800150" y="1676975"/>
            <a:ext cx="3943075" cy="3466524"/>
          </a:xfrm>
          <a:prstGeom prst="rect">
            <a:avLst/>
          </a:prstGeom>
          <a:noFill/>
          <a:ln>
            <a:noFill/>
          </a:ln>
        </p:spPr>
      </p:pic>
      <p:sp>
        <p:nvSpPr>
          <p:cNvPr id="431" name="Google Shape;431;g31393d32b23_0_87"/>
          <p:cNvSpPr txBox="1"/>
          <p:nvPr/>
        </p:nvSpPr>
        <p:spPr>
          <a:xfrm>
            <a:off x="438750" y="1910925"/>
            <a:ext cx="4361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Arial"/>
                <a:ea typeface="Arial"/>
                <a:cs typeface="Arial"/>
                <a:sym typeface="Arial"/>
              </a:rPr>
              <a:t>Si se utilizan demasiadas columnas los números saldrán pequeños por lo que es conveniente seleccionarlas</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188038"/>
                </a:solidFill>
                <a:latin typeface="Roboto Mono"/>
                <a:ea typeface="Roboto Mono"/>
                <a:cs typeface="Roboto Mono"/>
                <a:sym typeface="Roboto Mono"/>
              </a:rPr>
              <a:t>dat</a:t>
            </a:r>
            <a:r>
              <a:rPr lang="es" sz="1000">
                <a:solidFill>
                  <a:srgbClr val="188038"/>
                </a:solidFill>
                <a:latin typeface="Roboto Mono"/>
                <a:ea typeface="Roboto Mono"/>
                <a:cs typeface="Roboto Mono"/>
                <a:sym typeface="Roboto Mono"/>
              </a:rPr>
              <a:t>2</a:t>
            </a:r>
            <a:r>
              <a:rPr b="0" i="0" lang="es" sz="1000" u="none" cap="none" strike="noStrike">
                <a:solidFill>
                  <a:srgbClr val="188038"/>
                </a:solidFill>
                <a:latin typeface="Roboto Mono"/>
                <a:ea typeface="Roboto Mono"/>
                <a:cs typeface="Roboto Mono"/>
                <a:sym typeface="Roboto Mono"/>
              </a:rPr>
              <a:t>0 = df2.loc[:,10:</a:t>
            </a:r>
            <a:r>
              <a:rPr lang="es" sz="1000">
                <a:solidFill>
                  <a:srgbClr val="188038"/>
                </a:solidFill>
                <a:latin typeface="Roboto Mono"/>
                <a:ea typeface="Roboto Mono"/>
                <a:cs typeface="Roboto Mono"/>
                <a:sym typeface="Roboto Mono"/>
              </a:rPr>
              <a:t>2</a:t>
            </a:r>
            <a:r>
              <a:rPr b="0" i="0" lang="es" sz="1000" u="none" cap="none" strike="noStrike">
                <a:solidFill>
                  <a:srgbClr val="188038"/>
                </a:solidFill>
                <a:latin typeface="Roboto Mono"/>
                <a:ea typeface="Roboto Mono"/>
                <a:cs typeface="Roboto Mono"/>
                <a:sym typeface="Roboto Mono"/>
              </a:rPr>
              <a:t>0]</a:t>
            </a:r>
            <a:endParaRPr b="0" i="0" sz="1000" u="none" cap="none" strike="noStrike">
              <a:solidFill>
                <a:srgbClr val="188038"/>
              </a:solidFill>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g3106133fa0a_0_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¡No se me ocurre qué gráficos hacer!</a:t>
            </a:r>
            <a:endParaRPr/>
          </a:p>
        </p:txBody>
      </p:sp>
      <p:pic>
        <p:nvPicPr>
          <p:cNvPr id="437" name="Google Shape;437;g3106133fa0a_0_9"/>
          <p:cNvPicPr preferRelativeResize="0"/>
          <p:nvPr/>
        </p:nvPicPr>
        <p:blipFill rotWithShape="1">
          <a:blip r:embed="rId3">
            <a:alphaModFix/>
          </a:blip>
          <a:srcRect b="0" l="0" r="0" t="0"/>
          <a:stretch/>
        </p:blipFill>
        <p:spPr>
          <a:xfrm>
            <a:off x="635225" y="1395550"/>
            <a:ext cx="1628775" cy="1838325"/>
          </a:xfrm>
          <a:prstGeom prst="rect">
            <a:avLst/>
          </a:prstGeom>
          <a:noFill/>
          <a:ln>
            <a:noFill/>
          </a:ln>
        </p:spPr>
      </p:pic>
      <p:sp>
        <p:nvSpPr>
          <p:cNvPr id="438" name="Google Shape;438;g3106133fa0a_0_9"/>
          <p:cNvSpPr txBox="1"/>
          <p:nvPr/>
        </p:nvSpPr>
        <p:spPr>
          <a:xfrm>
            <a:off x="2896925" y="1507575"/>
            <a:ext cx="5675700" cy="6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Google Colab sugiere gráficos explicativos de los datos.</a:t>
            </a:r>
            <a:endParaRPr b="0" i="0" sz="1300" u="none" cap="none" strike="noStrike">
              <a:solidFill>
                <a:schemeClr val="dk2"/>
              </a:solidFill>
              <a:latin typeface="Nunito"/>
              <a:ea typeface="Nunito"/>
              <a:cs typeface="Nunito"/>
              <a:sym typeface="Nunito"/>
            </a:endParaRPr>
          </a:p>
        </p:txBody>
      </p:sp>
      <p:pic>
        <p:nvPicPr>
          <p:cNvPr id="439" name="Google Shape;439;g3106133fa0a_0_9"/>
          <p:cNvPicPr preferRelativeResize="0"/>
          <p:nvPr/>
        </p:nvPicPr>
        <p:blipFill rotWithShape="1">
          <a:blip r:embed="rId4">
            <a:alphaModFix/>
          </a:blip>
          <a:srcRect b="0" l="0" r="0" t="0"/>
          <a:stretch/>
        </p:blipFill>
        <p:spPr>
          <a:xfrm>
            <a:off x="4394650" y="1883925"/>
            <a:ext cx="3416849" cy="3133800"/>
          </a:xfrm>
          <a:prstGeom prst="rect">
            <a:avLst/>
          </a:prstGeom>
          <a:noFill/>
          <a:ln>
            <a:noFill/>
          </a:ln>
        </p:spPr>
      </p:pic>
      <p:sp>
        <p:nvSpPr>
          <p:cNvPr id="440" name="Google Shape;440;g3106133fa0a_0_9"/>
          <p:cNvSpPr txBox="1"/>
          <p:nvPr/>
        </p:nvSpPr>
        <p:spPr>
          <a:xfrm>
            <a:off x="635225" y="3557100"/>
            <a:ext cx="3639000" cy="114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Al pulsar cualquiera de los gráficos sugeridos, nos devolverá el código que lo crea.</a:t>
            </a:r>
            <a:endParaRPr b="0" i="0" sz="1300" u="none" cap="none" strike="noStrike">
              <a:solidFill>
                <a:schemeClr val="dk2"/>
              </a:solidFill>
              <a:latin typeface="Nunito"/>
              <a:ea typeface="Nunito"/>
              <a:cs typeface="Nunito"/>
              <a:sym typeface="Nunito"/>
            </a:endParaRPr>
          </a:p>
        </p:txBody>
      </p:sp>
      <p:cxnSp>
        <p:nvCxnSpPr>
          <p:cNvPr id="441" name="Google Shape;441;g3106133fa0a_0_9"/>
          <p:cNvCxnSpPr>
            <a:stCxn id="437" idx="3"/>
            <a:endCxn id="439" idx="1"/>
          </p:cNvCxnSpPr>
          <p:nvPr/>
        </p:nvCxnSpPr>
        <p:spPr>
          <a:xfrm>
            <a:off x="2264000" y="2314713"/>
            <a:ext cx="2130600" cy="11361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g31393d32b23_0_9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¡No se me ocurre qué gráficos hacer!</a:t>
            </a:r>
            <a:endParaRPr/>
          </a:p>
        </p:txBody>
      </p:sp>
      <p:sp>
        <p:nvSpPr>
          <p:cNvPr id="447" name="Google Shape;447;g31393d32b23_0_98"/>
          <p:cNvSpPr txBox="1"/>
          <p:nvPr/>
        </p:nvSpPr>
        <p:spPr>
          <a:xfrm>
            <a:off x="763325" y="1507575"/>
            <a:ext cx="7651500" cy="6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El módulo ydata_profiling crea una página web que puede visualizarse en el resultado de una celda de colab</a:t>
            </a:r>
            <a:endParaRPr b="0" i="0" sz="1300" u="none" cap="none" strike="noStrike">
              <a:solidFill>
                <a:schemeClr val="dk2"/>
              </a:solidFill>
              <a:latin typeface="Nunito"/>
              <a:ea typeface="Nunito"/>
              <a:cs typeface="Nunito"/>
              <a:sym typeface="Nunito"/>
            </a:endParaRPr>
          </a:p>
        </p:txBody>
      </p:sp>
      <p:pic>
        <p:nvPicPr>
          <p:cNvPr id="448" name="Google Shape;448;g31393d32b23_0_98"/>
          <p:cNvPicPr preferRelativeResize="0"/>
          <p:nvPr/>
        </p:nvPicPr>
        <p:blipFill rotWithShape="1">
          <a:blip r:embed="rId3">
            <a:alphaModFix/>
          </a:blip>
          <a:srcRect b="0" l="0" r="0" t="0"/>
          <a:stretch/>
        </p:blipFill>
        <p:spPr>
          <a:xfrm>
            <a:off x="500850" y="2036350"/>
            <a:ext cx="8142306" cy="2669025"/>
          </a:xfrm>
          <a:prstGeom prst="rect">
            <a:avLst/>
          </a:prstGeom>
          <a:noFill/>
          <a:ln>
            <a:noFill/>
          </a:ln>
        </p:spPr>
      </p:pic>
      <p:sp>
        <p:nvSpPr>
          <p:cNvPr id="449" name="Google Shape;449;g31393d32b23_0_98"/>
          <p:cNvSpPr/>
          <p:nvPr/>
        </p:nvSpPr>
        <p:spPr>
          <a:xfrm>
            <a:off x="4463600" y="2037200"/>
            <a:ext cx="2286000" cy="32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Nunito"/>
                <a:ea typeface="Nunito"/>
                <a:cs typeface="Nunito"/>
                <a:sym typeface="Nunito"/>
              </a:rPr>
              <a:t>Requiere de instalación</a:t>
            </a:r>
            <a:endParaRPr b="0" i="0" sz="1400" u="none" cap="none" strike="noStrike">
              <a:solidFill>
                <a:srgbClr val="000000"/>
              </a:solidFill>
              <a:latin typeface="Nunito"/>
              <a:ea typeface="Nunito"/>
              <a:cs typeface="Nunito"/>
              <a:sym typeface="Nunito"/>
            </a:endParaRPr>
          </a:p>
        </p:txBody>
      </p:sp>
      <p:cxnSp>
        <p:nvCxnSpPr>
          <p:cNvPr id="450" name="Google Shape;450;g31393d32b23_0_98"/>
          <p:cNvCxnSpPr>
            <a:stCxn id="449" idx="1"/>
          </p:cNvCxnSpPr>
          <p:nvPr/>
        </p:nvCxnSpPr>
        <p:spPr>
          <a:xfrm flipH="1">
            <a:off x="2906900" y="2199800"/>
            <a:ext cx="1556700" cy="345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g31393d32b23_0_10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¡No se me ocurre qué gráficos hacer!</a:t>
            </a:r>
            <a:endParaRPr/>
          </a:p>
        </p:txBody>
      </p:sp>
      <p:sp>
        <p:nvSpPr>
          <p:cNvPr id="456" name="Google Shape;456;g31393d32b23_0_108"/>
          <p:cNvSpPr txBox="1"/>
          <p:nvPr/>
        </p:nvSpPr>
        <p:spPr>
          <a:xfrm>
            <a:off x="763325" y="1507575"/>
            <a:ext cx="7651500" cy="6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El módulo ydata_profiling crea una página web que puede visualizarse en el resultado de una celda de colab</a:t>
            </a:r>
            <a:endParaRPr b="0" i="0" sz="1300" u="none" cap="none" strike="noStrike">
              <a:solidFill>
                <a:schemeClr val="dk2"/>
              </a:solidFill>
              <a:latin typeface="Nunito"/>
              <a:ea typeface="Nunito"/>
              <a:cs typeface="Nunito"/>
              <a:sym typeface="Nunito"/>
            </a:endParaRPr>
          </a:p>
        </p:txBody>
      </p:sp>
      <p:pic>
        <p:nvPicPr>
          <p:cNvPr id="457" name="Google Shape;457;g31393d32b23_0_108"/>
          <p:cNvPicPr preferRelativeResize="0"/>
          <p:nvPr/>
        </p:nvPicPr>
        <p:blipFill rotWithShape="1">
          <a:blip r:embed="rId3">
            <a:alphaModFix/>
          </a:blip>
          <a:srcRect b="0" l="0" r="0" t="0"/>
          <a:stretch/>
        </p:blipFill>
        <p:spPr>
          <a:xfrm>
            <a:off x="1120675" y="2055250"/>
            <a:ext cx="7220852" cy="3031225"/>
          </a:xfrm>
          <a:prstGeom prst="rect">
            <a:avLst/>
          </a:prstGeom>
          <a:noFill/>
          <a:ln>
            <a:noFill/>
          </a:ln>
        </p:spPr>
      </p:pic>
      <p:cxnSp>
        <p:nvCxnSpPr>
          <p:cNvPr id="458" name="Google Shape;458;g31393d32b23_0_108"/>
          <p:cNvCxnSpPr>
            <a:stCxn id="459" idx="0"/>
          </p:cNvCxnSpPr>
          <p:nvPr/>
        </p:nvCxnSpPr>
        <p:spPr>
          <a:xfrm flipH="1" rot="10800000">
            <a:off x="4847925" y="2246650"/>
            <a:ext cx="867000" cy="433500"/>
          </a:xfrm>
          <a:prstGeom prst="straightConnector1">
            <a:avLst/>
          </a:prstGeom>
          <a:noFill/>
          <a:ln cap="flat" cmpd="sng" w="9525">
            <a:solidFill>
              <a:schemeClr val="dk2"/>
            </a:solidFill>
            <a:prstDash val="solid"/>
            <a:round/>
            <a:headEnd len="sm" w="sm" type="none"/>
            <a:tailEnd len="med" w="med" type="triangle"/>
          </a:ln>
        </p:spPr>
      </p:cxnSp>
      <p:sp>
        <p:nvSpPr>
          <p:cNvPr id="459" name="Google Shape;459;g31393d32b23_0_108"/>
          <p:cNvSpPr/>
          <p:nvPr/>
        </p:nvSpPr>
        <p:spPr>
          <a:xfrm>
            <a:off x="3921675" y="2680150"/>
            <a:ext cx="1852500" cy="30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Nunito"/>
                <a:ea typeface="Nunito"/>
                <a:cs typeface="Nunito"/>
                <a:sym typeface="Nunito"/>
              </a:rPr>
              <a:t>Barra de navegación</a:t>
            </a:r>
            <a:endParaRPr b="0" i="0" sz="1400" u="none" cap="none" strike="noStrike">
              <a:solidFill>
                <a:srgbClr val="000000"/>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s"/>
              <a:t>Pasos a seguir</a:t>
            </a:r>
            <a:endParaRPr/>
          </a:p>
        </p:txBody>
      </p:sp>
      <p:sp>
        <p:nvSpPr>
          <p:cNvPr id="296" name="Google Shape;296;p3"/>
          <p:cNvSpPr txBox="1"/>
          <p:nvPr/>
        </p:nvSpPr>
        <p:spPr>
          <a:xfrm>
            <a:off x="630800" y="1395050"/>
            <a:ext cx="7484700" cy="365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El EDA implica una serie de pasos, incluyendo:</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311150" lvl="0" marL="457200" marR="0" rtl="0" algn="l">
              <a:lnSpc>
                <a:spcPct val="100000"/>
              </a:lnSpc>
              <a:spcBef>
                <a:spcPts val="0"/>
              </a:spcBef>
              <a:spcAft>
                <a:spcPts val="0"/>
              </a:spcAft>
              <a:buClr>
                <a:schemeClr val="dk2"/>
              </a:buClr>
              <a:buSzPts val="1300"/>
              <a:buFont typeface="Nunito"/>
              <a:buChar char="●"/>
            </a:pPr>
            <a:r>
              <a:rPr b="1" i="0" lang="es" sz="1300" u="none" cap="none" strike="noStrike">
                <a:solidFill>
                  <a:schemeClr val="dk2"/>
                </a:solidFill>
                <a:latin typeface="Nunito"/>
                <a:ea typeface="Nunito"/>
                <a:cs typeface="Nunito"/>
                <a:sym typeface="Nunito"/>
              </a:rPr>
              <a:t>Carga de datos:</a:t>
            </a:r>
            <a:r>
              <a:rPr b="0" i="0" lang="es" sz="1300" u="none" cap="none" strike="noStrike">
                <a:solidFill>
                  <a:schemeClr val="dk2"/>
                </a:solidFill>
                <a:latin typeface="Nunito"/>
                <a:ea typeface="Nunito"/>
                <a:cs typeface="Nunito"/>
                <a:sym typeface="Nunito"/>
              </a:rPr>
              <a:t> A partir del soporte en que se encuentren los datos, obtener una tabla editable en Python con </a:t>
            </a:r>
            <a:r>
              <a:rPr b="0" i="0" lang="es" sz="1300" u="none" cap="none" strike="noStrike">
                <a:solidFill>
                  <a:srgbClr val="188038"/>
                </a:solidFill>
                <a:latin typeface="Roboto Mono"/>
                <a:ea typeface="Roboto Mono"/>
                <a:cs typeface="Roboto Mono"/>
                <a:sym typeface="Roboto Mono"/>
              </a:rPr>
              <a:t>pandas</a:t>
            </a:r>
            <a:endParaRPr b="0" i="0" sz="1300" u="none" cap="none" strike="noStrike">
              <a:solidFill>
                <a:srgbClr val="188038"/>
              </a:solidFill>
              <a:latin typeface="Roboto Mono"/>
              <a:ea typeface="Roboto Mono"/>
              <a:cs typeface="Roboto Mono"/>
              <a:sym typeface="Roboto Mono"/>
            </a:endParaRPr>
          </a:p>
          <a:p>
            <a:pPr indent="-311150" lvl="0" marL="457200" marR="0" rtl="0" algn="l">
              <a:lnSpc>
                <a:spcPct val="100000"/>
              </a:lnSpc>
              <a:spcBef>
                <a:spcPts val="0"/>
              </a:spcBef>
              <a:spcAft>
                <a:spcPts val="0"/>
              </a:spcAft>
              <a:buClr>
                <a:schemeClr val="dk2"/>
              </a:buClr>
              <a:buSzPts val="1300"/>
              <a:buFont typeface="Nunito"/>
              <a:buChar char="●"/>
            </a:pPr>
            <a:r>
              <a:rPr b="1" i="0" lang="es" sz="1300" u="none" cap="none" strike="noStrike">
                <a:solidFill>
                  <a:schemeClr val="dk2"/>
                </a:solidFill>
                <a:latin typeface="Nunito"/>
                <a:ea typeface="Nunito"/>
                <a:cs typeface="Nunito"/>
                <a:sym typeface="Nunito"/>
              </a:rPr>
              <a:t>Manipulación de datos:</a:t>
            </a:r>
            <a:r>
              <a:rPr b="0" i="0" lang="es" sz="1300" u="none" cap="none" strike="noStrike">
                <a:solidFill>
                  <a:schemeClr val="dk2"/>
                </a:solidFill>
                <a:latin typeface="Nunito"/>
                <a:ea typeface="Nunito"/>
                <a:cs typeface="Nunito"/>
                <a:sym typeface="Nunito"/>
              </a:rPr>
              <a:t> Procesar y transformar los datos para eliminar valores faltantes, editar los datos en formato string, hacer cálculos con los numéricos, formatear fechas…</a:t>
            </a:r>
            <a:endParaRPr b="0" i="0" sz="1300" u="none" cap="none" strike="noStrike">
              <a:solidFill>
                <a:schemeClr val="dk2"/>
              </a:solidFill>
              <a:latin typeface="Nunito"/>
              <a:ea typeface="Nunito"/>
              <a:cs typeface="Nunito"/>
              <a:sym typeface="Nunito"/>
            </a:endParaRPr>
          </a:p>
          <a:p>
            <a:pPr indent="-311150" lvl="0" marL="457200" marR="0" rtl="0" algn="l">
              <a:lnSpc>
                <a:spcPct val="100000"/>
              </a:lnSpc>
              <a:spcBef>
                <a:spcPts val="0"/>
              </a:spcBef>
              <a:spcAft>
                <a:spcPts val="0"/>
              </a:spcAft>
              <a:buClr>
                <a:schemeClr val="dk2"/>
              </a:buClr>
              <a:buSzPts val="1300"/>
              <a:buFont typeface="Nunito"/>
              <a:buChar char="●"/>
            </a:pPr>
            <a:r>
              <a:rPr b="1" i="0" lang="es" sz="1300" u="none" cap="none" strike="noStrike">
                <a:solidFill>
                  <a:schemeClr val="dk2"/>
                </a:solidFill>
                <a:latin typeface="Nunito"/>
                <a:ea typeface="Nunito"/>
                <a:cs typeface="Nunito"/>
                <a:sym typeface="Nunito"/>
              </a:rPr>
              <a:t>Análisis descriptivo:</a:t>
            </a:r>
            <a:r>
              <a:rPr b="0" i="0" lang="es" sz="1300" u="none" cap="none" strike="noStrike">
                <a:solidFill>
                  <a:schemeClr val="dk2"/>
                </a:solidFill>
                <a:latin typeface="Nunito"/>
                <a:ea typeface="Nunito"/>
                <a:cs typeface="Nunito"/>
                <a:sym typeface="Nunito"/>
              </a:rPr>
              <a:t> Calcular estadísticas descriptivas, como la media, la mediana, la desviación estándar y la varianza, para describir las características de los datos.</a:t>
            </a:r>
            <a:endParaRPr b="0" i="0" sz="1300" u="none" cap="none" strike="noStrike">
              <a:solidFill>
                <a:schemeClr val="dk2"/>
              </a:solidFill>
              <a:latin typeface="Nunito"/>
              <a:ea typeface="Nunito"/>
              <a:cs typeface="Nunito"/>
              <a:sym typeface="Nunito"/>
            </a:endParaRPr>
          </a:p>
          <a:p>
            <a:pPr indent="-311150" lvl="0" marL="457200" marR="0" rtl="0" algn="l">
              <a:lnSpc>
                <a:spcPct val="100000"/>
              </a:lnSpc>
              <a:spcBef>
                <a:spcPts val="0"/>
              </a:spcBef>
              <a:spcAft>
                <a:spcPts val="0"/>
              </a:spcAft>
              <a:buClr>
                <a:schemeClr val="dk2"/>
              </a:buClr>
              <a:buSzPts val="1300"/>
              <a:buFont typeface="Nunito"/>
              <a:buChar char="●"/>
            </a:pPr>
            <a:r>
              <a:rPr b="1" i="0" lang="es" sz="1300" u="none" cap="none" strike="noStrike">
                <a:solidFill>
                  <a:schemeClr val="dk2"/>
                </a:solidFill>
                <a:latin typeface="Nunito"/>
                <a:ea typeface="Nunito"/>
                <a:cs typeface="Nunito"/>
                <a:sym typeface="Nunito"/>
              </a:rPr>
              <a:t>Visualización: </a:t>
            </a:r>
            <a:r>
              <a:rPr b="0" i="0" lang="es" sz="1300" u="none" cap="none" strike="noStrike">
                <a:solidFill>
                  <a:schemeClr val="dk2"/>
                </a:solidFill>
                <a:latin typeface="Nunito"/>
                <a:ea typeface="Nunito"/>
                <a:cs typeface="Nunito"/>
                <a:sym typeface="Nunito"/>
              </a:rPr>
              <a:t>Utilizar gráficos y visualizaciones para explorar los datos y obtener una visión general de la distribución y relación entre las variables.</a:t>
            </a:r>
            <a:endParaRPr b="0" i="0" sz="1300" u="none" cap="none" strike="noStrike">
              <a:solidFill>
                <a:schemeClr val="dk2"/>
              </a:solidFill>
              <a:latin typeface="Nunito"/>
              <a:ea typeface="Nunito"/>
              <a:cs typeface="Nunito"/>
              <a:sym typeface="Nunito"/>
            </a:endParaRPr>
          </a:p>
          <a:p>
            <a:pPr indent="-311150" lvl="0" marL="457200" marR="0" rtl="0" algn="l">
              <a:lnSpc>
                <a:spcPct val="100000"/>
              </a:lnSpc>
              <a:spcBef>
                <a:spcPts val="0"/>
              </a:spcBef>
              <a:spcAft>
                <a:spcPts val="0"/>
              </a:spcAft>
              <a:buClr>
                <a:schemeClr val="dk2"/>
              </a:buClr>
              <a:buSzPts val="1300"/>
              <a:buFont typeface="Nunito"/>
              <a:buChar char="●"/>
            </a:pPr>
            <a:r>
              <a:rPr b="1" i="0" lang="es" sz="1300" u="none" cap="none" strike="noStrike">
                <a:solidFill>
                  <a:schemeClr val="dk2"/>
                </a:solidFill>
                <a:latin typeface="Nunito"/>
                <a:ea typeface="Nunito"/>
                <a:cs typeface="Nunito"/>
                <a:sym typeface="Nunito"/>
              </a:rPr>
              <a:t>Exploración de relaciones:</a:t>
            </a:r>
            <a:r>
              <a:rPr b="0" i="0" lang="es" sz="1300" u="none" cap="none" strike="noStrike">
                <a:solidFill>
                  <a:schemeClr val="dk2"/>
                </a:solidFill>
                <a:latin typeface="Nunito"/>
                <a:ea typeface="Nunito"/>
                <a:cs typeface="Nunito"/>
                <a:sym typeface="Nunito"/>
              </a:rPr>
              <a:t> Analizar la correlación entre variables, utilizando matrices de correlación y gráficos de heatmap, para identificar patrones y relaciones entre las variables.</a:t>
            </a:r>
            <a:endParaRPr b="0" i="0" sz="1300" u="none" cap="none" strike="noStrike">
              <a:solidFill>
                <a:schemeClr val="dk2"/>
              </a:solidFill>
              <a:latin typeface="Nunito"/>
              <a:ea typeface="Nunito"/>
              <a:cs typeface="Nunito"/>
              <a:sym typeface="Nunito"/>
            </a:endParaRPr>
          </a:p>
          <a:p>
            <a:pPr indent="-311150" lvl="0" marL="457200" marR="0" rtl="0" algn="l">
              <a:lnSpc>
                <a:spcPct val="100000"/>
              </a:lnSpc>
              <a:spcBef>
                <a:spcPts val="0"/>
              </a:spcBef>
              <a:spcAft>
                <a:spcPts val="0"/>
              </a:spcAft>
              <a:buClr>
                <a:schemeClr val="dk2"/>
              </a:buClr>
              <a:buSzPts val="1300"/>
              <a:buFont typeface="Nunito"/>
              <a:buChar char="●"/>
            </a:pPr>
            <a:r>
              <a:rPr b="1" i="0" lang="es" sz="1300" u="none" cap="none" strike="noStrike">
                <a:solidFill>
                  <a:schemeClr val="dk2"/>
                </a:solidFill>
                <a:latin typeface="Nunito"/>
                <a:ea typeface="Nunito"/>
                <a:cs typeface="Nunito"/>
                <a:sym typeface="Nunito"/>
              </a:rPr>
              <a:t>Iteración y refinamiento: </a:t>
            </a:r>
            <a:r>
              <a:rPr b="0" i="0" lang="es" sz="1300" u="none" cap="none" strike="noStrike">
                <a:solidFill>
                  <a:schemeClr val="dk2"/>
                </a:solidFill>
                <a:latin typeface="Nunito"/>
                <a:ea typeface="Nunito"/>
                <a:cs typeface="Nunito"/>
                <a:sym typeface="Nunito"/>
              </a:rPr>
              <a:t>Refinar el proceso de EDA mediante la iteración y el análisis de nuevos aspectos de los datos, hasta que se alcance una comprensión completa y detallada de los mismos.</a:t>
            </a:r>
            <a:endParaRPr b="0" i="0" sz="1300" u="none" cap="none" strike="noStrike">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Carga de datos</a:t>
            </a:r>
            <a:endParaRPr/>
          </a:p>
        </p:txBody>
      </p:sp>
      <p:sp>
        <p:nvSpPr>
          <p:cNvPr id="302" name="Google Shape;302;p4"/>
          <p:cNvSpPr txBox="1"/>
          <p:nvPr>
            <p:ph idx="1" type="body"/>
          </p:nvPr>
        </p:nvSpPr>
        <p:spPr>
          <a:xfrm>
            <a:off x="1268300" y="1567400"/>
            <a:ext cx="7030500" cy="2964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300"/>
              <a:buNone/>
            </a:pPr>
            <a:r>
              <a:rPr lang="es">
                <a:solidFill>
                  <a:srgbClr val="000000"/>
                </a:solidFill>
                <a:latin typeface="Arial"/>
                <a:ea typeface="Arial"/>
                <a:cs typeface="Arial"/>
                <a:sym typeface="Arial"/>
              </a:rPr>
              <a:t>En el momento de la carga de datos con Pandas debemos tener cuidado con:</a:t>
            </a:r>
            <a:endParaRPr>
              <a:solidFill>
                <a:srgbClr val="000000"/>
              </a:solidFill>
              <a:latin typeface="Arial"/>
              <a:ea typeface="Arial"/>
              <a:cs typeface="Arial"/>
              <a:sym typeface="Arial"/>
            </a:endParaRPr>
          </a:p>
          <a:p>
            <a:pPr indent="-311150" lvl="0" marL="457200" rtl="0" algn="l">
              <a:lnSpc>
                <a:spcPct val="115000"/>
              </a:lnSpc>
              <a:spcBef>
                <a:spcPts val="1200"/>
              </a:spcBef>
              <a:spcAft>
                <a:spcPts val="0"/>
              </a:spcAft>
              <a:buClr>
                <a:srgbClr val="000000"/>
              </a:buClr>
              <a:buSzPts val="1300"/>
              <a:buFont typeface="Arial"/>
              <a:buChar char="●"/>
            </a:pPr>
            <a:r>
              <a:rPr lang="es">
                <a:solidFill>
                  <a:srgbClr val="000000"/>
                </a:solidFill>
                <a:latin typeface="Arial"/>
                <a:ea typeface="Arial"/>
                <a:cs typeface="Arial"/>
                <a:sym typeface="Arial"/>
              </a:rPr>
              <a:t>La codificación utilizada: (Si contiene ñ o acentos en español usaremos latin1 o UTF.8)</a:t>
            </a:r>
            <a:endParaRPr>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lang="es">
                <a:solidFill>
                  <a:srgbClr val="000000"/>
                </a:solidFill>
                <a:latin typeface="Arial"/>
                <a:ea typeface="Arial"/>
                <a:cs typeface="Arial"/>
                <a:sym typeface="Arial"/>
              </a:rPr>
              <a:t>El separador utilizado.</a:t>
            </a:r>
            <a:endParaRPr>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lang="es">
                <a:solidFill>
                  <a:srgbClr val="000000"/>
                </a:solidFill>
                <a:latin typeface="Arial"/>
                <a:ea typeface="Arial"/>
                <a:cs typeface="Arial"/>
                <a:sym typeface="Arial"/>
              </a:rPr>
              <a:t>El rango de filas del csv que contiene los datos deseados (skiprows o skipfooter)</a:t>
            </a:r>
            <a:endParaRPr>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a:solidFill>
                <a:srgbClr val="000000"/>
              </a:solidFill>
              <a:latin typeface="Arial"/>
              <a:ea typeface="Arial"/>
              <a:cs typeface="Arial"/>
              <a:sym typeface="Arial"/>
            </a:endParaRPr>
          </a:p>
        </p:txBody>
      </p:sp>
      <p:pic>
        <p:nvPicPr>
          <p:cNvPr id="303" name="Google Shape;303;p4"/>
          <p:cNvPicPr preferRelativeResize="0"/>
          <p:nvPr/>
        </p:nvPicPr>
        <p:blipFill rotWithShape="1">
          <a:blip r:embed="rId3">
            <a:alphaModFix/>
          </a:blip>
          <a:srcRect b="0" l="0" r="0" t="0"/>
          <a:stretch/>
        </p:blipFill>
        <p:spPr>
          <a:xfrm>
            <a:off x="646338" y="2956175"/>
            <a:ext cx="8010525" cy="1962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30d9d91d97f_0_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Análisis descriptivo</a:t>
            </a:r>
            <a:endParaRPr/>
          </a:p>
        </p:txBody>
      </p:sp>
      <p:sp>
        <p:nvSpPr>
          <p:cNvPr id="309" name="Google Shape;309;g30d9d91d97f_0_0"/>
          <p:cNvSpPr txBox="1"/>
          <p:nvPr/>
        </p:nvSpPr>
        <p:spPr>
          <a:xfrm>
            <a:off x="1103900" y="1601275"/>
            <a:ext cx="7545300" cy="30327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dk2"/>
              </a:buClr>
              <a:buSzPts val="1500"/>
              <a:buFont typeface="Nunito"/>
              <a:buChar char="●"/>
            </a:pPr>
            <a:r>
              <a:rPr b="0" i="0" lang="es" sz="1500" u="none" cap="none" strike="noStrike">
                <a:solidFill>
                  <a:srgbClr val="188038"/>
                </a:solidFill>
                <a:latin typeface="Roboto Mono"/>
                <a:ea typeface="Roboto Mono"/>
                <a:cs typeface="Roboto Mono"/>
                <a:sym typeface="Roboto Mono"/>
              </a:rPr>
              <a:t>head()</a:t>
            </a:r>
            <a:r>
              <a:rPr b="0" i="0" lang="es" sz="1500" u="none" cap="none" strike="noStrike">
                <a:solidFill>
                  <a:schemeClr val="dk2"/>
                </a:solidFill>
                <a:latin typeface="Nunito"/>
                <a:ea typeface="Nunito"/>
                <a:cs typeface="Nunito"/>
                <a:sym typeface="Nunito"/>
              </a:rPr>
              <a:t>/</a:t>
            </a:r>
            <a:r>
              <a:rPr b="0" i="0" lang="es" sz="1500" u="none" cap="none" strike="noStrike">
                <a:solidFill>
                  <a:srgbClr val="188038"/>
                </a:solidFill>
                <a:latin typeface="Roboto Mono"/>
                <a:ea typeface="Roboto Mono"/>
                <a:cs typeface="Roboto Mono"/>
                <a:sym typeface="Roboto Mono"/>
              </a:rPr>
              <a:t>tail():</a:t>
            </a:r>
            <a:r>
              <a:rPr b="0" i="0" lang="es" sz="1500" u="none" cap="none" strike="noStrike">
                <a:solidFill>
                  <a:schemeClr val="dk2"/>
                </a:solidFill>
                <a:latin typeface="Nunito"/>
                <a:ea typeface="Nunito"/>
                <a:cs typeface="Nunito"/>
                <a:sym typeface="Nunito"/>
              </a:rPr>
              <a:t> Son útiles para hacer una inspección rápida de los datos y verificar su estructura</a:t>
            </a:r>
            <a:endParaRPr b="0" i="0" sz="1500" u="none" cap="none" strike="noStrike">
              <a:solidFill>
                <a:schemeClr val="dk2"/>
              </a:solidFill>
              <a:latin typeface="Nunito"/>
              <a:ea typeface="Nunito"/>
              <a:cs typeface="Nunito"/>
              <a:sym typeface="Nunito"/>
            </a:endParaRPr>
          </a:p>
          <a:p>
            <a:pPr indent="-323850" lvl="0" marL="457200" marR="0" rtl="0" algn="l">
              <a:lnSpc>
                <a:spcPct val="100000"/>
              </a:lnSpc>
              <a:spcBef>
                <a:spcPts val="0"/>
              </a:spcBef>
              <a:spcAft>
                <a:spcPts val="0"/>
              </a:spcAft>
              <a:buClr>
                <a:schemeClr val="dk2"/>
              </a:buClr>
              <a:buSzPts val="1500"/>
              <a:buFont typeface="Nunito"/>
              <a:buChar char="●"/>
            </a:pPr>
            <a:r>
              <a:rPr b="0" i="0" lang="es" sz="1500" u="none" cap="none" strike="noStrike">
                <a:solidFill>
                  <a:srgbClr val="188038"/>
                </a:solidFill>
                <a:latin typeface="Roboto Mono"/>
                <a:ea typeface="Roboto Mono"/>
                <a:cs typeface="Roboto Mono"/>
                <a:sym typeface="Roboto Mono"/>
              </a:rPr>
              <a:t>info()</a:t>
            </a:r>
            <a:r>
              <a:rPr b="0" i="0" lang="es" sz="1500" u="none" cap="none" strike="noStrike">
                <a:solidFill>
                  <a:schemeClr val="dk2"/>
                </a:solidFill>
                <a:latin typeface="Nunito"/>
                <a:ea typeface="Nunito"/>
                <a:cs typeface="Nunito"/>
                <a:sym typeface="Nunito"/>
              </a:rPr>
              <a:t>: Sirve para entender la estructura del DataFrame, identificar tipos de datos y detectar valores faltantes </a:t>
            </a:r>
            <a:endParaRPr b="0" i="0" sz="1500" u="none" cap="none" strike="noStrike">
              <a:solidFill>
                <a:schemeClr val="dk2"/>
              </a:solidFill>
              <a:latin typeface="Nunito"/>
              <a:ea typeface="Nunito"/>
              <a:cs typeface="Nunito"/>
              <a:sym typeface="Nunito"/>
            </a:endParaRPr>
          </a:p>
          <a:p>
            <a:pPr indent="-323850" lvl="0" marL="457200" marR="0" rtl="0" algn="l">
              <a:lnSpc>
                <a:spcPct val="100000"/>
              </a:lnSpc>
              <a:spcBef>
                <a:spcPts val="0"/>
              </a:spcBef>
              <a:spcAft>
                <a:spcPts val="0"/>
              </a:spcAft>
              <a:buClr>
                <a:schemeClr val="dk2"/>
              </a:buClr>
              <a:buSzPts val="1500"/>
              <a:buFont typeface="Nunito"/>
              <a:buChar char="●"/>
            </a:pPr>
            <a:r>
              <a:rPr b="0" i="0" lang="es" sz="1500" u="none" cap="none" strike="noStrike">
                <a:solidFill>
                  <a:srgbClr val="188038"/>
                </a:solidFill>
                <a:latin typeface="Roboto Mono"/>
                <a:ea typeface="Roboto Mono"/>
                <a:cs typeface="Roboto Mono"/>
                <a:sym typeface="Roboto Mono"/>
              </a:rPr>
              <a:t>describe()</a:t>
            </a:r>
            <a:r>
              <a:rPr b="0" i="0" lang="es" sz="1500" u="none" cap="none" strike="noStrike">
                <a:solidFill>
                  <a:schemeClr val="dk2"/>
                </a:solidFill>
                <a:latin typeface="Nunito"/>
                <a:ea typeface="Nunito"/>
                <a:cs typeface="Nunito"/>
                <a:sym typeface="Nunito"/>
              </a:rPr>
              <a:t>: Es fundamental para obtener un resumen estadístico rápido de las variables numéricas en el dataset. Si además añadimos el parámetro include=”all” nos dará información también de las columnas que contengan texto.</a:t>
            </a:r>
            <a:endParaRPr b="0" i="0" sz="1500" u="none" cap="none" strike="noStrike">
              <a:solidFill>
                <a:schemeClr val="dk2"/>
              </a:solidFill>
              <a:latin typeface="Nunito"/>
              <a:ea typeface="Nunito"/>
              <a:cs typeface="Nunito"/>
              <a:sym typeface="Nunito"/>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2"/>
              </a:solidFill>
              <a:latin typeface="Nunito"/>
              <a:ea typeface="Nunito"/>
              <a:cs typeface="Nunito"/>
              <a:sym typeface="Nunito"/>
            </a:endParaRPr>
          </a:p>
          <a:p>
            <a:pPr indent="-323850" lvl="0" marL="457200" marR="0" rtl="0" algn="l">
              <a:lnSpc>
                <a:spcPct val="100000"/>
              </a:lnSpc>
              <a:spcBef>
                <a:spcPts val="0"/>
              </a:spcBef>
              <a:spcAft>
                <a:spcPts val="0"/>
              </a:spcAft>
              <a:buClr>
                <a:schemeClr val="dk2"/>
              </a:buClr>
              <a:buSzPts val="1500"/>
              <a:buFont typeface="Nunito"/>
              <a:buChar char="●"/>
            </a:pPr>
            <a:r>
              <a:rPr b="0" i="0" lang="es" sz="1500" u="none" cap="none" strike="noStrike">
                <a:solidFill>
                  <a:schemeClr val="dk2"/>
                </a:solidFill>
                <a:latin typeface="Nunito"/>
                <a:ea typeface="Nunito"/>
                <a:cs typeface="Nunito"/>
                <a:sym typeface="Nunito"/>
              </a:rPr>
              <a:t>También puedes obtener información adicional como el número de filas y columnas usando el atributo </a:t>
            </a:r>
            <a:r>
              <a:rPr b="0" i="0" lang="es" sz="1500" u="none" cap="none" strike="noStrike">
                <a:solidFill>
                  <a:srgbClr val="188038"/>
                </a:solidFill>
                <a:latin typeface="Roboto Mono"/>
                <a:ea typeface="Roboto Mono"/>
                <a:cs typeface="Roboto Mono"/>
                <a:sym typeface="Roboto Mono"/>
              </a:rPr>
              <a:t>.shape</a:t>
            </a:r>
            <a:endParaRPr b="0" i="0" sz="1500" u="none" cap="none" strike="noStrike">
              <a:solidFill>
                <a:srgbClr val="188038"/>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3138e2df766_0_1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Análisis descriptivo con </a:t>
            </a:r>
            <a:r>
              <a:rPr lang="es">
                <a:solidFill>
                  <a:srgbClr val="188038"/>
                </a:solidFill>
                <a:latin typeface="Roboto Mono"/>
                <a:ea typeface="Roboto Mono"/>
                <a:cs typeface="Roboto Mono"/>
                <a:sym typeface="Roboto Mono"/>
              </a:rPr>
              <a:t>info()</a:t>
            </a:r>
            <a:endParaRPr>
              <a:solidFill>
                <a:srgbClr val="188038"/>
              </a:solidFill>
              <a:latin typeface="Roboto Mono"/>
              <a:ea typeface="Roboto Mono"/>
              <a:cs typeface="Roboto Mono"/>
              <a:sym typeface="Roboto Mono"/>
            </a:endParaRPr>
          </a:p>
        </p:txBody>
      </p:sp>
      <p:sp>
        <p:nvSpPr>
          <p:cNvPr id="315" name="Google Shape;315;g3138e2df766_0_18"/>
          <p:cNvSpPr txBox="1"/>
          <p:nvPr/>
        </p:nvSpPr>
        <p:spPr>
          <a:xfrm>
            <a:off x="1103900" y="1601275"/>
            <a:ext cx="7545300" cy="30327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600"/>
              <a:buFont typeface="Arial"/>
              <a:buNone/>
            </a:pPr>
            <a:r>
              <a:rPr b="0" i="0" lang="es" sz="1600" u="none" cap="none" strike="noStrike">
                <a:solidFill>
                  <a:srgbClr val="2E2F30"/>
                </a:solidFill>
                <a:highlight>
                  <a:srgbClr val="FFFFFF"/>
                </a:highlight>
                <a:latin typeface="Roboto"/>
                <a:ea typeface="Roboto"/>
                <a:cs typeface="Roboto"/>
                <a:sym typeface="Roboto"/>
              </a:rPr>
              <a:t>Este método proporciona información básica sobre el DataFrame, incluyendo:</a:t>
            </a:r>
            <a:endParaRPr b="0" i="0" sz="1600" u="none" cap="none" strike="noStrike">
              <a:solidFill>
                <a:srgbClr val="2E2F30"/>
              </a:solidFill>
              <a:highlight>
                <a:srgbClr val="FFFFFF"/>
              </a:highlight>
              <a:latin typeface="Roboto"/>
              <a:ea typeface="Roboto"/>
              <a:cs typeface="Roboto"/>
              <a:sym typeface="Roboto"/>
            </a:endParaRPr>
          </a:p>
          <a:p>
            <a:pPr indent="-22860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E2F30"/>
              </a:solidFill>
              <a:highlight>
                <a:srgbClr val="FFFFFF"/>
              </a:highlight>
              <a:latin typeface="Roboto"/>
              <a:ea typeface="Roboto"/>
              <a:cs typeface="Roboto"/>
              <a:sym typeface="Roboto"/>
            </a:endParaRPr>
          </a:p>
          <a:p>
            <a:pPr indent="-336550" lvl="0" marL="457200" marR="0" rtl="0" algn="l">
              <a:lnSpc>
                <a:spcPct val="115000"/>
              </a:lnSpc>
              <a:spcBef>
                <a:spcPts val="0"/>
              </a:spcBef>
              <a:spcAft>
                <a:spcPts val="0"/>
              </a:spcAft>
              <a:buClr>
                <a:srgbClr val="2E2F30"/>
              </a:buClr>
              <a:buSzPts val="1700"/>
              <a:buFont typeface="Roboto"/>
              <a:buChar char="●"/>
            </a:pPr>
            <a:r>
              <a:rPr b="0" i="0" lang="es" sz="1700" u="none" cap="none" strike="noStrike">
                <a:solidFill>
                  <a:srgbClr val="2E2F30"/>
                </a:solidFill>
                <a:highlight>
                  <a:srgbClr val="FFFFFF"/>
                </a:highlight>
                <a:latin typeface="Roboto"/>
                <a:ea typeface="Roboto"/>
                <a:cs typeface="Roboto"/>
                <a:sym typeface="Roboto"/>
              </a:rPr>
              <a:t>Número total de filas y columnas</a:t>
            </a:r>
            <a:endParaRPr b="0" i="0" sz="1700" u="none" cap="none" strike="noStrike">
              <a:solidFill>
                <a:srgbClr val="2E2F30"/>
              </a:solidFill>
              <a:highlight>
                <a:srgbClr val="FFFFFF"/>
              </a:highlight>
              <a:latin typeface="Roboto"/>
              <a:ea typeface="Roboto"/>
              <a:cs typeface="Roboto"/>
              <a:sym typeface="Roboto"/>
            </a:endParaRPr>
          </a:p>
          <a:p>
            <a:pPr indent="-336550" lvl="0" marL="457200" marR="0" rtl="0" algn="l">
              <a:lnSpc>
                <a:spcPct val="115000"/>
              </a:lnSpc>
              <a:spcBef>
                <a:spcPts val="0"/>
              </a:spcBef>
              <a:spcAft>
                <a:spcPts val="0"/>
              </a:spcAft>
              <a:buClr>
                <a:srgbClr val="2E2F30"/>
              </a:buClr>
              <a:buSzPts val="1700"/>
              <a:buFont typeface="Roboto"/>
              <a:buChar char="●"/>
            </a:pPr>
            <a:r>
              <a:rPr b="0" i="0" lang="es" sz="1700" u="none" cap="none" strike="noStrike">
                <a:solidFill>
                  <a:srgbClr val="2E2F30"/>
                </a:solidFill>
                <a:highlight>
                  <a:srgbClr val="FFFFFF"/>
                </a:highlight>
                <a:latin typeface="Roboto"/>
                <a:ea typeface="Roboto"/>
                <a:cs typeface="Roboto"/>
                <a:sym typeface="Roboto"/>
              </a:rPr>
              <a:t>Tipos de datos de cada columna</a:t>
            </a:r>
            <a:endParaRPr b="0" i="0" sz="1700" u="none" cap="none" strike="noStrike">
              <a:solidFill>
                <a:srgbClr val="2E2F30"/>
              </a:solidFill>
              <a:highlight>
                <a:srgbClr val="FFFFFF"/>
              </a:highlight>
              <a:latin typeface="Roboto"/>
              <a:ea typeface="Roboto"/>
              <a:cs typeface="Roboto"/>
              <a:sym typeface="Roboto"/>
            </a:endParaRPr>
          </a:p>
          <a:p>
            <a:pPr indent="-336550" lvl="0" marL="457200" marR="0" rtl="0" algn="l">
              <a:lnSpc>
                <a:spcPct val="115000"/>
              </a:lnSpc>
              <a:spcBef>
                <a:spcPts val="0"/>
              </a:spcBef>
              <a:spcAft>
                <a:spcPts val="0"/>
              </a:spcAft>
              <a:buClr>
                <a:srgbClr val="2E2F30"/>
              </a:buClr>
              <a:buSzPts val="1700"/>
              <a:buFont typeface="Roboto"/>
              <a:buChar char="●"/>
            </a:pPr>
            <a:r>
              <a:rPr b="0" i="0" lang="es" sz="1700" u="none" cap="none" strike="noStrike">
                <a:solidFill>
                  <a:srgbClr val="2E2F30"/>
                </a:solidFill>
                <a:highlight>
                  <a:srgbClr val="FFFFFF"/>
                </a:highlight>
                <a:latin typeface="Roboto"/>
                <a:ea typeface="Roboto"/>
                <a:cs typeface="Roboto"/>
                <a:sym typeface="Roboto"/>
              </a:rPr>
              <a:t>Memoria utilizada</a:t>
            </a:r>
            <a:endParaRPr b="0" i="0" sz="1700" u="none" cap="none" strike="noStrike">
              <a:solidFill>
                <a:srgbClr val="2E2F30"/>
              </a:solidFill>
              <a:highlight>
                <a:srgbClr val="FFFFFF"/>
              </a:highlight>
              <a:latin typeface="Roboto"/>
              <a:ea typeface="Roboto"/>
              <a:cs typeface="Roboto"/>
              <a:sym typeface="Roboto"/>
            </a:endParaRPr>
          </a:p>
          <a:p>
            <a:pPr indent="-336550" lvl="0" marL="457200" marR="0" rtl="0" algn="l">
              <a:lnSpc>
                <a:spcPct val="115000"/>
              </a:lnSpc>
              <a:spcBef>
                <a:spcPts val="0"/>
              </a:spcBef>
              <a:spcAft>
                <a:spcPts val="0"/>
              </a:spcAft>
              <a:buClr>
                <a:srgbClr val="2E2F30"/>
              </a:buClr>
              <a:buSzPts val="1700"/>
              <a:buFont typeface="Roboto"/>
              <a:buChar char="●"/>
            </a:pPr>
            <a:r>
              <a:rPr b="0" i="0" lang="es" sz="1700" u="none" cap="none" strike="noStrike">
                <a:solidFill>
                  <a:srgbClr val="2E2F30"/>
                </a:solidFill>
                <a:highlight>
                  <a:srgbClr val="FFFFFF"/>
                </a:highlight>
                <a:latin typeface="Roboto"/>
                <a:ea typeface="Roboto"/>
                <a:cs typeface="Roboto"/>
                <a:sym typeface="Roboto"/>
              </a:rPr>
              <a:t>Cantidad de valores no nulos</a:t>
            </a:r>
            <a:endParaRPr b="0" i="0" sz="2000" u="none" cap="none" strike="noStrike">
              <a:solidFill>
                <a:srgbClr val="188038"/>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3138e2df766_0_2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Análisis descriptivo con </a:t>
            </a:r>
            <a:r>
              <a:rPr lang="es">
                <a:solidFill>
                  <a:srgbClr val="188038"/>
                </a:solidFill>
                <a:latin typeface="Roboto Mono"/>
                <a:ea typeface="Roboto Mono"/>
                <a:cs typeface="Roboto Mono"/>
                <a:sym typeface="Roboto Mono"/>
              </a:rPr>
              <a:t>describe()</a:t>
            </a:r>
            <a:endParaRPr>
              <a:solidFill>
                <a:srgbClr val="188038"/>
              </a:solidFill>
              <a:latin typeface="Roboto Mono"/>
              <a:ea typeface="Roboto Mono"/>
              <a:cs typeface="Roboto Mono"/>
              <a:sym typeface="Roboto Mono"/>
            </a:endParaRPr>
          </a:p>
        </p:txBody>
      </p:sp>
      <p:sp>
        <p:nvSpPr>
          <p:cNvPr id="321" name="Google Shape;321;g3138e2df766_0_24"/>
          <p:cNvSpPr txBox="1"/>
          <p:nvPr/>
        </p:nvSpPr>
        <p:spPr>
          <a:xfrm>
            <a:off x="1103900" y="1431450"/>
            <a:ext cx="7545300" cy="320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rgbClr val="2E2F30"/>
                </a:solidFill>
                <a:highlight>
                  <a:srgbClr val="FFFFFF"/>
                </a:highlight>
                <a:latin typeface="Nunito"/>
                <a:ea typeface="Nunito"/>
                <a:cs typeface="Nunito"/>
                <a:sym typeface="Nunito"/>
              </a:rPr>
              <a:t>Este método genera estadísticas descriptivas de las columnas numéricas que incluyen:</a:t>
            </a:r>
            <a:endParaRPr b="0" i="0" sz="1500" u="none" cap="none" strike="noStrike">
              <a:solidFill>
                <a:srgbClr val="2E2F30"/>
              </a:solidFill>
              <a:highlight>
                <a:srgbClr val="FFFFFF"/>
              </a:highlight>
              <a:latin typeface="Nunito"/>
              <a:ea typeface="Nunito"/>
              <a:cs typeface="Nunito"/>
              <a:sym typeface="Nunito"/>
            </a:endParaRPr>
          </a:p>
          <a:p>
            <a:pPr indent="-317500" lvl="0" marL="457200" marR="0" rtl="0" algn="l">
              <a:lnSpc>
                <a:spcPct val="115000"/>
              </a:lnSpc>
              <a:spcBef>
                <a:spcPts val="0"/>
              </a:spcBef>
              <a:spcAft>
                <a:spcPts val="0"/>
              </a:spcAft>
              <a:buClr>
                <a:srgbClr val="2E2F30"/>
              </a:buClr>
              <a:buSzPts val="1400"/>
              <a:buFont typeface="Nunito"/>
              <a:buChar char="●"/>
            </a:pPr>
            <a:r>
              <a:rPr b="0" i="0" lang="es" sz="1400" u="none" cap="none" strike="noStrike">
                <a:solidFill>
                  <a:srgbClr val="2E2F30"/>
                </a:solidFill>
                <a:highlight>
                  <a:srgbClr val="FFFFFF"/>
                </a:highlight>
                <a:latin typeface="Nunito"/>
                <a:ea typeface="Nunito"/>
                <a:cs typeface="Nunito"/>
                <a:sym typeface="Nunito"/>
              </a:rPr>
              <a:t>Media</a:t>
            </a:r>
            <a:endParaRPr b="0" i="0" sz="1400" u="none" cap="none" strike="noStrike">
              <a:solidFill>
                <a:srgbClr val="2E2F30"/>
              </a:solidFill>
              <a:highlight>
                <a:srgbClr val="FFFFFF"/>
              </a:highlight>
              <a:latin typeface="Nunito"/>
              <a:ea typeface="Nunito"/>
              <a:cs typeface="Nunito"/>
              <a:sym typeface="Nunito"/>
            </a:endParaRPr>
          </a:p>
          <a:p>
            <a:pPr indent="-317500" lvl="0" marL="457200" marR="0" rtl="0" algn="l">
              <a:lnSpc>
                <a:spcPct val="115000"/>
              </a:lnSpc>
              <a:spcBef>
                <a:spcPts val="0"/>
              </a:spcBef>
              <a:spcAft>
                <a:spcPts val="0"/>
              </a:spcAft>
              <a:buClr>
                <a:srgbClr val="2E2F30"/>
              </a:buClr>
              <a:buSzPts val="1400"/>
              <a:buFont typeface="Nunito"/>
              <a:buChar char="●"/>
            </a:pPr>
            <a:r>
              <a:rPr b="0" i="0" lang="es" sz="1400" u="none" cap="none" strike="noStrike">
                <a:solidFill>
                  <a:srgbClr val="2E2F30"/>
                </a:solidFill>
                <a:highlight>
                  <a:srgbClr val="FFFFFF"/>
                </a:highlight>
                <a:latin typeface="Nunito"/>
                <a:ea typeface="Nunito"/>
                <a:cs typeface="Nunito"/>
                <a:sym typeface="Nunito"/>
              </a:rPr>
              <a:t>Mediana y cuartiles del 25% y 75%</a:t>
            </a:r>
            <a:endParaRPr b="0" i="0" sz="1400" u="none" cap="none" strike="noStrike">
              <a:solidFill>
                <a:srgbClr val="2E2F30"/>
              </a:solidFill>
              <a:highlight>
                <a:srgbClr val="FFFFFF"/>
              </a:highlight>
              <a:latin typeface="Nunito"/>
              <a:ea typeface="Nunito"/>
              <a:cs typeface="Nunito"/>
              <a:sym typeface="Nunito"/>
            </a:endParaRPr>
          </a:p>
          <a:p>
            <a:pPr indent="-317500" lvl="0" marL="457200" marR="0" rtl="0" algn="l">
              <a:lnSpc>
                <a:spcPct val="115000"/>
              </a:lnSpc>
              <a:spcBef>
                <a:spcPts val="0"/>
              </a:spcBef>
              <a:spcAft>
                <a:spcPts val="0"/>
              </a:spcAft>
              <a:buClr>
                <a:srgbClr val="2E2F30"/>
              </a:buClr>
              <a:buSzPts val="1400"/>
              <a:buFont typeface="Nunito"/>
              <a:buChar char="●"/>
            </a:pPr>
            <a:r>
              <a:rPr b="0" i="0" lang="es" sz="1400" u="none" cap="none" strike="noStrike">
                <a:solidFill>
                  <a:srgbClr val="2E2F30"/>
                </a:solidFill>
                <a:highlight>
                  <a:srgbClr val="FFFFFF"/>
                </a:highlight>
                <a:latin typeface="Nunito"/>
                <a:ea typeface="Nunito"/>
                <a:cs typeface="Nunito"/>
                <a:sym typeface="Nunito"/>
              </a:rPr>
              <a:t>Máximo</a:t>
            </a:r>
            <a:endParaRPr b="0" i="0" sz="1400" u="none" cap="none" strike="noStrike">
              <a:solidFill>
                <a:srgbClr val="2E2F30"/>
              </a:solidFill>
              <a:highlight>
                <a:srgbClr val="FFFFFF"/>
              </a:highlight>
              <a:latin typeface="Nunito"/>
              <a:ea typeface="Nunito"/>
              <a:cs typeface="Nunito"/>
              <a:sym typeface="Nunito"/>
            </a:endParaRPr>
          </a:p>
          <a:p>
            <a:pPr indent="-317500" lvl="0" marL="457200" marR="0" rtl="0" algn="l">
              <a:lnSpc>
                <a:spcPct val="115000"/>
              </a:lnSpc>
              <a:spcBef>
                <a:spcPts val="0"/>
              </a:spcBef>
              <a:spcAft>
                <a:spcPts val="0"/>
              </a:spcAft>
              <a:buClr>
                <a:srgbClr val="2E2F30"/>
              </a:buClr>
              <a:buSzPts val="1400"/>
              <a:buFont typeface="Nunito"/>
              <a:buChar char="●"/>
            </a:pPr>
            <a:r>
              <a:rPr b="0" i="0" lang="es" sz="1400" u="none" cap="none" strike="noStrike">
                <a:solidFill>
                  <a:srgbClr val="2E2F30"/>
                </a:solidFill>
                <a:highlight>
                  <a:srgbClr val="FFFFFF"/>
                </a:highlight>
                <a:latin typeface="Nunito"/>
                <a:ea typeface="Nunito"/>
                <a:cs typeface="Nunito"/>
                <a:sym typeface="Nunito"/>
              </a:rPr>
              <a:t>Mínimo</a:t>
            </a:r>
            <a:endParaRPr b="0" i="0" sz="1400" u="none" cap="none" strike="noStrike">
              <a:solidFill>
                <a:srgbClr val="2E2F30"/>
              </a:solidFill>
              <a:highlight>
                <a:srgbClr val="FFFFFF"/>
              </a:highlight>
              <a:latin typeface="Nunito"/>
              <a:ea typeface="Nunito"/>
              <a:cs typeface="Nunito"/>
              <a:sym typeface="Nunito"/>
            </a:endParaRPr>
          </a:p>
          <a:p>
            <a:pPr indent="-317500" lvl="0" marL="457200" marR="0" rtl="0" algn="l">
              <a:lnSpc>
                <a:spcPct val="115000"/>
              </a:lnSpc>
              <a:spcBef>
                <a:spcPts val="0"/>
              </a:spcBef>
              <a:spcAft>
                <a:spcPts val="0"/>
              </a:spcAft>
              <a:buClr>
                <a:srgbClr val="2E2F30"/>
              </a:buClr>
              <a:buSzPts val="1400"/>
              <a:buFont typeface="Nunito"/>
              <a:buChar char="●"/>
            </a:pPr>
            <a:r>
              <a:rPr b="0" i="0" lang="es" sz="1400" u="none" cap="none" strike="noStrike">
                <a:solidFill>
                  <a:srgbClr val="2E2F30"/>
                </a:solidFill>
                <a:highlight>
                  <a:srgbClr val="FFFFFF"/>
                </a:highlight>
                <a:latin typeface="Nunito"/>
                <a:ea typeface="Nunito"/>
                <a:cs typeface="Nunito"/>
                <a:sym typeface="Nunito"/>
              </a:rPr>
              <a:t>Desviación estándar</a:t>
            </a:r>
            <a:endParaRPr b="0" i="0" sz="1400" u="none" cap="none" strike="noStrike">
              <a:solidFill>
                <a:srgbClr val="2E2F30"/>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chemeClr val="dk2"/>
                </a:solidFill>
                <a:latin typeface="Nunito"/>
                <a:ea typeface="Nunito"/>
                <a:cs typeface="Nunito"/>
                <a:sym typeface="Nunito"/>
              </a:rPr>
              <a:t>Si además añadimos el parámetro </a:t>
            </a:r>
            <a:r>
              <a:rPr b="0" i="0" lang="es" sz="1500" u="none" cap="none" strike="noStrike">
                <a:solidFill>
                  <a:srgbClr val="188038"/>
                </a:solidFill>
                <a:latin typeface="Roboto Mono"/>
                <a:ea typeface="Roboto Mono"/>
                <a:cs typeface="Roboto Mono"/>
                <a:sym typeface="Roboto Mono"/>
              </a:rPr>
              <a:t>include=”all”</a:t>
            </a:r>
            <a:r>
              <a:rPr b="0" i="0" lang="es" sz="1500" u="none" cap="none" strike="noStrike">
                <a:solidFill>
                  <a:schemeClr val="dk2"/>
                </a:solidFill>
                <a:latin typeface="Nunito"/>
                <a:ea typeface="Nunito"/>
                <a:cs typeface="Nunito"/>
                <a:sym typeface="Nunito"/>
              </a:rPr>
              <a:t> nos dará información también de las columnas que contengan texto.</a:t>
            </a:r>
            <a:endParaRPr b="0" i="0" sz="1500" u="none" cap="none" strike="noStrike">
              <a:solidFill>
                <a:srgbClr val="2E2F30"/>
              </a:solidFill>
              <a:highlight>
                <a:srgbClr val="FFFFFF"/>
              </a:highlight>
              <a:latin typeface="Nunito"/>
              <a:ea typeface="Nunito"/>
              <a:cs typeface="Nunito"/>
              <a:sym typeface="Nunito"/>
            </a:endParaRPr>
          </a:p>
          <a:p>
            <a:pPr indent="-317500" lvl="0" marL="457200" marR="0" rtl="0" algn="l">
              <a:lnSpc>
                <a:spcPct val="115000"/>
              </a:lnSpc>
              <a:spcBef>
                <a:spcPts val="0"/>
              </a:spcBef>
              <a:spcAft>
                <a:spcPts val="0"/>
              </a:spcAft>
              <a:buClr>
                <a:srgbClr val="2E2F30"/>
              </a:buClr>
              <a:buSzPts val="1400"/>
              <a:buFont typeface="Nunito"/>
              <a:buChar char="●"/>
            </a:pPr>
            <a:r>
              <a:rPr b="0" i="0" lang="es" sz="1400" u="none" cap="none" strike="noStrike">
                <a:solidFill>
                  <a:srgbClr val="2E2F30"/>
                </a:solidFill>
                <a:highlight>
                  <a:srgbClr val="FFFFFF"/>
                </a:highlight>
                <a:latin typeface="Nunito"/>
                <a:ea typeface="Nunito"/>
                <a:cs typeface="Nunito"/>
                <a:sym typeface="Nunito"/>
              </a:rPr>
              <a:t>Conteos de valores únicos.</a:t>
            </a:r>
            <a:endParaRPr b="0" i="0" sz="1400" u="none" cap="none" strike="noStrike">
              <a:solidFill>
                <a:srgbClr val="2E2F30"/>
              </a:solidFill>
              <a:highlight>
                <a:srgbClr val="FFFFFF"/>
              </a:highlight>
              <a:latin typeface="Nunito"/>
              <a:ea typeface="Nunito"/>
              <a:cs typeface="Nunito"/>
              <a:sym typeface="Nunito"/>
            </a:endParaRPr>
          </a:p>
          <a:p>
            <a:pPr indent="-317500" lvl="0" marL="457200" marR="0" rtl="0" algn="l">
              <a:lnSpc>
                <a:spcPct val="115000"/>
              </a:lnSpc>
              <a:spcBef>
                <a:spcPts val="0"/>
              </a:spcBef>
              <a:spcAft>
                <a:spcPts val="0"/>
              </a:spcAft>
              <a:buClr>
                <a:srgbClr val="2E2F30"/>
              </a:buClr>
              <a:buSzPts val="1400"/>
              <a:buFont typeface="Nunito"/>
              <a:buChar char="●"/>
            </a:pPr>
            <a:r>
              <a:rPr b="0" i="0" lang="es" sz="1400" u="none" cap="none" strike="noStrike">
                <a:solidFill>
                  <a:srgbClr val="2E2F30"/>
                </a:solidFill>
                <a:highlight>
                  <a:srgbClr val="FFFFFF"/>
                </a:highlight>
                <a:latin typeface="Nunito"/>
                <a:ea typeface="Nunito"/>
                <a:cs typeface="Nunito"/>
                <a:sym typeface="Nunito"/>
              </a:rPr>
              <a:t>Valor más repetido (moda).</a:t>
            </a:r>
            <a:endParaRPr b="0" i="0" sz="1400" u="none" cap="none" strike="noStrike">
              <a:solidFill>
                <a:srgbClr val="2E2F30"/>
              </a:solidFill>
              <a:highlight>
                <a:srgbClr val="FFFFFF"/>
              </a:highlight>
              <a:latin typeface="Nunito"/>
              <a:ea typeface="Nunito"/>
              <a:cs typeface="Nunito"/>
              <a:sym typeface="Nunito"/>
            </a:endParaRPr>
          </a:p>
          <a:p>
            <a:pPr indent="-317500" lvl="0" marL="457200" marR="0" rtl="0" algn="l">
              <a:lnSpc>
                <a:spcPct val="115000"/>
              </a:lnSpc>
              <a:spcBef>
                <a:spcPts val="0"/>
              </a:spcBef>
              <a:spcAft>
                <a:spcPts val="0"/>
              </a:spcAft>
              <a:buClr>
                <a:srgbClr val="2E2F30"/>
              </a:buClr>
              <a:buSzPts val="1400"/>
              <a:buFont typeface="Nunito"/>
              <a:buChar char="●"/>
            </a:pPr>
            <a:r>
              <a:rPr b="0" i="0" lang="es" sz="1400" u="none" cap="none" strike="noStrike">
                <a:solidFill>
                  <a:srgbClr val="2E2F30"/>
                </a:solidFill>
                <a:highlight>
                  <a:srgbClr val="FFFFFF"/>
                </a:highlight>
                <a:latin typeface="Nunito"/>
                <a:ea typeface="Nunito"/>
                <a:cs typeface="Nunito"/>
                <a:sym typeface="Nunito"/>
              </a:rPr>
              <a:t>Veces que aparece el valor más repetido.</a:t>
            </a:r>
            <a:endParaRPr b="0" i="0" sz="1400" u="none" cap="none" strike="noStrike">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Manipulación de datos</a:t>
            </a:r>
            <a:endParaRPr/>
          </a:p>
        </p:txBody>
      </p:sp>
      <p:sp>
        <p:nvSpPr>
          <p:cNvPr id="327" name="Google Shape;327;p5"/>
          <p:cNvSpPr txBox="1"/>
          <p:nvPr/>
        </p:nvSpPr>
        <p:spPr>
          <a:xfrm>
            <a:off x="1078350" y="1445475"/>
            <a:ext cx="6987300" cy="8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chemeClr val="dk2"/>
                </a:solidFill>
                <a:latin typeface="Nunito"/>
                <a:ea typeface="Nunito"/>
                <a:cs typeface="Nunito"/>
                <a:sym typeface="Nunito"/>
              </a:rPr>
              <a:t>Columnas string/object:</a:t>
            </a:r>
            <a:endParaRPr b="1"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Si queremos manipular una columna con los métodos de los strings de Python, sólo tenemos que darle ese tipo y usar el accesor </a:t>
            </a:r>
            <a:r>
              <a:rPr b="0" i="0" lang="es" sz="1300" u="none" cap="none" strike="noStrike">
                <a:solidFill>
                  <a:srgbClr val="188038"/>
                </a:solidFill>
                <a:latin typeface="Roboto Mono"/>
                <a:ea typeface="Roboto Mono"/>
                <a:cs typeface="Roboto Mono"/>
                <a:sym typeface="Roboto Mono"/>
              </a:rPr>
              <a:t>.str.</a:t>
            </a:r>
            <a:r>
              <a:rPr b="0" i="0" lang="es" sz="1300" u="none" cap="none" strike="noStrike">
                <a:solidFill>
                  <a:schemeClr val="dk2"/>
                </a:solidFill>
                <a:latin typeface="Nunito"/>
                <a:ea typeface="Nunito"/>
                <a:cs typeface="Nunito"/>
                <a:sym typeface="Nunito"/>
              </a:rPr>
              <a:t> En este ejemplo usamos </a:t>
            </a:r>
            <a:r>
              <a:rPr b="0" i="0" lang="es" sz="1300" u="none" cap="none" strike="noStrike">
                <a:solidFill>
                  <a:srgbClr val="188038"/>
                </a:solidFill>
                <a:latin typeface="Roboto Mono"/>
                <a:ea typeface="Roboto Mono"/>
                <a:cs typeface="Roboto Mono"/>
                <a:sym typeface="Roboto Mono"/>
              </a:rPr>
              <a:t>split()</a:t>
            </a:r>
            <a:endParaRPr b="0" i="0" sz="1300" u="none" cap="none" strike="noStrike">
              <a:solidFill>
                <a:srgbClr val="18803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p:txBody>
      </p:sp>
      <p:pic>
        <p:nvPicPr>
          <p:cNvPr id="328" name="Google Shape;328;p5"/>
          <p:cNvPicPr preferRelativeResize="0"/>
          <p:nvPr/>
        </p:nvPicPr>
        <p:blipFill rotWithShape="1">
          <a:blip r:embed="rId3">
            <a:alphaModFix/>
          </a:blip>
          <a:srcRect b="0" l="0" r="0" t="0"/>
          <a:stretch/>
        </p:blipFill>
        <p:spPr>
          <a:xfrm>
            <a:off x="1644500" y="2173275"/>
            <a:ext cx="5419725" cy="914400"/>
          </a:xfrm>
          <a:prstGeom prst="rect">
            <a:avLst/>
          </a:prstGeom>
          <a:noFill/>
          <a:ln>
            <a:noFill/>
          </a:ln>
        </p:spPr>
      </p:pic>
      <p:sp>
        <p:nvSpPr>
          <p:cNvPr id="329" name="Google Shape;329;p5"/>
          <p:cNvSpPr txBox="1"/>
          <p:nvPr/>
        </p:nvSpPr>
        <p:spPr>
          <a:xfrm>
            <a:off x="1154550" y="3171500"/>
            <a:ext cx="6987300" cy="8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chemeClr val="dk2"/>
                </a:solidFill>
                <a:latin typeface="Nunito"/>
                <a:ea typeface="Nunito"/>
                <a:cs typeface="Nunito"/>
                <a:sym typeface="Nunito"/>
              </a:rPr>
              <a:t>Columnas numéricas:</a:t>
            </a:r>
            <a:endParaRPr b="1"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Al convertir una columna en numérica puedo hacer operaciones matemáticas con ella y con otras que también lo sean</a:t>
            </a:r>
            <a:endParaRPr b="0" i="0" sz="1300" u="none" cap="none" strike="noStrike">
              <a:solidFill>
                <a:srgbClr val="18803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p:txBody>
      </p:sp>
      <p:pic>
        <p:nvPicPr>
          <p:cNvPr id="330" name="Google Shape;330;p5"/>
          <p:cNvPicPr preferRelativeResize="0"/>
          <p:nvPr/>
        </p:nvPicPr>
        <p:blipFill rotWithShape="1">
          <a:blip r:embed="rId4">
            <a:alphaModFix/>
          </a:blip>
          <a:srcRect b="0" l="0" r="0" t="0"/>
          <a:stretch/>
        </p:blipFill>
        <p:spPr>
          <a:xfrm>
            <a:off x="314700" y="3891675"/>
            <a:ext cx="8517225" cy="744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3138e2df766_0_4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Manipulación de datos categóricos</a:t>
            </a:r>
            <a:endParaRPr/>
          </a:p>
        </p:txBody>
      </p:sp>
      <p:sp>
        <p:nvSpPr>
          <p:cNvPr id="336" name="Google Shape;336;g3138e2df766_0_40"/>
          <p:cNvSpPr txBox="1"/>
          <p:nvPr/>
        </p:nvSpPr>
        <p:spPr>
          <a:xfrm>
            <a:off x="1078350" y="1597875"/>
            <a:ext cx="6987300" cy="315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chemeClr val="dk2"/>
                </a:solidFill>
                <a:latin typeface="Nunito"/>
                <a:ea typeface="Nunito"/>
                <a:cs typeface="Nunito"/>
                <a:sym typeface="Nunito"/>
              </a:rPr>
              <a:t>Columnas/Variables categóricas:</a:t>
            </a:r>
            <a:endParaRPr b="1" i="0" sz="1300" u="none" cap="none" strike="noStrike">
              <a:solidFill>
                <a:schemeClr val="dk2"/>
              </a:solidFill>
              <a:latin typeface="Nunito"/>
              <a:ea typeface="Nunito"/>
              <a:cs typeface="Nunito"/>
              <a:sym typeface="Nunito"/>
            </a:endParaRPr>
          </a:p>
          <a:p>
            <a:pPr indent="-311150" lvl="0" marL="457200" marR="0" rtl="0" algn="l">
              <a:lnSpc>
                <a:spcPct val="100000"/>
              </a:lnSpc>
              <a:spcBef>
                <a:spcPts val="0"/>
              </a:spcBef>
              <a:spcAft>
                <a:spcPts val="0"/>
              </a:spcAft>
              <a:buClr>
                <a:schemeClr val="dk2"/>
              </a:buClr>
              <a:buSzPts val="1300"/>
              <a:buFont typeface="Nunito"/>
              <a:buChar char="●"/>
            </a:pPr>
            <a:r>
              <a:rPr b="0" i="0" lang="es" sz="1300" u="none" cap="none" strike="noStrike">
                <a:solidFill>
                  <a:schemeClr val="dk2"/>
                </a:solidFill>
                <a:latin typeface="Nunito"/>
                <a:ea typeface="Nunito"/>
                <a:cs typeface="Nunito"/>
                <a:sym typeface="Nunito"/>
              </a:rPr>
              <a:t>Son aquellas que tienen un número limitado de valores posibles.</a:t>
            </a:r>
            <a:endParaRPr b="0" i="0" sz="1300" u="none" cap="none" strike="noStrike">
              <a:solidFill>
                <a:schemeClr val="dk2"/>
              </a:solidFill>
              <a:latin typeface="Nunito"/>
              <a:ea typeface="Nunito"/>
              <a:cs typeface="Nunito"/>
              <a:sym typeface="Nunito"/>
            </a:endParaRPr>
          </a:p>
          <a:p>
            <a:pPr indent="-311150" lvl="0" marL="457200" marR="0" rtl="0" algn="l">
              <a:lnSpc>
                <a:spcPct val="100000"/>
              </a:lnSpc>
              <a:spcBef>
                <a:spcPts val="0"/>
              </a:spcBef>
              <a:spcAft>
                <a:spcPts val="0"/>
              </a:spcAft>
              <a:buClr>
                <a:schemeClr val="dk2"/>
              </a:buClr>
              <a:buSzPts val="1300"/>
              <a:buFont typeface="Nunito"/>
              <a:buChar char="●"/>
            </a:pPr>
            <a:r>
              <a:rPr b="0" i="0" lang="es" sz="1300" u="none" cap="none" strike="noStrike">
                <a:solidFill>
                  <a:schemeClr val="dk2"/>
                </a:solidFill>
                <a:latin typeface="Nunito"/>
                <a:ea typeface="Nunito"/>
                <a:cs typeface="Nunito"/>
                <a:sym typeface="Nunito"/>
              </a:rPr>
              <a:t>Suelen ser de texto (tallas “XS”, “M”... o colores de camisetas) pero pueden ser numéricas (estrellas en la valoración de un restaurante o tallas numéricas de zapatos 40, 42…).</a:t>
            </a:r>
            <a:endParaRPr b="0" i="0" sz="1300" u="none" cap="none" strike="noStrike">
              <a:solidFill>
                <a:schemeClr val="dk2"/>
              </a:solidFill>
              <a:latin typeface="Nunito"/>
              <a:ea typeface="Nunito"/>
              <a:cs typeface="Nunito"/>
              <a:sym typeface="Nunito"/>
            </a:endParaRPr>
          </a:p>
          <a:p>
            <a:pPr indent="-311150" lvl="0" marL="457200" marR="0" rtl="0" algn="l">
              <a:lnSpc>
                <a:spcPct val="100000"/>
              </a:lnSpc>
              <a:spcBef>
                <a:spcPts val="0"/>
              </a:spcBef>
              <a:spcAft>
                <a:spcPts val="0"/>
              </a:spcAft>
              <a:buClr>
                <a:schemeClr val="dk2"/>
              </a:buClr>
              <a:buSzPts val="1300"/>
              <a:buFont typeface="Nunito"/>
              <a:buChar char="●"/>
            </a:pPr>
            <a:r>
              <a:rPr b="0" i="0" lang="es" sz="1300" u="none" cap="none" strike="noStrike">
                <a:solidFill>
                  <a:schemeClr val="dk2"/>
                </a:solidFill>
                <a:latin typeface="Nunito"/>
                <a:ea typeface="Nunito"/>
                <a:cs typeface="Nunito"/>
                <a:sym typeface="Nunito"/>
              </a:rPr>
              <a:t>Se identifican porque </a:t>
            </a:r>
            <a:r>
              <a:rPr b="0" i="0" lang="es" sz="1300" u="none" cap="none" strike="noStrike">
                <a:solidFill>
                  <a:srgbClr val="188038"/>
                </a:solidFill>
                <a:latin typeface="Roboto Mono"/>
                <a:ea typeface="Roboto Mono"/>
                <a:cs typeface="Roboto Mono"/>
                <a:sym typeface="Roboto Mono"/>
              </a:rPr>
              <a:t>df.describe(include=”all”) </a:t>
            </a:r>
            <a:r>
              <a:rPr b="0" i="0" lang="es" sz="1300" u="none" cap="none" strike="noStrike">
                <a:solidFill>
                  <a:schemeClr val="dk2"/>
                </a:solidFill>
                <a:latin typeface="Nunito"/>
                <a:ea typeface="Nunito"/>
                <a:cs typeface="Nunito"/>
                <a:sym typeface="Nunito"/>
              </a:rPr>
              <a:t>nos ha devuelto pocos valores únicos en esa columna.</a:t>
            </a:r>
            <a:endParaRPr b="0" i="0" sz="1300" u="none" cap="none" strike="noStrike">
              <a:solidFill>
                <a:schemeClr val="dk2"/>
              </a:solidFill>
              <a:latin typeface="Nunito"/>
              <a:ea typeface="Nunito"/>
              <a:cs typeface="Nunito"/>
              <a:sym typeface="Nunito"/>
            </a:endParaRPr>
          </a:p>
          <a:p>
            <a:pPr indent="-311150" lvl="0" marL="457200" marR="0" rtl="0" algn="l">
              <a:lnSpc>
                <a:spcPct val="100000"/>
              </a:lnSpc>
              <a:spcBef>
                <a:spcPts val="0"/>
              </a:spcBef>
              <a:spcAft>
                <a:spcPts val="0"/>
              </a:spcAft>
              <a:buClr>
                <a:schemeClr val="dk2"/>
              </a:buClr>
              <a:buSzPts val="1300"/>
              <a:buFont typeface="Nunito"/>
              <a:buChar char="●"/>
            </a:pPr>
            <a:r>
              <a:rPr b="0" i="0" lang="es" sz="1300" u="none" cap="none" strike="noStrike">
                <a:solidFill>
                  <a:schemeClr val="dk2"/>
                </a:solidFill>
                <a:latin typeface="Nunito"/>
                <a:ea typeface="Nunito"/>
                <a:cs typeface="Nunito"/>
                <a:sym typeface="Nunito"/>
              </a:rPr>
              <a:t>Se puede confirmar con </a:t>
            </a:r>
            <a:r>
              <a:rPr b="0" i="0" lang="es" sz="1300" u="none" cap="none" strike="noStrike">
                <a:solidFill>
                  <a:srgbClr val="188038"/>
                </a:solidFill>
                <a:latin typeface="Nunito"/>
                <a:ea typeface="Nunito"/>
                <a:cs typeface="Nunito"/>
                <a:sym typeface="Nunito"/>
              </a:rPr>
              <a:t>unique() </a:t>
            </a:r>
            <a:r>
              <a:rPr b="0" i="0" lang="es" sz="1300" u="none" cap="none" strike="noStrike">
                <a:solidFill>
                  <a:schemeClr val="dk2"/>
                </a:solidFill>
                <a:latin typeface="Nunito"/>
                <a:ea typeface="Nunito"/>
                <a:cs typeface="Nunito"/>
                <a:sym typeface="Nunito"/>
              </a:rPr>
              <a:t>y cuantificar cada categoría con </a:t>
            </a:r>
            <a:r>
              <a:rPr b="0" i="0" lang="es" sz="1300" u="none" cap="none" strike="noStrike">
                <a:solidFill>
                  <a:srgbClr val="188038"/>
                </a:solidFill>
                <a:latin typeface="Nunito"/>
                <a:ea typeface="Nunito"/>
                <a:cs typeface="Nunito"/>
                <a:sym typeface="Nunito"/>
              </a:rPr>
              <a:t>value_counts()</a:t>
            </a:r>
            <a:endParaRPr b="0" i="0" sz="1300" u="none" cap="none" strike="noStrike">
              <a:solidFill>
                <a:schemeClr val="dk2"/>
              </a:solidFill>
              <a:latin typeface="Nunito"/>
              <a:ea typeface="Nunito"/>
              <a:cs typeface="Nunito"/>
              <a:sym typeface="Nunito"/>
            </a:endParaRPr>
          </a:p>
          <a:p>
            <a:pPr indent="-311150" lvl="0" marL="457200" marR="0" rtl="0" algn="l">
              <a:lnSpc>
                <a:spcPct val="100000"/>
              </a:lnSpc>
              <a:spcBef>
                <a:spcPts val="0"/>
              </a:spcBef>
              <a:spcAft>
                <a:spcPts val="0"/>
              </a:spcAft>
              <a:buClr>
                <a:schemeClr val="dk2"/>
              </a:buClr>
              <a:buSzPts val="1300"/>
              <a:buFont typeface="Nunito"/>
              <a:buChar char="●"/>
            </a:pPr>
            <a:r>
              <a:rPr b="0" i="0" lang="es" sz="1300" u="none" cap="none" strike="noStrike">
                <a:solidFill>
                  <a:schemeClr val="dk2"/>
                </a:solidFill>
                <a:latin typeface="Nunito"/>
                <a:ea typeface="Nunito"/>
                <a:cs typeface="Nunito"/>
                <a:sym typeface="Nunito"/>
              </a:rPr>
              <a:t>Pandas no “adivina” las categóricas, por lo que hay que modificarlas con </a:t>
            </a:r>
            <a:r>
              <a:rPr b="0" i="0" lang="es" sz="1300" u="none" cap="none" strike="noStrike">
                <a:solidFill>
                  <a:srgbClr val="188038"/>
                </a:solidFill>
                <a:latin typeface="Roboto Mono"/>
                <a:ea typeface="Roboto Mono"/>
                <a:cs typeface="Roboto Mono"/>
                <a:sym typeface="Roboto Mono"/>
              </a:rPr>
              <a:t>astype(“category”)</a:t>
            </a:r>
            <a:endParaRPr b="0" i="0" sz="1300" u="none" cap="none" strike="noStrike">
              <a:solidFill>
                <a:srgbClr val="188038"/>
              </a:solidFill>
              <a:latin typeface="Roboto Mono"/>
              <a:ea typeface="Roboto Mono"/>
              <a:cs typeface="Roboto Mono"/>
              <a:sym typeface="Roboto Mono"/>
            </a:endParaRPr>
          </a:p>
          <a:p>
            <a:pPr indent="-311150" lvl="1" marL="914400" marR="0" rtl="0" algn="l">
              <a:lnSpc>
                <a:spcPct val="100000"/>
              </a:lnSpc>
              <a:spcBef>
                <a:spcPts val="0"/>
              </a:spcBef>
              <a:spcAft>
                <a:spcPts val="0"/>
              </a:spcAft>
              <a:buClr>
                <a:srgbClr val="188038"/>
              </a:buClr>
              <a:buSzPts val="1300"/>
              <a:buFont typeface="Roboto Mono"/>
              <a:buChar char="○"/>
            </a:pPr>
            <a:r>
              <a:rPr b="0" i="0" lang="es" sz="1300" u="none" cap="none" strike="noStrike">
                <a:solidFill>
                  <a:schemeClr val="dk2"/>
                </a:solidFill>
                <a:latin typeface="Nunito"/>
                <a:ea typeface="Nunito"/>
                <a:cs typeface="Nunito"/>
                <a:sym typeface="Nunito"/>
              </a:rPr>
              <a:t>A partir de ese momento ya puedo modificar la variable con los métodos </a:t>
            </a:r>
            <a:r>
              <a:rPr b="0" i="0" lang="es" sz="1300" u="none" cap="none" strike="noStrike">
                <a:solidFill>
                  <a:srgbClr val="188038"/>
                </a:solidFill>
                <a:latin typeface="Roboto Mono"/>
                <a:ea typeface="Roboto Mono"/>
                <a:cs typeface="Roboto Mono"/>
                <a:sym typeface="Roboto Mono"/>
              </a:rPr>
              <a:t>.cat.</a:t>
            </a:r>
            <a:endParaRPr b="0" i="0" sz="1300" u="none" cap="none" strike="noStrike">
              <a:solidFill>
                <a:srgbClr val="18803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p:txBody>
      </p:sp>
      <p:pic>
        <p:nvPicPr>
          <p:cNvPr id="337" name="Google Shape;337;g3138e2df766_0_40"/>
          <p:cNvPicPr preferRelativeResize="0"/>
          <p:nvPr/>
        </p:nvPicPr>
        <p:blipFill rotWithShape="1">
          <a:blip r:embed="rId3">
            <a:alphaModFix/>
          </a:blip>
          <a:srcRect b="0" l="0" r="0" t="0"/>
          <a:stretch/>
        </p:blipFill>
        <p:spPr>
          <a:xfrm>
            <a:off x="116875" y="4006600"/>
            <a:ext cx="8964275" cy="533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