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8" roundtripDataSignature="AMtx7mi0tIJobOyUS5GRtXQ2Gg/h3MFZ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Nuni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MavenPro-bold.fntdata"/><Relationship Id="rId10" Type="http://schemas.openxmlformats.org/officeDocument/2006/relationships/slide" Target="slides/slide5.xml"/><Relationship Id="rId32" Type="http://schemas.openxmlformats.org/officeDocument/2006/relationships/font" Target="fonts/MavenPr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.fntdata"/><Relationship Id="rId12" Type="http://schemas.openxmlformats.org/officeDocument/2006/relationships/slide" Target="slides/slide7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09b7b1c8b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309b7b1c8b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9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19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19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9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9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19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9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9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19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9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9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9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19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19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9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9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9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9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1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19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9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19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19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9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9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19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19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1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19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9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9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9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9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9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8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28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2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2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8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28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2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28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2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8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28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8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8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8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28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28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8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8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8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28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28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8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8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2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28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8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8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8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8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28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28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8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8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28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28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8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8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8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28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28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8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8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2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28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8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8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8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28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28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8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8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8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28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8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8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8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8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28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28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8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8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8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28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8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8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8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28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8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8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8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28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8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8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8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28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28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8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8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28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28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8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8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8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28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8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8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8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28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28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8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8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8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28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28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8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8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8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28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8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28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28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8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8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8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2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2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2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2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21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2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21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1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21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21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1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1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21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21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1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2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1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21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21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21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1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21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21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21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21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2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21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1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21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21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21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21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1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1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1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2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2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2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4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5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25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2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5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25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25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25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2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2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6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26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7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2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6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hyperlink" Target="https://pythontutor.com/visualize.html#code=import%20copy%0A%0A%23%20Crear%20una%20lista%20con%20elementos%20simples%20y%20una%20sublista%20anidada%0Alista_original%20%3D%20%5B1,%20%5B2,%203%5D,%20%22Python%22%5D%0A%0A%23%20Hacer%20una%20copia%20superficial%20%28copy%28%29%29%0Acopia_superficial%20%3D%20copy.copy%28lista_original%29%0A%0A%23%20Hacer%20una%20copia%20profunda%20%28deepcopy%28%29%29%0Acopia_profunda%20%3D%20copy.deepcopy%28lista_original%29%0A%0A%23%20Modificar%20un%20elemento%20superficial%20%28esto%20no%20afecta%20al%20original%29%0Acopia_superficial%5B0%5D%20%3D%20100%20%20%23%20Solo%20cambia%20en%20la%20copia%20superficial%0A%0A%23%20Modificar%20un%20elemento%20anidado%20%28esto%20afecta%20tanto%20al%20original%20como%20a%20la%20copia%20superficial%29%0Acopia_superficial%5B1%5D%5B0%5D%20%3D%20200%20%20%23%20Cambia%20en%20la%20lista%20original%20y%20en%20la%20copia%20superficial%0A%0A%23%20Comparaci%C3%B3n%20del%20comportamiento%0A%23%20La%20copia%20superficial%20refleja%20los%20cambios%20en%20los%20elementos%20anidados%20del%20original%0A%23%20La%20copia%20profunda,%20en%20cambio,%20es%20completamente%20independiente%20y%20no%20se%20ve%20afectada%20por%20cambios&amp;cumulative=false&amp;heapPrimitives=nevernest&amp;mode=edit&amp;origin=opt-frontend.js&amp;py=3&amp;rawInputLstJSON=%5B%5D&amp;textReferences=fals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641375" y="2571750"/>
            <a:ext cx="62268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Estructuras de datos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641375" y="3410250"/>
            <a:ext cx="52653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2200"/>
              <a:t>Listas, tuplas, diccionarios, y conjuntos</a:t>
            </a:r>
            <a:endParaRPr sz="2200"/>
          </a:p>
        </p:txBody>
      </p:sp>
      <p:pic>
        <p:nvPicPr>
          <p:cNvPr id="279" name="Google Shape;27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775" y="4084350"/>
            <a:ext cx="57435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975" y="4339000"/>
            <a:ext cx="1494825" cy="5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8275" y="3271250"/>
            <a:ext cx="21336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Tuplas</a:t>
            </a:r>
            <a:endParaRPr/>
          </a:p>
        </p:txBody>
      </p:sp>
      <p:sp>
        <p:nvSpPr>
          <p:cNvPr id="345" name="Google Shape;345;p10"/>
          <p:cNvSpPr txBox="1"/>
          <p:nvPr>
            <p:ph idx="1" type="body"/>
          </p:nvPr>
        </p:nvSpPr>
        <p:spPr>
          <a:xfrm>
            <a:off x="1456200" y="1204025"/>
            <a:ext cx="7176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Acceder a elementos</a:t>
            </a:r>
            <a:r>
              <a:rPr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través del índice</a:t>
            </a:r>
            <a:endParaRPr sz="14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37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Extraer elementos de una tupla (desempaquetado):</a:t>
            </a:r>
            <a:endParaRPr b="1" sz="14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  </a:t>
            </a:r>
            <a:r>
              <a:rPr b="1" lang="es" sz="1008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Nota: </a:t>
            </a:r>
            <a:r>
              <a:rPr lang="es" sz="1008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debe coincidir el número de variables con el número de elementos sacados</a:t>
            </a:r>
            <a:endParaRPr b="1" sz="14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4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Convertir tupla en cadena de texto:</a:t>
            </a:r>
            <a:endParaRPr b="1" sz="14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4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4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750" y="1516600"/>
            <a:ext cx="2178400" cy="5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750" y="2604275"/>
            <a:ext cx="1820850" cy="4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750" y="3502450"/>
            <a:ext cx="4121135" cy="5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Diccionarios</a:t>
            </a:r>
            <a:endParaRPr/>
          </a:p>
        </p:txBody>
      </p:sp>
      <p:sp>
        <p:nvSpPr>
          <p:cNvPr id="354" name="Google Shape;354;p11"/>
          <p:cNvSpPr txBox="1"/>
          <p:nvPr>
            <p:ph idx="1" type="body"/>
          </p:nvPr>
        </p:nvSpPr>
        <p:spPr>
          <a:xfrm>
            <a:off x="1456200" y="1555450"/>
            <a:ext cx="7176300" cy="3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b="1"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diccionario</a:t>
            </a:r>
            <a:r>
              <a:rPr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una colección de pares clave-valor no ordenada y modificable.</a:t>
            </a:r>
            <a:endParaRPr sz="14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accede a los valores usando las claves.</a:t>
            </a:r>
            <a:endParaRPr sz="14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5862" y="2571750"/>
            <a:ext cx="5792275" cy="4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Diccionarios</a:t>
            </a:r>
            <a:endParaRPr/>
          </a:p>
        </p:txBody>
      </p:sp>
      <p:sp>
        <p:nvSpPr>
          <p:cNvPr id="361" name="Google Shape;361;p12"/>
          <p:cNvSpPr txBox="1"/>
          <p:nvPr>
            <p:ph idx="1" type="body"/>
          </p:nvPr>
        </p:nvSpPr>
        <p:spPr>
          <a:xfrm>
            <a:off x="1303800" y="1301625"/>
            <a:ext cx="7176300" cy="3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Añadir o modificar elementos</a:t>
            </a:r>
            <a:r>
              <a:rPr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408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8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Eliminar elementos</a:t>
            </a:r>
            <a:r>
              <a:rPr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508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Acceder a elementos</a:t>
            </a:r>
            <a:r>
              <a:rPr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7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175" y="1682950"/>
            <a:ext cx="2988349" cy="6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5175" y="2710475"/>
            <a:ext cx="2012125" cy="5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5175" y="3703825"/>
            <a:ext cx="5977876" cy="77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Diccionarios</a:t>
            </a:r>
            <a:endParaRPr/>
          </a:p>
        </p:txBody>
      </p:sp>
      <p:sp>
        <p:nvSpPr>
          <p:cNvPr id="370" name="Google Shape;370;p13"/>
          <p:cNvSpPr txBox="1"/>
          <p:nvPr>
            <p:ph idx="1" type="body"/>
          </p:nvPr>
        </p:nvSpPr>
        <p:spPr>
          <a:xfrm>
            <a:off x="1303800" y="1301625"/>
            <a:ext cx="7176300" cy="3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Alias y clonación:</a:t>
            </a:r>
            <a:endParaRPr sz="14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408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8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508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Juntar claves o valores en una cadena:</a:t>
            </a:r>
            <a:endParaRPr sz="14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508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0500" y="1667825"/>
            <a:ext cx="3171500" cy="903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0500" y="3130025"/>
            <a:ext cx="3428575" cy="5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Conjuntos</a:t>
            </a:r>
            <a:endParaRPr/>
          </a:p>
        </p:txBody>
      </p:sp>
      <p:sp>
        <p:nvSpPr>
          <p:cNvPr id="378" name="Google Shape;378;p14"/>
          <p:cNvSpPr txBox="1"/>
          <p:nvPr>
            <p:ph idx="1" type="body"/>
          </p:nvPr>
        </p:nvSpPr>
        <p:spPr>
          <a:xfrm>
            <a:off x="1456200" y="1597875"/>
            <a:ext cx="7176300" cy="3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b="1"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conjunto </a:t>
            </a:r>
            <a:r>
              <a:rPr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una colección no ordenada de elementos únicos, no permite duplicados.</a:t>
            </a:r>
            <a:endParaRPr sz="14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ideales para quedarte con valores únicos, eliminando todos los duplicados.</a:t>
            </a:r>
            <a:endParaRPr sz="14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2238" y="2984188"/>
            <a:ext cx="3719525" cy="3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700" y="2801900"/>
            <a:ext cx="5463226" cy="182632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Conjuntos</a:t>
            </a:r>
            <a:endParaRPr/>
          </a:p>
        </p:txBody>
      </p:sp>
      <p:pic>
        <p:nvPicPr>
          <p:cNvPr id="386" name="Google Shape;3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000" y="1347500"/>
            <a:ext cx="4949701" cy="12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5"/>
          <p:cNvSpPr txBox="1"/>
          <p:nvPr>
            <p:ph idx="1" type="body"/>
          </p:nvPr>
        </p:nvSpPr>
        <p:spPr>
          <a:xfrm>
            <a:off x="4023000" y="1024250"/>
            <a:ext cx="30633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Añadir elementos:</a:t>
            </a:r>
            <a:endParaRPr b="1" sz="17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5"/>
          <p:cNvSpPr txBox="1"/>
          <p:nvPr>
            <p:ph idx="1" type="body"/>
          </p:nvPr>
        </p:nvSpPr>
        <p:spPr>
          <a:xfrm>
            <a:off x="909700" y="2463600"/>
            <a:ext cx="30633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Eliminar </a:t>
            </a:r>
            <a:r>
              <a:rPr b="1"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elementos:</a:t>
            </a:r>
            <a:endParaRPr b="1" sz="17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09b7b1c8b2_1_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Conjuntos</a:t>
            </a:r>
            <a:endParaRPr/>
          </a:p>
        </p:txBody>
      </p:sp>
      <p:sp>
        <p:nvSpPr>
          <p:cNvPr id="394" name="Google Shape;394;g309b7b1c8b2_1_5"/>
          <p:cNvSpPr txBox="1"/>
          <p:nvPr>
            <p:ph idx="1" type="body"/>
          </p:nvPr>
        </p:nvSpPr>
        <p:spPr>
          <a:xfrm>
            <a:off x="1456200" y="1655075"/>
            <a:ext cx="7176300" cy="3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Aunque los conjuntos no están ordenados y no puedes acceder a un elemento por índice, puedes recorrer los elementos utilizando un bucle.</a:t>
            </a:r>
            <a:endParaRPr sz="14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g309b7b1c8b2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525" y="2429625"/>
            <a:ext cx="3586925" cy="9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Conjuntos</a:t>
            </a:r>
            <a:endParaRPr/>
          </a:p>
        </p:txBody>
      </p:sp>
      <p:sp>
        <p:nvSpPr>
          <p:cNvPr id="401" name="Google Shape;401;p16"/>
          <p:cNvSpPr txBox="1"/>
          <p:nvPr>
            <p:ph idx="1" type="body"/>
          </p:nvPr>
        </p:nvSpPr>
        <p:spPr>
          <a:xfrm>
            <a:off x="1303800" y="1503400"/>
            <a:ext cx="7176300" cy="3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Operaciones de conjunto (unión, intersección, diferencia):</a:t>
            </a:r>
            <a:endParaRPr sz="14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408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408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708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408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08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Convertir lista a conjunto, eliminando duplicados:</a:t>
            </a:r>
            <a:endParaRPr sz="17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975" y="3904600"/>
            <a:ext cx="3253749" cy="5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6975" y="1871400"/>
            <a:ext cx="4202125" cy="14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Resumen</a:t>
            </a:r>
            <a:endParaRPr/>
          </a:p>
        </p:txBody>
      </p:sp>
      <p:sp>
        <p:nvSpPr>
          <p:cNvPr id="409" name="Google Shape;409;p17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modificables y ordenadas.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Tuplas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inmutables y ordenadas.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Diccionarios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pares clave-valor modificables, no ordenados.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Conjuntos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no ordenados, no permiten duplicados.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Introducción a las Estructuras de Datos</a:t>
            </a:r>
            <a:endParaRPr/>
          </a:p>
        </p:txBody>
      </p:sp>
      <p:sp>
        <p:nvSpPr>
          <p:cNvPr id="287" name="Google Shape;287;p2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estructuras de datos son formas de organizar y almacenar datos.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Python, las principales estructuras de datos son: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Tuplas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Diccionarios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Conjuntos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Listas</a:t>
            </a:r>
            <a:endParaRPr/>
          </a:p>
        </p:txBody>
      </p:sp>
      <p:sp>
        <p:nvSpPr>
          <p:cNvPr id="293" name="Google Shape;293;p3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una colección ordenada y modificable de elementos.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elementos de una lista pueden ser de cualquier tipo (números, cadenas, otros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objetos).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índice de los elementos comienza en 0.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2837" y="2539223"/>
            <a:ext cx="4121675" cy="4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2829" y="3582550"/>
            <a:ext cx="3774584" cy="4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Listas</a:t>
            </a:r>
            <a:endParaRPr/>
          </a:p>
        </p:txBody>
      </p:sp>
      <p:sp>
        <p:nvSpPr>
          <p:cNvPr id="301" name="Google Shape;301;p4"/>
          <p:cNvSpPr txBox="1"/>
          <p:nvPr>
            <p:ph idx="1" type="body"/>
          </p:nvPr>
        </p:nvSpPr>
        <p:spPr>
          <a:xfrm>
            <a:off x="1303800" y="1301625"/>
            <a:ext cx="7176300" cy="3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Añadir elementos</a:t>
            </a:r>
            <a:r>
              <a:rPr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015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Char char="●"/>
            </a:pPr>
            <a:r>
              <a:rPr b="1" lang="es" sz="1408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append()</a:t>
            </a:r>
            <a:r>
              <a:rPr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Añade un elemento al final de la lista.</a:t>
            </a:r>
            <a:endParaRPr sz="14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01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Char char="●"/>
            </a:pPr>
            <a:r>
              <a:rPr b="1" lang="es" sz="1408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insert()</a:t>
            </a:r>
            <a:r>
              <a:rPr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Inserta un elemento en una posición específica de la lista.</a:t>
            </a:r>
            <a:endParaRPr sz="14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Eliminar elementos</a:t>
            </a:r>
            <a:r>
              <a:rPr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015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Char char="●"/>
            </a:pPr>
            <a:r>
              <a:rPr b="1" lang="es" sz="1408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remove()</a:t>
            </a:r>
            <a:r>
              <a:rPr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Elimina el primer elemento con el valor especificado.</a:t>
            </a:r>
            <a:endParaRPr sz="14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01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Char char="●"/>
            </a:pPr>
            <a:r>
              <a:rPr b="1" lang="es" sz="1408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pop()</a:t>
            </a:r>
            <a:r>
              <a:rPr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Elimina el elemento en una posición específica y lo retorna.</a:t>
            </a:r>
            <a:endParaRPr sz="14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01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Char char="●"/>
            </a:pPr>
            <a:r>
              <a:rPr b="1" lang="es" sz="1408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</a:t>
            </a:r>
            <a:r>
              <a:rPr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Elimina un elemento por índice o toda la lista.</a:t>
            </a:r>
            <a:endParaRPr sz="14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Acceder a elementos</a:t>
            </a:r>
            <a:r>
              <a:rPr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015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Char char="●"/>
            </a:pPr>
            <a:r>
              <a:rPr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elementos de una lista se pueden acceder mediante su </a:t>
            </a:r>
            <a:r>
              <a:rPr b="1"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índice</a:t>
            </a:r>
            <a:r>
              <a:rPr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donde el primer elemento tiene el índice </a:t>
            </a:r>
            <a:r>
              <a:rPr lang="es" sz="1408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el último </a:t>
            </a:r>
            <a:r>
              <a:rPr lang="es" sz="1408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-1 </a:t>
            </a:r>
            <a:r>
              <a:rPr lang="es" sz="14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 el índice exacto).</a:t>
            </a:r>
            <a:endParaRPr sz="17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Listas</a:t>
            </a:r>
            <a:endParaRPr/>
          </a:p>
        </p:txBody>
      </p:sp>
      <p:sp>
        <p:nvSpPr>
          <p:cNvPr id="307" name="Google Shape;307;p5"/>
          <p:cNvSpPr txBox="1"/>
          <p:nvPr>
            <p:ph idx="1" type="body"/>
          </p:nvPr>
        </p:nvSpPr>
        <p:spPr>
          <a:xfrm>
            <a:off x="1303800" y="1301625"/>
            <a:ext cx="7176300" cy="3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Alias y clonación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Alias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Asignar la lista a una nueva variable crea un alias (ambas variables apuntan a la misma lista).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Clonación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 puede clonar una lista para crear una copia independiente.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Convertir lista a cadena de texto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join()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Convierte una lista de cadenas de texto en una única cadena, con un separador entre los elementos.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14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5596" y="3423950"/>
            <a:ext cx="4406925" cy="10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0613" y="710188"/>
            <a:ext cx="5731024" cy="372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Listas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Listas</a:t>
            </a:r>
            <a:endParaRPr/>
          </a:p>
        </p:txBody>
      </p:sp>
      <p:sp>
        <p:nvSpPr>
          <p:cNvPr id="320" name="Google Shape;320;p7"/>
          <p:cNvSpPr txBox="1"/>
          <p:nvPr>
            <p:ph idx="1" type="body"/>
          </p:nvPr>
        </p:nvSpPr>
        <p:spPr>
          <a:xfrm>
            <a:off x="1303800" y="1151950"/>
            <a:ext cx="7030500" cy="3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También se puede utilizar la librería integrada copy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950" y="1532801"/>
            <a:ext cx="7840202" cy="3436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Copia superficial vs copia profunda</a:t>
            </a:r>
            <a:endParaRPr/>
          </a:p>
        </p:txBody>
      </p:sp>
      <p:sp>
        <p:nvSpPr>
          <p:cNvPr id="327" name="Google Shape;327;p8"/>
          <p:cNvSpPr txBox="1"/>
          <p:nvPr>
            <p:ph idx="1" type="body"/>
          </p:nvPr>
        </p:nvSpPr>
        <p:spPr>
          <a:xfrm>
            <a:off x="244550" y="1695175"/>
            <a:ext cx="4163100" cy="21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Copia Superficial (</a:t>
            </a:r>
            <a:r>
              <a:rPr b="1"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shallow copy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Copia solo el 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primer nivel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un objeto.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referencias internas (como sublistas o subdiccionarios) se 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comparten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entre el original y la copia.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Cambios en elementos 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anidados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afectan tanto a la copia como al original.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8"/>
          <p:cNvSpPr txBox="1"/>
          <p:nvPr>
            <p:ph idx="1" type="body"/>
          </p:nvPr>
        </p:nvSpPr>
        <p:spPr>
          <a:xfrm>
            <a:off x="4615925" y="1695175"/>
            <a:ext cx="4163100" cy="2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Copia Profunda (</a:t>
            </a:r>
            <a:r>
              <a:rPr b="1"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deep copy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una copia completa de todos los niveles de un objeto, 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incluyendo los elementos anidados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 comparten referencias internas. Los cambios en la copia no afectan al original.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550" y="3729175"/>
            <a:ext cx="4030750" cy="5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0950" y="3769900"/>
            <a:ext cx="3958075" cy="4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8"/>
          <p:cNvSpPr txBox="1"/>
          <p:nvPr/>
        </p:nvSpPr>
        <p:spPr>
          <a:xfrm>
            <a:off x="3507900" y="4497150"/>
            <a:ext cx="21282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sng" cap="none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Veámoslo en Python tutor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Tuplas</a:t>
            </a:r>
            <a:endParaRPr/>
          </a:p>
        </p:txBody>
      </p:sp>
      <p:sp>
        <p:nvSpPr>
          <p:cNvPr id="337" name="Google Shape;337;p9"/>
          <p:cNvSpPr txBox="1"/>
          <p:nvPr>
            <p:ph idx="1" type="body"/>
          </p:nvPr>
        </p:nvSpPr>
        <p:spPr>
          <a:xfrm>
            <a:off x="1303800" y="1496875"/>
            <a:ext cx="7030500" cy="30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tupla 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similar a una lista, pero es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inmutable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(no se pueden modificar).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 igual que con las listas, el índice empieza en 0.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3225" y="1877550"/>
            <a:ext cx="3589024" cy="3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3225" y="3106650"/>
            <a:ext cx="3331918" cy="3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