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iDkkQRIpM0G3/Y8Ef+9dVg23RI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5c96f7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15c96f7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5c96f7d9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315c96f7d9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1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0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7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9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githu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73935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2600">
                <a:latin typeface="Roboto"/>
                <a:ea typeface="Roboto"/>
                <a:cs typeface="Roboto"/>
                <a:sym typeface="Roboto"/>
              </a:rPr>
              <a:t>Git - Introducción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3189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Control de versiones y trabajo en equipo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Por qué Git es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esencial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8"/>
          <p:cNvSpPr txBox="1"/>
          <p:nvPr>
            <p:ph idx="1" type="body"/>
          </p:nvPr>
        </p:nvSpPr>
        <p:spPr>
          <a:xfrm>
            <a:off x="1303800" y="1730225"/>
            <a:ext cx="7030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Proporciona un historial de cambios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facilitando muchísimo el seguimiento del progreso.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una colaboración eficiente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permitiendo que múltiples desarrolladores trabajen en paralelo.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Aporta seguridad y recuperación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ya que permite restaurar versiones previas en caso de errores.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asignar permisos a los miembros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(generalmente lectura y escritura) teniendo un mayor control.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Instalación y primeros comandos</a:t>
            </a:r>
            <a:endParaRPr/>
          </a:p>
        </p:txBody>
      </p:sp>
      <p:sp>
        <p:nvSpPr>
          <p:cNvPr id="408" name="Google Shape;408;p9"/>
          <p:cNvSpPr txBox="1"/>
          <p:nvPr>
            <p:ph idx="1" type="body"/>
          </p:nvPr>
        </p:nvSpPr>
        <p:spPr>
          <a:xfrm>
            <a:off x="1303800" y="1730225"/>
            <a:ext cx="7030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Descargar e instalar </a:t>
            </a: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nuestro ordenador: </a:t>
            </a:r>
            <a:r>
              <a:rPr lang="e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git-scm.com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instalar, abrimos una consola y ejecutamos los siguientes comandos: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 "Tu Nombre"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user.email "tuemail@ejemplo.com"</a:t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 estos comandos estaremos configurando “la firma” que se va a aplicar a cada conjunto de cambios que añadamos.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 utilizar </a:t>
            </a: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 para ello necesitamos una cuenta.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Accedemos GitHub y nos registramos: </a:t>
            </a:r>
            <a:r>
              <a:rPr lang="es" sz="12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Cuántas veces ha pasado esto</a:t>
            </a:r>
            <a:endParaRPr/>
          </a:p>
        </p:txBody>
      </p:sp>
      <p:pic>
        <p:nvPicPr>
          <p:cNvPr id="287" name="Google Shape;2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25" y="22174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"/>
          <p:cNvSpPr txBox="1"/>
          <p:nvPr/>
        </p:nvSpPr>
        <p:spPr>
          <a:xfrm>
            <a:off x="1580600" y="2148525"/>
            <a:ext cx="7060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proyecto.docx						</a:t>
            </a:r>
            <a:r>
              <a:rPr b="0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29/10/2021</a:t>
            </a:r>
            <a:endParaRPr b="0" i="0" sz="11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28704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"/>
          <p:cNvSpPr txBox="1"/>
          <p:nvPr/>
        </p:nvSpPr>
        <p:spPr>
          <a:xfrm>
            <a:off x="1580575" y="2801525"/>
            <a:ext cx="7101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proyecto-version-final-final.docx			</a:t>
            </a:r>
            <a:r>
              <a:rPr b="0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29/10/2024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25439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"/>
          <p:cNvSpPr txBox="1"/>
          <p:nvPr/>
        </p:nvSpPr>
        <p:spPr>
          <a:xfrm>
            <a:off x="1580575" y="2475025"/>
            <a:ext cx="7101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proyecto-version-final.docx				</a:t>
            </a:r>
            <a:r>
              <a:rPr b="0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30/10/2021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25" y="31969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"/>
          <p:cNvSpPr txBox="1"/>
          <p:nvPr/>
        </p:nvSpPr>
        <p:spPr>
          <a:xfrm>
            <a:off x="1580600" y="3128025"/>
            <a:ext cx="7101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proyecto-v2.docx						</a:t>
            </a:r>
            <a:r>
              <a:rPr b="0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08/09/2023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13" y="35234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"/>
          <p:cNvSpPr txBox="1"/>
          <p:nvPr/>
        </p:nvSpPr>
        <p:spPr>
          <a:xfrm>
            <a:off x="1580620" y="3454525"/>
            <a:ext cx="7101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proyecto-v2-final.docx					</a:t>
            </a:r>
            <a:r>
              <a:rPr b="0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15/02/2024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Cuántas veces ha pasado esto</a:t>
            </a:r>
            <a:endParaRPr/>
          </a:p>
        </p:txBody>
      </p:sp>
      <p:pic>
        <p:nvPicPr>
          <p:cNvPr id="302" name="Google Shape;3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25" y="22174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"/>
          <p:cNvSpPr txBox="1"/>
          <p:nvPr/>
        </p:nvSpPr>
        <p:spPr>
          <a:xfrm>
            <a:off x="1580600" y="2148525"/>
            <a:ext cx="7060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proyecto.docx						</a:t>
            </a:r>
            <a:r>
              <a:rPr b="0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29/10/2021</a:t>
            </a:r>
            <a:endParaRPr b="0" i="0" sz="11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4" name="Google Shape;3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28704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"/>
          <p:cNvSpPr txBox="1"/>
          <p:nvPr/>
        </p:nvSpPr>
        <p:spPr>
          <a:xfrm>
            <a:off x="1580575" y="2801525"/>
            <a:ext cx="7101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proyecto-version-final-final.docx			</a:t>
            </a:r>
            <a:r>
              <a:rPr b="1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29/10/2024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25439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"/>
          <p:cNvSpPr txBox="1"/>
          <p:nvPr/>
        </p:nvSpPr>
        <p:spPr>
          <a:xfrm>
            <a:off x="1580575" y="2475025"/>
            <a:ext cx="7101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proyecto-version-final.docx				</a:t>
            </a:r>
            <a:r>
              <a:rPr b="0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30/10/2021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25" y="31969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"/>
          <p:cNvSpPr txBox="1"/>
          <p:nvPr/>
        </p:nvSpPr>
        <p:spPr>
          <a:xfrm>
            <a:off x="1580600" y="3128025"/>
            <a:ext cx="7101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proyecto-v2.docx						</a:t>
            </a:r>
            <a:r>
              <a:rPr b="0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08/09/2023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13" y="3523425"/>
            <a:ext cx="276777" cy="2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"/>
          <p:cNvSpPr txBox="1"/>
          <p:nvPr/>
        </p:nvSpPr>
        <p:spPr>
          <a:xfrm>
            <a:off x="1580620" y="3454525"/>
            <a:ext cx="71019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proyecto-v2-final.docx					</a:t>
            </a:r>
            <a:r>
              <a:rPr b="0" i="0" lang="es" sz="1100" u="none" cap="none" strike="noStrike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Última modificación: 15/02/2024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Qué es Git</a:t>
            </a:r>
            <a:endParaRPr/>
          </a:p>
        </p:txBody>
      </p:sp>
      <p:sp>
        <p:nvSpPr>
          <p:cNvPr id="317" name="Google Shape;317;p4"/>
          <p:cNvSpPr txBox="1"/>
          <p:nvPr>
            <p:ph idx="1" type="body"/>
          </p:nvPr>
        </p:nvSpPr>
        <p:spPr>
          <a:xfrm>
            <a:off x="1303800" y="1730225"/>
            <a:ext cx="7030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sistema de control de versiones distribuido, usado para gestionar y seguir el historial de cambios de un proyecto.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principal ventaja es que facilita la colaboración y permite revertir los cambios cuando sea necesario.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4500" y="2972975"/>
            <a:ext cx="1226775" cy="122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"/>
          <p:cNvSpPr/>
          <p:nvPr/>
        </p:nvSpPr>
        <p:spPr>
          <a:xfrm>
            <a:off x="1154950" y="3475900"/>
            <a:ext cx="7229400" cy="14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Sincronizar con repositorios en la nube</a:t>
            </a:r>
            <a:endParaRPr/>
          </a:p>
        </p:txBody>
      </p:sp>
      <p:sp>
        <p:nvSpPr>
          <p:cNvPr id="325" name="Google Shape;325;p5"/>
          <p:cNvSpPr txBox="1"/>
          <p:nvPr>
            <p:ph idx="1" type="body"/>
          </p:nvPr>
        </p:nvSpPr>
        <p:spPr>
          <a:xfrm>
            <a:off x="1303800" y="1730225"/>
            <a:ext cx="7030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GitHub, GitLab y BitBucket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plataformas que alojan repositorios y facilitan la colaboración en proyectos.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Estas plataformas ofrecen herramientas de control de acceso, colaboración e integración y despliegue continuo (CI/CD).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CI/CD</a:t>
            </a: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= Continuous Integration / Continuous Delivery/Deployment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									Objetivo: mejorar y agilizar el ciclo de vida de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desarrollo del software</a:t>
            </a:r>
            <a:endParaRPr sz="9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125" y="4006650"/>
            <a:ext cx="3847099" cy="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Git NO es GitHub</a:t>
            </a:r>
            <a:endParaRPr/>
          </a:p>
        </p:txBody>
      </p:sp>
      <p:pic>
        <p:nvPicPr>
          <p:cNvPr id="332" name="Google Shape;3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263" y="1304525"/>
            <a:ext cx="576146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/>
          <p:nvPr/>
        </p:nvSpPr>
        <p:spPr>
          <a:xfrm>
            <a:off x="617750" y="3607350"/>
            <a:ext cx="4783500" cy="1337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3553425" y="3521575"/>
            <a:ext cx="1899300" cy="1508700"/>
          </a:xfrm>
          <a:prstGeom prst="rect">
            <a:avLst/>
          </a:prstGeom>
          <a:noFill/>
          <a:ln cap="flat" cmpd="sng" w="2857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6175150" y="3577850"/>
            <a:ext cx="2386500" cy="127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3167138" y="256863"/>
            <a:ext cx="2554500" cy="16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862" y="3737263"/>
            <a:ext cx="709400" cy="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575" y="3861088"/>
            <a:ext cx="709400" cy="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287" y="3737263"/>
            <a:ext cx="709400" cy="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3413" y="451438"/>
            <a:ext cx="1847700" cy="442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7"/>
          <p:cNvSpPr txBox="1"/>
          <p:nvPr/>
        </p:nvSpPr>
        <p:spPr>
          <a:xfrm>
            <a:off x="1121163" y="4375463"/>
            <a:ext cx="1468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Portátil Dani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7"/>
          <p:cNvSpPr txBox="1"/>
          <p:nvPr/>
        </p:nvSpPr>
        <p:spPr>
          <a:xfrm>
            <a:off x="3553425" y="4501063"/>
            <a:ext cx="1847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Ordenador casa Dani</a:t>
            </a:r>
            <a:endParaRPr b="1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7"/>
          <p:cNvSpPr txBox="1"/>
          <p:nvPr/>
        </p:nvSpPr>
        <p:spPr>
          <a:xfrm>
            <a:off x="6175138" y="4375463"/>
            <a:ext cx="1847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Ordenador Nahikari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7"/>
          <p:cNvSpPr txBox="1"/>
          <p:nvPr/>
        </p:nvSpPr>
        <p:spPr>
          <a:xfrm>
            <a:off x="3167038" y="1474163"/>
            <a:ext cx="2554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Repositorio en la nube</a:t>
            </a:r>
            <a:endParaRPr b="1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9" name="Google Shape;349;p7"/>
          <p:cNvCxnSpPr>
            <a:endCxn id="348" idx="0"/>
          </p:cNvCxnSpPr>
          <p:nvPr/>
        </p:nvCxnSpPr>
        <p:spPr>
          <a:xfrm>
            <a:off x="4441588" y="1022663"/>
            <a:ext cx="2700" cy="4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0" name="Google Shape;350;p7"/>
          <p:cNvSpPr/>
          <p:nvPr/>
        </p:nvSpPr>
        <p:spPr>
          <a:xfrm>
            <a:off x="349125" y="477425"/>
            <a:ext cx="1726500" cy="136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B6374"/>
                </a:solidFill>
                <a:latin typeface="Montserrat"/>
                <a:ea typeface="Montserrat"/>
                <a:cs typeface="Montserrat"/>
                <a:sym typeface="Montserrat"/>
              </a:rPr>
              <a:t>Lectura</a:t>
            </a:r>
            <a:endParaRPr b="1" i="0" sz="1400" u="none" cap="none" strike="noStrike">
              <a:solidFill>
                <a:srgbClr val="0B63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C78D7"/>
                </a:solidFill>
                <a:latin typeface="Montserrat"/>
                <a:ea typeface="Montserrat"/>
                <a:cs typeface="Montserrat"/>
                <a:sym typeface="Montserrat"/>
              </a:rPr>
              <a:t>Escritura</a:t>
            </a:r>
            <a:endParaRPr b="1" i="0" sz="1400" u="none" cap="none" strike="noStrike">
              <a:solidFill>
                <a:srgbClr val="3C78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7"/>
          <p:cNvSpPr txBox="1"/>
          <p:nvPr/>
        </p:nvSpPr>
        <p:spPr>
          <a:xfrm>
            <a:off x="674900" y="3607350"/>
            <a:ext cx="965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Dani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7731547" y="3607350"/>
            <a:ext cx="1062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Nahikari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5c96f7d99_0_0"/>
          <p:cNvSpPr/>
          <p:nvPr/>
        </p:nvSpPr>
        <p:spPr>
          <a:xfrm>
            <a:off x="617750" y="3607350"/>
            <a:ext cx="4783500" cy="1337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g315c96f7d99_0_0"/>
          <p:cNvSpPr/>
          <p:nvPr/>
        </p:nvSpPr>
        <p:spPr>
          <a:xfrm>
            <a:off x="3167138" y="256863"/>
            <a:ext cx="2554500" cy="16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g315c96f7d9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862" y="3737263"/>
            <a:ext cx="709400" cy="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315c96f7d9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575" y="3861088"/>
            <a:ext cx="709400" cy="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315c96f7d9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3413" y="451438"/>
            <a:ext cx="1847700" cy="442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315c96f7d99_0_0"/>
          <p:cNvSpPr txBox="1"/>
          <p:nvPr/>
        </p:nvSpPr>
        <p:spPr>
          <a:xfrm>
            <a:off x="1121163" y="4375463"/>
            <a:ext cx="1468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Portátil Dani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g315c96f7d99_0_0"/>
          <p:cNvSpPr txBox="1"/>
          <p:nvPr/>
        </p:nvSpPr>
        <p:spPr>
          <a:xfrm>
            <a:off x="3553425" y="4501063"/>
            <a:ext cx="1847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Ordenador casa Dani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4" name="Google Shape;364;g315c96f7d99_0_0"/>
          <p:cNvCxnSpPr/>
          <p:nvPr/>
        </p:nvCxnSpPr>
        <p:spPr>
          <a:xfrm rot="10800000">
            <a:off x="4390050" y="2005663"/>
            <a:ext cx="7200" cy="1863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5" name="Google Shape;365;g315c96f7d99_0_0"/>
          <p:cNvCxnSpPr/>
          <p:nvPr/>
        </p:nvCxnSpPr>
        <p:spPr>
          <a:xfrm flipH="1">
            <a:off x="4486713" y="2028513"/>
            <a:ext cx="600" cy="183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g315c96f7d99_0_0"/>
          <p:cNvSpPr txBox="1"/>
          <p:nvPr/>
        </p:nvSpPr>
        <p:spPr>
          <a:xfrm>
            <a:off x="3167038" y="1474163"/>
            <a:ext cx="2554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Repositorio en la nube</a:t>
            </a:r>
            <a:endParaRPr b="1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g315c96f7d99_0_0"/>
          <p:cNvCxnSpPr>
            <a:endCxn id="366" idx="0"/>
          </p:cNvCxnSpPr>
          <p:nvPr/>
        </p:nvCxnSpPr>
        <p:spPr>
          <a:xfrm>
            <a:off x="4441588" y="1022663"/>
            <a:ext cx="2700" cy="4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g315c96f7d99_0_0"/>
          <p:cNvSpPr/>
          <p:nvPr/>
        </p:nvSpPr>
        <p:spPr>
          <a:xfrm>
            <a:off x="349125" y="477425"/>
            <a:ext cx="1726500" cy="136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B6374"/>
                </a:solidFill>
                <a:latin typeface="Montserrat"/>
                <a:ea typeface="Montserrat"/>
                <a:cs typeface="Montserrat"/>
                <a:sym typeface="Montserrat"/>
              </a:rPr>
              <a:t>Lectura</a:t>
            </a:r>
            <a:endParaRPr b="1" i="0" sz="1400" u="none" cap="none" strike="noStrike">
              <a:solidFill>
                <a:srgbClr val="0B63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C78D7"/>
                </a:solidFill>
                <a:latin typeface="Montserrat"/>
                <a:ea typeface="Montserrat"/>
                <a:cs typeface="Montserrat"/>
                <a:sym typeface="Montserrat"/>
              </a:rPr>
              <a:t>Escritura</a:t>
            </a:r>
            <a:endParaRPr b="1" i="0" sz="1400" u="none" cap="none" strike="noStrike">
              <a:solidFill>
                <a:srgbClr val="3C78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g315c96f7d99_0_0"/>
          <p:cNvSpPr txBox="1"/>
          <p:nvPr/>
        </p:nvSpPr>
        <p:spPr>
          <a:xfrm>
            <a:off x="674900" y="3607350"/>
            <a:ext cx="965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Dani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0" name="Google Shape;370;g315c96f7d99_0_0"/>
          <p:cNvCxnSpPr/>
          <p:nvPr/>
        </p:nvCxnSpPr>
        <p:spPr>
          <a:xfrm flipH="1" rot="10800000">
            <a:off x="2075588" y="1954363"/>
            <a:ext cx="1543200" cy="1777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g315c96f7d99_0_0"/>
          <p:cNvCxnSpPr/>
          <p:nvPr/>
        </p:nvCxnSpPr>
        <p:spPr>
          <a:xfrm flipH="1">
            <a:off x="2195688" y="1982788"/>
            <a:ext cx="1520100" cy="1771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5c96f7d99_0_24"/>
          <p:cNvSpPr/>
          <p:nvPr/>
        </p:nvSpPr>
        <p:spPr>
          <a:xfrm>
            <a:off x="6175150" y="3577850"/>
            <a:ext cx="2386500" cy="12759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g315c96f7d99_0_24"/>
          <p:cNvSpPr/>
          <p:nvPr/>
        </p:nvSpPr>
        <p:spPr>
          <a:xfrm>
            <a:off x="617750" y="3607350"/>
            <a:ext cx="4783500" cy="1337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g315c96f7d99_0_24"/>
          <p:cNvSpPr/>
          <p:nvPr/>
        </p:nvSpPr>
        <p:spPr>
          <a:xfrm>
            <a:off x="3167138" y="256863"/>
            <a:ext cx="2554500" cy="16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g315c96f7d99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862" y="3737263"/>
            <a:ext cx="709400" cy="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315c96f7d99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575" y="3861088"/>
            <a:ext cx="709400" cy="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315c96f7d99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4287" y="3737263"/>
            <a:ext cx="709400" cy="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315c96f7d99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3413" y="451438"/>
            <a:ext cx="1847700" cy="442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315c96f7d99_0_24"/>
          <p:cNvSpPr txBox="1"/>
          <p:nvPr/>
        </p:nvSpPr>
        <p:spPr>
          <a:xfrm>
            <a:off x="1121163" y="4375463"/>
            <a:ext cx="1468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Portátil Dani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g315c96f7d99_0_24"/>
          <p:cNvSpPr txBox="1"/>
          <p:nvPr/>
        </p:nvSpPr>
        <p:spPr>
          <a:xfrm>
            <a:off x="3553425" y="4501063"/>
            <a:ext cx="1847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Ordenador casa Dani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g315c96f7d99_0_24"/>
          <p:cNvSpPr txBox="1"/>
          <p:nvPr/>
        </p:nvSpPr>
        <p:spPr>
          <a:xfrm>
            <a:off x="6175138" y="4375463"/>
            <a:ext cx="1847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Ordenador Nahikari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6" name="Google Shape;386;g315c96f7d99_0_24"/>
          <p:cNvCxnSpPr/>
          <p:nvPr/>
        </p:nvCxnSpPr>
        <p:spPr>
          <a:xfrm flipH="1" rot="10800000">
            <a:off x="2075588" y="1954363"/>
            <a:ext cx="1543200" cy="17772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g315c96f7d99_0_24"/>
          <p:cNvCxnSpPr/>
          <p:nvPr/>
        </p:nvCxnSpPr>
        <p:spPr>
          <a:xfrm flipH="1">
            <a:off x="2195688" y="1982788"/>
            <a:ext cx="1520100" cy="1771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8" name="Google Shape;388;g315c96f7d99_0_24"/>
          <p:cNvCxnSpPr/>
          <p:nvPr/>
        </p:nvCxnSpPr>
        <p:spPr>
          <a:xfrm rot="10800000">
            <a:off x="4390050" y="2005663"/>
            <a:ext cx="7200" cy="18636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9" name="Google Shape;389;g315c96f7d99_0_24"/>
          <p:cNvCxnSpPr/>
          <p:nvPr/>
        </p:nvCxnSpPr>
        <p:spPr>
          <a:xfrm flipH="1">
            <a:off x="4486713" y="2028513"/>
            <a:ext cx="600" cy="183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0" name="Google Shape;390;g315c96f7d99_0_24"/>
          <p:cNvCxnSpPr/>
          <p:nvPr/>
        </p:nvCxnSpPr>
        <p:spPr>
          <a:xfrm rot="10800000">
            <a:off x="5424713" y="1948638"/>
            <a:ext cx="1542900" cy="17715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g315c96f7d99_0_24"/>
          <p:cNvCxnSpPr/>
          <p:nvPr/>
        </p:nvCxnSpPr>
        <p:spPr>
          <a:xfrm>
            <a:off x="5594113" y="1999838"/>
            <a:ext cx="1480200" cy="1686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g315c96f7d99_0_24"/>
          <p:cNvSpPr txBox="1"/>
          <p:nvPr/>
        </p:nvSpPr>
        <p:spPr>
          <a:xfrm>
            <a:off x="3167038" y="1474163"/>
            <a:ext cx="2554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Repositorio en la nube</a:t>
            </a:r>
            <a:endParaRPr b="1" i="0" sz="13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3" name="Google Shape;393;g315c96f7d99_0_24"/>
          <p:cNvCxnSpPr>
            <a:endCxn id="392" idx="0"/>
          </p:cNvCxnSpPr>
          <p:nvPr/>
        </p:nvCxnSpPr>
        <p:spPr>
          <a:xfrm>
            <a:off x="4441588" y="1022663"/>
            <a:ext cx="2700" cy="45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4" name="Google Shape;394;g315c96f7d99_0_24"/>
          <p:cNvSpPr/>
          <p:nvPr/>
        </p:nvSpPr>
        <p:spPr>
          <a:xfrm>
            <a:off x="349125" y="477425"/>
            <a:ext cx="1726500" cy="136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0B6374"/>
                </a:solidFill>
                <a:latin typeface="Montserrat"/>
                <a:ea typeface="Montserrat"/>
                <a:cs typeface="Montserrat"/>
                <a:sym typeface="Montserrat"/>
              </a:rPr>
              <a:t>Lectura</a:t>
            </a:r>
            <a:endParaRPr b="1" i="0" sz="1400" u="none" cap="none" strike="noStrike">
              <a:solidFill>
                <a:srgbClr val="0B63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3C78D7"/>
                </a:solidFill>
                <a:latin typeface="Montserrat"/>
                <a:ea typeface="Montserrat"/>
                <a:cs typeface="Montserrat"/>
                <a:sym typeface="Montserrat"/>
              </a:rPr>
              <a:t>Escritura</a:t>
            </a:r>
            <a:endParaRPr b="1" i="0" sz="1400" u="none" cap="none" strike="noStrike">
              <a:solidFill>
                <a:srgbClr val="3C78D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g315c96f7d99_0_24"/>
          <p:cNvSpPr txBox="1"/>
          <p:nvPr/>
        </p:nvSpPr>
        <p:spPr>
          <a:xfrm>
            <a:off x="674900" y="3607350"/>
            <a:ext cx="9651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Dani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g315c96f7d99_0_24"/>
          <p:cNvSpPr txBox="1"/>
          <p:nvPr/>
        </p:nvSpPr>
        <p:spPr>
          <a:xfrm>
            <a:off x="7731547" y="3607350"/>
            <a:ext cx="10623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Nahikari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