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4ff499b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4ff499b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9fe7bb6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9fe7bb6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9fe7bb6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79fe7bb6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9fe7bb6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79fe7bb6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79fe7bb6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79fe7bb6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app.p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17550"/>
            <a:ext cx="8876100" cy="4213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Estimación de los tiempos de respuesta de las empresas dedicadas al cobro de deudas en Estados Unidos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418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220"/>
              <a:t>CONTEXTUALIZACIÓN TÉCNICA</a:t>
            </a:r>
            <a:endParaRPr sz="2220"/>
          </a:p>
        </p:txBody>
      </p:sp>
      <p:sp>
        <p:nvSpPr>
          <p:cNvPr id="61" name="Google Shape;61;p14"/>
          <p:cNvSpPr txBox="1"/>
          <p:nvPr>
            <p:ph idx="1" type="body"/>
          </p:nvPr>
        </p:nvSpPr>
        <p:spPr>
          <a:xfrm>
            <a:off x="365700" y="863550"/>
            <a:ext cx="8466600" cy="418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Se va a crear un modelo que pueda predecir si una compañía que recibe una queja de un cliente va a responder de una manera rápida y dentro de un tiempo que muestre eficiencia y cuidado hacia el cliente (timely_response)</a:t>
            </a:r>
            <a:endParaRPr/>
          </a:p>
          <a:p>
            <a:pPr indent="0" lvl="0" marL="0" rtl="0" algn="l">
              <a:spcBef>
                <a:spcPts val="1200"/>
              </a:spcBef>
              <a:spcAft>
                <a:spcPts val="0"/>
              </a:spcAft>
              <a:buNone/>
            </a:pPr>
            <a:r>
              <a:rPr lang="es"/>
              <a:t>Para realizar este modelo se ha proporcionado un dataset con datos de quejas de clientes en un período comprendido entre 01-01-2015 hasta el 19-03-2025.</a:t>
            </a:r>
            <a:endParaRPr/>
          </a:p>
          <a:p>
            <a:pPr indent="0" lvl="0" marL="0" rtl="0" algn="l">
              <a:spcBef>
                <a:spcPts val="1200"/>
              </a:spcBef>
              <a:spcAft>
                <a:spcPts val="0"/>
              </a:spcAft>
              <a:buNone/>
            </a:pPr>
            <a:r>
              <a:rPr lang="es"/>
              <a:t>Se van a utilizar modelos supervisados y no supervisados. </a:t>
            </a:r>
            <a:endParaRPr/>
          </a:p>
          <a:p>
            <a:pPr indent="0" lvl="0" marL="0" rtl="0" algn="l">
              <a:spcBef>
                <a:spcPts val="1200"/>
              </a:spcBef>
              <a:spcAft>
                <a:spcPts val="0"/>
              </a:spcAft>
              <a:buNone/>
            </a:pPr>
            <a:r>
              <a:rPr lang="es"/>
              <a:t>Los datos proporcionados presentan algunos valores faltantes que hay que tratar adecuadamente.</a:t>
            </a:r>
            <a:endParaRPr/>
          </a:p>
          <a:p>
            <a:pPr indent="0" lvl="0" marL="0" rtl="0" algn="l">
              <a:spcBef>
                <a:spcPts val="1200"/>
              </a:spcBef>
              <a:spcAft>
                <a:spcPts val="0"/>
              </a:spcAft>
              <a:buNone/>
            </a:pPr>
            <a:r>
              <a:rPr lang="es"/>
              <a:t>Se van a dejar las siguientes variables: Producto, Subproducto, Issue, Subissue,State, ZIP, Retraso envío días, Company Company_response. La variable objetivo es Timely Response?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LIMPIEZA Y TRANSFORMACIONES DE DATOS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VALORES FALTANTES: </a:t>
            </a:r>
            <a:endParaRPr/>
          </a:p>
          <a:p>
            <a:pPr indent="0" lvl="0" marL="0" rtl="0" algn="l">
              <a:spcBef>
                <a:spcPts val="1200"/>
              </a:spcBef>
              <a:spcAft>
                <a:spcPts val="0"/>
              </a:spcAft>
              <a:buNone/>
            </a:pPr>
            <a:r>
              <a:rPr lang="es"/>
              <a:t>-Se han imputado los valores faltantes de las columnas SubProduct y SubIssue con el valor NI(no informado)</a:t>
            </a:r>
            <a:endParaRPr/>
          </a:p>
          <a:p>
            <a:pPr indent="0" lvl="0" marL="0" rtl="0" algn="l">
              <a:spcBef>
                <a:spcPts val="1200"/>
              </a:spcBef>
              <a:spcAft>
                <a:spcPts val="0"/>
              </a:spcAft>
              <a:buNone/>
            </a:pPr>
            <a:r>
              <a:rPr lang="es"/>
              <a:t>-Se ha importado un fichero con zips de USA para rellenar los valores faltantes de algunos estados.</a:t>
            </a:r>
            <a:endParaRPr/>
          </a:p>
          <a:p>
            <a:pPr indent="0" lvl="0" marL="0" rtl="0" algn="l">
              <a:spcBef>
                <a:spcPts val="1200"/>
              </a:spcBef>
              <a:spcAft>
                <a:spcPts val="0"/>
              </a:spcAft>
              <a:buNone/>
            </a:pPr>
            <a:r>
              <a:rPr lang="es"/>
              <a:t>-Se han borrados algunos registros faltantes por ser pocos (Issue y State)</a:t>
            </a:r>
            <a:endParaRPr/>
          </a:p>
          <a:p>
            <a:pPr indent="0" lvl="0" marL="0" rtl="0" algn="l">
              <a:spcBef>
                <a:spcPts val="1200"/>
              </a:spcBef>
              <a:spcAft>
                <a:spcPts val="0"/>
              </a:spcAft>
              <a:buNone/>
            </a:pPr>
            <a:r>
              <a:rPr lang="es"/>
              <a:t>FEATURE ENGINEERING:</a:t>
            </a:r>
            <a:endParaRPr/>
          </a:p>
          <a:p>
            <a:pPr indent="0" lvl="0" marL="0" rtl="0" algn="l">
              <a:spcBef>
                <a:spcPts val="1200"/>
              </a:spcBef>
              <a:spcAft>
                <a:spcPts val="1200"/>
              </a:spcAft>
              <a:buNone/>
            </a:pPr>
            <a:r>
              <a:rPr lang="es"/>
              <a:t>-Se ha creado una nueva columna llamada “</a:t>
            </a:r>
            <a:r>
              <a:rPr lang="es"/>
              <a:t>Retraso envio dias” de restar las columnas “Date received” y “Date sent to company”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ENFOQUE DE LA METODOLOGÍA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 van a utilizar modelos de CLASIFICACiÓN, ya que la respuesta final es si ante una queja se ha respondido a tiempo.</a:t>
            </a:r>
            <a:endParaRPr/>
          </a:p>
          <a:p>
            <a:pPr indent="0" lvl="0" marL="0" rtl="0" algn="l">
              <a:spcBef>
                <a:spcPts val="1200"/>
              </a:spcBef>
              <a:spcAft>
                <a:spcPts val="0"/>
              </a:spcAft>
              <a:buNone/>
            </a:pPr>
            <a:r>
              <a:rPr lang="es"/>
              <a:t>Se usan los siguientes modelos:</a:t>
            </a:r>
            <a:endParaRPr/>
          </a:p>
          <a:p>
            <a:pPr indent="0" lvl="0" marL="0" rtl="0" algn="l">
              <a:spcBef>
                <a:spcPts val="1200"/>
              </a:spcBef>
              <a:spcAft>
                <a:spcPts val="0"/>
              </a:spcAft>
              <a:buNone/>
            </a:pPr>
            <a:r>
              <a:rPr lang="es"/>
              <a:t>SUPERVISADOS : Regresión logística, árbol de decisión, KNN, Naive Bayes, XGboost y Random Forest</a:t>
            </a:r>
            <a:endParaRPr/>
          </a:p>
          <a:p>
            <a:pPr indent="0" lvl="0" marL="0" rtl="0" algn="l">
              <a:spcBef>
                <a:spcPts val="1200"/>
              </a:spcBef>
              <a:spcAft>
                <a:spcPts val="1200"/>
              </a:spcAft>
              <a:buNone/>
            </a:pPr>
            <a:r>
              <a:rPr lang="es"/>
              <a:t>NO SUPERVISADOS: </a:t>
            </a:r>
            <a:r>
              <a:rPr lang="es"/>
              <a:t>K-means++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 Y MÉTRICAS DE EVOLUCIÓN</a:t>
            </a:r>
            <a:endParaRPr/>
          </a:p>
        </p:txBody>
      </p:sp>
      <p:sp>
        <p:nvSpPr>
          <p:cNvPr id="79" name="Google Shape;79;p17"/>
          <p:cNvSpPr txBox="1"/>
          <p:nvPr>
            <p:ph idx="1" type="body"/>
          </p:nvPr>
        </p:nvSpPr>
        <p:spPr>
          <a:xfrm>
            <a:off x="311700" y="1152475"/>
            <a:ext cx="8520600" cy="377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modelo que mejor resultado ha conseguido es Random Forest, una vez seleccionado este modelo, he mirado la importancia de las características para ver si podía reducirlas pero me ha dado peores resultados.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93625" y="2514350"/>
            <a:ext cx="4533900" cy="180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DISCUSIÓN SOBRE LIMITACIONES Y MEJORAS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Al llevar este modelo a Streamlit con la aplicación </a:t>
            </a:r>
            <a:r>
              <a:rPr lang="es" u="sng">
                <a:solidFill>
                  <a:schemeClr val="hlink"/>
                </a:solidFill>
                <a:hlinkClick r:id="rId3"/>
              </a:rPr>
              <a:t>app.py</a:t>
            </a:r>
            <a:r>
              <a:rPr lang="es"/>
              <a:t> me he encontrado con algunos problemas, ya que creé un pipeline que incluía el modelo y el objeto SMOTE que usé para contrarrestar el imbalanceo de las clases, ya que había muchos más registros de la clase 1 que de la clase 0.</a:t>
            </a:r>
            <a:endParaRPr/>
          </a:p>
          <a:p>
            <a:pPr indent="0" lvl="0" marL="0" rtl="0" algn="l">
              <a:spcBef>
                <a:spcPts val="1200"/>
              </a:spcBef>
              <a:spcAft>
                <a:spcPts val="0"/>
              </a:spcAft>
              <a:buNone/>
            </a:pPr>
            <a:r>
              <a:rPr lang="es"/>
              <a:t>Habría que mejorar esa parte del modelo creado.</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