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40"/>
  </p:notesMasterIdLst>
  <p:sldIdLst>
    <p:sldId id="256" r:id="rId2"/>
    <p:sldId id="257" r:id="rId3"/>
    <p:sldId id="260" r:id="rId4"/>
    <p:sldId id="263" r:id="rId5"/>
    <p:sldId id="286" r:id="rId6"/>
    <p:sldId id="287" r:id="rId7"/>
    <p:sldId id="288" r:id="rId8"/>
    <p:sldId id="264" r:id="rId9"/>
    <p:sldId id="259" r:id="rId10"/>
    <p:sldId id="265" r:id="rId11"/>
    <p:sldId id="266" r:id="rId12"/>
    <p:sldId id="267" r:id="rId13"/>
    <p:sldId id="268" r:id="rId14"/>
    <p:sldId id="269" r:id="rId15"/>
    <p:sldId id="261"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62" r:id="rId31"/>
    <p:sldId id="284" r:id="rId32"/>
    <p:sldId id="289" r:id="rId33"/>
    <p:sldId id="290" r:id="rId34"/>
    <p:sldId id="291" r:id="rId35"/>
    <p:sldId id="292" r:id="rId36"/>
    <p:sldId id="293" r:id="rId37"/>
    <p:sldId id="285" r:id="rId38"/>
    <p:sldId id="258"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02" y="58"/>
      </p:cViewPr>
      <p:guideLst/>
    </p:cSldViewPr>
  </p:slideViewPr>
  <p:notesTextViewPr>
    <p:cViewPr>
      <p:scale>
        <a:sx n="1" d="1"/>
        <a:sy n="1" d="1"/>
      </p:scale>
      <p:origin x="0" y="0"/>
    </p:cViewPr>
  </p:notesTextViewPr>
  <p:sorterViewPr>
    <p:cViewPr>
      <p:scale>
        <a:sx n="100" d="100"/>
        <a:sy n="100" d="100"/>
      </p:scale>
      <p:origin x="0" y="-270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FD09D-4E41-44EA-B947-6FB54138B930}" type="datetimeFigureOut">
              <a:rPr lang="en-SG" smtClean="0"/>
              <a:t>21/1/2020</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B5241-E495-4DD5-AB4C-05E0EA2A5B66}" type="slidenum">
              <a:rPr lang="en-SG" smtClean="0"/>
              <a:t>‹#›</a:t>
            </a:fld>
            <a:endParaRPr lang="en-SG"/>
          </a:p>
        </p:txBody>
      </p:sp>
    </p:spTree>
    <p:extLst>
      <p:ext uri="{BB962C8B-B14F-4D97-AF65-F5344CB8AC3E}">
        <p14:creationId xmlns:p14="http://schemas.microsoft.com/office/powerpoint/2010/main" val="64650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FB754-2C97-4BAB-A4F9-262FF2FF07CC}" type="datetime1">
              <a:rPr lang="en-SG" smtClean="0"/>
              <a:t>21/1/2020</a:t>
            </a:fld>
            <a:endParaRPr lang="en-SG"/>
          </a:p>
        </p:txBody>
      </p:sp>
      <p:sp>
        <p:nvSpPr>
          <p:cNvPr id="5" name="Footer Placeholder 4"/>
          <p:cNvSpPr>
            <a:spLocks noGrp="1"/>
          </p:cNvSpPr>
          <p:nvPr>
            <p:ph type="ftr" sz="quarter" idx="11"/>
          </p:nvPr>
        </p:nvSpPr>
        <p:spPr/>
        <p:txBody>
          <a:bodyPr/>
          <a:lstStyle/>
          <a:p>
            <a:r>
              <a:rPr lang="en-SG"/>
              <a:t>ST0249 AI &amp; Machine Learning</a:t>
            </a:r>
          </a:p>
        </p:txBody>
      </p:sp>
      <p:sp>
        <p:nvSpPr>
          <p:cNvPr id="6" name="Slide Number Placeholder 5"/>
          <p:cNvSpPr>
            <a:spLocks noGrp="1"/>
          </p:cNvSpPr>
          <p:nvPr>
            <p:ph type="sldNum" sz="quarter" idx="12"/>
          </p:nvPr>
        </p:nvSpPr>
        <p:spPr/>
        <p:txBody>
          <a:bodyPr/>
          <a:lstStyle/>
          <a:p>
            <a:fld id="{CAB430FC-ED43-4DBD-98D9-4D7B216EF2DF}" type="slidenum">
              <a:rPr lang="en-SG" smtClean="0"/>
              <a:t>‹#›</a:t>
            </a:fld>
            <a:endParaRPr lang="en-SG"/>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03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78DC50-D79F-4F8E-A08D-3444972084D5}" type="datetime1">
              <a:rPr lang="en-SG" smtClean="0"/>
              <a:t>21/1/2020</a:t>
            </a:fld>
            <a:endParaRPr lang="en-SG"/>
          </a:p>
        </p:txBody>
      </p:sp>
      <p:sp>
        <p:nvSpPr>
          <p:cNvPr id="5" name="Footer Placeholder 4"/>
          <p:cNvSpPr>
            <a:spLocks noGrp="1"/>
          </p:cNvSpPr>
          <p:nvPr>
            <p:ph type="ftr" sz="quarter" idx="11"/>
          </p:nvPr>
        </p:nvSpPr>
        <p:spPr/>
        <p:txBody>
          <a:bodyPr/>
          <a:lstStyle/>
          <a:p>
            <a:r>
              <a:rPr lang="en-SG"/>
              <a:t>ST0249 AI &amp; Machine Learning</a:t>
            </a:r>
          </a:p>
        </p:txBody>
      </p:sp>
      <p:sp>
        <p:nvSpPr>
          <p:cNvPr id="6" name="Slide Number Placeholder 5"/>
          <p:cNvSpPr>
            <a:spLocks noGrp="1"/>
          </p:cNvSpPr>
          <p:nvPr>
            <p:ph type="sldNum" sz="quarter" idx="12"/>
          </p:nvPr>
        </p:nvSpPr>
        <p:spPr/>
        <p:txBody>
          <a:bodyPr/>
          <a:lstStyle/>
          <a:p>
            <a:fld id="{CAB430FC-ED43-4DBD-98D9-4D7B216EF2DF}" type="slidenum">
              <a:rPr lang="en-SG" smtClean="0"/>
              <a:t>‹#›</a:t>
            </a:fld>
            <a:endParaRPr lang="en-SG"/>
          </a:p>
        </p:txBody>
      </p:sp>
    </p:spTree>
    <p:extLst>
      <p:ext uri="{BB962C8B-B14F-4D97-AF65-F5344CB8AC3E}">
        <p14:creationId xmlns:p14="http://schemas.microsoft.com/office/powerpoint/2010/main" val="184684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A57A6-7CEF-4FA7-8530-261B2063400D}" type="datetime1">
              <a:rPr lang="en-SG" smtClean="0"/>
              <a:t>21/1/2020</a:t>
            </a:fld>
            <a:endParaRPr lang="en-SG"/>
          </a:p>
        </p:txBody>
      </p:sp>
      <p:sp>
        <p:nvSpPr>
          <p:cNvPr id="5" name="Footer Placeholder 4"/>
          <p:cNvSpPr>
            <a:spLocks noGrp="1"/>
          </p:cNvSpPr>
          <p:nvPr>
            <p:ph type="ftr" sz="quarter" idx="11"/>
          </p:nvPr>
        </p:nvSpPr>
        <p:spPr/>
        <p:txBody>
          <a:bodyPr/>
          <a:lstStyle/>
          <a:p>
            <a:r>
              <a:rPr lang="en-SG"/>
              <a:t>ST0249 AI &amp; Machine Learning</a:t>
            </a:r>
          </a:p>
        </p:txBody>
      </p:sp>
      <p:sp>
        <p:nvSpPr>
          <p:cNvPr id="6" name="Slide Number Placeholder 5"/>
          <p:cNvSpPr>
            <a:spLocks noGrp="1"/>
          </p:cNvSpPr>
          <p:nvPr>
            <p:ph type="sldNum" sz="quarter" idx="12"/>
          </p:nvPr>
        </p:nvSpPr>
        <p:spPr/>
        <p:txBody>
          <a:bodyPr/>
          <a:lstStyle/>
          <a:p>
            <a:fld id="{CAB430FC-ED43-4DBD-98D9-4D7B216EF2DF}" type="slidenum">
              <a:rPr lang="en-SG" smtClean="0"/>
              <a:t>‹#›</a:t>
            </a:fld>
            <a:endParaRPr lang="en-SG"/>
          </a:p>
        </p:txBody>
      </p:sp>
    </p:spTree>
    <p:extLst>
      <p:ext uri="{BB962C8B-B14F-4D97-AF65-F5344CB8AC3E}">
        <p14:creationId xmlns:p14="http://schemas.microsoft.com/office/powerpoint/2010/main" val="25508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BFE1FB-8CC2-4B9B-8DB0-3F1EE4D0289C}" type="datetime1">
              <a:rPr lang="en-SG" smtClean="0"/>
              <a:t>21/1/2020</a:t>
            </a:fld>
            <a:endParaRPr lang="en-SG"/>
          </a:p>
        </p:txBody>
      </p:sp>
      <p:sp>
        <p:nvSpPr>
          <p:cNvPr id="5" name="Footer Placeholder 4"/>
          <p:cNvSpPr>
            <a:spLocks noGrp="1"/>
          </p:cNvSpPr>
          <p:nvPr>
            <p:ph type="ftr" sz="quarter" idx="11"/>
          </p:nvPr>
        </p:nvSpPr>
        <p:spPr/>
        <p:txBody>
          <a:bodyPr/>
          <a:lstStyle/>
          <a:p>
            <a:r>
              <a:rPr lang="en-SG"/>
              <a:t>ST0249 AI &amp; Machine Learning</a:t>
            </a:r>
          </a:p>
        </p:txBody>
      </p:sp>
      <p:sp>
        <p:nvSpPr>
          <p:cNvPr id="6" name="Slide Number Placeholder 5"/>
          <p:cNvSpPr>
            <a:spLocks noGrp="1"/>
          </p:cNvSpPr>
          <p:nvPr>
            <p:ph type="sldNum" sz="quarter" idx="12"/>
          </p:nvPr>
        </p:nvSpPr>
        <p:spPr/>
        <p:txBody>
          <a:bodyPr/>
          <a:lstStyle/>
          <a:p>
            <a:fld id="{CAB430FC-ED43-4DBD-98D9-4D7B216EF2DF}" type="slidenum">
              <a:rPr lang="en-SG" smtClean="0"/>
              <a:t>‹#›</a:t>
            </a:fld>
            <a:endParaRPr lang="en-SG"/>
          </a:p>
        </p:txBody>
      </p:sp>
    </p:spTree>
    <p:extLst>
      <p:ext uri="{BB962C8B-B14F-4D97-AF65-F5344CB8AC3E}">
        <p14:creationId xmlns:p14="http://schemas.microsoft.com/office/powerpoint/2010/main" val="311848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28FED5-1C96-4AE9-801F-4835F9C3001C}" type="datetime1">
              <a:rPr lang="en-SG" smtClean="0"/>
              <a:t>21/1/2020</a:t>
            </a:fld>
            <a:endParaRPr lang="en-SG"/>
          </a:p>
        </p:txBody>
      </p:sp>
      <p:sp>
        <p:nvSpPr>
          <p:cNvPr id="5" name="Footer Placeholder 4"/>
          <p:cNvSpPr>
            <a:spLocks noGrp="1"/>
          </p:cNvSpPr>
          <p:nvPr>
            <p:ph type="ftr" sz="quarter" idx="11"/>
          </p:nvPr>
        </p:nvSpPr>
        <p:spPr/>
        <p:txBody>
          <a:bodyPr/>
          <a:lstStyle/>
          <a:p>
            <a:r>
              <a:rPr lang="en-SG"/>
              <a:t>ST0249 AI &amp; Machine Learning</a:t>
            </a:r>
          </a:p>
        </p:txBody>
      </p:sp>
      <p:sp>
        <p:nvSpPr>
          <p:cNvPr id="6" name="Slide Number Placeholder 5"/>
          <p:cNvSpPr>
            <a:spLocks noGrp="1"/>
          </p:cNvSpPr>
          <p:nvPr>
            <p:ph type="sldNum" sz="quarter" idx="12"/>
          </p:nvPr>
        </p:nvSpPr>
        <p:spPr/>
        <p:txBody>
          <a:bodyPr/>
          <a:lstStyle/>
          <a:p>
            <a:fld id="{CAB430FC-ED43-4DBD-98D9-4D7B216EF2DF}" type="slidenum">
              <a:rPr lang="en-SG" smtClean="0"/>
              <a:t>‹#›</a:t>
            </a:fld>
            <a:endParaRPr lang="en-SG"/>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40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F39E59-B0F8-4E68-AF45-3A266D24246B}" type="datetime1">
              <a:rPr lang="en-SG" smtClean="0"/>
              <a:t>21/1/2020</a:t>
            </a:fld>
            <a:endParaRPr lang="en-SG"/>
          </a:p>
        </p:txBody>
      </p:sp>
      <p:sp>
        <p:nvSpPr>
          <p:cNvPr id="6" name="Footer Placeholder 5"/>
          <p:cNvSpPr>
            <a:spLocks noGrp="1"/>
          </p:cNvSpPr>
          <p:nvPr>
            <p:ph type="ftr" sz="quarter" idx="11"/>
          </p:nvPr>
        </p:nvSpPr>
        <p:spPr/>
        <p:txBody>
          <a:bodyPr/>
          <a:lstStyle/>
          <a:p>
            <a:r>
              <a:rPr lang="en-SG"/>
              <a:t>ST0249 AI &amp; Machine Learning</a:t>
            </a:r>
          </a:p>
        </p:txBody>
      </p:sp>
      <p:sp>
        <p:nvSpPr>
          <p:cNvPr id="7" name="Slide Number Placeholder 6"/>
          <p:cNvSpPr>
            <a:spLocks noGrp="1"/>
          </p:cNvSpPr>
          <p:nvPr>
            <p:ph type="sldNum" sz="quarter" idx="12"/>
          </p:nvPr>
        </p:nvSpPr>
        <p:spPr/>
        <p:txBody>
          <a:bodyPr/>
          <a:lstStyle/>
          <a:p>
            <a:fld id="{CAB430FC-ED43-4DBD-98D9-4D7B216EF2DF}" type="slidenum">
              <a:rPr lang="en-SG" smtClean="0"/>
              <a:t>‹#›</a:t>
            </a:fld>
            <a:endParaRPr lang="en-SG"/>
          </a:p>
        </p:txBody>
      </p:sp>
    </p:spTree>
    <p:extLst>
      <p:ext uri="{BB962C8B-B14F-4D97-AF65-F5344CB8AC3E}">
        <p14:creationId xmlns:p14="http://schemas.microsoft.com/office/powerpoint/2010/main" val="146354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A4E296-F364-4C48-8972-0A93B029D5C3}" type="datetime1">
              <a:rPr lang="en-SG" smtClean="0"/>
              <a:t>21/1/2020</a:t>
            </a:fld>
            <a:endParaRPr lang="en-SG"/>
          </a:p>
        </p:txBody>
      </p:sp>
      <p:sp>
        <p:nvSpPr>
          <p:cNvPr id="8" name="Footer Placeholder 7"/>
          <p:cNvSpPr>
            <a:spLocks noGrp="1"/>
          </p:cNvSpPr>
          <p:nvPr>
            <p:ph type="ftr" sz="quarter" idx="11"/>
          </p:nvPr>
        </p:nvSpPr>
        <p:spPr/>
        <p:txBody>
          <a:bodyPr/>
          <a:lstStyle/>
          <a:p>
            <a:r>
              <a:rPr lang="en-SG"/>
              <a:t>ST0249 AI &amp; Machine Learning</a:t>
            </a:r>
          </a:p>
        </p:txBody>
      </p:sp>
      <p:sp>
        <p:nvSpPr>
          <p:cNvPr id="9" name="Slide Number Placeholder 8"/>
          <p:cNvSpPr>
            <a:spLocks noGrp="1"/>
          </p:cNvSpPr>
          <p:nvPr>
            <p:ph type="sldNum" sz="quarter" idx="12"/>
          </p:nvPr>
        </p:nvSpPr>
        <p:spPr/>
        <p:txBody>
          <a:bodyPr/>
          <a:lstStyle/>
          <a:p>
            <a:fld id="{CAB430FC-ED43-4DBD-98D9-4D7B216EF2DF}" type="slidenum">
              <a:rPr lang="en-SG" smtClean="0"/>
              <a:t>‹#›</a:t>
            </a:fld>
            <a:endParaRPr lang="en-SG"/>
          </a:p>
        </p:txBody>
      </p:sp>
    </p:spTree>
    <p:extLst>
      <p:ext uri="{BB962C8B-B14F-4D97-AF65-F5344CB8AC3E}">
        <p14:creationId xmlns:p14="http://schemas.microsoft.com/office/powerpoint/2010/main" val="295521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27832-8D34-4AD5-B848-C246D2B63643}" type="datetime1">
              <a:rPr lang="en-SG" smtClean="0"/>
              <a:t>21/1/2020</a:t>
            </a:fld>
            <a:endParaRPr lang="en-SG"/>
          </a:p>
        </p:txBody>
      </p:sp>
      <p:sp>
        <p:nvSpPr>
          <p:cNvPr id="4" name="Footer Placeholder 3"/>
          <p:cNvSpPr>
            <a:spLocks noGrp="1"/>
          </p:cNvSpPr>
          <p:nvPr>
            <p:ph type="ftr" sz="quarter" idx="11"/>
          </p:nvPr>
        </p:nvSpPr>
        <p:spPr/>
        <p:txBody>
          <a:bodyPr/>
          <a:lstStyle/>
          <a:p>
            <a:r>
              <a:rPr lang="en-SG"/>
              <a:t>ST0249 AI &amp; Machine Learning</a:t>
            </a:r>
          </a:p>
        </p:txBody>
      </p:sp>
      <p:sp>
        <p:nvSpPr>
          <p:cNvPr id="5" name="Slide Number Placeholder 4"/>
          <p:cNvSpPr>
            <a:spLocks noGrp="1"/>
          </p:cNvSpPr>
          <p:nvPr>
            <p:ph type="sldNum" sz="quarter" idx="12"/>
          </p:nvPr>
        </p:nvSpPr>
        <p:spPr/>
        <p:txBody>
          <a:bodyPr/>
          <a:lstStyle/>
          <a:p>
            <a:fld id="{CAB430FC-ED43-4DBD-98D9-4D7B216EF2DF}" type="slidenum">
              <a:rPr lang="en-SG" smtClean="0"/>
              <a:t>‹#›</a:t>
            </a:fld>
            <a:endParaRPr lang="en-SG"/>
          </a:p>
        </p:txBody>
      </p:sp>
    </p:spTree>
    <p:extLst>
      <p:ext uri="{BB962C8B-B14F-4D97-AF65-F5344CB8AC3E}">
        <p14:creationId xmlns:p14="http://schemas.microsoft.com/office/powerpoint/2010/main" val="37976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E0194C2-E025-462D-AF27-E98F445B9F10}" type="datetime1">
              <a:rPr lang="en-SG" smtClean="0"/>
              <a:t>21/1/2020</a:t>
            </a:fld>
            <a:endParaRPr lang="en-SG"/>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SG"/>
              <a:t>ST0249 AI &amp; Machine Learning</a:t>
            </a:r>
          </a:p>
        </p:txBody>
      </p:sp>
      <p:sp>
        <p:nvSpPr>
          <p:cNvPr id="9" name="Slide Number Placeholder 8"/>
          <p:cNvSpPr>
            <a:spLocks noGrp="1"/>
          </p:cNvSpPr>
          <p:nvPr>
            <p:ph type="sldNum" sz="quarter" idx="12"/>
          </p:nvPr>
        </p:nvSpPr>
        <p:spPr/>
        <p:txBody>
          <a:bodyPr/>
          <a:lstStyle/>
          <a:p>
            <a:fld id="{CAB430FC-ED43-4DBD-98D9-4D7B216EF2DF}" type="slidenum">
              <a:rPr lang="en-SG" smtClean="0"/>
              <a:t>‹#›</a:t>
            </a:fld>
            <a:endParaRPr lang="en-SG"/>
          </a:p>
        </p:txBody>
      </p:sp>
    </p:spTree>
    <p:extLst>
      <p:ext uri="{BB962C8B-B14F-4D97-AF65-F5344CB8AC3E}">
        <p14:creationId xmlns:p14="http://schemas.microsoft.com/office/powerpoint/2010/main" val="88443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ECA11C5-23A4-4992-AC8E-56A315ACB960}" type="datetime1">
              <a:rPr lang="en-SG" smtClean="0"/>
              <a:t>21/1/2020</a:t>
            </a:fld>
            <a:endParaRPr lang="en-SG"/>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SG"/>
              <a:t>ST0249 AI &amp; Machine Learning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B430FC-ED43-4DBD-98D9-4D7B216EF2DF}" type="slidenum">
              <a:rPr lang="en-SG" smtClean="0"/>
              <a:t>‹#›</a:t>
            </a:fld>
            <a:endParaRPr lang="en-SG"/>
          </a:p>
        </p:txBody>
      </p:sp>
    </p:spTree>
    <p:extLst>
      <p:ext uri="{BB962C8B-B14F-4D97-AF65-F5344CB8AC3E}">
        <p14:creationId xmlns:p14="http://schemas.microsoft.com/office/powerpoint/2010/main" val="286499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7B50B2-C8CD-4348-BE48-42E3C946DC2B}" type="datetime1">
              <a:rPr lang="en-SG" smtClean="0"/>
              <a:t>21/1/2020</a:t>
            </a:fld>
            <a:endParaRPr lang="en-SG"/>
          </a:p>
        </p:txBody>
      </p:sp>
      <p:sp>
        <p:nvSpPr>
          <p:cNvPr id="6" name="Footer Placeholder 5"/>
          <p:cNvSpPr>
            <a:spLocks noGrp="1"/>
          </p:cNvSpPr>
          <p:nvPr>
            <p:ph type="ftr" sz="quarter" idx="11"/>
          </p:nvPr>
        </p:nvSpPr>
        <p:spPr/>
        <p:txBody>
          <a:bodyPr/>
          <a:lstStyle/>
          <a:p>
            <a:r>
              <a:rPr lang="en-SG"/>
              <a:t>ST0249 AI &amp; Machine Learning</a:t>
            </a:r>
          </a:p>
        </p:txBody>
      </p:sp>
      <p:sp>
        <p:nvSpPr>
          <p:cNvPr id="7" name="Slide Number Placeholder 6"/>
          <p:cNvSpPr>
            <a:spLocks noGrp="1"/>
          </p:cNvSpPr>
          <p:nvPr>
            <p:ph type="sldNum" sz="quarter" idx="12"/>
          </p:nvPr>
        </p:nvSpPr>
        <p:spPr/>
        <p:txBody>
          <a:bodyPr/>
          <a:lstStyle/>
          <a:p>
            <a:fld id="{CAB430FC-ED43-4DBD-98D9-4D7B216EF2DF}" type="slidenum">
              <a:rPr lang="en-SG" smtClean="0"/>
              <a:t>‹#›</a:t>
            </a:fld>
            <a:endParaRPr lang="en-SG"/>
          </a:p>
        </p:txBody>
      </p:sp>
    </p:spTree>
    <p:extLst>
      <p:ext uri="{BB962C8B-B14F-4D97-AF65-F5344CB8AC3E}">
        <p14:creationId xmlns:p14="http://schemas.microsoft.com/office/powerpoint/2010/main" val="32627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A0101BE-D9C3-45DE-B8E2-93DB441668B1}" type="datetime1">
              <a:rPr lang="en-SG" smtClean="0"/>
              <a:t>21/1/2020</a:t>
            </a:fld>
            <a:endParaRPr lang="en-SG"/>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SG"/>
              <a:t>ST0249 AI &amp; Machine Learning</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AB430FC-ED43-4DBD-98D9-4D7B216EF2DF}" type="slidenum">
              <a:rPr lang="en-SG" smtClean="0"/>
              <a:t>‹#›</a:t>
            </a:fld>
            <a:endParaRPr lang="en-SG"/>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7058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dialogflow.com/docs/intents"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ialogflow.com/docs/entities"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ialogflow.com/docs/contexts"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0DD3-F183-4AE7-9A2A-485B6FB8AC55}"/>
              </a:ext>
            </a:extLst>
          </p:cNvPr>
          <p:cNvSpPr>
            <a:spLocks noGrp="1"/>
          </p:cNvSpPr>
          <p:nvPr>
            <p:ph type="ctrTitle"/>
          </p:nvPr>
        </p:nvSpPr>
        <p:spPr/>
        <p:txBody>
          <a:bodyPr>
            <a:noAutofit/>
          </a:bodyPr>
          <a:lstStyle/>
          <a:p>
            <a:r>
              <a:rPr lang="en-SG" sz="5400" dirty="0"/>
              <a:t>Topic 9</a:t>
            </a:r>
            <a:br>
              <a:rPr lang="en-SG" sz="5400" dirty="0"/>
            </a:br>
            <a:r>
              <a:rPr lang="en-SG" sz="5400" b="1" dirty="0"/>
              <a:t>Implementing Bots</a:t>
            </a:r>
          </a:p>
        </p:txBody>
      </p:sp>
      <p:sp>
        <p:nvSpPr>
          <p:cNvPr id="3" name="Subtitle 2">
            <a:extLst>
              <a:ext uri="{FF2B5EF4-FFF2-40B4-BE49-F238E27FC236}">
                <a16:creationId xmlns:a16="http://schemas.microsoft.com/office/drawing/2014/main" id="{C2AB6C4E-ACFC-4AF9-BFBF-10F231441655}"/>
              </a:ext>
            </a:extLst>
          </p:cNvPr>
          <p:cNvSpPr>
            <a:spLocks noGrp="1"/>
          </p:cNvSpPr>
          <p:nvPr>
            <p:ph type="subTitle" idx="1"/>
          </p:nvPr>
        </p:nvSpPr>
        <p:spPr/>
        <p:txBody>
          <a:bodyPr/>
          <a:lstStyle/>
          <a:p>
            <a:r>
              <a:rPr lang="en-SG" dirty="0"/>
              <a:t>ST0249 (AIML) AI &amp; Machine Learning</a:t>
            </a:r>
          </a:p>
        </p:txBody>
      </p:sp>
    </p:spTree>
    <p:extLst>
      <p:ext uri="{BB962C8B-B14F-4D97-AF65-F5344CB8AC3E}">
        <p14:creationId xmlns:p14="http://schemas.microsoft.com/office/powerpoint/2010/main" val="3746052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 Training Phrases</a:t>
            </a:r>
          </a:p>
        </p:txBody>
      </p:sp>
      <p:sp>
        <p:nvSpPr>
          <p:cNvPr id="3" name="Content Placeholder 2"/>
          <p:cNvSpPr>
            <a:spLocks noGrp="1"/>
          </p:cNvSpPr>
          <p:nvPr>
            <p:ph sz="half" idx="1"/>
          </p:nvPr>
        </p:nvSpPr>
        <p:spPr/>
        <p:txBody>
          <a:bodyPr/>
          <a:lstStyle/>
          <a:p>
            <a:r>
              <a:rPr lang="en-US" dirty="0"/>
              <a:t>You can upload sample user inputs by clicking the UPLOAD button in the upper right hand corner.</a:t>
            </a:r>
          </a:p>
        </p:txBody>
      </p:sp>
      <p:pic>
        <p:nvPicPr>
          <p:cNvPr id="4" name="Picture 3"/>
          <p:cNvPicPr>
            <a:picLocks noChangeAspect="1"/>
          </p:cNvPicPr>
          <p:nvPr/>
        </p:nvPicPr>
        <p:blipFill>
          <a:blip r:embed="rId2"/>
          <a:stretch>
            <a:fillRect/>
          </a:stretch>
        </p:blipFill>
        <p:spPr>
          <a:xfrm>
            <a:off x="4526280" y="2062386"/>
            <a:ext cx="4355730" cy="417188"/>
          </a:xfrm>
          <a:prstGeom prst="rect">
            <a:avLst/>
          </a:prstGeom>
        </p:spPr>
      </p:pic>
    </p:spTree>
    <p:extLst>
      <p:ext uri="{BB962C8B-B14F-4D97-AF65-F5344CB8AC3E}">
        <p14:creationId xmlns:p14="http://schemas.microsoft.com/office/powerpoint/2010/main" val="256312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unmatched inputs</a:t>
            </a:r>
          </a:p>
        </p:txBody>
      </p:sp>
      <p:sp>
        <p:nvSpPr>
          <p:cNvPr id="3" name="Content Placeholder 2"/>
          <p:cNvSpPr>
            <a:spLocks noGrp="1"/>
          </p:cNvSpPr>
          <p:nvPr>
            <p:ph sz="half" idx="1"/>
          </p:nvPr>
        </p:nvSpPr>
        <p:spPr/>
        <p:txBody>
          <a:bodyPr>
            <a:normAutofit fontScale="92500"/>
          </a:bodyPr>
          <a:lstStyle/>
          <a:p>
            <a:r>
              <a:rPr lang="en-US" dirty="0"/>
              <a:t>Unmatched inputs are marked by an exclamation mark </a:t>
            </a:r>
            <a:r>
              <a:rPr lang="en-US" dirty="0" err="1"/>
              <a:t>error_outline</a:t>
            </a:r>
            <a:r>
              <a:rPr lang="en-US" dirty="0"/>
              <a:t>. You can assign unmatched inputs to intents in two ways:</a:t>
            </a:r>
          </a:p>
          <a:p>
            <a:pPr marL="0" indent="0">
              <a:buNone/>
            </a:pPr>
            <a:endParaRPr lang="en-US" dirty="0"/>
          </a:p>
          <a:p>
            <a:r>
              <a:rPr lang="en-US" dirty="0"/>
              <a:t>Add inputs to one of the existing intents. When you click on Click to assign you'll see a list of existing intents to assign the unmatched phrase to. This will add the phrase to the intent's training phrases.</a:t>
            </a:r>
          </a:p>
          <a:p>
            <a:r>
              <a:rPr lang="en-US" dirty="0"/>
              <a:t>Create a new intent with this input.</a:t>
            </a:r>
          </a:p>
        </p:txBody>
      </p:sp>
      <p:pic>
        <p:nvPicPr>
          <p:cNvPr id="4" name="Picture 3"/>
          <p:cNvPicPr>
            <a:picLocks noChangeAspect="1"/>
          </p:cNvPicPr>
          <p:nvPr/>
        </p:nvPicPr>
        <p:blipFill>
          <a:blip r:embed="rId2"/>
          <a:stretch>
            <a:fillRect/>
          </a:stretch>
        </p:blipFill>
        <p:spPr>
          <a:xfrm>
            <a:off x="4572000" y="1845735"/>
            <a:ext cx="4597194" cy="2611677"/>
          </a:xfrm>
          <a:prstGeom prst="rect">
            <a:avLst/>
          </a:prstGeom>
        </p:spPr>
      </p:pic>
    </p:spTree>
    <p:extLst>
      <p:ext uri="{BB962C8B-B14F-4D97-AF65-F5344CB8AC3E}">
        <p14:creationId xmlns:p14="http://schemas.microsoft.com/office/powerpoint/2010/main" val="816039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Intents</a:t>
            </a:r>
          </a:p>
        </p:txBody>
      </p:sp>
      <p:sp>
        <p:nvSpPr>
          <p:cNvPr id="3" name="Content Placeholder 2"/>
          <p:cNvSpPr>
            <a:spLocks noGrp="1"/>
          </p:cNvSpPr>
          <p:nvPr>
            <p:ph sz="half" idx="1"/>
          </p:nvPr>
        </p:nvSpPr>
        <p:spPr/>
        <p:txBody>
          <a:bodyPr>
            <a:normAutofit fontScale="92500" lnSpcReduction="20000"/>
          </a:bodyPr>
          <a:lstStyle/>
          <a:p>
            <a:r>
              <a:rPr lang="en-US" dirty="0"/>
              <a:t>An intent represents a mapping between what a user says and what action should be taken by your software.</a:t>
            </a:r>
          </a:p>
          <a:p>
            <a:endParaRPr lang="en-US" dirty="0"/>
          </a:p>
          <a:p>
            <a:r>
              <a:rPr lang="en-US" dirty="0"/>
              <a:t>Intent interfaces have the following sections:</a:t>
            </a:r>
          </a:p>
          <a:p>
            <a:endParaRPr lang="en-US" dirty="0"/>
          </a:p>
          <a:p>
            <a:pPr marL="0" indent="0">
              <a:buNone/>
            </a:pPr>
            <a:r>
              <a:rPr lang="en-US" dirty="0"/>
              <a:t>Training Phrases</a:t>
            </a:r>
          </a:p>
          <a:p>
            <a:pPr marL="0" indent="0">
              <a:buNone/>
            </a:pPr>
            <a:r>
              <a:rPr lang="en-US" dirty="0"/>
              <a:t>Action</a:t>
            </a:r>
          </a:p>
          <a:p>
            <a:pPr marL="0" indent="0">
              <a:buNone/>
            </a:pPr>
            <a:r>
              <a:rPr lang="en-US" dirty="0"/>
              <a:t>Response</a:t>
            </a:r>
          </a:p>
          <a:p>
            <a:pPr marL="0" indent="0">
              <a:buNone/>
            </a:pPr>
            <a:r>
              <a:rPr lang="en-US" dirty="0"/>
              <a:t>Contexts</a:t>
            </a:r>
          </a:p>
        </p:txBody>
      </p:sp>
      <p:sp>
        <p:nvSpPr>
          <p:cNvPr id="4" name="TextBox 3"/>
          <p:cNvSpPr txBox="1"/>
          <p:nvPr/>
        </p:nvSpPr>
        <p:spPr>
          <a:xfrm>
            <a:off x="4716558" y="2245364"/>
            <a:ext cx="3310661" cy="369332"/>
          </a:xfrm>
          <a:prstGeom prst="rect">
            <a:avLst/>
          </a:prstGeom>
          <a:noFill/>
        </p:spPr>
        <p:txBody>
          <a:bodyPr wrap="square" rtlCol="0">
            <a:spAutoFit/>
          </a:bodyPr>
          <a:lstStyle/>
          <a:p>
            <a:r>
              <a:rPr lang="en-US" dirty="0">
                <a:hlinkClick r:id="rId2"/>
              </a:rPr>
              <a:t>Try it out</a:t>
            </a:r>
            <a:endParaRPr lang="en-US" dirty="0"/>
          </a:p>
        </p:txBody>
      </p:sp>
    </p:spTree>
    <p:extLst>
      <p:ext uri="{BB962C8B-B14F-4D97-AF65-F5344CB8AC3E}">
        <p14:creationId xmlns:p14="http://schemas.microsoft.com/office/powerpoint/2010/main" val="38381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Annotations</a:t>
            </a:r>
          </a:p>
        </p:txBody>
      </p:sp>
      <p:sp>
        <p:nvSpPr>
          <p:cNvPr id="3" name="Content Placeholder 2"/>
          <p:cNvSpPr>
            <a:spLocks noGrp="1"/>
          </p:cNvSpPr>
          <p:nvPr>
            <p:ph sz="half" idx="1"/>
          </p:nvPr>
        </p:nvSpPr>
        <p:spPr/>
        <p:txBody>
          <a:bodyPr>
            <a:normAutofit fontScale="92500" lnSpcReduction="10000"/>
          </a:bodyPr>
          <a:lstStyle/>
          <a:p>
            <a:r>
              <a:rPr lang="en-US" dirty="0"/>
              <a:t>Annotation is a process (and also the result of such process) of linking a word (or phrase) to an entity.</a:t>
            </a:r>
          </a:p>
          <a:p>
            <a:pPr marL="0" indent="0">
              <a:buNone/>
            </a:pPr>
            <a:endParaRPr lang="en-US" dirty="0"/>
          </a:p>
          <a:p>
            <a:r>
              <a:rPr lang="en-US" dirty="0"/>
              <a:t>When you add examples to the ‘User says’ section, they are annotated automatically. The system detects the correspondence between words (or phrases) and existing developer and system entities and highlights such words and phrases. It also automatically assigns a parameter name to each detected entity.</a:t>
            </a:r>
          </a:p>
          <a:p>
            <a:pPr marL="0" indent="0">
              <a:buNone/>
            </a:pPr>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4617722" y="1737361"/>
            <a:ext cx="3869475" cy="2663724"/>
          </a:xfrm>
          <a:prstGeom prst="rect">
            <a:avLst/>
          </a:prstGeom>
        </p:spPr>
      </p:pic>
    </p:spTree>
    <p:extLst>
      <p:ext uri="{BB962C8B-B14F-4D97-AF65-F5344CB8AC3E}">
        <p14:creationId xmlns:p14="http://schemas.microsoft.com/office/powerpoint/2010/main" val="3386341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Editing Annotations</a:t>
            </a:r>
          </a:p>
        </p:txBody>
      </p:sp>
      <p:sp>
        <p:nvSpPr>
          <p:cNvPr id="3" name="Content Placeholder 2"/>
          <p:cNvSpPr>
            <a:spLocks noGrp="1"/>
          </p:cNvSpPr>
          <p:nvPr>
            <p:ph idx="1"/>
          </p:nvPr>
        </p:nvSpPr>
        <p:spPr/>
        <p:txBody>
          <a:bodyPr>
            <a:normAutofit/>
          </a:bodyPr>
          <a:lstStyle/>
          <a:p>
            <a:r>
              <a:rPr lang="en-US" dirty="0"/>
              <a:t>You can edit the linked entity and the parameter name assigned to it in either the review window that opens when you click on the annotated example, or the parameter table of the ‘Action’ section.</a:t>
            </a:r>
          </a:p>
          <a:p>
            <a:r>
              <a:rPr lang="en-US" dirty="0"/>
              <a:t>You can do 3 type of changes:</a:t>
            </a:r>
          </a:p>
          <a:p>
            <a:pPr lvl="1"/>
            <a:r>
              <a:rPr lang="en-US" dirty="0"/>
              <a:t>Assign a different entity to an annotated part of the example</a:t>
            </a:r>
          </a:p>
          <a:p>
            <a:pPr lvl="1"/>
            <a:r>
              <a:rPr lang="en-US" dirty="0"/>
              <a:t>Edit the parameter name</a:t>
            </a:r>
          </a:p>
          <a:p>
            <a:pPr lvl="1"/>
            <a:r>
              <a:rPr lang="en-US" dirty="0"/>
              <a:t>Delete the annotation (i.e., delete the link between the word and the entity).</a:t>
            </a:r>
          </a:p>
          <a:p>
            <a:endParaRPr lang="en-US" dirty="0"/>
          </a:p>
        </p:txBody>
      </p:sp>
    </p:spTree>
    <p:extLst>
      <p:ext uri="{BB962C8B-B14F-4D97-AF65-F5344CB8AC3E}">
        <p14:creationId xmlns:p14="http://schemas.microsoft.com/office/powerpoint/2010/main" val="52990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FAB895-9DBE-4931-9F68-3FED2B5CD930}"/>
              </a:ext>
            </a:extLst>
          </p:cNvPr>
          <p:cNvSpPr>
            <a:spLocks noGrp="1"/>
          </p:cNvSpPr>
          <p:nvPr>
            <p:ph type="title"/>
          </p:nvPr>
        </p:nvSpPr>
        <p:spPr/>
        <p:txBody>
          <a:bodyPr/>
          <a:lstStyle/>
          <a:p>
            <a:r>
              <a:rPr lang="en-SG" dirty="0"/>
              <a:t>Entities</a:t>
            </a:r>
          </a:p>
        </p:txBody>
      </p:sp>
      <p:sp>
        <p:nvSpPr>
          <p:cNvPr id="7" name="Text Placeholder 6">
            <a:extLst>
              <a:ext uri="{FF2B5EF4-FFF2-40B4-BE49-F238E27FC236}">
                <a16:creationId xmlns:a16="http://schemas.microsoft.com/office/drawing/2014/main" id="{B12FA198-DE2A-496C-9D01-F3350B07E75F}"/>
              </a:ext>
            </a:extLst>
          </p:cNvPr>
          <p:cNvSpPr>
            <a:spLocks noGrp="1"/>
          </p:cNvSpPr>
          <p:nvPr>
            <p:ph type="body" idx="1"/>
          </p:nvPr>
        </p:nvSpPr>
        <p:spPr/>
        <p:txBody>
          <a:bodyPr/>
          <a:lstStyle/>
          <a:p>
            <a:endParaRPr lang="en-SG"/>
          </a:p>
        </p:txBody>
      </p:sp>
      <p:sp>
        <p:nvSpPr>
          <p:cNvPr id="4" name="Footer Placeholder 3">
            <a:extLst>
              <a:ext uri="{FF2B5EF4-FFF2-40B4-BE49-F238E27FC236}">
                <a16:creationId xmlns:a16="http://schemas.microsoft.com/office/drawing/2014/main" id="{854188B9-E429-4EF6-81CA-2AE9F165C52A}"/>
              </a:ext>
            </a:extLst>
          </p:cNvPr>
          <p:cNvSpPr>
            <a:spLocks noGrp="1"/>
          </p:cNvSpPr>
          <p:nvPr>
            <p:ph type="ftr" sz="quarter" idx="11"/>
          </p:nvPr>
        </p:nvSpPr>
        <p:spPr/>
        <p:txBody>
          <a:bodyPr/>
          <a:lstStyle/>
          <a:p>
            <a:r>
              <a:rPr lang="en-SG"/>
              <a:t>ST0249 AI &amp; Machine Learning</a:t>
            </a:r>
          </a:p>
        </p:txBody>
      </p:sp>
      <p:sp>
        <p:nvSpPr>
          <p:cNvPr id="5" name="Slide Number Placeholder 4">
            <a:extLst>
              <a:ext uri="{FF2B5EF4-FFF2-40B4-BE49-F238E27FC236}">
                <a16:creationId xmlns:a16="http://schemas.microsoft.com/office/drawing/2014/main" id="{78EF869C-CECC-48D7-92AE-3D6F581AF2E0}"/>
              </a:ext>
            </a:extLst>
          </p:cNvPr>
          <p:cNvSpPr>
            <a:spLocks noGrp="1"/>
          </p:cNvSpPr>
          <p:nvPr>
            <p:ph type="sldNum" sz="quarter" idx="12"/>
          </p:nvPr>
        </p:nvSpPr>
        <p:spPr/>
        <p:txBody>
          <a:bodyPr/>
          <a:lstStyle/>
          <a:p>
            <a:fld id="{CAB430FC-ED43-4DBD-98D9-4D7B216EF2DF}" type="slidenum">
              <a:rPr lang="en-SG" smtClean="0"/>
              <a:t>15</a:t>
            </a:fld>
            <a:endParaRPr lang="en-SG"/>
          </a:p>
        </p:txBody>
      </p:sp>
    </p:spTree>
    <p:extLst>
      <p:ext uri="{BB962C8B-B14F-4D97-AF65-F5344CB8AC3E}">
        <p14:creationId xmlns:p14="http://schemas.microsoft.com/office/powerpoint/2010/main" val="214389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Introduction</a:t>
            </a:r>
          </a:p>
        </p:txBody>
      </p:sp>
      <p:sp>
        <p:nvSpPr>
          <p:cNvPr id="3" name="Content Placeholder 2"/>
          <p:cNvSpPr>
            <a:spLocks noGrp="1"/>
          </p:cNvSpPr>
          <p:nvPr>
            <p:ph idx="1"/>
          </p:nvPr>
        </p:nvSpPr>
        <p:spPr/>
        <p:txBody>
          <a:bodyPr>
            <a:normAutofit/>
          </a:bodyPr>
          <a:lstStyle/>
          <a:p>
            <a:r>
              <a:rPr lang="en-US" dirty="0"/>
              <a:t>Entities are powerful tools used for extracting parameter values from natural language inputs. Any important data you want to get from a user's request, will have a corresponding entity.</a:t>
            </a:r>
          </a:p>
          <a:p>
            <a:endParaRPr lang="en-US" dirty="0"/>
          </a:p>
          <a:p>
            <a:r>
              <a:rPr lang="en-US" dirty="0"/>
              <a:t>The entities used in a particular agent will depend on the parameter values that are expected to be returned as a result of the agent functioning. In other words, a developer does not need to create entities for every possible concept mentioned in the agent – only for those needed for actionable data.</a:t>
            </a:r>
          </a:p>
        </p:txBody>
      </p:sp>
    </p:spTree>
    <p:extLst>
      <p:ext uri="{BB962C8B-B14F-4D97-AF65-F5344CB8AC3E}">
        <p14:creationId xmlns:p14="http://schemas.microsoft.com/office/powerpoint/2010/main" val="1216923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Entities</a:t>
            </a:r>
          </a:p>
        </p:txBody>
      </p:sp>
      <p:sp>
        <p:nvSpPr>
          <p:cNvPr id="3" name="Content Placeholder 2"/>
          <p:cNvSpPr>
            <a:spLocks noGrp="1"/>
          </p:cNvSpPr>
          <p:nvPr>
            <p:ph idx="1"/>
          </p:nvPr>
        </p:nvSpPr>
        <p:spPr/>
        <p:txBody>
          <a:bodyPr/>
          <a:lstStyle/>
          <a:p>
            <a:r>
              <a:rPr lang="en-US" dirty="0"/>
              <a:t>There are 3 types of entities: system (defined by </a:t>
            </a:r>
            <a:r>
              <a:rPr lang="en-US" dirty="0" err="1"/>
              <a:t>Dialogflow</a:t>
            </a:r>
            <a:r>
              <a:rPr lang="en-US" dirty="0"/>
              <a:t>), developer (defined by a developer), and user (built for each individual end-user in every request) entities. Each of these can be classified as mapping (having reference values), </a:t>
            </a:r>
            <a:r>
              <a:rPr lang="en-US" dirty="0" err="1"/>
              <a:t>enum</a:t>
            </a:r>
            <a:r>
              <a:rPr lang="en-US" dirty="0"/>
              <a:t> (having no reference values), or composite (containing other entities with aliases and returning object type values) entities.</a:t>
            </a:r>
          </a:p>
        </p:txBody>
      </p:sp>
    </p:spTree>
    <p:extLst>
      <p:ext uri="{BB962C8B-B14F-4D97-AF65-F5344CB8AC3E}">
        <p14:creationId xmlns:p14="http://schemas.microsoft.com/office/powerpoint/2010/main" val="3468647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Entities</a:t>
            </a:r>
          </a:p>
        </p:txBody>
      </p:sp>
      <p:sp>
        <p:nvSpPr>
          <p:cNvPr id="3" name="Content Placeholder 2"/>
          <p:cNvSpPr>
            <a:spLocks noGrp="1"/>
          </p:cNvSpPr>
          <p:nvPr>
            <p:ph sz="half" idx="1"/>
          </p:nvPr>
        </p:nvSpPr>
        <p:spPr/>
        <p:txBody>
          <a:bodyPr>
            <a:normAutofit/>
          </a:bodyPr>
          <a:lstStyle/>
          <a:p>
            <a:r>
              <a:rPr lang="en-US" dirty="0"/>
              <a:t>System Entities are pre-built entities provided by </a:t>
            </a:r>
            <a:r>
              <a:rPr lang="en-US" dirty="0" err="1"/>
              <a:t>Dialogflow</a:t>
            </a:r>
            <a:r>
              <a:rPr lang="en-US" dirty="0"/>
              <a:t> in order to facilitate handling the most popular common concepts. Below are examples of the different types of system entities.</a:t>
            </a:r>
          </a:p>
        </p:txBody>
      </p:sp>
      <p:sp>
        <p:nvSpPr>
          <p:cNvPr id="4" name="Rectangle 3"/>
          <p:cNvSpPr/>
          <p:nvPr/>
        </p:nvSpPr>
        <p:spPr>
          <a:xfrm>
            <a:off x="6257109" y="1907274"/>
            <a:ext cx="2206421" cy="646331"/>
          </a:xfrm>
          <a:prstGeom prst="rect">
            <a:avLst/>
          </a:prstGeom>
        </p:spPr>
        <p:txBody>
          <a:bodyPr wrap="square">
            <a:spAutoFit/>
          </a:bodyPr>
          <a:lstStyle/>
          <a:p>
            <a:pPr algn="ctr"/>
            <a:r>
              <a:rPr lang="en-US" sz="3600" dirty="0">
                <a:hlinkClick r:id="rId2"/>
              </a:rPr>
              <a:t>Try it</a:t>
            </a:r>
            <a:endParaRPr lang="en-US" sz="3600" dirty="0"/>
          </a:p>
        </p:txBody>
      </p:sp>
    </p:spTree>
    <p:extLst>
      <p:ext uri="{BB962C8B-B14F-4D97-AF65-F5344CB8AC3E}">
        <p14:creationId xmlns:p14="http://schemas.microsoft.com/office/powerpoint/2010/main" val="528153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Entities</a:t>
            </a:r>
          </a:p>
        </p:txBody>
      </p:sp>
      <p:sp>
        <p:nvSpPr>
          <p:cNvPr id="3" name="Content Placeholder 2"/>
          <p:cNvSpPr>
            <a:spLocks noGrp="1"/>
          </p:cNvSpPr>
          <p:nvPr>
            <p:ph sz="half" idx="1"/>
          </p:nvPr>
        </p:nvSpPr>
        <p:spPr/>
        <p:txBody>
          <a:bodyPr/>
          <a:lstStyle/>
          <a:p>
            <a:r>
              <a:rPr lang="en-US" dirty="0"/>
              <a:t>You can create your own entities for your agents, either through web forms, uploading them in JSON or CSV formats, or via API calls.</a:t>
            </a:r>
          </a:p>
        </p:txBody>
      </p:sp>
      <p:pic>
        <p:nvPicPr>
          <p:cNvPr id="4" name="Picture 3"/>
          <p:cNvPicPr>
            <a:picLocks noChangeAspect="1"/>
          </p:cNvPicPr>
          <p:nvPr/>
        </p:nvPicPr>
        <p:blipFill>
          <a:blip r:embed="rId2"/>
          <a:stretch>
            <a:fillRect/>
          </a:stretch>
        </p:blipFill>
        <p:spPr>
          <a:xfrm>
            <a:off x="4634737" y="1854200"/>
            <a:ext cx="4052063" cy="2540000"/>
          </a:xfrm>
          <a:prstGeom prst="rect">
            <a:avLst/>
          </a:prstGeom>
        </p:spPr>
      </p:pic>
    </p:spTree>
    <p:extLst>
      <p:ext uri="{BB962C8B-B14F-4D97-AF65-F5344CB8AC3E}">
        <p14:creationId xmlns:p14="http://schemas.microsoft.com/office/powerpoint/2010/main" val="20138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D4E3-0D7D-458D-933C-A615647CF7A2}"/>
              </a:ext>
            </a:extLst>
          </p:cNvPr>
          <p:cNvSpPr>
            <a:spLocks noGrp="1"/>
          </p:cNvSpPr>
          <p:nvPr>
            <p:ph type="title"/>
          </p:nvPr>
        </p:nvSpPr>
        <p:spPr/>
        <p:txBody>
          <a:bodyPr/>
          <a:lstStyle/>
          <a:p>
            <a:r>
              <a:rPr lang="en-SG" dirty="0"/>
              <a:t>Learning Outcomes</a:t>
            </a:r>
          </a:p>
        </p:txBody>
      </p:sp>
      <p:sp>
        <p:nvSpPr>
          <p:cNvPr id="3" name="Content Placeholder 2">
            <a:extLst>
              <a:ext uri="{FF2B5EF4-FFF2-40B4-BE49-F238E27FC236}">
                <a16:creationId xmlns:a16="http://schemas.microsoft.com/office/drawing/2014/main" id="{F61B2286-A885-40F4-A84C-3B1AD101229E}"/>
              </a:ext>
            </a:extLst>
          </p:cNvPr>
          <p:cNvSpPr>
            <a:spLocks noGrp="1"/>
          </p:cNvSpPr>
          <p:nvPr>
            <p:ph idx="1"/>
          </p:nvPr>
        </p:nvSpPr>
        <p:spPr/>
        <p:txBody>
          <a:bodyPr/>
          <a:lstStyle/>
          <a:p>
            <a:pPr marL="265113" indent="-265113">
              <a:buFont typeface="Wingdings" panose="05000000000000000000" pitchFamily="2" charset="2"/>
              <a:buChar char="q"/>
            </a:pPr>
            <a:r>
              <a:rPr lang="en-SG" dirty="0"/>
              <a:t>Implementing Bots</a:t>
            </a:r>
          </a:p>
          <a:p>
            <a:pPr marL="578358" lvl="1" indent="-285750">
              <a:buFont typeface="Wingdings" panose="05000000000000000000" pitchFamily="2" charset="2"/>
              <a:buChar char="§"/>
            </a:pPr>
            <a:r>
              <a:rPr lang="en-SG" dirty="0"/>
              <a:t>Training</a:t>
            </a:r>
          </a:p>
          <a:p>
            <a:pPr marL="578358" lvl="1" indent="-285750">
              <a:buFont typeface="Wingdings" panose="05000000000000000000" pitchFamily="2" charset="2"/>
              <a:buChar char="§"/>
            </a:pPr>
            <a:r>
              <a:rPr lang="en-SG" dirty="0"/>
              <a:t>Entities</a:t>
            </a:r>
          </a:p>
          <a:p>
            <a:pPr marL="578358" lvl="1" indent="-285750">
              <a:buFont typeface="Wingdings" panose="05000000000000000000" pitchFamily="2" charset="2"/>
              <a:buChar char="§"/>
            </a:pPr>
            <a:r>
              <a:rPr lang="en-SG" dirty="0"/>
              <a:t>Fulfilment</a:t>
            </a:r>
          </a:p>
        </p:txBody>
      </p:sp>
      <p:sp>
        <p:nvSpPr>
          <p:cNvPr id="4" name="Footer Placeholder 3">
            <a:extLst>
              <a:ext uri="{FF2B5EF4-FFF2-40B4-BE49-F238E27FC236}">
                <a16:creationId xmlns:a16="http://schemas.microsoft.com/office/drawing/2014/main" id="{C4DC80FF-9343-4915-B95E-B96DDA53067D}"/>
              </a:ext>
            </a:extLst>
          </p:cNvPr>
          <p:cNvSpPr>
            <a:spLocks noGrp="1"/>
          </p:cNvSpPr>
          <p:nvPr>
            <p:ph type="ftr" sz="quarter" idx="11"/>
          </p:nvPr>
        </p:nvSpPr>
        <p:spPr/>
        <p:txBody>
          <a:bodyPr/>
          <a:lstStyle/>
          <a:p>
            <a:r>
              <a:rPr lang="en-SG"/>
              <a:t>ST0249 AI &amp; Machine Learning</a:t>
            </a:r>
          </a:p>
        </p:txBody>
      </p:sp>
      <p:sp>
        <p:nvSpPr>
          <p:cNvPr id="5" name="Slide Number Placeholder 4">
            <a:extLst>
              <a:ext uri="{FF2B5EF4-FFF2-40B4-BE49-F238E27FC236}">
                <a16:creationId xmlns:a16="http://schemas.microsoft.com/office/drawing/2014/main" id="{770F62D3-3B3D-4FB1-B06A-E88C68A5CC65}"/>
              </a:ext>
            </a:extLst>
          </p:cNvPr>
          <p:cNvSpPr>
            <a:spLocks noGrp="1"/>
          </p:cNvSpPr>
          <p:nvPr>
            <p:ph type="sldNum" sz="quarter" idx="12"/>
          </p:nvPr>
        </p:nvSpPr>
        <p:spPr/>
        <p:txBody>
          <a:bodyPr/>
          <a:lstStyle/>
          <a:p>
            <a:fld id="{CAB430FC-ED43-4DBD-98D9-4D7B216EF2DF}" type="slidenum">
              <a:rPr lang="en-SG" smtClean="0"/>
              <a:t>2</a:t>
            </a:fld>
            <a:endParaRPr lang="en-SG"/>
          </a:p>
        </p:txBody>
      </p:sp>
    </p:spTree>
    <p:extLst>
      <p:ext uri="{BB962C8B-B14F-4D97-AF65-F5344CB8AC3E}">
        <p14:creationId xmlns:p14="http://schemas.microsoft.com/office/powerpoint/2010/main" val="2042529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Content Placeholder 2"/>
          <p:cNvSpPr>
            <a:spLocks noGrp="1"/>
          </p:cNvSpPr>
          <p:nvPr>
            <p:ph sz="half" idx="1"/>
          </p:nvPr>
        </p:nvSpPr>
        <p:spPr/>
        <p:txBody>
          <a:bodyPr>
            <a:normAutofit/>
          </a:bodyPr>
          <a:lstStyle/>
          <a:p>
            <a:r>
              <a:rPr lang="en-US" dirty="0"/>
              <a:t>An action corresponds to the step your application will take when a specific intent has been triggered by a user’s input. Actions can have parameters for extracting information from user requests and will appear in the following format in a JSON response:</a:t>
            </a:r>
          </a:p>
        </p:txBody>
      </p:sp>
      <p:sp>
        <p:nvSpPr>
          <p:cNvPr id="4" name="Rectangle 3"/>
          <p:cNvSpPr/>
          <p:nvPr/>
        </p:nvSpPr>
        <p:spPr>
          <a:xfrm>
            <a:off x="4572000" y="1708835"/>
            <a:ext cx="4572000" cy="646331"/>
          </a:xfrm>
          <a:prstGeom prst="rect">
            <a:avLst/>
          </a:prstGeom>
        </p:spPr>
        <p:txBody>
          <a:bodyPr>
            <a:spAutoFit/>
          </a:bodyPr>
          <a:lstStyle/>
          <a:p>
            <a:r>
              <a:rPr lang="en-US" dirty="0"/>
              <a:t>{“action”:”</a:t>
            </a:r>
            <a:r>
              <a:rPr lang="en-US" dirty="0" err="1"/>
              <a:t>action_name</a:t>
            </a:r>
            <a:r>
              <a:rPr lang="en-US" dirty="0"/>
              <a:t>”}</a:t>
            </a:r>
          </a:p>
          <a:p>
            <a:r>
              <a:rPr lang="en-US" dirty="0"/>
              <a:t>    {“parameter_name”:”</a:t>
            </a:r>
            <a:r>
              <a:rPr lang="en-US" dirty="0" err="1"/>
              <a:t>parameter_value</a:t>
            </a:r>
            <a:r>
              <a:rPr lang="en-US" dirty="0"/>
              <a:t>”}</a:t>
            </a:r>
          </a:p>
        </p:txBody>
      </p:sp>
      <p:pic>
        <p:nvPicPr>
          <p:cNvPr id="5" name="Picture 4"/>
          <p:cNvPicPr>
            <a:picLocks noChangeAspect="1"/>
          </p:cNvPicPr>
          <p:nvPr/>
        </p:nvPicPr>
        <p:blipFill>
          <a:blip r:embed="rId2"/>
          <a:stretch>
            <a:fillRect/>
          </a:stretch>
        </p:blipFill>
        <p:spPr>
          <a:xfrm>
            <a:off x="4572000" y="3517900"/>
            <a:ext cx="4127500" cy="1889394"/>
          </a:xfrm>
          <a:prstGeom prst="rect">
            <a:avLst/>
          </a:prstGeom>
        </p:spPr>
      </p:pic>
    </p:spTree>
    <p:extLst>
      <p:ext uri="{BB962C8B-B14F-4D97-AF65-F5344CB8AC3E}">
        <p14:creationId xmlns:p14="http://schemas.microsoft.com/office/powerpoint/2010/main" val="845858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dirty="0"/>
              <a:t>Parameters are elements generally used to connect words in a user’s response, to entities. In JSON responses to a query, parameters are returned in the following format:</a:t>
            </a:r>
          </a:p>
          <a:p>
            <a:endParaRPr lang="en-US" dirty="0"/>
          </a:p>
          <a:p>
            <a:r>
              <a:rPr lang="en-US" dirty="0"/>
              <a:t>    {“parameter_name”:”</a:t>
            </a:r>
            <a:r>
              <a:rPr lang="en-US" dirty="0" err="1"/>
              <a:t>parameter_value</a:t>
            </a:r>
            <a:r>
              <a:rPr lang="en-US" dirty="0"/>
              <a:t>”}</a:t>
            </a:r>
          </a:p>
          <a:p>
            <a:r>
              <a:rPr lang="en-US" dirty="0"/>
              <a:t>Parameters appear in two different areas. In the Training Phrases section, parameters related to known entities will be highlighted (annotated) after an example is added. Clicking on an annotated word in an example, will reveal a table with data on the chosen entity.</a:t>
            </a:r>
          </a:p>
          <a:p>
            <a:endParaRPr lang="en-US" dirty="0"/>
          </a:p>
          <a:p>
            <a:r>
              <a:rPr lang="en-US" dirty="0"/>
              <a:t>A table of the parameters in the intent, is located under the Action &amp; Parameters section of the intent page. This table represents all of the parameters used throughout all of the Training Phrases examples in the current intent.</a:t>
            </a:r>
          </a:p>
        </p:txBody>
      </p:sp>
    </p:spTree>
    <p:extLst>
      <p:ext uri="{BB962C8B-B14F-4D97-AF65-F5344CB8AC3E}">
        <p14:creationId xmlns:p14="http://schemas.microsoft.com/office/powerpoint/2010/main" val="2232249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Parameters</a:t>
            </a:r>
          </a:p>
        </p:txBody>
      </p:sp>
      <p:sp>
        <p:nvSpPr>
          <p:cNvPr id="3" name="Content Placeholder 2"/>
          <p:cNvSpPr>
            <a:spLocks noGrp="1"/>
          </p:cNvSpPr>
          <p:nvPr>
            <p:ph idx="1"/>
          </p:nvPr>
        </p:nvSpPr>
        <p:spPr>
          <a:xfrm>
            <a:off x="457200" y="1600200"/>
            <a:ext cx="3962400" cy="4444999"/>
          </a:xfrm>
        </p:spPr>
        <p:txBody>
          <a:bodyPr>
            <a:normAutofit fontScale="85000" lnSpcReduction="20000"/>
          </a:bodyPr>
          <a:lstStyle/>
          <a:p>
            <a:pPr marL="0" indent="0">
              <a:buNone/>
            </a:pPr>
            <a:r>
              <a:rPr lang="en-US" dirty="0"/>
              <a:t>Automatic (Default)</a:t>
            </a:r>
          </a:p>
          <a:p>
            <a:endParaRPr lang="en-US" dirty="0"/>
          </a:p>
          <a:p>
            <a:r>
              <a:rPr lang="en-US" dirty="0"/>
              <a:t>When you enter an example in the Training Phrases section of an intent, words that correspond to system and developer entries will be highlighted (annotated), and parameters will automatically appear in the parameter table.</a:t>
            </a:r>
          </a:p>
          <a:p>
            <a:endParaRPr lang="en-US" dirty="0"/>
          </a:p>
          <a:p>
            <a:pPr marL="0" indent="0">
              <a:buNone/>
            </a:pPr>
            <a:r>
              <a:rPr lang="en-US" dirty="0"/>
              <a:t>Manual</a:t>
            </a:r>
          </a:p>
          <a:p>
            <a:endParaRPr lang="en-US" dirty="0"/>
          </a:p>
          <a:p>
            <a:r>
              <a:rPr lang="en-US" dirty="0"/>
              <a:t>There are some cases when you may need to define or edit parameters and their values manually. For example, if your application controls a robot’s step motor, you may want to use fixed values for the parameters. You need to enter these values manually.</a:t>
            </a:r>
          </a:p>
        </p:txBody>
      </p:sp>
      <p:pic>
        <p:nvPicPr>
          <p:cNvPr id="4" name="Picture 3"/>
          <p:cNvPicPr>
            <a:picLocks noChangeAspect="1"/>
          </p:cNvPicPr>
          <p:nvPr/>
        </p:nvPicPr>
        <p:blipFill>
          <a:blip r:embed="rId2"/>
          <a:stretch>
            <a:fillRect/>
          </a:stretch>
        </p:blipFill>
        <p:spPr>
          <a:xfrm>
            <a:off x="4622800" y="1701800"/>
            <a:ext cx="4165600" cy="1706390"/>
          </a:xfrm>
          <a:prstGeom prst="rect">
            <a:avLst/>
          </a:prstGeom>
        </p:spPr>
      </p:pic>
    </p:spTree>
    <p:extLst>
      <p:ext uri="{BB962C8B-B14F-4D97-AF65-F5344CB8AC3E}">
        <p14:creationId xmlns:p14="http://schemas.microsoft.com/office/powerpoint/2010/main" val="3104170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Parameter Table</a:t>
            </a:r>
          </a:p>
        </p:txBody>
      </p:sp>
      <p:sp>
        <p:nvSpPr>
          <p:cNvPr id="3" name="Content Placeholder 2"/>
          <p:cNvSpPr>
            <a:spLocks noGrp="1"/>
          </p:cNvSpPr>
          <p:nvPr>
            <p:ph idx="1"/>
          </p:nvPr>
        </p:nvSpPr>
        <p:spPr>
          <a:xfrm>
            <a:off x="457200" y="1600200"/>
            <a:ext cx="8432800" cy="4876800"/>
          </a:xfrm>
        </p:spPr>
        <p:txBody>
          <a:bodyPr>
            <a:normAutofit fontScale="92500" lnSpcReduction="10000"/>
          </a:bodyPr>
          <a:lstStyle/>
          <a:p>
            <a:r>
              <a:rPr lang="en-US" dirty="0"/>
              <a:t>Required - Checking this option will mark the parameter as required, which means the parameter is needed to perform the action in the intent. When this option is enabled, a Prompts column will be revealed</a:t>
            </a:r>
          </a:p>
          <a:p>
            <a:endParaRPr lang="en-US" dirty="0"/>
          </a:p>
          <a:p>
            <a:r>
              <a:rPr lang="en-US" dirty="0"/>
              <a:t>Parameter Name- This property defines how the parameter will show up in the JSON response: {“parameter_name”:”</a:t>
            </a:r>
            <a:r>
              <a:rPr lang="en-US" dirty="0" err="1"/>
              <a:t>parameter_value</a:t>
            </a:r>
            <a:r>
              <a:rPr lang="en-US" dirty="0"/>
              <a:t>”}</a:t>
            </a:r>
          </a:p>
          <a:p>
            <a:endParaRPr lang="en-US" dirty="0"/>
          </a:p>
          <a:p>
            <a:r>
              <a:rPr lang="en-US" dirty="0"/>
              <a:t>Entity. This property is the entity (system or developer) that is linked to the parameter. The linked entity can be changed by clicking on the current property and choosing a new entity from the searchable list.</a:t>
            </a:r>
          </a:p>
          <a:p>
            <a:endParaRPr lang="en-US" dirty="0"/>
          </a:p>
          <a:p>
            <a:r>
              <a:rPr lang="en-US" dirty="0"/>
              <a:t>Value. This property is the value assigned to the parameter. This is how the value will show up in the JSON response</a:t>
            </a:r>
          </a:p>
          <a:p>
            <a:pPr marL="0" indent="0">
              <a:buNone/>
            </a:pPr>
            <a:r>
              <a:rPr lang="en-US" dirty="0"/>
              <a:t>   {“parameter_name”:”</a:t>
            </a:r>
            <a:r>
              <a:rPr lang="en-US" dirty="0" err="1"/>
              <a:t>parameter_value</a:t>
            </a:r>
            <a:r>
              <a:rPr lang="en-US" dirty="0"/>
              <a:t>”}</a:t>
            </a:r>
          </a:p>
        </p:txBody>
      </p:sp>
    </p:spTree>
    <p:extLst>
      <p:ext uri="{BB962C8B-B14F-4D97-AF65-F5344CB8AC3E}">
        <p14:creationId xmlns:p14="http://schemas.microsoft.com/office/powerpoint/2010/main" val="1893673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Table</a:t>
            </a:r>
          </a:p>
        </p:txBody>
      </p:sp>
      <p:pic>
        <p:nvPicPr>
          <p:cNvPr id="8" name="Content Placeholder 7"/>
          <p:cNvPicPr>
            <a:picLocks noGrp="1" noChangeAspect="1"/>
          </p:cNvPicPr>
          <p:nvPr>
            <p:ph idx="1"/>
          </p:nvPr>
        </p:nvPicPr>
        <p:blipFill>
          <a:blip r:embed="rId2"/>
          <a:srcRect t="-19081" b="-19081"/>
          <a:stretch>
            <a:fillRect/>
          </a:stretch>
        </p:blipFill>
        <p:spPr>
          <a:xfrm>
            <a:off x="685800" y="1701800"/>
            <a:ext cx="7158038" cy="3937000"/>
          </a:xfrm>
        </p:spPr>
      </p:pic>
    </p:spTree>
    <p:extLst>
      <p:ext uri="{BB962C8B-B14F-4D97-AF65-F5344CB8AC3E}">
        <p14:creationId xmlns:p14="http://schemas.microsoft.com/office/powerpoint/2010/main" val="535595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Referring to Parameter Values in Responses</a:t>
            </a:r>
          </a:p>
        </p:txBody>
      </p:sp>
      <p:sp>
        <p:nvSpPr>
          <p:cNvPr id="3" name="Content Placeholder 2"/>
          <p:cNvSpPr>
            <a:spLocks noGrp="1"/>
          </p:cNvSpPr>
          <p:nvPr>
            <p:ph idx="1"/>
          </p:nvPr>
        </p:nvSpPr>
        <p:spPr/>
        <p:txBody>
          <a:bodyPr/>
          <a:lstStyle/>
          <a:p>
            <a:r>
              <a:rPr lang="en-US" dirty="0"/>
              <a:t>To reference parameter values in the responses, use the following format:</a:t>
            </a:r>
          </a:p>
          <a:p>
            <a:endParaRPr lang="en-US" dirty="0"/>
          </a:p>
          <a:p>
            <a:r>
              <a:rPr lang="en-US" dirty="0"/>
              <a:t>$</a:t>
            </a:r>
            <a:r>
              <a:rPr lang="en-US" dirty="0" err="1"/>
              <a:t>parameter_nam</a:t>
            </a:r>
            <a:endParaRPr lang="en-US" dirty="0"/>
          </a:p>
        </p:txBody>
      </p:sp>
      <p:pic>
        <p:nvPicPr>
          <p:cNvPr id="5" name="Picture 4"/>
          <p:cNvPicPr>
            <a:picLocks noChangeAspect="1"/>
          </p:cNvPicPr>
          <p:nvPr/>
        </p:nvPicPr>
        <p:blipFill>
          <a:blip r:embed="rId2"/>
          <a:stretch>
            <a:fillRect/>
          </a:stretch>
        </p:blipFill>
        <p:spPr>
          <a:xfrm>
            <a:off x="466928" y="3907367"/>
            <a:ext cx="8509000" cy="2070100"/>
          </a:xfrm>
          <a:prstGeom prst="rect">
            <a:avLst/>
          </a:prstGeom>
        </p:spPr>
      </p:pic>
    </p:spTree>
    <p:extLst>
      <p:ext uri="{BB962C8B-B14F-4D97-AF65-F5344CB8AC3E}">
        <p14:creationId xmlns:p14="http://schemas.microsoft.com/office/powerpoint/2010/main" val="1047524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Contexts</a:t>
            </a:r>
          </a:p>
        </p:txBody>
      </p:sp>
      <p:sp>
        <p:nvSpPr>
          <p:cNvPr id="3" name="Content Placeholder 2"/>
          <p:cNvSpPr>
            <a:spLocks noGrp="1"/>
          </p:cNvSpPr>
          <p:nvPr>
            <p:ph sz="half" idx="1"/>
          </p:nvPr>
        </p:nvSpPr>
        <p:spPr/>
        <p:txBody>
          <a:bodyPr>
            <a:normAutofit fontScale="92500" lnSpcReduction="20000"/>
          </a:bodyPr>
          <a:lstStyle/>
          <a:p>
            <a:r>
              <a:rPr lang="en-US" dirty="0"/>
              <a:t>Contexts represent the current context of a user's request. This is helpful for differentiating phrases which may be vague or have different meanings depending on the user’s preferences, geographic location, the current page in an app, or the topic of conversation.</a:t>
            </a:r>
          </a:p>
          <a:p>
            <a:endParaRPr lang="en-US" dirty="0"/>
          </a:p>
          <a:p>
            <a:r>
              <a:rPr lang="en-US" dirty="0"/>
              <a:t>For example, if a user is listening to music and finds a band that catches their interest, they might say something like: “I want to hear more of them”. As a developer, you can include the name of the band in the context with the request, so that the agent can use it in other intents.</a:t>
            </a:r>
          </a:p>
        </p:txBody>
      </p:sp>
      <p:sp>
        <p:nvSpPr>
          <p:cNvPr id="4" name="Rectangle 3"/>
          <p:cNvSpPr/>
          <p:nvPr/>
        </p:nvSpPr>
        <p:spPr>
          <a:xfrm>
            <a:off x="6373716" y="3244334"/>
            <a:ext cx="1357814" cy="769441"/>
          </a:xfrm>
          <a:prstGeom prst="rect">
            <a:avLst/>
          </a:prstGeom>
        </p:spPr>
        <p:txBody>
          <a:bodyPr wrap="none">
            <a:spAutoFit/>
          </a:bodyPr>
          <a:lstStyle/>
          <a:p>
            <a:r>
              <a:rPr lang="en-US" sz="4400" dirty="0">
                <a:hlinkClick r:id="rId2"/>
              </a:rPr>
              <a:t>Try it</a:t>
            </a:r>
            <a:endParaRPr lang="en-US" sz="4400" dirty="0"/>
          </a:p>
        </p:txBody>
      </p:sp>
    </p:spTree>
    <p:extLst>
      <p:ext uri="{BB962C8B-B14F-4D97-AF65-F5344CB8AC3E}">
        <p14:creationId xmlns:p14="http://schemas.microsoft.com/office/powerpoint/2010/main" val="1941102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Contexts</a:t>
            </a:r>
          </a:p>
        </p:txBody>
      </p:sp>
      <p:sp>
        <p:nvSpPr>
          <p:cNvPr id="3" name="Content Placeholder 2"/>
          <p:cNvSpPr>
            <a:spLocks noGrp="1"/>
          </p:cNvSpPr>
          <p:nvPr>
            <p:ph idx="1"/>
          </p:nvPr>
        </p:nvSpPr>
        <p:spPr/>
        <p:txBody>
          <a:bodyPr/>
          <a:lstStyle/>
          <a:p>
            <a:pPr marL="0" indent="0">
              <a:buNone/>
            </a:pPr>
            <a:endParaRPr lang="en-US" dirty="0"/>
          </a:p>
          <a:p>
            <a:r>
              <a:rPr lang="en-US" dirty="0"/>
              <a:t>To define and add a context to an intent, click in the Add input context or Add output context field and type the desired name of the context and hit Enter to commit it.</a:t>
            </a:r>
          </a:p>
        </p:txBody>
      </p:sp>
    </p:spTree>
    <p:extLst>
      <p:ext uri="{BB962C8B-B14F-4D97-AF65-F5344CB8AC3E}">
        <p14:creationId xmlns:p14="http://schemas.microsoft.com/office/powerpoint/2010/main" val="685753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Lifespan</a:t>
            </a:r>
          </a:p>
        </p:txBody>
      </p:sp>
      <p:sp>
        <p:nvSpPr>
          <p:cNvPr id="3" name="Content Placeholder 2"/>
          <p:cNvSpPr>
            <a:spLocks noGrp="1"/>
          </p:cNvSpPr>
          <p:nvPr>
            <p:ph idx="1"/>
          </p:nvPr>
        </p:nvSpPr>
        <p:spPr/>
        <p:txBody>
          <a:bodyPr/>
          <a:lstStyle/>
          <a:p>
            <a:r>
              <a:rPr lang="en-US" dirty="0"/>
              <a:t>By default, contexts in intents expire after either five requests or ten minutes from the time they were activated. Contexts in Follow-up intents have a default lifespan of two requests. Intents that renew the context will reset the counter and clock to give an additional five requests and ten minutes</a:t>
            </a:r>
          </a:p>
        </p:txBody>
      </p:sp>
    </p:spTree>
    <p:extLst>
      <p:ext uri="{BB962C8B-B14F-4D97-AF65-F5344CB8AC3E}">
        <p14:creationId xmlns:p14="http://schemas.microsoft.com/office/powerpoint/2010/main" val="3497490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Extracting Parameter Values from Contexts</a:t>
            </a:r>
          </a:p>
        </p:txBody>
      </p:sp>
      <p:sp>
        <p:nvSpPr>
          <p:cNvPr id="3" name="Content Placeholder 2"/>
          <p:cNvSpPr>
            <a:spLocks noGrp="1"/>
          </p:cNvSpPr>
          <p:nvPr>
            <p:ph idx="1"/>
          </p:nvPr>
        </p:nvSpPr>
        <p:spPr/>
        <p:txBody>
          <a:bodyPr/>
          <a:lstStyle/>
          <a:p>
            <a:r>
              <a:rPr lang="en-US" dirty="0"/>
              <a:t>To refer to a parameter value that has been extracted in an intent with a defined output context, use the following format in the VALUE column: #</a:t>
            </a:r>
            <a:r>
              <a:rPr lang="en-US" dirty="0" err="1"/>
              <a:t>context_name.parameter_name</a:t>
            </a:r>
            <a:endParaRPr lang="en-US" dirty="0"/>
          </a:p>
        </p:txBody>
      </p:sp>
    </p:spTree>
    <p:extLst>
      <p:ext uri="{BB962C8B-B14F-4D97-AF65-F5344CB8AC3E}">
        <p14:creationId xmlns:p14="http://schemas.microsoft.com/office/powerpoint/2010/main" val="26287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FAB895-9DBE-4931-9F68-3FED2B5CD930}"/>
              </a:ext>
            </a:extLst>
          </p:cNvPr>
          <p:cNvSpPr>
            <a:spLocks noGrp="1"/>
          </p:cNvSpPr>
          <p:nvPr>
            <p:ph type="title"/>
          </p:nvPr>
        </p:nvSpPr>
        <p:spPr/>
        <p:txBody>
          <a:bodyPr/>
          <a:lstStyle/>
          <a:p>
            <a:r>
              <a:rPr lang="en-SG" dirty="0"/>
              <a:t>Training</a:t>
            </a:r>
          </a:p>
        </p:txBody>
      </p:sp>
      <p:sp>
        <p:nvSpPr>
          <p:cNvPr id="7" name="Text Placeholder 6">
            <a:extLst>
              <a:ext uri="{FF2B5EF4-FFF2-40B4-BE49-F238E27FC236}">
                <a16:creationId xmlns:a16="http://schemas.microsoft.com/office/drawing/2014/main" id="{B12FA198-DE2A-496C-9D01-F3350B07E75F}"/>
              </a:ext>
            </a:extLst>
          </p:cNvPr>
          <p:cNvSpPr>
            <a:spLocks noGrp="1"/>
          </p:cNvSpPr>
          <p:nvPr>
            <p:ph type="body" idx="1"/>
          </p:nvPr>
        </p:nvSpPr>
        <p:spPr/>
        <p:txBody>
          <a:bodyPr/>
          <a:lstStyle/>
          <a:p>
            <a:endParaRPr lang="en-SG"/>
          </a:p>
        </p:txBody>
      </p:sp>
      <p:sp>
        <p:nvSpPr>
          <p:cNvPr id="4" name="Footer Placeholder 3">
            <a:extLst>
              <a:ext uri="{FF2B5EF4-FFF2-40B4-BE49-F238E27FC236}">
                <a16:creationId xmlns:a16="http://schemas.microsoft.com/office/drawing/2014/main" id="{854188B9-E429-4EF6-81CA-2AE9F165C52A}"/>
              </a:ext>
            </a:extLst>
          </p:cNvPr>
          <p:cNvSpPr>
            <a:spLocks noGrp="1"/>
          </p:cNvSpPr>
          <p:nvPr>
            <p:ph type="ftr" sz="quarter" idx="11"/>
          </p:nvPr>
        </p:nvSpPr>
        <p:spPr/>
        <p:txBody>
          <a:bodyPr/>
          <a:lstStyle/>
          <a:p>
            <a:r>
              <a:rPr lang="en-SG"/>
              <a:t>ST0249 AI &amp; Machine Learning</a:t>
            </a:r>
          </a:p>
        </p:txBody>
      </p:sp>
      <p:sp>
        <p:nvSpPr>
          <p:cNvPr id="5" name="Slide Number Placeholder 4">
            <a:extLst>
              <a:ext uri="{FF2B5EF4-FFF2-40B4-BE49-F238E27FC236}">
                <a16:creationId xmlns:a16="http://schemas.microsoft.com/office/drawing/2014/main" id="{78EF869C-CECC-48D7-92AE-3D6F581AF2E0}"/>
              </a:ext>
            </a:extLst>
          </p:cNvPr>
          <p:cNvSpPr>
            <a:spLocks noGrp="1"/>
          </p:cNvSpPr>
          <p:nvPr>
            <p:ph type="sldNum" sz="quarter" idx="12"/>
          </p:nvPr>
        </p:nvSpPr>
        <p:spPr/>
        <p:txBody>
          <a:bodyPr/>
          <a:lstStyle/>
          <a:p>
            <a:fld id="{CAB430FC-ED43-4DBD-98D9-4D7B216EF2DF}" type="slidenum">
              <a:rPr lang="en-SG" smtClean="0"/>
              <a:t>3</a:t>
            </a:fld>
            <a:endParaRPr lang="en-SG"/>
          </a:p>
        </p:txBody>
      </p:sp>
    </p:spTree>
    <p:extLst>
      <p:ext uri="{BB962C8B-B14F-4D97-AF65-F5344CB8AC3E}">
        <p14:creationId xmlns:p14="http://schemas.microsoft.com/office/powerpoint/2010/main" val="3653321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FAB895-9DBE-4931-9F68-3FED2B5CD930}"/>
              </a:ext>
            </a:extLst>
          </p:cNvPr>
          <p:cNvSpPr>
            <a:spLocks noGrp="1"/>
          </p:cNvSpPr>
          <p:nvPr>
            <p:ph type="title"/>
          </p:nvPr>
        </p:nvSpPr>
        <p:spPr/>
        <p:txBody>
          <a:bodyPr/>
          <a:lstStyle/>
          <a:p>
            <a:r>
              <a:rPr lang="en-SG" dirty="0" err="1"/>
              <a:t>Fulfillment</a:t>
            </a:r>
            <a:endParaRPr lang="en-SG" dirty="0"/>
          </a:p>
        </p:txBody>
      </p:sp>
      <p:sp>
        <p:nvSpPr>
          <p:cNvPr id="7" name="Text Placeholder 6">
            <a:extLst>
              <a:ext uri="{FF2B5EF4-FFF2-40B4-BE49-F238E27FC236}">
                <a16:creationId xmlns:a16="http://schemas.microsoft.com/office/drawing/2014/main" id="{B12FA198-DE2A-496C-9D01-F3350B07E75F}"/>
              </a:ext>
            </a:extLst>
          </p:cNvPr>
          <p:cNvSpPr>
            <a:spLocks noGrp="1"/>
          </p:cNvSpPr>
          <p:nvPr>
            <p:ph type="body" idx="1"/>
          </p:nvPr>
        </p:nvSpPr>
        <p:spPr/>
        <p:txBody>
          <a:bodyPr/>
          <a:lstStyle/>
          <a:p>
            <a:endParaRPr lang="en-SG"/>
          </a:p>
        </p:txBody>
      </p:sp>
      <p:sp>
        <p:nvSpPr>
          <p:cNvPr id="4" name="Footer Placeholder 3">
            <a:extLst>
              <a:ext uri="{FF2B5EF4-FFF2-40B4-BE49-F238E27FC236}">
                <a16:creationId xmlns:a16="http://schemas.microsoft.com/office/drawing/2014/main" id="{854188B9-E429-4EF6-81CA-2AE9F165C52A}"/>
              </a:ext>
            </a:extLst>
          </p:cNvPr>
          <p:cNvSpPr>
            <a:spLocks noGrp="1"/>
          </p:cNvSpPr>
          <p:nvPr>
            <p:ph type="ftr" sz="quarter" idx="11"/>
          </p:nvPr>
        </p:nvSpPr>
        <p:spPr/>
        <p:txBody>
          <a:bodyPr/>
          <a:lstStyle/>
          <a:p>
            <a:r>
              <a:rPr lang="en-SG"/>
              <a:t>ST0249 AI &amp; Machine Learning</a:t>
            </a:r>
          </a:p>
        </p:txBody>
      </p:sp>
      <p:sp>
        <p:nvSpPr>
          <p:cNvPr id="5" name="Slide Number Placeholder 4">
            <a:extLst>
              <a:ext uri="{FF2B5EF4-FFF2-40B4-BE49-F238E27FC236}">
                <a16:creationId xmlns:a16="http://schemas.microsoft.com/office/drawing/2014/main" id="{78EF869C-CECC-48D7-92AE-3D6F581AF2E0}"/>
              </a:ext>
            </a:extLst>
          </p:cNvPr>
          <p:cNvSpPr>
            <a:spLocks noGrp="1"/>
          </p:cNvSpPr>
          <p:nvPr>
            <p:ph type="sldNum" sz="quarter" idx="12"/>
          </p:nvPr>
        </p:nvSpPr>
        <p:spPr/>
        <p:txBody>
          <a:bodyPr/>
          <a:lstStyle/>
          <a:p>
            <a:fld id="{CAB430FC-ED43-4DBD-98D9-4D7B216EF2DF}" type="slidenum">
              <a:rPr lang="en-SG" smtClean="0"/>
              <a:t>30</a:t>
            </a:fld>
            <a:endParaRPr lang="en-SG"/>
          </a:p>
        </p:txBody>
      </p:sp>
    </p:spTree>
    <p:extLst>
      <p:ext uri="{BB962C8B-B14F-4D97-AF65-F5344CB8AC3E}">
        <p14:creationId xmlns:p14="http://schemas.microsoft.com/office/powerpoint/2010/main" val="663320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In order to add response logic or include the results of an API call in your agent's response, you need to setup fulfillment for the agent. This includes some basic JavaScript and setting up and hosting the files in a cloud service.</a:t>
            </a:r>
          </a:p>
          <a:p>
            <a:r>
              <a:rPr lang="en-US" dirty="0"/>
              <a:t>There are two basic ways to implement the logic for the Fulfilment actions:</a:t>
            </a:r>
          </a:p>
          <a:p>
            <a:pPr marL="354013" indent="-354013">
              <a:buFont typeface="Arial" panose="020B0604020202020204" pitchFamily="34" charset="0"/>
              <a:buChar char="•"/>
            </a:pPr>
            <a:r>
              <a:rPr lang="en-US" dirty="0" err="1"/>
              <a:t>WebHook</a:t>
            </a:r>
            <a:r>
              <a:rPr lang="en-US" dirty="0"/>
              <a:t> (External web service implementation)</a:t>
            </a:r>
          </a:p>
          <a:p>
            <a:pPr marL="354013" indent="-354013">
              <a:buFont typeface="Arial" panose="020B0604020202020204" pitchFamily="34" charset="0"/>
              <a:buChar char="•"/>
            </a:pPr>
            <a:r>
              <a:rPr lang="en-US" dirty="0"/>
              <a:t>Inline Editor (Internal </a:t>
            </a:r>
            <a:r>
              <a:rPr lang="en-US" dirty="0" err="1"/>
              <a:t>Javascript</a:t>
            </a:r>
            <a:r>
              <a:rPr lang="en-US" dirty="0"/>
              <a:t> engine, Powered by Cloud Functions for Firebase). [We will use this]</a:t>
            </a:r>
          </a:p>
        </p:txBody>
      </p:sp>
    </p:spTree>
    <p:extLst>
      <p:ext uri="{BB962C8B-B14F-4D97-AF65-F5344CB8AC3E}">
        <p14:creationId xmlns:p14="http://schemas.microsoft.com/office/powerpoint/2010/main" val="926612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D6022D8-2B35-41DE-B118-B9E170224501}"/>
              </a:ext>
            </a:extLst>
          </p:cNvPr>
          <p:cNvSpPr>
            <a:spLocks noGrp="1"/>
          </p:cNvSpPr>
          <p:nvPr>
            <p:ph type="ftr" sz="quarter" idx="11"/>
          </p:nvPr>
        </p:nvSpPr>
        <p:spPr/>
        <p:txBody>
          <a:bodyPr/>
          <a:lstStyle/>
          <a:p>
            <a:r>
              <a:rPr lang="en-SG"/>
              <a:t>ST0249 AI &amp; Machine Learning</a:t>
            </a:r>
          </a:p>
        </p:txBody>
      </p:sp>
      <p:sp>
        <p:nvSpPr>
          <p:cNvPr id="5" name="Slide Number Placeholder 4">
            <a:extLst>
              <a:ext uri="{FF2B5EF4-FFF2-40B4-BE49-F238E27FC236}">
                <a16:creationId xmlns:a16="http://schemas.microsoft.com/office/drawing/2014/main" id="{78E6288B-7FAF-46F3-AD5D-C888A467B095}"/>
              </a:ext>
            </a:extLst>
          </p:cNvPr>
          <p:cNvSpPr>
            <a:spLocks noGrp="1"/>
          </p:cNvSpPr>
          <p:nvPr>
            <p:ph type="sldNum" sz="quarter" idx="12"/>
          </p:nvPr>
        </p:nvSpPr>
        <p:spPr/>
        <p:txBody>
          <a:bodyPr/>
          <a:lstStyle/>
          <a:p>
            <a:fld id="{CAB430FC-ED43-4DBD-98D9-4D7B216EF2DF}" type="slidenum">
              <a:rPr lang="en-SG" smtClean="0"/>
              <a:t>32</a:t>
            </a:fld>
            <a:endParaRPr lang="en-SG"/>
          </a:p>
        </p:txBody>
      </p:sp>
      <p:pic>
        <p:nvPicPr>
          <p:cNvPr id="6" name="Picture 5">
            <a:extLst>
              <a:ext uri="{FF2B5EF4-FFF2-40B4-BE49-F238E27FC236}">
                <a16:creationId xmlns:a16="http://schemas.microsoft.com/office/drawing/2014/main" id="{F5D07405-EAE6-4C16-98FF-86F0040A1667}"/>
              </a:ext>
            </a:extLst>
          </p:cNvPr>
          <p:cNvPicPr>
            <a:picLocks noChangeAspect="1"/>
          </p:cNvPicPr>
          <p:nvPr/>
        </p:nvPicPr>
        <p:blipFill>
          <a:blip r:embed="rId2"/>
          <a:stretch>
            <a:fillRect/>
          </a:stretch>
        </p:blipFill>
        <p:spPr>
          <a:xfrm>
            <a:off x="408038" y="508281"/>
            <a:ext cx="8327923" cy="5429604"/>
          </a:xfrm>
          <a:prstGeom prst="rect">
            <a:avLst/>
          </a:prstGeom>
        </p:spPr>
      </p:pic>
      <p:sp>
        <p:nvSpPr>
          <p:cNvPr id="7" name="Arrow: Down 6">
            <a:extLst>
              <a:ext uri="{FF2B5EF4-FFF2-40B4-BE49-F238E27FC236}">
                <a16:creationId xmlns:a16="http://schemas.microsoft.com/office/drawing/2014/main" id="{9E685DCD-7C33-4E1A-97A1-94D8DBADF04C}"/>
              </a:ext>
            </a:extLst>
          </p:cNvPr>
          <p:cNvSpPr/>
          <p:nvPr/>
        </p:nvSpPr>
        <p:spPr>
          <a:xfrm>
            <a:off x="2477729" y="373626"/>
            <a:ext cx="707923"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FC82BFE8-1698-41C0-A3A8-43CD8A2B276F}"/>
              </a:ext>
            </a:extLst>
          </p:cNvPr>
          <p:cNvSpPr txBox="1"/>
          <p:nvPr/>
        </p:nvSpPr>
        <p:spPr>
          <a:xfrm>
            <a:off x="408038" y="71622"/>
            <a:ext cx="2988319" cy="369332"/>
          </a:xfrm>
          <a:prstGeom prst="rect">
            <a:avLst/>
          </a:prstGeom>
          <a:noFill/>
        </p:spPr>
        <p:txBody>
          <a:bodyPr wrap="none" rtlCol="0">
            <a:spAutoFit/>
          </a:bodyPr>
          <a:lstStyle/>
          <a:p>
            <a:r>
              <a:rPr lang="en-SG" dirty="0">
                <a:latin typeface="Abadi" panose="020B0604020104020204" pitchFamily="34" charset="0"/>
              </a:rPr>
              <a:t>Click the “Hamburger” menu</a:t>
            </a:r>
          </a:p>
        </p:txBody>
      </p:sp>
      <p:sp>
        <p:nvSpPr>
          <p:cNvPr id="9" name="Arrow: Right 8">
            <a:extLst>
              <a:ext uri="{FF2B5EF4-FFF2-40B4-BE49-F238E27FC236}">
                <a16:creationId xmlns:a16="http://schemas.microsoft.com/office/drawing/2014/main" id="{19E56A61-5C79-4320-8C3A-876432F05B38}"/>
              </a:ext>
            </a:extLst>
          </p:cNvPr>
          <p:cNvSpPr/>
          <p:nvPr/>
        </p:nvSpPr>
        <p:spPr>
          <a:xfrm>
            <a:off x="-1" y="3038417"/>
            <a:ext cx="40803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84771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838E-A140-4FE0-B4D6-F97EB197AE94}"/>
              </a:ext>
            </a:extLst>
          </p:cNvPr>
          <p:cNvSpPr>
            <a:spLocks noGrp="1"/>
          </p:cNvSpPr>
          <p:nvPr>
            <p:ph type="title"/>
          </p:nvPr>
        </p:nvSpPr>
        <p:spPr/>
        <p:txBody>
          <a:bodyPr/>
          <a:lstStyle/>
          <a:p>
            <a:r>
              <a:rPr lang="en-SG" dirty="0"/>
              <a:t>Inline Editor</a:t>
            </a:r>
          </a:p>
        </p:txBody>
      </p:sp>
      <p:sp>
        <p:nvSpPr>
          <p:cNvPr id="3" name="Content Placeholder 2">
            <a:extLst>
              <a:ext uri="{FF2B5EF4-FFF2-40B4-BE49-F238E27FC236}">
                <a16:creationId xmlns:a16="http://schemas.microsoft.com/office/drawing/2014/main" id="{24C3501E-BE8A-4626-92E5-8709EB90C1A4}"/>
              </a:ext>
            </a:extLst>
          </p:cNvPr>
          <p:cNvSpPr>
            <a:spLocks noGrp="1"/>
          </p:cNvSpPr>
          <p:nvPr>
            <p:ph sz="half" idx="1"/>
          </p:nvPr>
        </p:nvSpPr>
        <p:spPr/>
        <p:txBody>
          <a:bodyPr/>
          <a:lstStyle/>
          <a:p>
            <a:r>
              <a:rPr lang="en-SG" dirty="0"/>
              <a:t>Use the built-in editor to edit the </a:t>
            </a:r>
            <a:r>
              <a:rPr lang="en-SG" dirty="0" err="1"/>
              <a:t>Javascript</a:t>
            </a:r>
            <a:r>
              <a:rPr lang="en-SG" dirty="0"/>
              <a:t> Code. </a:t>
            </a:r>
          </a:p>
        </p:txBody>
      </p:sp>
      <p:sp>
        <p:nvSpPr>
          <p:cNvPr id="4" name="Content Placeholder 3">
            <a:extLst>
              <a:ext uri="{FF2B5EF4-FFF2-40B4-BE49-F238E27FC236}">
                <a16:creationId xmlns:a16="http://schemas.microsoft.com/office/drawing/2014/main" id="{983427CC-0756-4525-A881-AAD7B36CBD72}"/>
              </a:ext>
            </a:extLst>
          </p:cNvPr>
          <p:cNvSpPr>
            <a:spLocks noGrp="1"/>
          </p:cNvSpPr>
          <p:nvPr>
            <p:ph sz="half" idx="2"/>
          </p:nvPr>
        </p:nvSpPr>
        <p:spPr/>
        <p:txBody>
          <a:bodyPr/>
          <a:lstStyle/>
          <a:p>
            <a:r>
              <a:rPr lang="en-SG" dirty="0"/>
              <a:t>Deploy button will upload to Google cloud engine.</a:t>
            </a:r>
          </a:p>
          <a:p>
            <a:endParaRPr lang="en-SG" dirty="0"/>
          </a:p>
        </p:txBody>
      </p:sp>
      <p:sp>
        <p:nvSpPr>
          <p:cNvPr id="5" name="Footer Placeholder 4">
            <a:extLst>
              <a:ext uri="{FF2B5EF4-FFF2-40B4-BE49-F238E27FC236}">
                <a16:creationId xmlns:a16="http://schemas.microsoft.com/office/drawing/2014/main" id="{AF8CEC90-E693-4FF7-9BE5-E8A83FE39667}"/>
              </a:ext>
            </a:extLst>
          </p:cNvPr>
          <p:cNvSpPr>
            <a:spLocks noGrp="1"/>
          </p:cNvSpPr>
          <p:nvPr>
            <p:ph type="ftr" sz="quarter" idx="11"/>
          </p:nvPr>
        </p:nvSpPr>
        <p:spPr/>
        <p:txBody>
          <a:bodyPr/>
          <a:lstStyle/>
          <a:p>
            <a:r>
              <a:rPr lang="en-SG"/>
              <a:t>ST0249 AI &amp; Machine Learning</a:t>
            </a:r>
          </a:p>
        </p:txBody>
      </p:sp>
      <p:sp>
        <p:nvSpPr>
          <p:cNvPr id="6" name="Slide Number Placeholder 5">
            <a:extLst>
              <a:ext uri="{FF2B5EF4-FFF2-40B4-BE49-F238E27FC236}">
                <a16:creationId xmlns:a16="http://schemas.microsoft.com/office/drawing/2014/main" id="{06111AD9-F427-433F-9DFA-86CA4B4B801A}"/>
              </a:ext>
            </a:extLst>
          </p:cNvPr>
          <p:cNvSpPr>
            <a:spLocks noGrp="1"/>
          </p:cNvSpPr>
          <p:nvPr>
            <p:ph type="sldNum" sz="quarter" idx="12"/>
          </p:nvPr>
        </p:nvSpPr>
        <p:spPr/>
        <p:txBody>
          <a:bodyPr/>
          <a:lstStyle/>
          <a:p>
            <a:fld id="{CAB430FC-ED43-4DBD-98D9-4D7B216EF2DF}" type="slidenum">
              <a:rPr lang="en-SG" smtClean="0"/>
              <a:t>33</a:t>
            </a:fld>
            <a:endParaRPr lang="en-SG"/>
          </a:p>
        </p:txBody>
      </p:sp>
      <p:pic>
        <p:nvPicPr>
          <p:cNvPr id="7" name="Picture 6">
            <a:extLst>
              <a:ext uri="{FF2B5EF4-FFF2-40B4-BE49-F238E27FC236}">
                <a16:creationId xmlns:a16="http://schemas.microsoft.com/office/drawing/2014/main" id="{45535680-AA90-4BE5-9732-9803E48988EA}"/>
              </a:ext>
            </a:extLst>
          </p:cNvPr>
          <p:cNvPicPr>
            <a:picLocks noChangeAspect="1"/>
          </p:cNvPicPr>
          <p:nvPr/>
        </p:nvPicPr>
        <p:blipFill>
          <a:blip r:embed="rId2"/>
          <a:stretch>
            <a:fillRect/>
          </a:stretch>
        </p:blipFill>
        <p:spPr>
          <a:xfrm>
            <a:off x="1093594" y="2530506"/>
            <a:ext cx="6773934" cy="3633933"/>
          </a:xfrm>
          <a:prstGeom prst="rect">
            <a:avLst/>
          </a:prstGeom>
        </p:spPr>
      </p:pic>
    </p:spTree>
    <p:extLst>
      <p:ext uri="{BB962C8B-B14F-4D97-AF65-F5344CB8AC3E}">
        <p14:creationId xmlns:p14="http://schemas.microsoft.com/office/powerpoint/2010/main" val="152742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B248B7C-4D0E-47F4-9927-3FE04AA4A336}"/>
              </a:ext>
            </a:extLst>
          </p:cNvPr>
          <p:cNvSpPr>
            <a:spLocks noGrp="1"/>
          </p:cNvSpPr>
          <p:nvPr>
            <p:ph type="ftr" sz="quarter" idx="11"/>
          </p:nvPr>
        </p:nvSpPr>
        <p:spPr/>
        <p:txBody>
          <a:bodyPr/>
          <a:lstStyle/>
          <a:p>
            <a:r>
              <a:rPr lang="en-SG"/>
              <a:t>ST0249 AI &amp; Machine Learning</a:t>
            </a:r>
          </a:p>
        </p:txBody>
      </p:sp>
      <p:sp>
        <p:nvSpPr>
          <p:cNvPr id="6" name="Slide Number Placeholder 5">
            <a:extLst>
              <a:ext uri="{FF2B5EF4-FFF2-40B4-BE49-F238E27FC236}">
                <a16:creationId xmlns:a16="http://schemas.microsoft.com/office/drawing/2014/main" id="{B74B1F16-AD57-4EA8-BBD6-6851B434758F}"/>
              </a:ext>
            </a:extLst>
          </p:cNvPr>
          <p:cNvSpPr>
            <a:spLocks noGrp="1"/>
          </p:cNvSpPr>
          <p:nvPr>
            <p:ph type="sldNum" sz="quarter" idx="12"/>
          </p:nvPr>
        </p:nvSpPr>
        <p:spPr/>
        <p:txBody>
          <a:bodyPr/>
          <a:lstStyle/>
          <a:p>
            <a:fld id="{CAB430FC-ED43-4DBD-98D9-4D7B216EF2DF}" type="slidenum">
              <a:rPr lang="en-SG" smtClean="0"/>
              <a:t>34</a:t>
            </a:fld>
            <a:endParaRPr lang="en-SG"/>
          </a:p>
        </p:txBody>
      </p:sp>
      <p:pic>
        <p:nvPicPr>
          <p:cNvPr id="7" name="Picture 6">
            <a:extLst>
              <a:ext uri="{FF2B5EF4-FFF2-40B4-BE49-F238E27FC236}">
                <a16:creationId xmlns:a16="http://schemas.microsoft.com/office/drawing/2014/main" id="{8172B4D6-C67C-44CE-BEF2-9173080988C3}"/>
              </a:ext>
            </a:extLst>
          </p:cNvPr>
          <p:cNvPicPr>
            <a:picLocks noChangeAspect="1"/>
          </p:cNvPicPr>
          <p:nvPr/>
        </p:nvPicPr>
        <p:blipFill>
          <a:blip r:embed="rId2"/>
          <a:stretch>
            <a:fillRect/>
          </a:stretch>
        </p:blipFill>
        <p:spPr>
          <a:xfrm>
            <a:off x="0" y="976312"/>
            <a:ext cx="9144000" cy="4905375"/>
          </a:xfrm>
          <a:prstGeom prst="rect">
            <a:avLst/>
          </a:prstGeom>
        </p:spPr>
      </p:pic>
    </p:spTree>
    <p:extLst>
      <p:ext uri="{BB962C8B-B14F-4D97-AF65-F5344CB8AC3E}">
        <p14:creationId xmlns:p14="http://schemas.microsoft.com/office/powerpoint/2010/main" val="3405529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4AD0B2-978B-4108-85E4-2FE80F8D2248}"/>
              </a:ext>
            </a:extLst>
          </p:cNvPr>
          <p:cNvSpPr>
            <a:spLocks noGrp="1"/>
          </p:cNvSpPr>
          <p:nvPr>
            <p:ph type="ftr" sz="quarter" idx="11"/>
          </p:nvPr>
        </p:nvSpPr>
        <p:spPr/>
        <p:txBody>
          <a:bodyPr/>
          <a:lstStyle/>
          <a:p>
            <a:r>
              <a:rPr lang="en-SG"/>
              <a:t>ST0249 AI &amp; Machine Learning</a:t>
            </a:r>
          </a:p>
        </p:txBody>
      </p:sp>
      <p:sp>
        <p:nvSpPr>
          <p:cNvPr id="3" name="Slide Number Placeholder 2">
            <a:extLst>
              <a:ext uri="{FF2B5EF4-FFF2-40B4-BE49-F238E27FC236}">
                <a16:creationId xmlns:a16="http://schemas.microsoft.com/office/drawing/2014/main" id="{4DB62450-A44E-46DD-8955-2EA600B171F9}"/>
              </a:ext>
            </a:extLst>
          </p:cNvPr>
          <p:cNvSpPr>
            <a:spLocks noGrp="1"/>
          </p:cNvSpPr>
          <p:nvPr>
            <p:ph type="sldNum" sz="quarter" idx="12"/>
          </p:nvPr>
        </p:nvSpPr>
        <p:spPr/>
        <p:txBody>
          <a:bodyPr/>
          <a:lstStyle/>
          <a:p>
            <a:fld id="{CAB430FC-ED43-4DBD-98D9-4D7B216EF2DF}" type="slidenum">
              <a:rPr lang="en-SG" smtClean="0"/>
              <a:t>35</a:t>
            </a:fld>
            <a:endParaRPr lang="en-SG"/>
          </a:p>
        </p:txBody>
      </p:sp>
      <p:pic>
        <p:nvPicPr>
          <p:cNvPr id="4" name="Picture 3">
            <a:extLst>
              <a:ext uri="{FF2B5EF4-FFF2-40B4-BE49-F238E27FC236}">
                <a16:creationId xmlns:a16="http://schemas.microsoft.com/office/drawing/2014/main" id="{356B9C5C-41C6-4F16-8317-F0FA2C1BBEBD}"/>
              </a:ext>
            </a:extLst>
          </p:cNvPr>
          <p:cNvPicPr>
            <a:picLocks noChangeAspect="1"/>
          </p:cNvPicPr>
          <p:nvPr/>
        </p:nvPicPr>
        <p:blipFill>
          <a:blip r:embed="rId2"/>
          <a:stretch>
            <a:fillRect/>
          </a:stretch>
        </p:blipFill>
        <p:spPr>
          <a:xfrm>
            <a:off x="0" y="661680"/>
            <a:ext cx="9144000" cy="4905375"/>
          </a:xfrm>
          <a:prstGeom prst="rect">
            <a:avLst/>
          </a:prstGeom>
        </p:spPr>
      </p:pic>
    </p:spTree>
    <p:extLst>
      <p:ext uri="{BB962C8B-B14F-4D97-AF65-F5344CB8AC3E}">
        <p14:creationId xmlns:p14="http://schemas.microsoft.com/office/powerpoint/2010/main" val="2941338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43E48F-DFCD-4B79-AB3C-6D8180030641}"/>
              </a:ext>
            </a:extLst>
          </p:cNvPr>
          <p:cNvSpPr>
            <a:spLocks noGrp="1"/>
          </p:cNvSpPr>
          <p:nvPr>
            <p:ph type="ftr" sz="quarter" idx="11"/>
          </p:nvPr>
        </p:nvSpPr>
        <p:spPr/>
        <p:txBody>
          <a:bodyPr/>
          <a:lstStyle/>
          <a:p>
            <a:r>
              <a:rPr lang="en-SG"/>
              <a:t>ST0249 AI &amp; Machine Learning</a:t>
            </a:r>
          </a:p>
        </p:txBody>
      </p:sp>
      <p:sp>
        <p:nvSpPr>
          <p:cNvPr id="3" name="Slide Number Placeholder 2">
            <a:extLst>
              <a:ext uri="{FF2B5EF4-FFF2-40B4-BE49-F238E27FC236}">
                <a16:creationId xmlns:a16="http://schemas.microsoft.com/office/drawing/2014/main" id="{A62641E8-88A5-4DF8-AD7D-600C0276F0FF}"/>
              </a:ext>
            </a:extLst>
          </p:cNvPr>
          <p:cNvSpPr>
            <a:spLocks noGrp="1"/>
          </p:cNvSpPr>
          <p:nvPr>
            <p:ph type="sldNum" sz="quarter" idx="12"/>
          </p:nvPr>
        </p:nvSpPr>
        <p:spPr/>
        <p:txBody>
          <a:bodyPr/>
          <a:lstStyle/>
          <a:p>
            <a:fld id="{CAB430FC-ED43-4DBD-98D9-4D7B216EF2DF}" type="slidenum">
              <a:rPr lang="en-SG" smtClean="0"/>
              <a:t>36</a:t>
            </a:fld>
            <a:endParaRPr lang="en-SG"/>
          </a:p>
        </p:txBody>
      </p:sp>
      <p:pic>
        <p:nvPicPr>
          <p:cNvPr id="4" name="Picture 3">
            <a:extLst>
              <a:ext uri="{FF2B5EF4-FFF2-40B4-BE49-F238E27FC236}">
                <a16:creationId xmlns:a16="http://schemas.microsoft.com/office/drawing/2014/main" id="{B51A54D9-ABC9-4121-9504-2BE20BB67AEB}"/>
              </a:ext>
            </a:extLst>
          </p:cNvPr>
          <p:cNvPicPr>
            <a:picLocks noChangeAspect="1"/>
          </p:cNvPicPr>
          <p:nvPr/>
        </p:nvPicPr>
        <p:blipFill>
          <a:blip r:embed="rId2"/>
          <a:stretch>
            <a:fillRect/>
          </a:stretch>
        </p:blipFill>
        <p:spPr>
          <a:xfrm>
            <a:off x="0" y="1181381"/>
            <a:ext cx="9144000" cy="4160939"/>
          </a:xfrm>
          <a:prstGeom prst="rect">
            <a:avLst/>
          </a:prstGeom>
        </p:spPr>
      </p:pic>
    </p:spTree>
    <p:extLst>
      <p:ext uri="{BB962C8B-B14F-4D97-AF65-F5344CB8AC3E}">
        <p14:creationId xmlns:p14="http://schemas.microsoft.com/office/powerpoint/2010/main" val="759810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Webhook</a:t>
            </a:r>
            <a:endParaRPr lang="en-US" dirty="0"/>
          </a:p>
        </p:txBody>
      </p:sp>
      <p:sp>
        <p:nvSpPr>
          <p:cNvPr id="3" name="Content Placeholder 2"/>
          <p:cNvSpPr>
            <a:spLocks noGrp="1"/>
          </p:cNvSpPr>
          <p:nvPr>
            <p:ph sz="half" idx="1"/>
          </p:nvPr>
        </p:nvSpPr>
        <p:spPr/>
        <p:txBody>
          <a:bodyPr>
            <a:normAutofit/>
          </a:bodyPr>
          <a:lstStyle/>
          <a:p>
            <a:r>
              <a:rPr lang="en-US" dirty="0"/>
              <a:t>In </a:t>
            </a:r>
            <a:r>
              <a:rPr lang="en-US" dirty="0" err="1"/>
              <a:t>Dialogflow</a:t>
            </a:r>
            <a:r>
              <a:rPr lang="en-US" dirty="0"/>
              <a:t>, make sure you're in the correct agent and click on Fulfillment in the left hand menu</a:t>
            </a:r>
          </a:p>
          <a:p>
            <a:r>
              <a:rPr lang="en-US" dirty="0"/>
              <a:t>Toggle the switch to enable the </a:t>
            </a:r>
            <a:r>
              <a:rPr lang="en-US" dirty="0" err="1"/>
              <a:t>webhook</a:t>
            </a:r>
            <a:r>
              <a:rPr lang="en-US" dirty="0"/>
              <a:t> for the agent</a:t>
            </a:r>
          </a:p>
          <a:p>
            <a:r>
              <a:rPr lang="en-US" dirty="0"/>
              <a:t>In the URL text field, enter the </a:t>
            </a:r>
            <a:r>
              <a:rPr lang="en-US" dirty="0" err="1"/>
              <a:t>httpTrigger</a:t>
            </a:r>
            <a:r>
              <a:rPr lang="en-US" dirty="0"/>
              <a:t> </a:t>
            </a:r>
            <a:r>
              <a:rPr lang="en-US" dirty="0" err="1"/>
              <a:t>url</a:t>
            </a:r>
            <a:r>
              <a:rPr lang="en-US" dirty="0"/>
              <a:t> you got when you deployed your function</a:t>
            </a:r>
          </a:p>
          <a:p>
            <a:r>
              <a:rPr lang="en-US" dirty="0"/>
              <a:t>Click Save</a:t>
            </a:r>
          </a:p>
        </p:txBody>
      </p:sp>
      <p:pic>
        <p:nvPicPr>
          <p:cNvPr id="4" name="Picture 3"/>
          <p:cNvPicPr>
            <a:picLocks noChangeAspect="1"/>
          </p:cNvPicPr>
          <p:nvPr/>
        </p:nvPicPr>
        <p:blipFill>
          <a:blip r:embed="rId2"/>
          <a:stretch>
            <a:fillRect/>
          </a:stretch>
        </p:blipFill>
        <p:spPr>
          <a:xfrm>
            <a:off x="4520629" y="1942088"/>
            <a:ext cx="4029203" cy="3884177"/>
          </a:xfrm>
          <a:prstGeom prst="rect">
            <a:avLst/>
          </a:prstGeom>
        </p:spPr>
      </p:pic>
    </p:spTree>
    <p:extLst>
      <p:ext uri="{BB962C8B-B14F-4D97-AF65-F5344CB8AC3E}">
        <p14:creationId xmlns:p14="http://schemas.microsoft.com/office/powerpoint/2010/main" val="2004341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8C22-C410-42EA-AF4F-3496B1D7E654}"/>
              </a:ext>
            </a:extLst>
          </p:cNvPr>
          <p:cNvSpPr>
            <a:spLocks noGrp="1"/>
          </p:cNvSpPr>
          <p:nvPr>
            <p:ph type="title"/>
          </p:nvPr>
        </p:nvSpPr>
        <p:spPr/>
        <p:txBody>
          <a:bodyPr/>
          <a:lstStyle/>
          <a:p>
            <a:r>
              <a:rPr lang="en-SG" dirty="0"/>
              <a:t>Summary</a:t>
            </a:r>
          </a:p>
        </p:txBody>
      </p:sp>
      <p:sp>
        <p:nvSpPr>
          <p:cNvPr id="3" name="Content Placeholder 2">
            <a:extLst>
              <a:ext uri="{FF2B5EF4-FFF2-40B4-BE49-F238E27FC236}">
                <a16:creationId xmlns:a16="http://schemas.microsoft.com/office/drawing/2014/main" id="{70D1DB04-3B6F-4A24-8B0C-17FC8286A956}"/>
              </a:ext>
            </a:extLst>
          </p:cNvPr>
          <p:cNvSpPr>
            <a:spLocks noGrp="1"/>
          </p:cNvSpPr>
          <p:nvPr>
            <p:ph idx="1"/>
          </p:nvPr>
        </p:nvSpPr>
        <p:spPr/>
        <p:txBody>
          <a:bodyPr/>
          <a:lstStyle/>
          <a:p>
            <a:r>
              <a:rPr lang="en-SG" dirty="0"/>
              <a:t>What we have learnt</a:t>
            </a:r>
          </a:p>
          <a:p>
            <a:pPr marL="578358" lvl="1" indent="-285750">
              <a:buClr>
                <a:srgbClr val="1CADE4"/>
              </a:buClr>
              <a:buFont typeface="Wingdings" panose="05000000000000000000" pitchFamily="2" charset="2"/>
              <a:buChar char="§"/>
            </a:pPr>
            <a:r>
              <a:rPr lang="en-SG" dirty="0">
                <a:solidFill>
                  <a:prstClr val="black">
                    <a:lumMod val="75000"/>
                    <a:lumOff val="25000"/>
                  </a:prstClr>
                </a:solidFill>
              </a:rPr>
              <a:t>How to perform training for Bots (using </a:t>
            </a:r>
            <a:r>
              <a:rPr lang="en-SG" dirty="0" err="1">
                <a:solidFill>
                  <a:prstClr val="black">
                    <a:lumMod val="75000"/>
                    <a:lumOff val="25000"/>
                  </a:prstClr>
                </a:solidFill>
              </a:rPr>
              <a:t>DialogFlow</a:t>
            </a:r>
            <a:r>
              <a:rPr lang="en-SG" dirty="0">
                <a:solidFill>
                  <a:prstClr val="black">
                    <a:lumMod val="75000"/>
                    <a:lumOff val="25000"/>
                  </a:prstClr>
                </a:solidFill>
              </a:rPr>
              <a:t>)</a:t>
            </a:r>
          </a:p>
          <a:p>
            <a:pPr marL="578358" lvl="1" indent="-285750">
              <a:buClr>
                <a:srgbClr val="1CADE4"/>
              </a:buClr>
              <a:buFont typeface="Wingdings" panose="05000000000000000000" pitchFamily="2" charset="2"/>
              <a:buChar char="§"/>
            </a:pPr>
            <a:r>
              <a:rPr lang="en-SG" dirty="0">
                <a:solidFill>
                  <a:prstClr val="black">
                    <a:lumMod val="75000"/>
                    <a:lumOff val="25000"/>
                  </a:prstClr>
                </a:solidFill>
              </a:rPr>
              <a:t>How to define your intents (using </a:t>
            </a:r>
            <a:r>
              <a:rPr lang="en-SG" dirty="0" err="1">
                <a:solidFill>
                  <a:prstClr val="black">
                    <a:lumMod val="75000"/>
                    <a:lumOff val="25000"/>
                  </a:prstClr>
                </a:solidFill>
              </a:rPr>
              <a:t>DialogFlow</a:t>
            </a:r>
            <a:r>
              <a:rPr lang="en-SG" dirty="0">
                <a:solidFill>
                  <a:prstClr val="black">
                    <a:lumMod val="75000"/>
                    <a:lumOff val="25000"/>
                  </a:prstClr>
                </a:solidFill>
              </a:rPr>
              <a:t>)</a:t>
            </a:r>
          </a:p>
          <a:p>
            <a:pPr marL="578358" lvl="1" indent="-285750">
              <a:buClr>
                <a:srgbClr val="1CADE4"/>
              </a:buClr>
              <a:buFont typeface="Wingdings" panose="05000000000000000000" pitchFamily="2" charset="2"/>
              <a:buChar char="§"/>
            </a:pPr>
            <a:r>
              <a:rPr lang="en-SG" dirty="0">
                <a:solidFill>
                  <a:prstClr val="black">
                    <a:lumMod val="75000"/>
                    <a:lumOff val="25000"/>
                  </a:prstClr>
                </a:solidFill>
              </a:rPr>
              <a:t>How to define your own entities (using </a:t>
            </a:r>
            <a:r>
              <a:rPr lang="en-SG" dirty="0" err="1">
                <a:solidFill>
                  <a:prstClr val="black">
                    <a:lumMod val="75000"/>
                    <a:lumOff val="25000"/>
                  </a:prstClr>
                </a:solidFill>
              </a:rPr>
              <a:t>DialogFlow</a:t>
            </a:r>
            <a:r>
              <a:rPr lang="en-SG" dirty="0">
                <a:solidFill>
                  <a:prstClr val="black">
                    <a:lumMod val="75000"/>
                    <a:lumOff val="25000"/>
                  </a:prstClr>
                </a:solidFill>
              </a:rPr>
              <a:t>)</a:t>
            </a:r>
          </a:p>
          <a:p>
            <a:pPr marL="578358" lvl="1" indent="-285750">
              <a:buClr>
                <a:srgbClr val="1CADE4"/>
              </a:buClr>
              <a:buFont typeface="Wingdings" panose="05000000000000000000" pitchFamily="2" charset="2"/>
              <a:buChar char="§"/>
            </a:pPr>
            <a:r>
              <a:rPr lang="en-SG" dirty="0">
                <a:solidFill>
                  <a:prstClr val="black">
                    <a:lumMod val="75000"/>
                    <a:lumOff val="25000"/>
                  </a:prstClr>
                </a:solidFill>
              </a:rPr>
              <a:t>How to customize Fulfilment actions (using </a:t>
            </a:r>
            <a:r>
              <a:rPr lang="en-SG" dirty="0" err="1">
                <a:solidFill>
                  <a:prstClr val="black">
                    <a:lumMod val="75000"/>
                    <a:lumOff val="25000"/>
                  </a:prstClr>
                </a:solidFill>
              </a:rPr>
              <a:t>DialogFlow</a:t>
            </a:r>
            <a:r>
              <a:rPr lang="en-SG" dirty="0">
                <a:solidFill>
                  <a:prstClr val="black">
                    <a:lumMod val="75000"/>
                    <a:lumOff val="25000"/>
                  </a:prstClr>
                </a:solidFill>
              </a:rPr>
              <a:t>)</a:t>
            </a:r>
          </a:p>
          <a:p>
            <a:endParaRPr lang="en-SG" dirty="0"/>
          </a:p>
        </p:txBody>
      </p:sp>
      <p:sp>
        <p:nvSpPr>
          <p:cNvPr id="4" name="Footer Placeholder 3">
            <a:extLst>
              <a:ext uri="{FF2B5EF4-FFF2-40B4-BE49-F238E27FC236}">
                <a16:creationId xmlns:a16="http://schemas.microsoft.com/office/drawing/2014/main" id="{11A55E15-6B60-4091-91A3-6EDE99E263B0}"/>
              </a:ext>
            </a:extLst>
          </p:cNvPr>
          <p:cNvSpPr>
            <a:spLocks noGrp="1"/>
          </p:cNvSpPr>
          <p:nvPr>
            <p:ph type="ftr" sz="quarter" idx="11"/>
          </p:nvPr>
        </p:nvSpPr>
        <p:spPr/>
        <p:txBody>
          <a:bodyPr/>
          <a:lstStyle/>
          <a:p>
            <a:r>
              <a:rPr lang="en-SG"/>
              <a:t>ST0249 AI &amp; Machine Learning</a:t>
            </a:r>
          </a:p>
        </p:txBody>
      </p:sp>
      <p:sp>
        <p:nvSpPr>
          <p:cNvPr id="5" name="Slide Number Placeholder 4">
            <a:extLst>
              <a:ext uri="{FF2B5EF4-FFF2-40B4-BE49-F238E27FC236}">
                <a16:creationId xmlns:a16="http://schemas.microsoft.com/office/drawing/2014/main" id="{C5A1BFFB-9190-4084-B9FC-36E97D1C1D54}"/>
              </a:ext>
            </a:extLst>
          </p:cNvPr>
          <p:cNvSpPr>
            <a:spLocks noGrp="1"/>
          </p:cNvSpPr>
          <p:nvPr>
            <p:ph type="sldNum" sz="quarter" idx="12"/>
          </p:nvPr>
        </p:nvSpPr>
        <p:spPr/>
        <p:txBody>
          <a:bodyPr/>
          <a:lstStyle/>
          <a:p>
            <a:fld id="{CAB430FC-ED43-4DBD-98D9-4D7B216EF2DF}" type="slidenum">
              <a:rPr lang="en-SG" smtClean="0"/>
              <a:t>38</a:t>
            </a:fld>
            <a:endParaRPr lang="en-SG"/>
          </a:p>
        </p:txBody>
      </p:sp>
    </p:spTree>
    <p:extLst>
      <p:ext uri="{BB962C8B-B14F-4D97-AF65-F5344CB8AC3E}">
        <p14:creationId xmlns:p14="http://schemas.microsoft.com/office/powerpoint/2010/main" val="230309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normAutofit/>
          </a:bodyPr>
          <a:lstStyle/>
          <a:p>
            <a:r>
              <a:rPr lang="en-US" dirty="0"/>
              <a:t>To make sure your agent matches user input as often as possible,  </a:t>
            </a:r>
          </a:p>
          <a:p>
            <a:r>
              <a:rPr lang="en-US" dirty="0"/>
              <a:t>Provide your agent with enough data.</a:t>
            </a:r>
          </a:p>
          <a:p>
            <a:r>
              <a:rPr lang="en-US" dirty="0"/>
              <a:t> The greater the number of natural language examples in the Training Phrases section of Intents, the better the classification accuracy</a:t>
            </a:r>
          </a:p>
          <a:p>
            <a:r>
              <a:rPr lang="en-US" dirty="0"/>
              <a:t>When you save an intent, </a:t>
            </a:r>
            <a:r>
              <a:rPr lang="en-US" dirty="0" err="1"/>
              <a:t>Dialogflow</a:t>
            </a:r>
            <a:r>
              <a:rPr lang="en-US" dirty="0"/>
              <a:t> will begin training your agent with the new data you've added. </a:t>
            </a:r>
          </a:p>
          <a:p>
            <a:r>
              <a:rPr lang="en-US" dirty="0"/>
              <a:t>Until the training is complete, the updates may not be reflected in the agent.</a:t>
            </a:r>
          </a:p>
          <a:p>
            <a:endParaRPr lang="en-US" dirty="0"/>
          </a:p>
        </p:txBody>
      </p:sp>
    </p:spTree>
    <p:extLst>
      <p:ext uri="{BB962C8B-B14F-4D97-AF65-F5344CB8AC3E}">
        <p14:creationId xmlns:p14="http://schemas.microsoft.com/office/powerpoint/2010/main" val="107857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FFB2EF7-68CD-403D-B0C2-7BAD8D77F2E6}"/>
              </a:ext>
            </a:extLst>
          </p:cNvPr>
          <p:cNvSpPr>
            <a:spLocks noGrp="1"/>
          </p:cNvSpPr>
          <p:nvPr>
            <p:ph type="ftr" sz="quarter" idx="11"/>
          </p:nvPr>
        </p:nvSpPr>
        <p:spPr/>
        <p:txBody>
          <a:bodyPr/>
          <a:lstStyle/>
          <a:p>
            <a:r>
              <a:rPr lang="en-SG"/>
              <a:t>ST0249 AI &amp; Machine Learning</a:t>
            </a:r>
          </a:p>
        </p:txBody>
      </p:sp>
      <p:sp>
        <p:nvSpPr>
          <p:cNvPr id="5" name="Slide Number Placeholder 4">
            <a:extLst>
              <a:ext uri="{FF2B5EF4-FFF2-40B4-BE49-F238E27FC236}">
                <a16:creationId xmlns:a16="http://schemas.microsoft.com/office/drawing/2014/main" id="{A3DA5A03-8218-4DE8-BFFC-260964EC940F}"/>
              </a:ext>
            </a:extLst>
          </p:cNvPr>
          <p:cNvSpPr>
            <a:spLocks noGrp="1"/>
          </p:cNvSpPr>
          <p:nvPr>
            <p:ph type="sldNum" sz="quarter" idx="12"/>
          </p:nvPr>
        </p:nvSpPr>
        <p:spPr/>
        <p:txBody>
          <a:bodyPr/>
          <a:lstStyle/>
          <a:p>
            <a:fld id="{CAB430FC-ED43-4DBD-98D9-4D7B216EF2DF}" type="slidenum">
              <a:rPr lang="en-SG" smtClean="0"/>
              <a:t>5</a:t>
            </a:fld>
            <a:endParaRPr lang="en-SG"/>
          </a:p>
        </p:txBody>
      </p:sp>
      <p:pic>
        <p:nvPicPr>
          <p:cNvPr id="6" name="Picture 5">
            <a:extLst>
              <a:ext uri="{FF2B5EF4-FFF2-40B4-BE49-F238E27FC236}">
                <a16:creationId xmlns:a16="http://schemas.microsoft.com/office/drawing/2014/main" id="{B169F03C-4CA1-4C64-94FC-A48513CD4DCB}"/>
              </a:ext>
            </a:extLst>
          </p:cNvPr>
          <p:cNvPicPr>
            <a:picLocks noChangeAspect="1"/>
          </p:cNvPicPr>
          <p:nvPr/>
        </p:nvPicPr>
        <p:blipFill>
          <a:blip r:embed="rId2"/>
          <a:stretch>
            <a:fillRect/>
          </a:stretch>
        </p:blipFill>
        <p:spPr>
          <a:xfrm>
            <a:off x="870233" y="825909"/>
            <a:ext cx="7539130" cy="4915330"/>
          </a:xfrm>
          <a:prstGeom prst="rect">
            <a:avLst/>
          </a:prstGeom>
        </p:spPr>
      </p:pic>
      <p:sp>
        <p:nvSpPr>
          <p:cNvPr id="7" name="Arrow: Right 6">
            <a:extLst>
              <a:ext uri="{FF2B5EF4-FFF2-40B4-BE49-F238E27FC236}">
                <a16:creationId xmlns:a16="http://schemas.microsoft.com/office/drawing/2014/main" id="{6E1400D8-177B-4110-9DF3-E08AB8AC5393}"/>
              </a:ext>
            </a:extLst>
          </p:cNvPr>
          <p:cNvSpPr/>
          <p:nvPr/>
        </p:nvSpPr>
        <p:spPr>
          <a:xfrm rot="3065568">
            <a:off x="366172" y="834502"/>
            <a:ext cx="960589" cy="707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441677FC-FF34-417F-9618-88A671E3F84F}"/>
              </a:ext>
            </a:extLst>
          </p:cNvPr>
          <p:cNvSpPr txBox="1"/>
          <p:nvPr/>
        </p:nvSpPr>
        <p:spPr>
          <a:xfrm>
            <a:off x="181310" y="281970"/>
            <a:ext cx="2988319" cy="369332"/>
          </a:xfrm>
          <a:prstGeom prst="rect">
            <a:avLst/>
          </a:prstGeom>
          <a:noFill/>
        </p:spPr>
        <p:txBody>
          <a:bodyPr wrap="none" rtlCol="0">
            <a:spAutoFit/>
          </a:bodyPr>
          <a:lstStyle/>
          <a:p>
            <a:r>
              <a:rPr lang="en-SG" dirty="0">
                <a:latin typeface="Abadi" panose="020B0604020104020204" pitchFamily="34" charset="0"/>
              </a:rPr>
              <a:t>Click the “Hamburger” menu</a:t>
            </a:r>
          </a:p>
        </p:txBody>
      </p:sp>
    </p:spTree>
    <p:extLst>
      <p:ext uri="{BB962C8B-B14F-4D97-AF65-F5344CB8AC3E}">
        <p14:creationId xmlns:p14="http://schemas.microsoft.com/office/powerpoint/2010/main" val="10880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507FBB-DEAA-4D28-85FE-809BFD562213}"/>
              </a:ext>
            </a:extLst>
          </p:cNvPr>
          <p:cNvSpPr>
            <a:spLocks noGrp="1"/>
          </p:cNvSpPr>
          <p:nvPr>
            <p:ph type="ftr" sz="quarter" idx="11"/>
          </p:nvPr>
        </p:nvSpPr>
        <p:spPr/>
        <p:txBody>
          <a:bodyPr/>
          <a:lstStyle/>
          <a:p>
            <a:r>
              <a:rPr lang="en-SG"/>
              <a:t>ST0249 AI &amp; Machine Learning</a:t>
            </a:r>
          </a:p>
        </p:txBody>
      </p:sp>
      <p:sp>
        <p:nvSpPr>
          <p:cNvPr id="3" name="Slide Number Placeholder 2">
            <a:extLst>
              <a:ext uri="{FF2B5EF4-FFF2-40B4-BE49-F238E27FC236}">
                <a16:creationId xmlns:a16="http://schemas.microsoft.com/office/drawing/2014/main" id="{F365412A-089E-4F7C-B8EA-6105862394B2}"/>
              </a:ext>
            </a:extLst>
          </p:cNvPr>
          <p:cNvSpPr>
            <a:spLocks noGrp="1"/>
          </p:cNvSpPr>
          <p:nvPr>
            <p:ph type="sldNum" sz="quarter" idx="12"/>
          </p:nvPr>
        </p:nvSpPr>
        <p:spPr/>
        <p:txBody>
          <a:bodyPr/>
          <a:lstStyle/>
          <a:p>
            <a:fld id="{CAB430FC-ED43-4DBD-98D9-4D7B216EF2DF}" type="slidenum">
              <a:rPr lang="en-SG" smtClean="0"/>
              <a:t>6</a:t>
            </a:fld>
            <a:endParaRPr lang="en-SG"/>
          </a:p>
        </p:txBody>
      </p:sp>
      <p:pic>
        <p:nvPicPr>
          <p:cNvPr id="4" name="Picture 3">
            <a:extLst>
              <a:ext uri="{FF2B5EF4-FFF2-40B4-BE49-F238E27FC236}">
                <a16:creationId xmlns:a16="http://schemas.microsoft.com/office/drawing/2014/main" id="{3A038981-D11F-47CD-B1B1-A841DFF20E92}"/>
              </a:ext>
            </a:extLst>
          </p:cNvPr>
          <p:cNvPicPr>
            <a:picLocks noChangeAspect="1"/>
          </p:cNvPicPr>
          <p:nvPr/>
        </p:nvPicPr>
        <p:blipFill>
          <a:blip r:embed="rId2"/>
          <a:stretch>
            <a:fillRect/>
          </a:stretch>
        </p:blipFill>
        <p:spPr>
          <a:xfrm>
            <a:off x="393290" y="212970"/>
            <a:ext cx="8750710" cy="5705250"/>
          </a:xfrm>
          <a:prstGeom prst="rect">
            <a:avLst/>
          </a:prstGeom>
        </p:spPr>
      </p:pic>
      <p:sp>
        <p:nvSpPr>
          <p:cNvPr id="5" name="Arrow: Right 4">
            <a:extLst>
              <a:ext uri="{FF2B5EF4-FFF2-40B4-BE49-F238E27FC236}">
                <a16:creationId xmlns:a16="http://schemas.microsoft.com/office/drawing/2014/main" id="{2EF08B41-CA0C-4D7B-A7C5-2958BB2B1C9D}"/>
              </a:ext>
            </a:extLst>
          </p:cNvPr>
          <p:cNvSpPr/>
          <p:nvPr/>
        </p:nvSpPr>
        <p:spPr>
          <a:xfrm>
            <a:off x="0" y="4277032"/>
            <a:ext cx="570271" cy="501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5490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81604C-FD80-45C0-A996-065C3E925DEC}"/>
              </a:ext>
            </a:extLst>
          </p:cNvPr>
          <p:cNvSpPr>
            <a:spLocks noGrp="1"/>
          </p:cNvSpPr>
          <p:nvPr>
            <p:ph type="ftr" sz="quarter" idx="11"/>
          </p:nvPr>
        </p:nvSpPr>
        <p:spPr/>
        <p:txBody>
          <a:bodyPr/>
          <a:lstStyle/>
          <a:p>
            <a:r>
              <a:rPr lang="en-SG"/>
              <a:t>ST0249 AI &amp; Machine Learning</a:t>
            </a:r>
          </a:p>
        </p:txBody>
      </p:sp>
      <p:sp>
        <p:nvSpPr>
          <p:cNvPr id="3" name="Slide Number Placeholder 2">
            <a:extLst>
              <a:ext uri="{FF2B5EF4-FFF2-40B4-BE49-F238E27FC236}">
                <a16:creationId xmlns:a16="http://schemas.microsoft.com/office/drawing/2014/main" id="{A10D03A4-14A6-4031-AC5E-D1BEEB743323}"/>
              </a:ext>
            </a:extLst>
          </p:cNvPr>
          <p:cNvSpPr>
            <a:spLocks noGrp="1"/>
          </p:cNvSpPr>
          <p:nvPr>
            <p:ph type="sldNum" sz="quarter" idx="12"/>
          </p:nvPr>
        </p:nvSpPr>
        <p:spPr/>
        <p:txBody>
          <a:bodyPr/>
          <a:lstStyle/>
          <a:p>
            <a:fld id="{CAB430FC-ED43-4DBD-98D9-4D7B216EF2DF}" type="slidenum">
              <a:rPr lang="en-SG" smtClean="0"/>
              <a:t>7</a:t>
            </a:fld>
            <a:endParaRPr lang="en-SG"/>
          </a:p>
        </p:txBody>
      </p:sp>
      <p:pic>
        <p:nvPicPr>
          <p:cNvPr id="4" name="Picture 3">
            <a:extLst>
              <a:ext uri="{FF2B5EF4-FFF2-40B4-BE49-F238E27FC236}">
                <a16:creationId xmlns:a16="http://schemas.microsoft.com/office/drawing/2014/main" id="{48B529E7-A958-45CB-86AF-43B448704474}"/>
              </a:ext>
            </a:extLst>
          </p:cNvPr>
          <p:cNvPicPr>
            <a:picLocks noChangeAspect="1"/>
          </p:cNvPicPr>
          <p:nvPr/>
        </p:nvPicPr>
        <p:blipFill>
          <a:blip r:embed="rId2"/>
          <a:stretch>
            <a:fillRect/>
          </a:stretch>
        </p:blipFill>
        <p:spPr>
          <a:xfrm>
            <a:off x="334297" y="323635"/>
            <a:ext cx="8475406" cy="5525759"/>
          </a:xfrm>
          <a:prstGeom prst="rect">
            <a:avLst/>
          </a:prstGeom>
        </p:spPr>
      </p:pic>
    </p:spTree>
    <p:extLst>
      <p:ext uri="{BB962C8B-B14F-4D97-AF65-F5344CB8AC3E}">
        <p14:creationId xmlns:p14="http://schemas.microsoft.com/office/powerpoint/2010/main" val="144382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6" name="Content Placeholder 5"/>
          <p:cNvSpPr>
            <a:spLocks noGrp="1"/>
          </p:cNvSpPr>
          <p:nvPr>
            <p:ph sz="half" idx="1"/>
          </p:nvPr>
        </p:nvSpPr>
        <p:spPr/>
        <p:txBody>
          <a:bodyPr/>
          <a:lstStyle/>
          <a:p>
            <a:r>
              <a:rPr lang="en-US" dirty="0"/>
              <a:t>As you and your users chat with your agent, you can access the conversation logs by clicking Training in the left menu.</a:t>
            </a:r>
          </a:p>
          <a:p>
            <a:endParaRPr lang="en-US" dirty="0"/>
          </a:p>
          <a:p>
            <a:endParaRPr lang="en-US" dirty="0"/>
          </a:p>
        </p:txBody>
      </p:sp>
      <p:pic>
        <p:nvPicPr>
          <p:cNvPr id="7" name="Picture 6"/>
          <p:cNvPicPr>
            <a:picLocks noChangeAspect="1"/>
          </p:cNvPicPr>
          <p:nvPr/>
        </p:nvPicPr>
        <p:blipFill>
          <a:blip r:embed="rId2"/>
          <a:stretch>
            <a:fillRect/>
          </a:stretch>
        </p:blipFill>
        <p:spPr>
          <a:xfrm>
            <a:off x="4580502" y="1587500"/>
            <a:ext cx="3979297" cy="1831237"/>
          </a:xfrm>
          <a:prstGeom prst="rect">
            <a:avLst/>
          </a:prstGeom>
        </p:spPr>
      </p:pic>
    </p:spTree>
    <p:extLst>
      <p:ext uri="{BB962C8B-B14F-4D97-AF65-F5344CB8AC3E}">
        <p14:creationId xmlns:p14="http://schemas.microsoft.com/office/powerpoint/2010/main" val="428576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normAutofit/>
          </a:bodyPr>
          <a:lstStyle/>
          <a:p>
            <a:r>
              <a:rPr lang="en-US" dirty="0"/>
              <a:t>Assigning a training phrase to an intent adds the example as a Training Phrases entry for that intent.</a:t>
            </a:r>
          </a:p>
          <a:p>
            <a:r>
              <a:rPr lang="en-US" dirty="0"/>
              <a:t> Whenever a user provides input, that input is recorded in the conversation logs along with the number of times that input was successfully or unsuccessfully matched to an intent. </a:t>
            </a:r>
          </a:p>
          <a:p>
            <a:r>
              <a:rPr lang="en-US" dirty="0"/>
              <a:t>These logs can help you discover gaps in your conversation setup.</a:t>
            </a:r>
          </a:p>
          <a:p>
            <a:r>
              <a:rPr lang="en-US" dirty="0"/>
              <a:t>The </a:t>
            </a:r>
            <a:r>
              <a:rPr lang="en-US" b="1" dirty="0"/>
              <a:t>Unmatched</a:t>
            </a:r>
            <a:r>
              <a:rPr lang="en-US" dirty="0"/>
              <a:t> number means the conversation contains the displayed number of interactions in which the user said something that wasn't matched to an intent</a:t>
            </a:r>
          </a:p>
        </p:txBody>
      </p:sp>
    </p:spTree>
    <p:extLst>
      <p:ext uri="{BB962C8B-B14F-4D97-AF65-F5344CB8AC3E}">
        <p14:creationId xmlns:p14="http://schemas.microsoft.com/office/powerpoint/2010/main" val="270685881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498</TotalTime>
  <Words>1733</Words>
  <Application>Microsoft Office PowerPoint</Application>
  <PresentationFormat>On-screen Show (4:3)</PresentationFormat>
  <Paragraphs>154</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Abadi</vt:lpstr>
      <vt:lpstr>Arial</vt:lpstr>
      <vt:lpstr>Calibri</vt:lpstr>
      <vt:lpstr>Calibri Light</vt:lpstr>
      <vt:lpstr>Wingdings</vt:lpstr>
      <vt:lpstr>Retrospect</vt:lpstr>
      <vt:lpstr>Topic 9 Implementing Bots</vt:lpstr>
      <vt:lpstr>Learning Outcomes</vt:lpstr>
      <vt:lpstr>Training</vt:lpstr>
      <vt:lpstr>Training</vt:lpstr>
      <vt:lpstr>PowerPoint Presentation</vt:lpstr>
      <vt:lpstr>PowerPoint Presentation</vt:lpstr>
      <vt:lpstr>PowerPoint Presentation</vt:lpstr>
      <vt:lpstr>How it works</vt:lpstr>
      <vt:lpstr>How it works</vt:lpstr>
      <vt:lpstr>Upload Training Phrases</vt:lpstr>
      <vt:lpstr>Handle unmatched inputs</vt:lpstr>
      <vt:lpstr>Intents</vt:lpstr>
      <vt:lpstr>Annotations</vt:lpstr>
      <vt:lpstr>Editing Annotations</vt:lpstr>
      <vt:lpstr>Entities</vt:lpstr>
      <vt:lpstr>Entities Introduction</vt:lpstr>
      <vt:lpstr>Types of Entities</vt:lpstr>
      <vt:lpstr>System Entities</vt:lpstr>
      <vt:lpstr>Developer Entities</vt:lpstr>
      <vt:lpstr>Actions</vt:lpstr>
      <vt:lpstr>Parameters</vt:lpstr>
      <vt:lpstr>Defining Parameters</vt:lpstr>
      <vt:lpstr>The Parameter Table</vt:lpstr>
      <vt:lpstr>Parameter Table</vt:lpstr>
      <vt:lpstr>Referring to Parameter Values in Responses</vt:lpstr>
      <vt:lpstr>Contexts</vt:lpstr>
      <vt:lpstr>Adding Contexts</vt:lpstr>
      <vt:lpstr>Lifespan</vt:lpstr>
      <vt:lpstr>Extracting Parameter Values from Contexts</vt:lpstr>
      <vt:lpstr>Fulfillment</vt:lpstr>
      <vt:lpstr>Introduction</vt:lpstr>
      <vt:lpstr>PowerPoint Presentation</vt:lpstr>
      <vt:lpstr>Inline Editor</vt:lpstr>
      <vt:lpstr>PowerPoint Presentation</vt:lpstr>
      <vt:lpstr>PowerPoint Presentation</vt:lpstr>
      <vt:lpstr>PowerPoint Presentation</vt:lpstr>
      <vt:lpstr>Webhook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Leong</dc:creator>
  <cp:lastModifiedBy>Peter Leong Khai Weng</cp:lastModifiedBy>
  <cp:revision>75</cp:revision>
  <dcterms:created xsi:type="dcterms:W3CDTF">2018-02-21T03:15:50Z</dcterms:created>
  <dcterms:modified xsi:type="dcterms:W3CDTF">2020-01-21T03:02:40Z</dcterms:modified>
</cp:coreProperties>
</file>