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70" r:id="rId4"/>
    <p:sldId id="259" r:id="rId5"/>
    <p:sldId id="260" r:id="rId6"/>
    <p:sldId id="271" r:id="rId7"/>
    <p:sldId id="272" r:id="rId8"/>
    <p:sldId id="261" r:id="rId9"/>
    <p:sldId id="274" r:id="rId10"/>
    <p:sldId id="275" r:id="rId11"/>
    <p:sldId id="276" r:id="rId12"/>
    <p:sldId id="262" r:id="rId13"/>
    <p:sldId id="277" r:id="rId14"/>
    <p:sldId id="263" r:id="rId15"/>
    <p:sldId id="268" r:id="rId16"/>
    <p:sldId id="264" r:id="rId17"/>
    <p:sldId id="265" r:id="rId18"/>
    <p:sldId id="267" r:id="rId19"/>
    <p:sldId id="266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E2FC"/>
    <a:srgbClr val="DEE1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9E746C-06F2-4907-AE5C-341004B59EFB}" v="2" dt="2024-01-16T09:52:37.4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 autoAdjust="0"/>
    <p:restoredTop sz="94718" autoAdjust="0"/>
  </p:normalViewPr>
  <p:slideViewPr>
    <p:cSldViewPr>
      <p:cViewPr>
        <p:scale>
          <a:sx n="91" d="100"/>
          <a:sy n="91" d="100"/>
        </p:scale>
        <p:origin x="-1109" y="2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haela PANTAZICA (77018)" userId="65dd1fd0-c597-4793-af88-dcb5b49ea386" providerId="ADAL" clId="{5F9E746C-06F2-4907-AE5C-341004B59EFB}"/>
    <pc:docChg chg="custSel modMainMaster">
      <pc:chgData name="Mihaela PANTAZICA (77018)" userId="65dd1fd0-c597-4793-af88-dcb5b49ea386" providerId="ADAL" clId="{5F9E746C-06F2-4907-AE5C-341004B59EFB}" dt="2024-01-16T09:53:19.245" v="14" actId="1076"/>
      <pc:docMkLst>
        <pc:docMk/>
      </pc:docMkLst>
      <pc:sldMasterChg chg="modSldLayout">
        <pc:chgData name="Mihaela PANTAZICA (77018)" userId="65dd1fd0-c597-4793-af88-dcb5b49ea386" providerId="ADAL" clId="{5F9E746C-06F2-4907-AE5C-341004B59EFB}" dt="2024-01-16T09:53:19.245" v="14" actId="1076"/>
        <pc:sldMasterMkLst>
          <pc:docMk/>
          <pc:sldMasterMk cId="0" sldId="2147483648"/>
        </pc:sldMasterMkLst>
        <pc:sldLayoutChg chg="addSp delSp modSp mod">
          <pc:chgData name="Mihaela PANTAZICA (77018)" userId="65dd1fd0-c597-4793-af88-dcb5b49ea386" providerId="ADAL" clId="{5F9E746C-06F2-4907-AE5C-341004B59EFB}" dt="2024-01-16T09:53:19.245" v="14" actId="1076"/>
          <pc:sldLayoutMkLst>
            <pc:docMk/>
            <pc:sldMasterMk cId="0" sldId="2147483648"/>
            <pc:sldLayoutMk cId="0" sldId="2147483755"/>
          </pc:sldLayoutMkLst>
          <pc:picChg chg="del mod">
            <ac:chgData name="Mihaela PANTAZICA (77018)" userId="65dd1fd0-c597-4793-af88-dcb5b49ea386" providerId="ADAL" clId="{5F9E746C-06F2-4907-AE5C-341004B59EFB}" dt="2024-01-16T09:52:30.850" v="6" actId="478"/>
            <ac:picMkLst>
              <pc:docMk/>
              <pc:sldMasterMk cId="0" sldId="2147483648"/>
              <pc:sldLayoutMk cId="0" sldId="2147483755"/>
              <ac:picMk id="4" creationId="{00000000-0000-0000-0000-000000000000}"/>
            </ac:picMkLst>
          </pc:picChg>
          <pc:picChg chg="add mod">
            <ac:chgData name="Mihaela PANTAZICA (77018)" userId="65dd1fd0-c597-4793-af88-dcb5b49ea386" providerId="ADAL" clId="{5F9E746C-06F2-4907-AE5C-341004B59EFB}" dt="2024-01-16T09:52:24.281" v="5" actId="1076"/>
            <ac:picMkLst>
              <pc:docMk/>
              <pc:sldMasterMk cId="0" sldId="2147483648"/>
              <pc:sldLayoutMk cId="0" sldId="2147483755"/>
              <ac:picMk id="5" creationId="{9A8A37A8-1FA0-72F1-11F6-E35F7D2573F9}"/>
            </ac:picMkLst>
          </pc:picChg>
          <pc:picChg chg="mod">
            <ac:chgData name="Mihaela PANTAZICA (77018)" userId="65dd1fd0-c597-4793-af88-dcb5b49ea386" providerId="ADAL" clId="{5F9E746C-06F2-4907-AE5C-341004B59EFB}" dt="2024-01-16T09:53:19.245" v="14" actId="1076"/>
            <ac:picMkLst>
              <pc:docMk/>
              <pc:sldMasterMk cId="0" sldId="2147483648"/>
              <pc:sldLayoutMk cId="0" sldId="2147483755"/>
              <ac:picMk id="6" creationId="{00000000-0000-0000-0000-000000000000}"/>
            </ac:picMkLst>
          </pc:picChg>
          <pc:picChg chg="mod">
            <ac:chgData name="Mihaela PANTAZICA (77018)" userId="65dd1fd0-c597-4793-af88-dcb5b49ea386" providerId="ADAL" clId="{5F9E746C-06F2-4907-AE5C-341004B59EFB}" dt="2024-01-16T09:53:10.683" v="13" actId="14100"/>
            <ac:picMkLst>
              <pc:docMk/>
              <pc:sldMasterMk cId="0" sldId="2147483648"/>
              <pc:sldLayoutMk cId="0" sldId="2147483755"/>
              <ac:picMk id="10" creationId="{871CAC81-6169-4629-9F80-B677A4FE702D}"/>
            </ac:picMkLst>
          </pc:picChg>
          <pc:picChg chg="add mod">
            <ac:chgData name="Mihaela PANTAZICA (77018)" userId="65dd1fd0-c597-4793-af88-dcb5b49ea386" providerId="ADAL" clId="{5F9E746C-06F2-4907-AE5C-341004B59EFB}" dt="2024-01-16T09:53:02.081" v="11" actId="1076"/>
            <ac:picMkLst>
              <pc:docMk/>
              <pc:sldMasterMk cId="0" sldId="2147483648"/>
              <pc:sldLayoutMk cId="0" sldId="2147483755"/>
              <ac:picMk id="11" creationId="{6DC47A62-F13E-9FCF-6DFA-331684058E3C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015BCA8-4F01-4D86-9485-5DC1E35EBFDB}" type="datetimeFigureOut">
              <a:rPr lang="en-US"/>
              <a:pPr>
                <a:defRPr/>
              </a:pPr>
              <a:t>1/18/2025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0D67AA3-719D-41D2-92E8-0058ADCE64BB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  <p:extLst>
      <p:ext uri="{BB962C8B-B14F-4D97-AF65-F5344CB8AC3E}">
        <p14:creationId xmlns:p14="http://schemas.microsoft.com/office/powerpoint/2010/main" val="1648889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26" y="6188075"/>
            <a:ext cx="15462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69DE8-5E40-4F59-A536-4E3535E4BD0D}" type="datetimeFigureOut">
              <a:rPr lang="en-US"/>
              <a:pPr>
                <a:defRPr/>
              </a:pPr>
              <a:t>1/18/2025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81764-BCEA-4297-89EC-E9B9FA6D5FFE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71CAC81-6169-4629-9F80-B677A4FE702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21767" y="6120493"/>
            <a:ext cx="661307" cy="661307"/>
          </a:xfrm>
          <a:prstGeom prst="rect">
            <a:avLst/>
          </a:prstGeom>
        </p:spPr>
      </p:pic>
      <p:pic>
        <p:nvPicPr>
          <p:cNvPr id="4" name="Picture 3" descr="A circular logo with a dome and a building in the middle&#10;&#10;Description automatically generated">
            <a:extLst>
              <a:ext uri="{FF2B5EF4-FFF2-40B4-BE49-F238E27FC236}">
                <a16:creationId xmlns:a16="http://schemas.microsoft.com/office/drawing/2014/main" xmlns="" id="{806F23B7-D4CC-0ECB-B4C7-6D89675BB2C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32" y="266532"/>
            <a:ext cx="673735" cy="677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A black and grey logo&#10;&#10;Description automatically generated">
            <a:extLst>
              <a:ext uri="{FF2B5EF4-FFF2-40B4-BE49-F238E27FC236}">
                <a16:creationId xmlns:a16="http://schemas.microsoft.com/office/drawing/2014/main" xmlns="" id="{62F6F635-2965-A334-FFBB-A2C7AAA14BC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781" b="-890"/>
          <a:stretch>
            <a:fillRect/>
          </a:stretch>
        </p:blipFill>
        <p:spPr bwMode="auto">
          <a:xfrm>
            <a:off x="7494588" y="364004"/>
            <a:ext cx="1300480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ll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733659-CCDF-4DBB-A007-035A35EBFBAD}" type="datetimeFigureOut">
              <a:rPr lang="en-US"/>
              <a:pPr>
                <a:defRPr/>
              </a:pPr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2E8BC2-DD62-47BB-8C21-C4F2D9E1D567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A52A60-9143-45D9-9F8D-86CB2F603058}" type="datetimeFigureOut">
              <a:rPr lang="en-US"/>
              <a:pPr>
                <a:defRPr/>
              </a:pPr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5364C-50A9-4793-ADA7-A5D0D5526088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128DF-9211-42C1-924C-6ED55F92EB6B}" type="datetimeFigureOut">
              <a:rPr lang="en-US"/>
              <a:pPr>
                <a:defRPr/>
              </a:pPr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5EDCD3-1747-44F3-96BA-E6130A3B6926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F4FB5-DA46-4B59-B072-6321920AEBB2}" type="datetimeFigureOut">
              <a:rPr lang="en-US"/>
              <a:pPr>
                <a:defRPr/>
              </a:pPr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5EA4A9-FDDE-4124-B7ED-925DC65F175B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DE5E23-3A4D-4919-B13A-C7C659D9A4C5}" type="datetimeFigureOut">
              <a:rPr lang="en-US"/>
              <a:pPr>
                <a:defRPr/>
              </a:pPr>
              <a:t>1/18/2025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B2AB8-832B-49F2-B42A-94633B11C65B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D576C-72AA-4F04-A8FA-E6F9A0A78EDE}" type="datetimeFigureOut">
              <a:rPr lang="en-US"/>
              <a:pPr>
                <a:defRPr/>
              </a:pPr>
              <a:t>1/18/2025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FF29A-FFB6-4DD6-A464-81F1AA41C051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F9FB2-5FC9-4031-A63F-55468B896A5A}" type="datetimeFigureOut">
              <a:rPr lang="en-US"/>
              <a:pPr>
                <a:defRPr/>
              </a:pPr>
              <a:t>1/18/2025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4738C-8B56-494D-BC41-2CE5AB556F81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7836D-3339-4785-8DFE-44A62EE29901}" type="datetimeFigureOut">
              <a:rPr lang="en-US"/>
              <a:pPr>
                <a:defRPr/>
              </a:pPr>
              <a:t>1/18/2025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08C1A-C322-4EB4-BA9F-19700BBFC068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DAE1D-11A1-49F4-93EC-7199E98355EC}" type="datetimeFigureOut">
              <a:rPr lang="en-US"/>
              <a:pPr>
                <a:defRPr/>
              </a:pPr>
              <a:t>1/18/2025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DA1D1E-1E28-4485-AF5B-903820166ABD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0AC4B3-5A3D-46FF-910E-76BD3CA27CF1}" type="datetimeFigureOut">
              <a:rPr lang="en-US"/>
              <a:pPr>
                <a:defRPr/>
              </a:pPr>
              <a:t>1/18/2025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FB3B8-2000-45D4-B347-7E71F8489649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277E9F4-9028-411F-A9B5-35B847CAD700}" type="datetimeFigureOut">
              <a:rPr lang="en-US"/>
              <a:pPr>
                <a:defRPr/>
              </a:pPr>
              <a:t>1/18/2025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CA764CC5-BE13-4CD0-A152-5E42E1160D2F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ransition>
    <p:pull dir="ru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ro-RO" altLang="en-US" sz="2400" b="1" dirty="0">
                <a:latin typeface="Arial" charset="0"/>
                <a:cs typeface="Arial" charset="0"/>
              </a:rPr>
              <a:t>Circuite Electronice Fundamentale 2 – Proiect (CEF2-Pr)</a:t>
            </a:r>
            <a:r>
              <a:rPr lang="en-US" altLang="en-US" sz="2400" b="1" dirty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572000" y="5715000"/>
            <a:ext cx="441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ro-RO" sz="2000" b="1" dirty="0">
                <a:ea typeface="+mj-ea"/>
              </a:rPr>
              <a:t>Student</a:t>
            </a:r>
            <a:r>
              <a:rPr lang="en-US" sz="2000" b="1" dirty="0">
                <a:ea typeface="+mj-ea"/>
              </a:rPr>
              <a:t>: </a:t>
            </a:r>
            <a:r>
              <a:rPr lang="en-US" sz="2000" b="1" dirty="0" err="1" smtClean="0">
                <a:ea typeface="+mj-ea"/>
              </a:rPr>
              <a:t>Baroiu</a:t>
            </a:r>
            <a:r>
              <a:rPr lang="en-US" sz="2000" b="1" dirty="0" smtClean="0">
                <a:ea typeface="+mj-ea"/>
              </a:rPr>
              <a:t> </a:t>
            </a:r>
            <a:r>
              <a:rPr lang="en-US" sz="2000" b="1" dirty="0" err="1" smtClean="0">
                <a:ea typeface="+mj-ea"/>
              </a:rPr>
              <a:t>Silvian</a:t>
            </a:r>
            <a:endParaRPr lang="en-US" sz="2000" b="1" dirty="0">
              <a:ea typeface="+mj-ea"/>
            </a:endParaRPr>
          </a:p>
          <a:p>
            <a:pPr>
              <a:defRPr/>
            </a:pPr>
            <a:r>
              <a:rPr lang="en-US" sz="2000" b="1" dirty="0" err="1">
                <a:ea typeface="+mj-ea"/>
              </a:rPr>
              <a:t>Grupa</a:t>
            </a:r>
            <a:r>
              <a:rPr lang="en-US" sz="2000" b="1" dirty="0">
                <a:ea typeface="+mj-ea"/>
              </a:rPr>
              <a:t> </a:t>
            </a:r>
            <a:r>
              <a:rPr lang="en-US" sz="2000" b="1" dirty="0" smtClean="0">
                <a:ea typeface="+mj-ea"/>
              </a:rPr>
              <a:t>431D</a:t>
            </a:r>
            <a:endParaRPr lang="en-US" sz="2000" b="1" dirty="0">
              <a:ea typeface="+mj-ea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609600" y="320040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400" b="1" dirty="0" err="1">
                <a:ea typeface="+mj-ea"/>
              </a:rPr>
              <a:t>Tema</a:t>
            </a:r>
            <a:r>
              <a:rPr lang="en-US" sz="2400" b="1" dirty="0">
                <a:ea typeface="+mj-ea"/>
              </a:rPr>
              <a:t>:  </a:t>
            </a:r>
            <a:r>
              <a:rPr lang="ro-RO" sz="2400" b="1" i="1" dirty="0"/>
              <a:t>Amplificator de tensiune (joasă frecvență)</a:t>
            </a:r>
            <a:endParaRPr lang="en-GB" sz="2400" dirty="0"/>
          </a:p>
        </p:txBody>
      </p:sp>
    </p:spTree>
  </p:cSld>
  <p:clrMapOvr>
    <a:masterClrMapping/>
  </p:clrMapOvr>
  <p:transition>
    <p:pull dir="r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>
                <a:latin typeface="Arial" charset="0"/>
                <a:cs typeface="Arial" charset="0"/>
              </a:rPr>
              <a:t>Simulări</a:t>
            </a:r>
            <a:endParaRPr lang="en-US" altLang="en-US" sz="2400" b="1">
              <a:latin typeface="Arial" charset="0"/>
              <a:cs typeface="Arial" charset="0"/>
            </a:endParaRPr>
          </a:p>
        </p:txBody>
      </p:sp>
      <p:sp>
        <p:nvSpPr>
          <p:cNvPr id="7171" name="Title 1"/>
          <p:cNvSpPr txBox="1">
            <a:spLocks/>
          </p:cNvSpPr>
          <p:nvPr/>
        </p:nvSpPr>
        <p:spPr bwMode="auto">
          <a:xfrm>
            <a:off x="203801" y="1295400"/>
            <a:ext cx="8534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ro-RO" b="1" dirty="0" smtClean="0"/>
              <a:t>Bode:</a:t>
            </a:r>
            <a:endParaRPr lang="en-US" altLang="ro-RO" b="1" dirty="0"/>
          </a:p>
        </p:txBody>
      </p:sp>
      <p:pic>
        <p:nvPicPr>
          <p:cNvPr id="5122" name="Picture 2" descr="D:\Materii UNIVERSITATE\P1\P1_2024_431D_Baroiu_Silvian_AAF_N6_OrCad\Simulations\Stabilit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362200"/>
            <a:ext cx="8101999" cy="3705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654219"/>
      </p:ext>
    </p:extLst>
  </p:cSld>
  <p:clrMapOvr>
    <a:masterClrMapping/>
  </p:clrMapOvr>
  <p:transition>
    <p:pull dir="r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>
                <a:latin typeface="Arial" charset="0"/>
                <a:cs typeface="Arial" charset="0"/>
              </a:rPr>
              <a:t>Simulări</a:t>
            </a:r>
            <a:endParaRPr lang="en-US" altLang="en-US" sz="2400" b="1">
              <a:latin typeface="Arial" charset="0"/>
              <a:cs typeface="Arial" charset="0"/>
            </a:endParaRPr>
          </a:p>
        </p:txBody>
      </p:sp>
      <p:sp>
        <p:nvSpPr>
          <p:cNvPr id="7171" name="Title 1"/>
          <p:cNvSpPr txBox="1">
            <a:spLocks/>
          </p:cNvSpPr>
          <p:nvPr/>
        </p:nvSpPr>
        <p:spPr bwMode="auto">
          <a:xfrm>
            <a:off x="203801" y="1371600"/>
            <a:ext cx="8534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dirty="0" smtClean="0"/>
              <a:t>	D</a:t>
            </a:r>
            <a:r>
              <a:rPr lang="vi-VN" dirty="0" smtClean="0"/>
              <a:t>iagram</a:t>
            </a:r>
            <a:r>
              <a:rPr lang="en-GB" dirty="0" smtClean="0"/>
              <a:t>a</a:t>
            </a:r>
            <a:r>
              <a:rPr lang="vi-VN" dirty="0" smtClean="0"/>
              <a:t> </a:t>
            </a:r>
            <a:r>
              <a:rPr lang="vi-VN" dirty="0"/>
              <a:t>Bode afișează două curbe: câștigul (în verde) și faza (în roșu). </a:t>
            </a:r>
            <a:r>
              <a:rPr lang="vi-VN" dirty="0" smtClean="0"/>
              <a:t> </a:t>
            </a:r>
            <a:r>
              <a:rPr lang="vi-VN" b="1" u="sng" dirty="0" smtClean="0"/>
              <a:t>Stabilitatea</a:t>
            </a:r>
            <a:r>
              <a:rPr lang="en-GB" b="1" u="sng" dirty="0" smtClean="0"/>
              <a:t>:</a:t>
            </a:r>
            <a:r>
              <a:rPr lang="vi-VN" dirty="0" smtClean="0"/>
              <a:t> </a:t>
            </a:r>
            <a:endParaRPr lang="en-GB" dirty="0" smtClean="0"/>
          </a:p>
          <a:p>
            <a:r>
              <a:rPr lang="en-GB" dirty="0" smtClean="0"/>
              <a:t>	</a:t>
            </a:r>
            <a:r>
              <a:rPr lang="vi-VN" dirty="0" smtClean="0"/>
              <a:t>Marginea </a:t>
            </a:r>
            <a:r>
              <a:rPr lang="vi-VN" dirty="0"/>
              <a:t>de fază: Stabilitatea unui sistem de control se poate verifica analizând marginea de fază, care este diferența dintre fază și -180° în momentul în care câștigul (în decibeli) trece prin 0 dB. </a:t>
            </a:r>
            <a:r>
              <a:rPr lang="vi-VN" dirty="0" smtClean="0"/>
              <a:t>În</a:t>
            </a:r>
            <a:r>
              <a:rPr lang="en-GB" dirty="0" smtClean="0"/>
              <a:t> </a:t>
            </a:r>
            <a:r>
              <a:rPr lang="vi-VN" dirty="0" smtClean="0"/>
              <a:t>diagramă</a:t>
            </a:r>
            <a:r>
              <a:rPr lang="vi-VN" dirty="0"/>
              <a:t>, curba de fază </a:t>
            </a:r>
            <a:r>
              <a:rPr lang="vi-VN" dirty="0" smtClean="0"/>
              <a:t>nu </a:t>
            </a:r>
            <a:r>
              <a:rPr lang="vi-VN" dirty="0"/>
              <a:t>scade sub -180° înainte ca câștigul să scadă sub 0 dB, ceea ce indică stabilitate.</a:t>
            </a:r>
          </a:p>
          <a:p>
            <a:r>
              <a:rPr lang="en-GB" dirty="0" smtClean="0"/>
              <a:t>	</a:t>
            </a:r>
            <a:r>
              <a:rPr lang="vi-VN" dirty="0" smtClean="0"/>
              <a:t>Marginea </a:t>
            </a:r>
            <a:r>
              <a:rPr lang="vi-VN" dirty="0"/>
              <a:t>de câștig: Este diferența în dB între câștigul real și 0 dB în momentul în care faza este -180°. Din grafic, câștigul pare să fie negativ în această zonă, ceea ce confirmă că sistemul este stabil.</a:t>
            </a:r>
          </a:p>
          <a:p>
            <a:r>
              <a:rPr lang="vi-VN" b="1" u="sng" dirty="0" smtClean="0"/>
              <a:t>Banda de frecvență</a:t>
            </a:r>
            <a:r>
              <a:rPr lang="vi-VN" dirty="0" smtClean="0"/>
              <a:t> </a:t>
            </a:r>
            <a:endParaRPr lang="en-GB" dirty="0" smtClean="0"/>
          </a:p>
          <a:p>
            <a:r>
              <a:rPr lang="en-GB" dirty="0"/>
              <a:t>	</a:t>
            </a:r>
            <a:r>
              <a:rPr lang="vi-VN" dirty="0" smtClean="0"/>
              <a:t>Banda de frecvență reprezintă domeniul de frecvențe în care câștigul rămâne aproape constant sau scade într-un mod previzibil. Analizând curba de câștig</a:t>
            </a:r>
            <a:r>
              <a:rPr lang="en-GB" dirty="0" smtClean="0"/>
              <a:t>: </a:t>
            </a:r>
            <a:r>
              <a:rPr lang="vi-VN" dirty="0" smtClean="0"/>
              <a:t>Se observă că la frecvențe joase câștigul este relativ constant.</a:t>
            </a:r>
          </a:p>
          <a:p>
            <a:r>
              <a:rPr lang="en-GB" dirty="0" smtClean="0"/>
              <a:t>	</a:t>
            </a:r>
            <a:r>
              <a:rPr lang="vi-VN" dirty="0" smtClean="0"/>
              <a:t>Banda de trecere se termină în jurul frecvenței unde câștigul începe să scadă rapid (de obicei, scăderea cu -3 dB față de valoarea maximă este considerată limita).</a:t>
            </a:r>
          </a:p>
        </p:txBody>
      </p:sp>
    </p:spTree>
    <p:extLst>
      <p:ext uri="{BB962C8B-B14F-4D97-AF65-F5344CB8AC3E}">
        <p14:creationId xmlns:p14="http://schemas.microsoft.com/office/powerpoint/2010/main" val="2102173488"/>
      </p:ext>
    </p:extLst>
  </p:cSld>
  <p:clrMapOvr>
    <a:masterClrMapping/>
  </p:clrMapOvr>
  <p:transition>
    <p:pull dir="r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 dirty="0">
                <a:latin typeface="Arial" charset="0"/>
                <a:cs typeface="Arial" charset="0"/>
              </a:rPr>
              <a:t>Layout</a:t>
            </a:r>
            <a:endParaRPr lang="en-US" altLang="en-US" sz="2400" b="1" dirty="0">
              <a:latin typeface="Arial" charset="0"/>
              <a:cs typeface="Arial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44" y="1905000"/>
            <a:ext cx="4251540" cy="4187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1905000"/>
            <a:ext cx="4191000" cy="4186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71244" y="1535668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Top				          Bottom</a:t>
            </a:r>
            <a:endParaRPr lang="en-GB" b="1" dirty="0"/>
          </a:p>
        </p:txBody>
      </p:sp>
    </p:spTree>
  </p:cSld>
  <p:clrMapOvr>
    <a:masterClrMapping/>
  </p:clrMapOvr>
  <p:transition>
    <p:pull dir="r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>
                <a:latin typeface="Arial" charset="0"/>
                <a:cs typeface="Arial" charset="0"/>
              </a:rPr>
              <a:t>Layout</a:t>
            </a:r>
            <a:endParaRPr lang="en-US" altLang="en-US" sz="2400" b="1">
              <a:latin typeface="Arial" charset="0"/>
              <a:cs typeface="Arial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28600" y="14478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 typeface="Arial" pitchFamily="34" charset="0"/>
              <a:buChar char="•"/>
              <a:defRPr/>
            </a:pPr>
            <a:r>
              <a:rPr lang="ro-RO" b="1" dirty="0" smtClean="0">
                <a:ea typeface="+mj-ea"/>
              </a:rPr>
              <a:t>Poziționare Componente</a:t>
            </a:r>
            <a:r>
              <a:rPr lang="en-GB" b="1" dirty="0" smtClean="0">
                <a:ea typeface="+mj-ea"/>
              </a:rPr>
              <a:t>:</a:t>
            </a:r>
            <a:endParaRPr lang="ro-RO" b="1" dirty="0" smtClean="0">
              <a:ea typeface="+mj-ea"/>
            </a:endParaRPr>
          </a:p>
          <a:p>
            <a:pPr marL="342900" indent="-342900">
              <a:buFont typeface="+mj-lt"/>
              <a:buAutoNum type="arabicPeriod"/>
              <a:defRPr/>
            </a:pPr>
            <a:r>
              <a:rPr lang="ro-RO" dirty="0" smtClean="0">
                <a:ea typeface="+mj-ea"/>
              </a:rPr>
              <a:t> </a:t>
            </a:r>
            <a:r>
              <a:rPr lang="ro-RO" b="1" dirty="0" smtClean="0">
                <a:ea typeface="+mj-ea"/>
              </a:rPr>
              <a:t>Conectorii</a:t>
            </a:r>
            <a:r>
              <a:rPr lang="en-GB" dirty="0" smtClean="0">
                <a:ea typeface="+mj-ea"/>
              </a:rPr>
              <a:t>: Au </a:t>
            </a:r>
            <a:r>
              <a:rPr lang="en-GB" dirty="0" err="1" smtClean="0">
                <a:ea typeface="+mj-ea"/>
              </a:rPr>
              <a:t>fost</a:t>
            </a:r>
            <a:r>
              <a:rPr lang="en-GB" dirty="0" smtClean="0">
                <a:ea typeface="+mj-ea"/>
              </a:rPr>
              <a:t> </a:t>
            </a:r>
            <a:r>
              <a:rPr lang="en-GB" dirty="0" err="1" smtClean="0">
                <a:ea typeface="+mj-ea"/>
              </a:rPr>
              <a:t>plasa</a:t>
            </a:r>
            <a:r>
              <a:rPr lang="ro-RO" dirty="0" smtClean="0">
                <a:ea typeface="+mj-ea"/>
              </a:rPr>
              <a:t>ți la marginea plăcii din cauza dimensiunea acestora, ce ar crea dificultăți pentru conectarea restul componentelor.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ro-RO" dirty="0" smtClean="0">
                <a:ea typeface="+mj-ea"/>
              </a:rPr>
              <a:t> </a:t>
            </a:r>
            <a:r>
              <a:rPr lang="ro-RO" b="1" dirty="0" smtClean="0">
                <a:ea typeface="+mj-ea"/>
              </a:rPr>
              <a:t>Markerii</a:t>
            </a:r>
            <a:r>
              <a:rPr lang="ro-RO" b="1" dirty="0" smtClean="0">
                <a:ea typeface="+mj-ea"/>
              </a:rPr>
              <a:t> Fiduciali</a:t>
            </a:r>
            <a:r>
              <a:rPr lang="en-GB" dirty="0" smtClean="0">
                <a:ea typeface="+mj-ea"/>
              </a:rPr>
              <a:t>:</a:t>
            </a:r>
            <a:r>
              <a:rPr lang="ro-RO" dirty="0" smtClean="0">
                <a:ea typeface="+mj-ea"/>
              </a:rPr>
              <a:t> Au fost plasați conform cerinței.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ro-RO" dirty="0">
                <a:ea typeface="+mj-ea"/>
              </a:rPr>
              <a:t> </a:t>
            </a:r>
            <a:r>
              <a:rPr lang="ro-RO" b="1" dirty="0" smtClean="0">
                <a:ea typeface="+mj-ea"/>
              </a:rPr>
              <a:t>Rezistențe, condensatoare, diode</a:t>
            </a:r>
            <a:r>
              <a:rPr lang="en-GB" b="1" dirty="0" smtClean="0">
                <a:ea typeface="+mj-ea"/>
              </a:rPr>
              <a:t> </a:t>
            </a:r>
            <a:r>
              <a:rPr lang="ro-RO" b="1" dirty="0" smtClean="0">
                <a:ea typeface="+mj-ea"/>
              </a:rPr>
              <a:t>și tranzistoare</a:t>
            </a:r>
            <a:r>
              <a:rPr lang="en-GB" dirty="0" smtClean="0">
                <a:ea typeface="+mj-ea"/>
              </a:rPr>
              <a:t>:</a:t>
            </a:r>
            <a:r>
              <a:rPr lang="ro-RO" dirty="0" smtClean="0">
                <a:ea typeface="+mj-ea"/>
              </a:rPr>
              <a:t> Au fost plasate în locuri similare cu schema electrică pentru a avea conexiuni mai simple și pentru a fi mai ușor de urmărit și găsit componentele căutate atunci când placa va fi folosită în etapa a doua.</a:t>
            </a:r>
            <a:endParaRPr lang="ro-RO" dirty="0" smtClean="0">
              <a:ea typeface="+mj-ea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b="1" dirty="0" err="1" smtClean="0">
                <a:ea typeface="+mj-ea"/>
              </a:rPr>
              <a:t>Dimensiuni</a:t>
            </a:r>
            <a:r>
              <a:rPr lang="en-US" b="1" dirty="0" smtClean="0">
                <a:ea typeface="+mj-ea"/>
              </a:rPr>
              <a:t> </a:t>
            </a:r>
            <a:r>
              <a:rPr lang="en-US" b="1" dirty="0" err="1" smtClean="0">
                <a:ea typeface="+mj-ea"/>
              </a:rPr>
              <a:t>Trasee</a:t>
            </a:r>
            <a:r>
              <a:rPr lang="en-US" b="1" dirty="0" smtClean="0">
                <a:ea typeface="+mj-ea"/>
              </a:rPr>
              <a:t>:</a:t>
            </a:r>
          </a:p>
          <a:p>
            <a:pPr>
              <a:defRPr/>
            </a:pPr>
            <a:r>
              <a:rPr lang="ro-RO" dirty="0">
                <a:ea typeface="+mj-ea"/>
              </a:rPr>
              <a:t>  </a:t>
            </a:r>
            <a:r>
              <a:rPr lang="ro-RO" dirty="0" smtClean="0">
                <a:ea typeface="+mj-ea"/>
              </a:rPr>
              <a:t>     Dimensiunile traseelor au fost selectate pur pe baza cerințelor temei primite.</a:t>
            </a:r>
            <a:endParaRPr lang="en-US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93193799"/>
      </p:ext>
    </p:extLst>
  </p:cSld>
  <p:clrMapOvr>
    <a:masterClrMapping/>
  </p:clrMapOvr>
  <p:transition>
    <p:pull dir="r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304800" y="685800"/>
            <a:ext cx="8610600" cy="914400"/>
          </a:xfrm>
        </p:spPr>
        <p:txBody>
          <a:bodyPr/>
          <a:lstStyle/>
          <a:p>
            <a:pPr algn="l"/>
            <a:r>
              <a:rPr lang="en-GB" altLang="en-US" sz="2400" b="1" dirty="0" err="1">
                <a:latin typeface="Arial" charset="0"/>
                <a:cs typeface="Arial" charset="0"/>
              </a:rPr>
              <a:t>Fotografii</a:t>
            </a:r>
            <a:r>
              <a:rPr lang="en-GB" altLang="en-US" sz="2400" b="1" dirty="0">
                <a:latin typeface="Arial" charset="0"/>
                <a:cs typeface="Arial" charset="0"/>
              </a:rPr>
              <a:t> din </a:t>
            </a:r>
            <a:r>
              <a:rPr lang="en-GB" altLang="en-US" sz="2400" b="1" dirty="0" err="1">
                <a:latin typeface="Arial" charset="0"/>
                <a:cs typeface="Arial" charset="0"/>
              </a:rPr>
              <a:t>etapa</a:t>
            </a:r>
            <a:r>
              <a:rPr lang="en-GB" altLang="en-US" sz="2400" b="1" dirty="0">
                <a:latin typeface="Arial" charset="0"/>
                <a:cs typeface="Arial" charset="0"/>
              </a:rPr>
              <a:t> de </a:t>
            </a:r>
            <a:r>
              <a:rPr lang="en-GB" altLang="en-US" sz="2400" b="1" dirty="0" err="1">
                <a:latin typeface="Arial" charset="0"/>
                <a:cs typeface="Arial" charset="0"/>
              </a:rPr>
              <a:t>echipare</a:t>
            </a:r>
            <a:r>
              <a:rPr lang="en-GB" altLang="en-US" sz="2400" b="1" dirty="0">
                <a:latin typeface="Arial" charset="0"/>
                <a:cs typeface="Arial" charset="0"/>
              </a:rPr>
              <a:t> a </a:t>
            </a:r>
            <a:r>
              <a:rPr lang="en-GB" altLang="en-US" sz="2400" b="1" dirty="0" err="1">
                <a:latin typeface="Arial" charset="0"/>
                <a:cs typeface="Arial" charset="0"/>
              </a:rPr>
              <a:t>modulului</a:t>
            </a:r>
            <a:r>
              <a:rPr lang="en-GB" altLang="en-US" sz="2400" b="1" dirty="0">
                <a:latin typeface="Arial" charset="0"/>
                <a:cs typeface="Arial" charset="0"/>
              </a:rPr>
              <a:t> electronic</a:t>
            </a:r>
            <a:endParaRPr lang="en-US" altLang="en-US" sz="2400" b="1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9219" name="Title 1"/>
          <p:cNvSpPr txBox="1">
            <a:spLocks/>
          </p:cNvSpPr>
          <p:nvPr/>
        </p:nvSpPr>
        <p:spPr bwMode="auto">
          <a:xfrm>
            <a:off x="228600" y="15240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 typeface="Arial" charset="0"/>
              <a:buChar char="•"/>
            </a:pPr>
            <a:r>
              <a:rPr lang="en-US" altLang="ro-RO" dirty="0"/>
              <a:t> </a:t>
            </a:r>
            <a:r>
              <a:rPr lang="ro-RO" altLang="ro-RO" dirty="0"/>
              <a:t>Layout PCB</a:t>
            </a:r>
          </a:p>
          <a:p>
            <a:pPr>
              <a:buFont typeface="Arial" charset="0"/>
              <a:buChar char="•"/>
            </a:pPr>
            <a:r>
              <a:rPr lang="ro-RO" altLang="ro-RO" dirty="0"/>
              <a:t> Foto PCB echipat</a:t>
            </a:r>
          </a:p>
          <a:p>
            <a:pPr>
              <a:buFont typeface="Arial" charset="0"/>
              <a:buChar char="•"/>
            </a:pPr>
            <a:r>
              <a:rPr lang="ro-RO" altLang="ro-RO" dirty="0">
                <a:solidFill>
                  <a:srgbClr val="FF0000"/>
                </a:solidFill>
              </a:rPr>
              <a:t> Maxim </a:t>
            </a:r>
            <a:r>
              <a:rPr lang="en-GB" altLang="ro-RO" dirty="0">
                <a:solidFill>
                  <a:srgbClr val="FF0000"/>
                </a:solidFill>
              </a:rPr>
              <a:t>o</a:t>
            </a:r>
            <a:r>
              <a:rPr lang="ro-RO" altLang="ro-RO" dirty="0">
                <a:solidFill>
                  <a:srgbClr val="FF0000"/>
                </a:solidFill>
              </a:rPr>
              <a:t> pagină</a:t>
            </a:r>
            <a:endParaRPr lang="en-US" altLang="ro-RO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67000" y="1905000"/>
            <a:ext cx="3711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b="1" dirty="0">
                <a:solidFill>
                  <a:srgbClr val="FF0000"/>
                </a:solidFill>
              </a:rPr>
              <a:t>- se </a:t>
            </a:r>
            <a:r>
              <a:rPr lang="en-GB" altLang="en-US" b="1" dirty="0" err="1">
                <a:solidFill>
                  <a:srgbClr val="FF0000"/>
                </a:solidFill>
              </a:rPr>
              <a:t>va</a:t>
            </a:r>
            <a:r>
              <a:rPr lang="en-GB" altLang="en-US" b="1" dirty="0">
                <a:solidFill>
                  <a:srgbClr val="FF0000"/>
                </a:solidFill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</a:rPr>
              <a:t>completa</a:t>
            </a:r>
            <a:r>
              <a:rPr lang="en-GB" altLang="en-US" b="1" dirty="0">
                <a:solidFill>
                  <a:srgbClr val="FF0000"/>
                </a:solidFill>
              </a:rPr>
              <a:t> </a:t>
            </a:r>
            <a:r>
              <a:rPr lang="ro-RO" altLang="en-US" b="1" dirty="0">
                <a:solidFill>
                  <a:srgbClr val="FF0000"/>
                </a:solidFill>
              </a:rPr>
              <a:t>î</a:t>
            </a:r>
            <a:r>
              <a:rPr lang="en-GB" altLang="en-US" b="1" dirty="0">
                <a:solidFill>
                  <a:srgbClr val="FF0000"/>
                </a:solidFill>
              </a:rPr>
              <a:t>n Sem</a:t>
            </a:r>
            <a:r>
              <a:rPr lang="ro-RO" altLang="en-US" b="1" dirty="0">
                <a:solidFill>
                  <a:srgbClr val="FF0000"/>
                </a:solidFill>
              </a:rPr>
              <a:t>.</a:t>
            </a:r>
            <a:r>
              <a:rPr lang="en-GB" altLang="en-US" b="1" dirty="0">
                <a:solidFill>
                  <a:srgbClr val="FF0000"/>
                </a:solidFill>
              </a:rPr>
              <a:t> al II-lea</a:t>
            </a:r>
            <a:endParaRPr lang="en-GB" dirty="0"/>
          </a:p>
        </p:txBody>
      </p:sp>
    </p:spTree>
  </p:cSld>
  <p:clrMapOvr>
    <a:masterClrMapping/>
  </p:clrMapOvr>
  <p:transition>
    <p:pull dir="r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>
                <a:latin typeface="Arial" charset="0"/>
                <a:cs typeface="Arial" charset="0"/>
              </a:rPr>
              <a:t>Rezultate experimentale</a:t>
            </a:r>
            <a:endParaRPr lang="en-US" altLang="en-US" sz="2400" b="1">
              <a:latin typeface="Arial" charset="0"/>
              <a:cs typeface="Arial" charset="0"/>
            </a:endParaRPr>
          </a:p>
        </p:txBody>
      </p:sp>
      <p:sp>
        <p:nvSpPr>
          <p:cNvPr id="9219" name="Title 1"/>
          <p:cNvSpPr txBox="1">
            <a:spLocks/>
          </p:cNvSpPr>
          <p:nvPr/>
        </p:nvSpPr>
        <p:spPr bwMode="auto">
          <a:xfrm>
            <a:off x="228600" y="15240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 typeface="Arial" charset="0"/>
              <a:buChar char="•"/>
            </a:pPr>
            <a:r>
              <a:rPr lang="en-GB" altLang="ro-RO" dirty="0"/>
              <a:t> </a:t>
            </a:r>
            <a:r>
              <a:rPr lang="ro-RO" altLang="ro-RO" dirty="0"/>
              <a:t>Foto forme de undă</a:t>
            </a:r>
          </a:p>
          <a:p>
            <a:pPr>
              <a:buFont typeface="Arial" charset="0"/>
              <a:buChar char="•"/>
            </a:pPr>
            <a:r>
              <a:rPr lang="ro-RO" altLang="ro-RO" dirty="0"/>
              <a:t> Tabele măsurători</a:t>
            </a:r>
          </a:p>
          <a:p>
            <a:pPr>
              <a:buFont typeface="Arial" charset="0"/>
              <a:buChar char="•"/>
            </a:pPr>
            <a:r>
              <a:rPr lang="ro-RO" altLang="ro-RO" dirty="0"/>
              <a:t> Tot ceea ce justifică funcționarea proiectului în specificațiile impuse</a:t>
            </a:r>
          </a:p>
          <a:p>
            <a:pPr>
              <a:buFont typeface="Arial" charset="0"/>
              <a:buChar char="•"/>
            </a:pPr>
            <a:r>
              <a:rPr lang="ro-RO" altLang="ro-RO" dirty="0"/>
              <a:t> </a:t>
            </a:r>
            <a:r>
              <a:rPr lang="ro-RO" altLang="ro-RO" dirty="0">
                <a:solidFill>
                  <a:srgbClr val="FF0000"/>
                </a:solidFill>
              </a:rPr>
              <a:t>Maxim două pagini</a:t>
            </a:r>
            <a:endParaRPr lang="en-US" altLang="ro-RO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67000" y="1905000"/>
            <a:ext cx="3711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b="1" dirty="0">
                <a:solidFill>
                  <a:srgbClr val="FF0000"/>
                </a:solidFill>
              </a:rPr>
              <a:t>- se </a:t>
            </a:r>
            <a:r>
              <a:rPr lang="en-GB" altLang="en-US" b="1" dirty="0" err="1">
                <a:solidFill>
                  <a:srgbClr val="FF0000"/>
                </a:solidFill>
              </a:rPr>
              <a:t>va</a:t>
            </a:r>
            <a:r>
              <a:rPr lang="en-GB" altLang="en-US" b="1" dirty="0">
                <a:solidFill>
                  <a:srgbClr val="FF0000"/>
                </a:solidFill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</a:rPr>
              <a:t>completa</a:t>
            </a:r>
            <a:r>
              <a:rPr lang="en-GB" altLang="en-US" b="1" dirty="0">
                <a:solidFill>
                  <a:srgbClr val="FF0000"/>
                </a:solidFill>
              </a:rPr>
              <a:t> </a:t>
            </a:r>
            <a:r>
              <a:rPr lang="ro-RO" altLang="en-US" b="1" dirty="0">
                <a:solidFill>
                  <a:srgbClr val="FF0000"/>
                </a:solidFill>
              </a:rPr>
              <a:t>î</a:t>
            </a:r>
            <a:r>
              <a:rPr lang="en-GB" altLang="en-US" b="1" dirty="0">
                <a:solidFill>
                  <a:srgbClr val="FF0000"/>
                </a:solidFill>
              </a:rPr>
              <a:t>n Sem</a:t>
            </a:r>
            <a:r>
              <a:rPr lang="ro-RO" altLang="en-US" b="1" dirty="0">
                <a:solidFill>
                  <a:srgbClr val="FF0000"/>
                </a:solidFill>
              </a:rPr>
              <a:t>.</a:t>
            </a:r>
            <a:r>
              <a:rPr lang="en-GB" altLang="en-US" b="1" dirty="0">
                <a:solidFill>
                  <a:srgbClr val="FF0000"/>
                </a:solidFill>
              </a:rPr>
              <a:t> al II-lea</a:t>
            </a:r>
            <a:endParaRPr lang="en-GB" dirty="0"/>
          </a:p>
        </p:txBody>
      </p:sp>
    </p:spTree>
  </p:cSld>
  <p:clrMapOvr>
    <a:masterClrMapping/>
  </p:clrMapOvr>
  <p:transition>
    <p:pull dir="r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>
                <a:latin typeface="Arial" charset="0"/>
                <a:cs typeface="Arial" charset="0"/>
              </a:rPr>
              <a:t>Rezultate experimentale</a:t>
            </a:r>
            <a:endParaRPr lang="en-US" altLang="en-US" sz="2400" b="1">
              <a:latin typeface="Arial" charset="0"/>
              <a:cs typeface="Arial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52400" y="16002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just">
              <a:buFont typeface="Arial" pitchFamily="34" charset="0"/>
              <a:buChar char="•"/>
              <a:defRPr/>
            </a:pPr>
            <a:r>
              <a:rPr lang="ro-RO" dirty="0">
                <a:ea typeface="+mj-ea"/>
              </a:rPr>
              <a:t>Tabel comparativ </a:t>
            </a:r>
            <a:endParaRPr lang="en-US" dirty="0">
              <a:ea typeface="+mj-ea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916448"/>
              </p:ext>
            </p:extLst>
          </p:nvPr>
        </p:nvGraphicFramePr>
        <p:xfrm>
          <a:off x="304800" y="2362200"/>
          <a:ext cx="8382000" cy="3240415"/>
        </p:xfrm>
        <a:graphic>
          <a:graphicData uri="http://schemas.openxmlformats.org/drawingml/2006/table">
            <a:tbl>
              <a:tblPr/>
              <a:tblGrid>
                <a:gridCol w="3429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159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altLang="ro-RO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Cerințe impuse</a:t>
                      </a:r>
                      <a:endParaRPr kumimoji="0" lang="en-US" altLang="ro-RO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altLang="ro-RO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Rezultate simulări</a:t>
                      </a:r>
                      <a:endParaRPr kumimoji="0" lang="en-US" altLang="ro-RO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altLang="ro-RO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Rezultate măsurători</a:t>
                      </a:r>
                      <a:endParaRPr kumimoji="0" lang="en-US" altLang="ro-RO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Semnal de intrare, </a:t>
                      </a:r>
                      <a:r>
                        <a:rPr lang="ro-RO" sz="18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 </a:t>
                      </a:r>
                      <a:r>
                        <a:rPr lang="ro-RO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gama: 360 [mV]; </a:t>
                      </a:r>
                      <a:endParaRPr lang="en-GB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altLang="ro-RO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360 </a:t>
                      </a:r>
                      <a:r>
                        <a:rPr lang="ro-RO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[mV]</a:t>
                      </a:r>
                      <a:endParaRPr kumimoji="0" lang="ro-RO" altLang="ro-RO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Sarcina la ieșire, </a:t>
                      </a:r>
                      <a:r>
                        <a:rPr lang="ro-RO" sz="18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RL</a:t>
                      </a:r>
                      <a:r>
                        <a:rPr lang="ro-RO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60 [Ω]; </a:t>
                      </a:r>
                      <a:endParaRPr lang="en-GB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altLang="ro-RO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60 </a:t>
                      </a:r>
                      <a:r>
                        <a:rPr lang="ro-RO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[Ω]</a:t>
                      </a:r>
                      <a:endParaRPr kumimoji="0" lang="ro-RO" altLang="ro-RO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Rezistența de intrare </a:t>
                      </a:r>
                      <a:r>
                        <a:rPr lang="ro-RO" sz="18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 </a:t>
                      </a:r>
                      <a:r>
                        <a:rPr lang="ro-RO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&gt;150 [kΩ]; </a:t>
                      </a:r>
                      <a:endParaRPr lang="en-GB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altLang="ro-RO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219 </a:t>
                      </a:r>
                      <a:r>
                        <a:rPr lang="ro-RO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[kΩ]</a:t>
                      </a:r>
                      <a:endParaRPr lang="en-GB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o-RO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Rezistență ieșire </a:t>
                      </a:r>
                      <a:r>
                        <a:rPr lang="ro-RO" sz="18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 </a:t>
                      </a:r>
                      <a:r>
                        <a:rPr lang="ro-RO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 0,6 [Ω] </a:t>
                      </a:r>
                      <a:endParaRPr kumimoji="0" lang="ro-RO" altLang="ro-RO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o-RO" altLang="ro-RO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0.54 </a:t>
                      </a:r>
                      <a:r>
                        <a:rPr lang="ro-RO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[Ω] </a:t>
                      </a:r>
                      <a:endParaRPr kumimoji="0" lang="ro-RO" altLang="ro-RO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Amplificare, </a:t>
                      </a:r>
                      <a:r>
                        <a:rPr lang="ro-RO" sz="1800" i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</a:t>
                      </a:r>
                      <a:r>
                        <a:rPr lang="ro-RO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10; </a:t>
                      </a:r>
                      <a:endParaRPr lang="en-GB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altLang="ro-RO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10</a:t>
                      </a:r>
                      <a:endParaRPr kumimoji="0" lang="ro-RO" altLang="ro-RO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Tensiunea la ieşire 3,6 V.</a:t>
                      </a:r>
                      <a:endParaRPr lang="en-GB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altLang="ro-RO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3.6 V</a:t>
                      </a:r>
                      <a:endParaRPr kumimoji="0" lang="ro-RO" altLang="ro-RO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ro-RO" sz="18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Domeniul temperaturilor: 0-70C </a:t>
                      </a:r>
                      <a:endParaRPr kumimoji="0" lang="ro-RO" altLang="ro-RO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altLang="ro-RO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Bun</a:t>
                      </a:r>
                      <a:endParaRPr kumimoji="0" lang="ro-RO" altLang="ro-RO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943600" y="2743200"/>
            <a:ext cx="2743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altLang="en-US" b="1" dirty="0">
                <a:solidFill>
                  <a:srgbClr val="FF0000"/>
                </a:solidFill>
              </a:rPr>
              <a:t>- se </a:t>
            </a:r>
            <a:r>
              <a:rPr lang="en-GB" altLang="en-US" b="1" dirty="0" err="1">
                <a:solidFill>
                  <a:srgbClr val="FF0000"/>
                </a:solidFill>
              </a:rPr>
              <a:t>va</a:t>
            </a:r>
            <a:r>
              <a:rPr lang="en-GB" altLang="en-US" b="1" dirty="0">
                <a:solidFill>
                  <a:srgbClr val="FF0000"/>
                </a:solidFill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</a:rPr>
              <a:t>completa</a:t>
            </a:r>
            <a:r>
              <a:rPr lang="en-GB" altLang="en-US" b="1" dirty="0">
                <a:solidFill>
                  <a:srgbClr val="FF0000"/>
                </a:solidFill>
              </a:rPr>
              <a:t> </a:t>
            </a:r>
            <a:r>
              <a:rPr lang="ro-RO" altLang="en-US" b="1" dirty="0">
                <a:solidFill>
                  <a:srgbClr val="FF0000"/>
                </a:solidFill>
              </a:rPr>
              <a:t>î</a:t>
            </a:r>
            <a:r>
              <a:rPr lang="en-GB" altLang="en-US" b="1" dirty="0">
                <a:solidFill>
                  <a:srgbClr val="FF0000"/>
                </a:solidFill>
              </a:rPr>
              <a:t>n Sem</a:t>
            </a:r>
            <a:r>
              <a:rPr lang="ro-RO" altLang="en-US" b="1" dirty="0">
                <a:solidFill>
                  <a:srgbClr val="FF0000"/>
                </a:solidFill>
              </a:rPr>
              <a:t>.</a:t>
            </a:r>
            <a:r>
              <a:rPr lang="en-GB" altLang="en-US" b="1" dirty="0">
                <a:solidFill>
                  <a:srgbClr val="FF0000"/>
                </a:solidFill>
              </a:rPr>
              <a:t> al II-lea</a:t>
            </a:r>
            <a:endParaRPr lang="en-GB" dirty="0"/>
          </a:p>
        </p:txBody>
      </p:sp>
    </p:spTree>
  </p:cSld>
  <p:clrMapOvr>
    <a:masterClrMapping/>
  </p:clrMapOvr>
  <p:transition>
    <p:pull dir="r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>
                <a:latin typeface="Arial" charset="0"/>
                <a:cs typeface="Arial" charset="0"/>
              </a:rPr>
              <a:t>Concluzii</a:t>
            </a:r>
            <a:endParaRPr lang="en-US" altLang="en-US" sz="2400" b="1">
              <a:latin typeface="Arial" charset="0"/>
              <a:cs typeface="Arial" charset="0"/>
            </a:endParaRPr>
          </a:p>
        </p:txBody>
      </p:sp>
      <p:sp>
        <p:nvSpPr>
          <p:cNvPr id="11267" name="Title 1"/>
          <p:cNvSpPr txBox="1">
            <a:spLocks/>
          </p:cNvSpPr>
          <p:nvPr/>
        </p:nvSpPr>
        <p:spPr bwMode="auto">
          <a:xfrm>
            <a:off x="152400" y="15240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 typeface="Arial" charset="0"/>
              <a:buChar char="•"/>
            </a:pPr>
            <a:r>
              <a:rPr lang="en-US" altLang="ro-RO" dirty="0"/>
              <a:t> </a:t>
            </a:r>
            <a:r>
              <a:rPr lang="ro-RO" altLang="ro-RO" dirty="0"/>
              <a:t>Se comentează rezultatele obținute</a:t>
            </a:r>
          </a:p>
          <a:p>
            <a:pPr>
              <a:buFont typeface="Arial" charset="0"/>
              <a:buChar char="•"/>
            </a:pPr>
            <a:r>
              <a:rPr lang="ro-RO" altLang="ro-RO" dirty="0"/>
              <a:t> Ce îmbunătățiri ar putea fi aduse</a:t>
            </a:r>
          </a:p>
          <a:p>
            <a:pPr>
              <a:buFont typeface="Arial" charset="0"/>
              <a:buChar char="•"/>
            </a:pPr>
            <a:r>
              <a:rPr lang="ro-RO" altLang="ro-RO" dirty="0"/>
              <a:t> În cazul în care proiectul nu a funcționat la prima încercare, se scot în evidență erorile de concept/realizare (d.p.d.v al proiectării schemei, layout-ului, etc. )</a:t>
            </a:r>
          </a:p>
          <a:p>
            <a:pPr>
              <a:buFont typeface="Arial" charset="0"/>
              <a:buChar char="•"/>
            </a:pPr>
            <a:r>
              <a:rPr lang="ro-RO" altLang="ro-RO" dirty="0"/>
              <a:t> </a:t>
            </a:r>
            <a:r>
              <a:rPr lang="en-US" altLang="ro-RO" dirty="0"/>
              <a:t>C</a:t>
            </a:r>
            <a:r>
              <a:rPr lang="ro-RO" altLang="ro-RO" dirty="0"/>
              <a:t>um ar putea fi depanat – plan de depanare (organigramă)</a:t>
            </a:r>
          </a:p>
          <a:p>
            <a:pPr>
              <a:buFont typeface="Arial" charset="0"/>
              <a:buChar char="•"/>
            </a:pPr>
            <a:r>
              <a:rPr lang="ro-RO" altLang="ro-RO" dirty="0"/>
              <a:t> </a:t>
            </a:r>
            <a:r>
              <a:rPr lang="en-US" altLang="ro-RO" dirty="0">
                <a:solidFill>
                  <a:srgbClr val="FF0000"/>
                </a:solidFill>
              </a:rPr>
              <a:t>M</a:t>
            </a:r>
            <a:r>
              <a:rPr lang="ro-RO" altLang="ro-RO" dirty="0">
                <a:solidFill>
                  <a:srgbClr val="FF0000"/>
                </a:solidFill>
              </a:rPr>
              <a:t>axim două pagini</a:t>
            </a:r>
          </a:p>
          <a:p>
            <a:pPr>
              <a:buFont typeface="Arial" charset="0"/>
              <a:buChar char="•"/>
            </a:pPr>
            <a:endParaRPr lang="ro-RO" altLang="ro-RO" dirty="0">
              <a:solidFill>
                <a:srgbClr val="FF0000"/>
              </a:solidFill>
            </a:endParaRPr>
          </a:p>
          <a:p>
            <a:pPr>
              <a:buFont typeface="Arial" charset="0"/>
              <a:buChar char="•"/>
            </a:pPr>
            <a:r>
              <a:rPr lang="ro-RO" altLang="ro-RO" dirty="0">
                <a:solidFill>
                  <a:srgbClr val="FF0000"/>
                </a:solidFill>
              </a:rPr>
              <a:t> ! Timpul maxim acordat expunerii este de </a:t>
            </a:r>
            <a:r>
              <a:rPr lang="en-US" altLang="ro-RO" dirty="0">
                <a:solidFill>
                  <a:srgbClr val="FF0000"/>
                </a:solidFill>
              </a:rPr>
              <a:t>5-6</a:t>
            </a:r>
            <a:r>
              <a:rPr lang="ro-RO" altLang="ro-RO" dirty="0">
                <a:solidFill>
                  <a:srgbClr val="FF0000"/>
                </a:solidFill>
              </a:rPr>
              <a:t> minute</a:t>
            </a:r>
          </a:p>
        </p:txBody>
      </p:sp>
      <p:sp>
        <p:nvSpPr>
          <p:cNvPr id="4" name="Rectangle 3"/>
          <p:cNvSpPr/>
          <p:nvPr/>
        </p:nvSpPr>
        <p:spPr>
          <a:xfrm>
            <a:off x="2667000" y="1905000"/>
            <a:ext cx="3711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b="1" dirty="0">
                <a:solidFill>
                  <a:srgbClr val="FF0000"/>
                </a:solidFill>
              </a:rPr>
              <a:t>- se </a:t>
            </a:r>
            <a:r>
              <a:rPr lang="en-GB" altLang="en-US" b="1" dirty="0" err="1">
                <a:solidFill>
                  <a:srgbClr val="FF0000"/>
                </a:solidFill>
              </a:rPr>
              <a:t>va</a:t>
            </a:r>
            <a:r>
              <a:rPr lang="en-GB" altLang="en-US" b="1" dirty="0">
                <a:solidFill>
                  <a:srgbClr val="FF0000"/>
                </a:solidFill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</a:rPr>
              <a:t>completa</a:t>
            </a:r>
            <a:r>
              <a:rPr lang="en-GB" altLang="en-US" b="1" dirty="0">
                <a:solidFill>
                  <a:srgbClr val="FF0000"/>
                </a:solidFill>
              </a:rPr>
              <a:t> </a:t>
            </a:r>
            <a:r>
              <a:rPr lang="ro-RO" altLang="en-US" b="1" dirty="0">
                <a:solidFill>
                  <a:srgbClr val="FF0000"/>
                </a:solidFill>
              </a:rPr>
              <a:t>î</a:t>
            </a:r>
            <a:r>
              <a:rPr lang="en-GB" altLang="en-US" b="1" dirty="0">
                <a:solidFill>
                  <a:srgbClr val="FF0000"/>
                </a:solidFill>
              </a:rPr>
              <a:t>n Sem</a:t>
            </a:r>
            <a:r>
              <a:rPr lang="ro-RO" altLang="en-US" b="1" dirty="0">
                <a:solidFill>
                  <a:srgbClr val="FF0000"/>
                </a:solidFill>
              </a:rPr>
              <a:t>.</a:t>
            </a:r>
            <a:r>
              <a:rPr lang="en-GB" altLang="en-US" b="1" dirty="0">
                <a:solidFill>
                  <a:srgbClr val="FF0000"/>
                </a:solidFill>
              </a:rPr>
              <a:t> al II-lea</a:t>
            </a:r>
            <a:endParaRPr lang="en-GB" dirty="0"/>
          </a:p>
        </p:txBody>
      </p:sp>
    </p:spTree>
  </p:cSld>
  <p:clrMapOvr>
    <a:masterClrMapping/>
  </p:clrMapOvr>
  <p:transition>
    <p:pull dir="r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 dirty="0">
                <a:latin typeface="Arial" charset="0"/>
                <a:cs typeface="Arial" charset="0"/>
              </a:rPr>
              <a:t>Concluzii</a:t>
            </a:r>
            <a:endParaRPr lang="en-US" altLang="en-US" sz="2400" b="1" dirty="0">
              <a:latin typeface="Arial" charset="0"/>
              <a:cs typeface="Arial" charset="0"/>
            </a:endParaRPr>
          </a:p>
        </p:txBody>
      </p:sp>
      <p:sp>
        <p:nvSpPr>
          <p:cNvPr id="12291" name="Title 1"/>
          <p:cNvSpPr txBox="1">
            <a:spLocks/>
          </p:cNvSpPr>
          <p:nvPr/>
        </p:nvSpPr>
        <p:spPr bwMode="auto">
          <a:xfrm>
            <a:off x="152400" y="1524000"/>
            <a:ext cx="8763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231775" indent="-231775">
              <a:buFont typeface="Arial" charset="0"/>
              <a:buChar char="•"/>
            </a:pPr>
            <a:r>
              <a:rPr lang="en-US" altLang="ro-RO" dirty="0"/>
              <a:t>Ce </a:t>
            </a:r>
            <a:r>
              <a:rPr lang="ro-RO" altLang="ro-RO" dirty="0" err="1"/>
              <a:t>cunoș</a:t>
            </a:r>
            <a:r>
              <a:rPr lang="en-US" altLang="ro-RO" dirty="0"/>
              <a:t>tin</a:t>
            </a:r>
            <a:r>
              <a:rPr lang="ro-RO" altLang="ro-RO" dirty="0"/>
              <a:t>ț</a:t>
            </a:r>
            <a:r>
              <a:rPr lang="en-US" altLang="ro-RO" dirty="0"/>
              <a:t>e au </a:t>
            </a:r>
            <a:r>
              <a:rPr lang="en-US" altLang="ro-RO" dirty="0" err="1"/>
              <a:t>fost</a:t>
            </a:r>
            <a:r>
              <a:rPr lang="en-US" altLang="ro-RO" dirty="0"/>
              <a:t> dob</a:t>
            </a:r>
            <a:r>
              <a:rPr lang="ro-RO" altLang="ro-RO" dirty="0"/>
              <a:t>â</a:t>
            </a:r>
            <a:r>
              <a:rPr lang="en-US" altLang="ro-RO" dirty="0" err="1"/>
              <a:t>ndite</a:t>
            </a:r>
            <a:r>
              <a:rPr lang="en-US" altLang="ro-RO" dirty="0"/>
              <a:t> pe </a:t>
            </a:r>
            <a:r>
              <a:rPr lang="en-US" altLang="ro-RO" dirty="0" err="1"/>
              <a:t>parcursul</a:t>
            </a:r>
            <a:r>
              <a:rPr lang="en-US" altLang="ro-RO" dirty="0"/>
              <a:t> </a:t>
            </a:r>
            <a:r>
              <a:rPr lang="en-US" altLang="ro-RO" dirty="0" err="1"/>
              <a:t>activit</a:t>
            </a:r>
            <a:r>
              <a:rPr lang="ro-RO" altLang="ro-RO" dirty="0" err="1"/>
              <a:t>ăț</a:t>
            </a:r>
            <a:r>
              <a:rPr lang="en-US" altLang="ro-RO" dirty="0" err="1"/>
              <a:t>ilor</a:t>
            </a:r>
            <a:r>
              <a:rPr lang="en-US" altLang="ro-RO" dirty="0"/>
              <a:t> </a:t>
            </a:r>
            <a:r>
              <a:rPr lang="en-US" altLang="ro-RO" dirty="0" err="1"/>
              <a:t>desf</a:t>
            </a:r>
            <a:r>
              <a:rPr lang="ro-RO" altLang="ro-RO" dirty="0" err="1"/>
              <a:t>ăș</a:t>
            </a:r>
            <a:r>
              <a:rPr lang="en-US" altLang="ro-RO" dirty="0"/>
              <a:t>urate </a:t>
            </a:r>
            <a:r>
              <a:rPr lang="ro-RO" altLang="ro-RO" dirty="0"/>
              <a:t>î</a:t>
            </a:r>
            <a:r>
              <a:rPr lang="en-US" altLang="ro-RO" dirty="0"/>
              <a:t>n </a:t>
            </a:r>
            <a:r>
              <a:rPr lang="en-US" altLang="ro-RO" dirty="0" err="1"/>
              <a:t>cadrul</a:t>
            </a:r>
            <a:r>
              <a:rPr lang="en-US" altLang="ro-RO" dirty="0"/>
              <a:t> </a:t>
            </a:r>
            <a:r>
              <a:rPr lang="en-US" altLang="ro-RO" dirty="0" err="1"/>
              <a:t>proiectului</a:t>
            </a:r>
            <a:endParaRPr lang="en-US" altLang="ro-RO" dirty="0"/>
          </a:p>
          <a:p>
            <a:pPr marL="231775" indent="-231775">
              <a:buFont typeface="Arial" charset="0"/>
              <a:buChar char="•"/>
            </a:pPr>
            <a:r>
              <a:rPr lang="en-US" altLang="ro-RO" dirty="0" err="1"/>
              <a:t>Eviden</a:t>
            </a:r>
            <a:r>
              <a:rPr lang="ro-RO" altLang="ro-RO" dirty="0"/>
              <a:t>ț</a:t>
            </a:r>
            <a:r>
              <a:rPr lang="en-US" altLang="ro-RO" dirty="0" err="1"/>
              <a:t>ia</a:t>
            </a:r>
            <a:r>
              <a:rPr lang="ro-RO" altLang="ro-RO" dirty="0"/>
              <a:t>ț</a:t>
            </a:r>
            <a:r>
              <a:rPr lang="en-US" altLang="ro-RO" dirty="0" err="1"/>
              <a:t>i</a:t>
            </a:r>
            <a:r>
              <a:rPr lang="en-US" altLang="ro-RO" dirty="0"/>
              <a:t>, </a:t>
            </a:r>
            <a:r>
              <a:rPr lang="en-US" altLang="ro-RO" dirty="0" err="1"/>
              <a:t>dac</a:t>
            </a:r>
            <a:r>
              <a:rPr lang="ro-RO" altLang="ro-RO" dirty="0"/>
              <a:t>ă</a:t>
            </a:r>
            <a:r>
              <a:rPr lang="en-US" altLang="ro-RO" dirty="0"/>
              <a:t> exist</a:t>
            </a:r>
            <a:r>
              <a:rPr lang="ro-RO" altLang="ro-RO" dirty="0"/>
              <a:t>ă</a:t>
            </a:r>
            <a:r>
              <a:rPr lang="en-US" altLang="ro-RO" dirty="0"/>
              <a:t>, p</a:t>
            </a:r>
            <a:r>
              <a:rPr lang="ro-RO" altLang="ro-RO" dirty="0"/>
              <a:t>ă</a:t>
            </a:r>
            <a:r>
              <a:rPr lang="en-US" altLang="ro-RO" dirty="0"/>
              <a:t>r</a:t>
            </a:r>
            <a:r>
              <a:rPr lang="ro-RO" altLang="ro-RO" dirty="0"/>
              <a:t>ț</a:t>
            </a:r>
            <a:r>
              <a:rPr lang="en-US" altLang="ro-RO" dirty="0" err="1"/>
              <a:t>ile</a:t>
            </a:r>
            <a:r>
              <a:rPr lang="en-US" altLang="ro-RO" dirty="0"/>
              <a:t> </a:t>
            </a:r>
            <a:r>
              <a:rPr lang="en-US" altLang="ro-RO" dirty="0" err="1"/>
              <a:t>bune</a:t>
            </a:r>
            <a:r>
              <a:rPr lang="en-US" altLang="ro-RO" dirty="0"/>
              <a:t> legate de </a:t>
            </a:r>
            <a:r>
              <a:rPr lang="en-US" altLang="ro-RO" dirty="0" err="1"/>
              <a:t>activitatea</a:t>
            </a:r>
            <a:r>
              <a:rPr lang="en-US" altLang="ro-RO" dirty="0"/>
              <a:t> </a:t>
            </a:r>
            <a:r>
              <a:rPr lang="en-US" altLang="ro-RO" dirty="0" err="1"/>
              <a:t>depus</a:t>
            </a:r>
            <a:r>
              <a:rPr lang="ro-RO" altLang="ro-RO" dirty="0"/>
              <a:t>ă</a:t>
            </a:r>
            <a:r>
              <a:rPr lang="en-US" altLang="ro-RO" dirty="0"/>
              <a:t> </a:t>
            </a:r>
            <a:r>
              <a:rPr lang="ro-RO" altLang="ro-RO" dirty="0"/>
              <a:t>ș</a:t>
            </a:r>
            <a:r>
              <a:rPr lang="en-US" altLang="ro-RO" dirty="0" err="1"/>
              <a:t>i</a:t>
            </a:r>
            <a:r>
              <a:rPr lang="en-US" altLang="ro-RO" dirty="0"/>
              <a:t>/ </a:t>
            </a:r>
            <a:r>
              <a:rPr lang="en-US" altLang="ro-RO" dirty="0" err="1"/>
              <a:t>sau</a:t>
            </a:r>
            <a:r>
              <a:rPr lang="en-US" altLang="ro-RO" dirty="0"/>
              <a:t> </a:t>
            </a:r>
            <a:r>
              <a:rPr lang="en-US" altLang="ro-RO" dirty="0" err="1"/>
              <a:t>preciza</a:t>
            </a:r>
            <a:r>
              <a:rPr lang="ro-RO" altLang="ro-RO" dirty="0"/>
              <a:t>ț</a:t>
            </a:r>
            <a:r>
              <a:rPr lang="en-US" altLang="ro-RO" dirty="0" err="1"/>
              <a:t>i</a:t>
            </a:r>
            <a:r>
              <a:rPr lang="en-US" altLang="ro-RO" dirty="0"/>
              <a:t> p</a:t>
            </a:r>
            <a:r>
              <a:rPr lang="ro-RO" altLang="ro-RO" dirty="0"/>
              <a:t>ă</a:t>
            </a:r>
            <a:r>
              <a:rPr lang="en-US" altLang="ro-RO" dirty="0"/>
              <a:t>r</a:t>
            </a:r>
            <a:r>
              <a:rPr lang="ro-RO" altLang="ro-RO" dirty="0"/>
              <a:t>ț</a:t>
            </a:r>
            <a:r>
              <a:rPr lang="en-US" altLang="ro-RO" dirty="0" err="1"/>
              <a:t>ile</a:t>
            </a:r>
            <a:r>
              <a:rPr lang="en-US" altLang="ro-RO" dirty="0"/>
              <a:t> </a:t>
            </a:r>
            <a:r>
              <a:rPr lang="en-US" altLang="ro-RO" dirty="0" err="1"/>
              <a:t>slabe</a:t>
            </a:r>
            <a:r>
              <a:rPr lang="en-US" altLang="ro-RO" dirty="0"/>
              <a:t> </a:t>
            </a:r>
            <a:r>
              <a:rPr lang="en-US" altLang="ro-RO" dirty="0" err="1"/>
              <a:t>existente</a:t>
            </a:r>
            <a:r>
              <a:rPr lang="en-US" altLang="ro-RO" dirty="0"/>
              <a:t> </a:t>
            </a:r>
            <a:r>
              <a:rPr lang="ro-RO" altLang="ro-RO" dirty="0"/>
              <a:t>î</a:t>
            </a:r>
            <a:r>
              <a:rPr lang="en-US" altLang="ro-RO" dirty="0"/>
              <a:t>n </a:t>
            </a:r>
            <a:r>
              <a:rPr lang="en-US" altLang="ro-RO" dirty="0" err="1"/>
              <a:t>organizarea</a:t>
            </a:r>
            <a:r>
              <a:rPr lang="en-US" altLang="ro-RO" dirty="0"/>
              <a:t> </a:t>
            </a:r>
            <a:r>
              <a:rPr lang="en-US" altLang="ro-RO" dirty="0" err="1"/>
              <a:t>desf</a:t>
            </a:r>
            <a:r>
              <a:rPr lang="ro-RO" altLang="ro-RO" dirty="0" err="1"/>
              <a:t>ăș</a:t>
            </a:r>
            <a:r>
              <a:rPr lang="en-US" altLang="ro-RO" dirty="0" err="1"/>
              <a:t>ur</a:t>
            </a:r>
            <a:r>
              <a:rPr lang="ro-RO" altLang="ro-RO" dirty="0"/>
              <a:t>ă</a:t>
            </a:r>
            <a:r>
              <a:rPr lang="en-US" altLang="ro-RO" dirty="0" err="1"/>
              <a:t>rii</a:t>
            </a:r>
            <a:r>
              <a:rPr lang="en-US" altLang="ro-RO" dirty="0"/>
              <a:t> </a:t>
            </a:r>
            <a:r>
              <a:rPr lang="en-US" altLang="ro-RO" dirty="0" err="1"/>
              <a:t>proiectului</a:t>
            </a:r>
            <a:r>
              <a:rPr lang="ro-RO" altLang="ro-RO" dirty="0"/>
              <a:t> </a:t>
            </a:r>
            <a:endParaRPr lang="en-US" altLang="ro-RO" dirty="0"/>
          </a:p>
          <a:p>
            <a:pPr marL="231775" indent="-231775">
              <a:buFont typeface="Arial" charset="0"/>
              <a:buChar char="•"/>
            </a:pPr>
            <a:r>
              <a:rPr lang="en-US" altLang="ro-RO" dirty="0"/>
              <a:t>Care </a:t>
            </a:r>
            <a:r>
              <a:rPr lang="en-US" altLang="ro-RO" dirty="0" err="1"/>
              <a:t>ar</a:t>
            </a:r>
            <a:r>
              <a:rPr lang="en-US" altLang="ro-RO" dirty="0"/>
              <a:t> fi </a:t>
            </a:r>
            <a:r>
              <a:rPr lang="en-US" altLang="ro-RO" dirty="0" err="1"/>
              <a:t>propunerea</a:t>
            </a:r>
            <a:r>
              <a:rPr lang="en-US" altLang="ro-RO" dirty="0"/>
              <a:t> </a:t>
            </a:r>
            <a:r>
              <a:rPr lang="en-US" altLang="ro-RO" dirty="0" err="1"/>
              <a:t>voastr</a:t>
            </a:r>
            <a:r>
              <a:rPr lang="ro-RO" altLang="ro-RO" dirty="0"/>
              <a:t>ă</a:t>
            </a:r>
            <a:r>
              <a:rPr lang="en-US" altLang="ro-RO" dirty="0"/>
              <a:t>, </a:t>
            </a:r>
            <a:r>
              <a:rPr lang="en-US" altLang="ro-RO" dirty="0" err="1"/>
              <a:t>privind</a:t>
            </a:r>
            <a:r>
              <a:rPr lang="en-US" altLang="ro-RO" dirty="0"/>
              <a:t> </a:t>
            </a:r>
            <a:r>
              <a:rPr lang="en-US" altLang="ro-RO" dirty="0" err="1"/>
              <a:t>modul</a:t>
            </a:r>
            <a:r>
              <a:rPr lang="en-US" altLang="ro-RO" dirty="0"/>
              <a:t> </a:t>
            </a:r>
            <a:r>
              <a:rPr lang="ro-RO" altLang="ro-RO" dirty="0"/>
              <a:t>î</a:t>
            </a:r>
            <a:r>
              <a:rPr lang="en-US" altLang="ro-RO" dirty="0"/>
              <a:t>n care </a:t>
            </a:r>
            <a:r>
              <a:rPr lang="en-US" altLang="ro-RO" dirty="0" err="1"/>
              <a:t>ar</a:t>
            </a:r>
            <a:r>
              <a:rPr lang="en-US" altLang="ro-RO" dirty="0"/>
              <a:t> </a:t>
            </a:r>
            <a:r>
              <a:rPr lang="en-US" altLang="ro-RO" dirty="0" err="1"/>
              <a:t>trebui</a:t>
            </a:r>
            <a:r>
              <a:rPr lang="en-US" altLang="ro-RO" dirty="0"/>
              <a:t> s</a:t>
            </a:r>
            <a:r>
              <a:rPr lang="ro-RO" altLang="ro-RO" dirty="0"/>
              <a:t>ă</a:t>
            </a:r>
            <a:r>
              <a:rPr lang="en-US" altLang="ro-RO" dirty="0"/>
              <a:t> se </a:t>
            </a:r>
            <a:r>
              <a:rPr lang="en-US" altLang="ro-RO" dirty="0" err="1"/>
              <a:t>desf</a:t>
            </a:r>
            <a:r>
              <a:rPr lang="ro-RO" altLang="ro-RO" dirty="0" err="1"/>
              <a:t>ăș</a:t>
            </a:r>
            <a:r>
              <a:rPr lang="en-US" altLang="ro-RO" dirty="0" err="1"/>
              <a:t>oare</a:t>
            </a:r>
            <a:r>
              <a:rPr lang="en-US" altLang="ro-RO" dirty="0"/>
              <a:t> </a:t>
            </a:r>
            <a:r>
              <a:rPr lang="en-US" altLang="ro-RO" dirty="0" err="1"/>
              <a:t>activit</a:t>
            </a:r>
            <a:r>
              <a:rPr lang="ro-RO" altLang="ro-RO" dirty="0" err="1"/>
              <a:t>ăț</a:t>
            </a:r>
            <a:r>
              <a:rPr lang="en-US" altLang="ro-RO" dirty="0" err="1"/>
              <a:t>ile</a:t>
            </a:r>
            <a:r>
              <a:rPr lang="en-US" altLang="ro-RO" dirty="0"/>
              <a:t> </a:t>
            </a:r>
            <a:r>
              <a:rPr lang="en-US" altLang="ro-RO" dirty="0" err="1"/>
              <a:t>cerute</a:t>
            </a:r>
            <a:r>
              <a:rPr lang="en-US" altLang="ro-RO" dirty="0"/>
              <a:t> de </a:t>
            </a:r>
            <a:r>
              <a:rPr lang="en-US" altLang="ro-RO" dirty="0" err="1"/>
              <a:t>proiect</a:t>
            </a:r>
            <a:r>
              <a:rPr lang="en-US" altLang="ro-RO" dirty="0"/>
              <a:t>, </a:t>
            </a:r>
            <a:r>
              <a:rPr lang="en-US" altLang="ro-RO" dirty="0" err="1"/>
              <a:t>pentru</a:t>
            </a:r>
            <a:r>
              <a:rPr lang="en-US" altLang="ro-RO" dirty="0"/>
              <a:t> a se </a:t>
            </a:r>
            <a:r>
              <a:rPr lang="en-US" altLang="ro-RO" dirty="0" err="1"/>
              <a:t>asigura</a:t>
            </a:r>
            <a:r>
              <a:rPr lang="en-US" altLang="ro-RO" dirty="0"/>
              <a:t> </a:t>
            </a:r>
            <a:r>
              <a:rPr lang="en-US" altLang="ro-RO" dirty="0" err="1"/>
              <a:t>finalizarea</a:t>
            </a:r>
            <a:r>
              <a:rPr lang="en-US" altLang="ro-RO" dirty="0"/>
              <a:t> </a:t>
            </a:r>
            <a:r>
              <a:rPr lang="en-US" altLang="ro-RO" dirty="0" err="1"/>
              <a:t>sa</a:t>
            </a:r>
            <a:r>
              <a:rPr lang="en-US" altLang="ro-RO" dirty="0"/>
              <a:t>. </a:t>
            </a:r>
            <a:r>
              <a:rPr lang="en-US" altLang="ro-RO" dirty="0" err="1"/>
              <a:t>Prezenta</a:t>
            </a:r>
            <a:r>
              <a:rPr lang="ro-RO" altLang="ro-RO" dirty="0"/>
              <a:t>ț</a:t>
            </a:r>
            <a:r>
              <a:rPr lang="en-US" altLang="ro-RO" dirty="0" err="1"/>
              <a:t>i</a:t>
            </a:r>
            <a:r>
              <a:rPr lang="en-US" altLang="ro-RO" dirty="0"/>
              <a:t> </a:t>
            </a:r>
            <a:r>
              <a:rPr lang="en-US" altLang="ro-RO" dirty="0" err="1"/>
              <a:t>diagrama</a:t>
            </a:r>
            <a:r>
              <a:rPr lang="en-US" altLang="ro-RO" dirty="0"/>
              <a:t> Gantt </a:t>
            </a:r>
            <a:r>
              <a:rPr lang="en-US" altLang="ro-RO" dirty="0" err="1"/>
              <a:t>corespunz</a:t>
            </a:r>
            <a:r>
              <a:rPr lang="ro-RO" altLang="ro-RO" dirty="0"/>
              <a:t>ă</a:t>
            </a:r>
            <a:r>
              <a:rPr lang="en-US" altLang="ro-RO" dirty="0" err="1"/>
              <a:t>toare</a:t>
            </a:r>
            <a:r>
              <a:rPr lang="en-US" altLang="ro-RO" dirty="0"/>
              <a:t>.</a:t>
            </a:r>
            <a:endParaRPr lang="ro-RO" altLang="ro-RO" dirty="0"/>
          </a:p>
          <a:p>
            <a:pPr indent="231775">
              <a:buFont typeface="Arial" charset="0"/>
              <a:buChar char="•"/>
            </a:pPr>
            <a:r>
              <a:rPr lang="ro-RO" altLang="ro-RO" dirty="0"/>
              <a:t> </a:t>
            </a:r>
            <a:r>
              <a:rPr lang="en-US" altLang="ro-RO" dirty="0">
                <a:solidFill>
                  <a:srgbClr val="FF0000"/>
                </a:solidFill>
              </a:rPr>
              <a:t>M</a:t>
            </a:r>
            <a:r>
              <a:rPr lang="ro-RO" altLang="ro-RO" dirty="0">
                <a:solidFill>
                  <a:srgbClr val="FF0000"/>
                </a:solidFill>
              </a:rPr>
              <a:t>axim două pagini</a:t>
            </a:r>
          </a:p>
          <a:p>
            <a:pPr>
              <a:buFont typeface="Arial" charset="0"/>
              <a:buChar char="•"/>
            </a:pPr>
            <a:endParaRPr lang="ro-RO" altLang="ro-RO" dirty="0">
              <a:solidFill>
                <a:srgbClr val="FF0000"/>
              </a:solidFill>
            </a:endParaRPr>
          </a:p>
          <a:p>
            <a:pPr>
              <a:buFont typeface="Arial" charset="0"/>
              <a:buChar char="•"/>
            </a:pPr>
            <a:r>
              <a:rPr lang="ro-RO" altLang="ro-RO" dirty="0">
                <a:solidFill>
                  <a:srgbClr val="FF0000"/>
                </a:solidFill>
              </a:rPr>
              <a:t> ! Timpul maxim acordat expunerii este de </a:t>
            </a:r>
            <a:r>
              <a:rPr lang="en-US" altLang="ro-RO" dirty="0">
                <a:solidFill>
                  <a:srgbClr val="FF0000"/>
                </a:solidFill>
              </a:rPr>
              <a:t>5-6</a:t>
            </a:r>
            <a:r>
              <a:rPr lang="ro-RO" altLang="ro-RO" dirty="0">
                <a:solidFill>
                  <a:srgbClr val="FF0000"/>
                </a:solidFill>
              </a:rPr>
              <a:t> minute</a:t>
            </a:r>
          </a:p>
        </p:txBody>
      </p:sp>
      <p:sp>
        <p:nvSpPr>
          <p:cNvPr id="4" name="Rectangle 3"/>
          <p:cNvSpPr/>
          <p:nvPr/>
        </p:nvSpPr>
        <p:spPr>
          <a:xfrm>
            <a:off x="2667000" y="1905000"/>
            <a:ext cx="3711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b="1" dirty="0">
                <a:solidFill>
                  <a:srgbClr val="FF0000"/>
                </a:solidFill>
              </a:rPr>
              <a:t>- se </a:t>
            </a:r>
            <a:r>
              <a:rPr lang="en-GB" altLang="en-US" b="1" dirty="0" err="1">
                <a:solidFill>
                  <a:srgbClr val="FF0000"/>
                </a:solidFill>
              </a:rPr>
              <a:t>va</a:t>
            </a:r>
            <a:r>
              <a:rPr lang="en-GB" altLang="en-US" b="1" dirty="0">
                <a:solidFill>
                  <a:srgbClr val="FF0000"/>
                </a:solidFill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</a:rPr>
              <a:t>completa</a:t>
            </a:r>
            <a:r>
              <a:rPr lang="en-GB" altLang="en-US" b="1" dirty="0">
                <a:solidFill>
                  <a:srgbClr val="FF0000"/>
                </a:solidFill>
              </a:rPr>
              <a:t> </a:t>
            </a:r>
            <a:r>
              <a:rPr lang="ro-RO" altLang="en-US" b="1" dirty="0">
                <a:solidFill>
                  <a:srgbClr val="FF0000"/>
                </a:solidFill>
              </a:rPr>
              <a:t>î</a:t>
            </a:r>
            <a:r>
              <a:rPr lang="en-GB" altLang="en-US" b="1" dirty="0">
                <a:solidFill>
                  <a:srgbClr val="FF0000"/>
                </a:solidFill>
              </a:rPr>
              <a:t>n Sem</a:t>
            </a:r>
            <a:r>
              <a:rPr lang="ro-RO" altLang="en-US" b="1" dirty="0">
                <a:solidFill>
                  <a:srgbClr val="FF0000"/>
                </a:solidFill>
              </a:rPr>
              <a:t>.</a:t>
            </a:r>
            <a:r>
              <a:rPr lang="en-GB" altLang="en-US" b="1" dirty="0">
                <a:solidFill>
                  <a:srgbClr val="FF0000"/>
                </a:solidFill>
              </a:rPr>
              <a:t> al II-lea</a:t>
            </a:r>
            <a:endParaRPr lang="en-GB" dirty="0"/>
          </a:p>
        </p:txBody>
      </p:sp>
    </p:spTree>
  </p:cSld>
  <p:clrMapOvr>
    <a:masterClrMapping/>
  </p:clrMapOvr>
  <p:transition>
    <p:pull dir="r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 dirty="0">
                <a:latin typeface="Arial" charset="0"/>
                <a:cs typeface="Arial" charset="0"/>
              </a:rPr>
              <a:t>Discipline studiate utile în realizarea proiectului</a:t>
            </a:r>
            <a:endParaRPr lang="en-US" altLang="en-US" sz="2400" b="1" dirty="0">
              <a:latin typeface="Arial" charset="0"/>
              <a:cs typeface="Arial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52400" y="15240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177800" indent="-177800">
              <a:buFont typeface="Arial" pitchFamily="34" charset="0"/>
              <a:buChar char="•"/>
              <a:defRPr/>
            </a:pP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S</a:t>
            </a:r>
            <a:r>
              <a:rPr lang="ro-RO" dirty="0">
                <a:latin typeface="Arial" pitchFamily="34" charset="0"/>
                <a:ea typeface="+mj-ea"/>
                <a:cs typeface="Arial" pitchFamily="34" charset="0"/>
              </a:rPr>
              <a:t>e trec disciplinele 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din </a:t>
            </a:r>
            <a:r>
              <a:rPr lang="ro-RO" dirty="0">
                <a:latin typeface="Arial" pitchFamily="34" charset="0"/>
                <a:ea typeface="+mj-ea"/>
                <a:cs typeface="Arial" pitchFamily="34" charset="0"/>
              </a:rPr>
              <a:t>care au fost utilizate cunoștințe/informații pentru realizarea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proiectului</a:t>
            </a:r>
            <a:r>
              <a:rPr lang="ro-RO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endParaRPr lang="en-US" dirty="0">
              <a:latin typeface="Arial" pitchFamily="34" charset="0"/>
              <a:ea typeface="+mj-ea"/>
              <a:cs typeface="Arial" pitchFamily="34" charset="0"/>
            </a:endParaRPr>
          </a:p>
          <a:p>
            <a:pPr marL="177800" indent="-177800">
              <a:buFont typeface="Arial" pitchFamily="34" charset="0"/>
              <a:buChar char="•"/>
              <a:defRPr/>
            </a:pP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Ce discipline,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aflate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ro-RO" dirty="0">
                <a:latin typeface="Arial" pitchFamily="34" charset="0"/>
                <a:ea typeface="+mj-ea"/>
                <a:cs typeface="Arial" pitchFamily="34" charset="0"/>
              </a:rPr>
              <a:t>î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n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semestrele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din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amonte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ar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fi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trebuit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s</a:t>
            </a:r>
            <a:r>
              <a:rPr lang="ro-RO" dirty="0">
                <a:latin typeface="Arial" pitchFamily="34" charset="0"/>
                <a:ea typeface="+mj-ea"/>
                <a:cs typeface="Arial" pitchFamily="34" charset="0"/>
              </a:rPr>
              <a:t>ă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fie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mai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bine </a:t>
            </a:r>
            <a:r>
              <a:rPr lang="ro-RO" dirty="0">
                <a:latin typeface="Arial" pitchFamily="34" charset="0"/>
                <a:ea typeface="+mj-ea"/>
                <a:cs typeface="Arial" pitchFamily="34" charset="0"/>
              </a:rPr>
              <a:t>î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nsu</a:t>
            </a:r>
            <a:r>
              <a:rPr lang="ro-RO" dirty="0">
                <a:latin typeface="Arial" pitchFamily="34" charset="0"/>
                <a:ea typeface="+mj-ea"/>
                <a:cs typeface="Arial" pitchFamily="34" charset="0"/>
              </a:rPr>
              <a:t>ș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ite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pentru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u</a:t>
            </a:r>
            <a:r>
              <a:rPr lang="ro-RO" dirty="0">
                <a:latin typeface="Arial" pitchFamily="34" charset="0"/>
                <a:ea typeface="+mj-ea"/>
                <a:cs typeface="Arial" pitchFamily="34" charset="0"/>
              </a:rPr>
              <a:t>ș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urarea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realiz</a:t>
            </a:r>
            <a:r>
              <a:rPr lang="ro-RO" dirty="0">
                <a:latin typeface="Arial" pitchFamily="34" charset="0"/>
                <a:ea typeface="+mj-ea"/>
                <a:cs typeface="Arial" pitchFamily="34" charset="0"/>
              </a:rPr>
              <a:t>ă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rii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activit</a:t>
            </a:r>
            <a:r>
              <a:rPr lang="ro-RO" dirty="0" err="1">
                <a:latin typeface="Arial" pitchFamily="34" charset="0"/>
                <a:ea typeface="+mj-ea"/>
                <a:cs typeface="Arial" pitchFamily="34" charset="0"/>
              </a:rPr>
              <a:t>ăț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ilor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conexe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proiectului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?</a:t>
            </a:r>
          </a:p>
          <a:p>
            <a:pPr>
              <a:buFont typeface="Arial" pitchFamily="34" charset="0"/>
              <a:buChar char="•"/>
              <a:defRPr/>
            </a:pPr>
            <a:endParaRPr lang="en-US" dirty="0">
              <a:ea typeface="+mj-ea"/>
            </a:endParaRPr>
          </a:p>
          <a:p>
            <a:pPr>
              <a:buFont typeface="Arial" pitchFamily="34" charset="0"/>
              <a:buChar char="•"/>
              <a:defRPr/>
            </a:pPr>
            <a:endParaRPr lang="ro-RO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67000" y="1905000"/>
            <a:ext cx="3711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b="1" dirty="0">
                <a:solidFill>
                  <a:srgbClr val="FF0000"/>
                </a:solidFill>
              </a:rPr>
              <a:t>- se </a:t>
            </a:r>
            <a:r>
              <a:rPr lang="en-GB" altLang="en-US" b="1" dirty="0" err="1">
                <a:solidFill>
                  <a:srgbClr val="FF0000"/>
                </a:solidFill>
              </a:rPr>
              <a:t>va</a:t>
            </a:r>
            <a:r>
              <a:rPr lang="en-GB" altLang="en-US" b="1" dirty="0">
                <a:solidFill>
                  <a:srgbClr val="FF0000"/>
                </a:solidFill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</a:rPr>
              <a:t>completa</a:t>
            </a:r>
            <a:r>
              <a:rPr lang="en-GB" altLang="en-US" b="1" dirty="0">
                <a:solidFill>
                  <a:srgbClr val="FF0000"/>
                </a:solidFill>
              </a:rPr>
              <a:t> </a:t>
            </a:r>
            <a:r>
              <a:rPr lang="ro-RO" altLang="en-US" b="1" dirty="0">
                <a:solidFill>
                  <a:srgbClr val="FF0000"/>
                </a:solidFill>
              </a:rPr>
              <a:t>î</a:t>
            </a:r>
            <a:r>
              <a:rPr lang="en-GB" altLang="en-US" b="1" dirty="0">
                <a:solidFill>
                  <a:srgbClr val="FF0000"/>
                </a:solidFill>
              </a:rPr>
              <a:t>n Sem</a:t>
            </a:r>
            <a:r>
              <a:rPr lang="ro-RO" altLang="en-US" b="1" dirty="0">
                <a:solidFill>
                  <a:srgbClr val="FF0000"/>
                </a:solidFill>
              </a:rPr>
              <a:t>.</a:t>
            </a:r>
            <a:r>
              <a:rPr lang="en-GB" altLang="en-US" b="1" dirty="0">
                <a:solidFill>
                  <a:srgbClr val="FF0000"/>
                </a:solidFill>
              </a:rPr>
              <a:t> al II-lea</a:t>
            </a:r>
            <a:endParaRPr lang="en-GB" dirty="0"/>
          </a:p>
        </p:txBody>
      </p:sp>
    </p:spTree>
  </p:cSld>
  <p:clrMapOvr>
    <a:masterClrMapping/>
  </p:clrMapOvr>
  <p:transition>
    <p:pull dir="r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en-US" altLang="en-US" sz="2400" b="1" dirty="0">
                <a:latin typeface="Arial" charset="0"/>
                <a:cs typeface="Arial" charset="0"/>
              </a:rPr>
              <a:t>Date de </a:t>
            </a:r>
            <a:r>
              <a:rPr lang="en-US" altLang="en-US" sz="2400" b="1" dirty="0" err="1">
                <a:latin typeface="Arial" charset="0"/>
                <a:cs typeface="Arial" charset="0"/>
              </a:rPr>
              <a:t>proiectare</a:t>
            </a:r>
            <a:endParaRPr lang="en-US" altLang="en-US" sz="2400" b="1" dirty="0">
              <a:latin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1828800"/>
            <a:ext cx="8153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/>
              <a:t>Date initiale de proiectare: </a:t>
            </a:r>
            <a:r>
              <a:rPr lang="ro-RO" b="1" u="sng" dirty="0"/>
              <a:t>N = 6</a:t>
            </a:r>
            <a:endParaRPr lang="en-GB" dirty="0"/>
          </a:p>
          <a:p>
            <a:r>
              <a:rPr lang="en-GB" dirty="0" smtClean="0"/>
              <a:t>	</a:t>
            </a:r>
            <a:r>
              <a:rPr lang="ro-RO" dirty="0" smtClean="0"/>
              <a:t>Să </a:t>
            </a:r>
            <a:r>
              <a:rPr lang="ro-RO" dirty="0"/>
              <a:t>se proiecteze și realizeze un </a:t>
            </a:r>
            <a:r>
              <a:rPr lang="ro-RO" b="1" dirty="0"/>
              <a:t>amplificator de tensiune (joasă frecvență) </a:t>
            </a:r>
            <a:r>
              <a:rPr lang="ro-RO" dirty="0"/>
              <a:t>având următoarele caracteristici: </a:t>
            </a:r>
            <a:endParaRPr lang="en-GB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ro-RO" dirty="0"/>
              <a:t>Semnal de intrare, </a:t>
            </a:r>
            <a:r>
              <a:rPr lang="ro-RO" i="1" dirty="0"/>
              <a:t>ui </a:t>
            </a:r>
            <a:r>
              <a:rPr lang="ro-RO" dirty="0"/>
              <a:t>in gama: 360 [mV]; </a:t>
            </a:r>
            <a:endParaRPr lang="en-GB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ro-RO" dirty="0"/>
              <a:t>Sarcina la ieșire, </a:t>
            </a:r>
            <a:r>
              <a:rPr lang="ro-RO" i="1" dirty="0"/>
              <a:t>RL</a:t>
            </a:r>
            <a:r>
              <a:rPr lang="ro-RO" dirty="0"/>
              <a:t>: 60 [Ω]; </a:t>
            </a:r>
            <a:endParaRPr lang="en-GB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ro-RO" dirty="0"/>
              <a:t>Rezistența de intrare </a:t>
            </a:r>
            <a:r>
              <a:rPr lang="ro-RO" i="1" dirty="0"/>
              <a:t>Ri </a:t>
            </a:r>
            <a:r>
              <a:rPr lang="ro-RO" dirty="0"/>
              <a:t>&gt;150 [kΩ]; </a:t>
            </a:r>
            <a:endParaRPr lang="en-GB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ro-RO" dirty="0" smtClean="0"/>
              <a:t>Rezistența </a:t>
            </a:r>
            <a:r>
              <a:rPr lang="ro-RO" dirty="0"/>
              <a:t>de ieșire </a:t>
            </a:r>
            <a:r>
              <a:rPr lang="ro-RO" i="1" dirty="0"/>
              <a:t>Ro </a:t>
            </a:r>
            <a:r>
              <a:rPr lang="ro-RO" dirty="0"/>
              <a:t>&lt; 0,6 [Ω]; </a:t>
            </a:r>
            <a:endParaRPr lang="en-GB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ro-RO" dirty="0"/>
              <a:t>Amplificare în tensiune, </a:t>
            </a:r>
            <a:r>
              <a:rPr lang="ro-RO" i="1" dirty="0"/>
              <a:t>Av</a:t>
            </a:r>
            <a:r>
              <a:rPr lang="ro-RO" dirty="0"/>
              <a:t>: 10; </a:t>
            </a:r>
            <a:endParaRPr lang="en-GB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ro-RO" dirty="0"/>
              <a:t>Tensiunea la ieşire 3,6 V.</a:t>
            </a:r>
            <a:endParaRPr lang="en-GB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ro-RO" dirty="0" smtClean="0"/>
              <a:t>Domeniul </a:t>
            </a:r>
            <a:r>
              <a:rPr lang="ro-RO" dirty="0"/>
              <a:t>temperaturilor de funcționare: 0-70C (verificabil prin testare în temperatură); </a:t>
            </a:r>
            <a:endParaRPr lang="en-GB" dirty="0"/>
          </a:p>
          <a:p>
            <a:pPr lvl="0"/>
            <a:r>
              <a:rPr lang="ro-RO" dirty="0"/>
              <a:t>Semnalizarea prezenței tensiunilor de alimentare cu diodă de tip LED. </a:t>
            </a:r>
            <a:endParaRPr lang="en-GB" dirty="0"/>
          </a:p>
          <a:p>
            <a:r>
              <a:rPr lang="ro-RO" dirty="0"/>
              <a:t> </a:t>
            </a:r>
            <a:endParaRPr lang="en-GB" dirty="0"/>
          </a:p>
          <a:p>
            <a:endParaRPr lang="en-GB" dirty="0"/>
          </a:p>
        </p:txBody>
      </p:sp>
    </p:spTree>
  </p:cSld>
  <p:clrMapOvr>
    <a:masterClrMapping/>
  </p:clrMapOvr>
  <p:transition>
    <p:pull dir="r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>
                <a:latin typeface="Arial" charset="0"/>
                <a:cs typeface="Arial" charset="0"/>
              </a:rPr>
              <a:t>Schema bloc</a:t>
            </a:r>
            <a:endParaRPr lang="en-US" altLang="en-US" sz="2400" b="1">
              <a:latin typeface="Arial" charset="0"/>
              <a:cs typeface="Arial" charset="0"/>
            </a:endParaRPr>
          </a:p>
        </p:txBody>
      </p:sp>
      <p:sp>
        <p:nvSpPr>
          <p:cNvPr id="5123" name="Title 1"/>
          <p:cNvSpPr txBox="1">
            <a:spLocks/>
          </p:cNvSpPr>
          <p:nvPr/>
        </p:nvSpPr>
        <p:spPr bwMode="auto">
          <a:xfrm>
            <a:off x="304800" y="15240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 typeface="Arial" charset="0"/>
              <a:buChar char="•"/>
            </a:pPr>
            <a:endParaRPr lang="en-US" altLang="ro-RO" dirty="0"/>
          </a:p>
        </p:txBody>
      </p:sp>
      <p:pic>
        <p:nvPicPr>
          <p:cNvPr id="2050" name="Picture 2" descr="D:\Materii UNIVERSITATE\P1\P1_2024_431D_Baroiu_Silvian_AAF_N6_OrCad\Schema_Blo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114" y="1551613"/>
            <a:ext cx="4897772" cy="489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5982565"/>
      </p:ext>
    </p:extLst>
  </p:cSld>
  <p:clrMapOvr>
    <a:masterClrMapping/>
  </p:clrMapOvr>
  <p:transition>
    <p:pull dir="r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>
                <a:latin typeface="Arial" charset="0"/>
                <a:cs typeface="Arial" charset="0"/>
              </a:rPr>
              <a:t>Schema bloc</a:t>
            </a:r>
            <a:endParaRPr lang="en-US" altLang="en-US" sz="2400" b="1">
              <a:latin typeface="Arial" charset="0"/>
              <a:cs typeface="Arial" charset="0"/>
            </a:endParaRPr>
          </a:p>
        </p:txBody>
      </p:sp>
      <p:sp>
        <p:nvSpPr>
          <p:cNvPr id="5123" name="Title 1"/>
          <p:cNvSpPr txBox="1">
            <a:spLocks/>
          </p:cNvSpPr>
          <p:nvPr/>
        </p:nvSpPr>
        <p:spPr bwMode="auto">
          <a:xfrm>
            <a:off x="304800" y="1524000"/>
            <a:ext cx="8382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GB" dirty="0" smtClean="0"/>
              <a:t>	Schema </a:t>
            </a:r>
            <a:r>
              <a:rPr lang="vi-VN" dirty="0" smtClean="0"/>
              <a:t>bloc </a:t>
            </a:r>
            <a:r>
              <a:rPr lang="vi-VN" dirty="0"/>
              <a:t>reprezintă un amplificator audio de joasă frecvență, cu o rețea de reacție negativă pentru a îmbunătăți performanțele </a:t>
            </a:r>
            <a:r>
              <a:rPr lang="vi-VN" dirty="0" smtClean="0"/>
              <a:t>circuitului</a:t>
            </a:r>
            <a:r>
              <a:rPr lang="en-GB" dirty="0"/>
              <a:t>:</a:t>
            </a:r>
            <a:endParaRPr lang="en-GB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vi-VN" b="1" dirty="0"/>
              <a:t>Generator</a:t>
            </a:r>
            <a:r>
              <a:rPr lang="vi-VN" dirty="0"/>
              <a:t>: Este sursa semnalului audio de intrare care urmează să fie amplificat</a:t>
            </a:r>
            <a:r>
              <a:rPr lang="vi-VN" dirty="0" smtClean="0"/>
              <a:t>.</a:t>
            </a:r>
            <a:endParaRPr lang="en-GB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it-IT" b="1" dirty="0"/>
              <a:t>Amplificator</a:t>
            </a:r>
            <a:r>
              <a:rPr lang="it-IT" dirty="0"/>
              <a:t>: Realizează amplificarea semnalului audio, crescându-i amplitudinea pentru a conduce sarcina.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vi-VN" b="1" dirty="0"/>
              <a:t>Sarcina RL</a:t>
            </a:r>
            <a:r>
              <a:rPr lang="vi-VN" dirty="0"/>
              <a:t>: Reprezintă </a:t>
            </a:r>
            <a:r>
              <a:rPr lang="en-GB" dirty="0" err="1" smtClean="0"/>
              <a:t>ie</a:t>
            </a:r>
            <a:r>
              <a:rPr lang="ro-RO" dirty="0" smtClean="0"/>
              <a:t>șirea</a:t>
            </a:r>
            <a:r>
              <a:rPr lang="vi-VN" dirty="0" smtClean="0"/>
              <a:t> </a:t>
            </a:r>
            <a:r>
              <a:rPr lang="vi-VN" dirty="0"/>
              <a:t>care primește semnalul </a:t>
            </a:r>
            <a:r>
              <a:rPr lang="vi-VN" dirty="0" smtClean="0"/>
              <a:t>amplificat</a:t>
            </a:r>
            <a:r>
              <a:rPr lang="en-GB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vi-VN" b="1" dirty="0"/>
              <a:t>Rețea de reacție negativă</a:t>
            </a:r>
            <a:r>
              <a:rPr lang="vi-VN" dirty="0"/>
              <a:t>: Este utilizată pentru a prelua o parte din semnalul de ieșire și a-l reintroduce la intrarea amplificatorului cu polaritate opusă. Această reacție negativă:</a:t>
            </a:r>
          </a:p>
          <a:p>
            <a:pPr marL="342900" indent="-342900">
              <a:buFont typeface="+mj-lt"/>
              <a:buAutoNum type="arabicPeriod"/>
            </a:pPr>
            <a:r>
              <a:rPr lang="vi-VN" dirty="0"/>
              <a:t>Reduce distorsiunile semnalului.</a:t>
            </a:r>
          </a:p>
          <a:p>
            <a:pPr marL="342900" indent="-342900">
              <a:buFont typeface="+mj-lt"/>
              <a:buAutoNum type="arabicPeriod"/>
            </a:pPr>
            <a:r>
              <a:rPr lang="vi-VN" dirty="0"/>
              <a:t>Îmbunătățește stabilitatea amplificatorului.</a:t>
            </a:r>
          </a:p>
          <a:p>
            <a:pPr marL="342900" indent="-342900">
              <a:buFont typeface="+mj-lt"/>
              <a:buAutoNum type="arabicPeriod"/>
            </a:pPr>
            <a:r>
              <a:rPr lang="vi-VN" dirty="0"/>
              <a:t>Lărgește banda de frecvență a amplificatorului.</a:t>
            </a:r>
          </a:p>
          <a:p>
            <a:pPr marL="342900" indent="-342900">
              <a:buFont typeface="+mj-lt"/>
              <a:buAutoNum type="arabicPeriod"/>
            </a:pPr>
            <a:r>
              <a:rPr lang="vi-VN" dirty="0"/>
              <a:t>Reduce zgomotul și amplificarea excesivă.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altLang="ro-RO" dirty="0"/>
          </a:p>
        </p:txBody>
      </p:sp>
    </p:spTree>
  </p:cSld>
  <p:clrMapOvr>
    <a:masterClrMapping/>
  </p:clrMapOvr>
  <p:transition>
    <p:pull dir="r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>
                <a:latin typeface="Arial" charset="0"/>
                <a:cs typeface="Arial" charset="0"/>
              </a:rPr>
              <a:t>Schema electrică </a:t>
            </a:r>
            <a:endParaRPr lang="en-US" altLang="en-US" sz="2400" b="1">
              <a:latin typeface="Arial" charset="0"/>
              <a:cs typeface="Arial" charset="0"/>
            </a:endParaRPr>
          </a:p>
        </p:txBody>
      </p:sp>
      <p:sp>
        <p:nvSpPr>
          <p:cNvPr id="6147" name="Title 1"/>
          <p:cNvSpPr txBox="1">
            <a:spLocks/>
          </p:cNvSpPr>
          <p:nvPr/>
        </p:nvSpPr>
        <p:spPr bwMode="auto">
          <a:xfrm>
            <a:off x="304800" y="15240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 typeface="Arial" charset="0"/>
              <a:buChar char="•"/>
            </a:pPr>
            <a:endParaRPr lang="en-US" altLang="ro-RO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295400" y="1524000"/>
            <a:ext cx="6248400" cy="4580729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>
                <a:latin typeface="Arial" charset="0"/>
                <a:cs typeface="Arial" charset="0"/>
              </a:rPr>
              <a:t>Schema electrică </a:t>
            </a:r>
            <a:endParaRPr lang="en-US" altLang="en-US" sz="2400" b="1">
              <a:latin typeface="Arial" charset="0"/>
              <a:cs typeface="Arial" charset="0"/>
            </a:endParaRPr>
          </a:p>
        </p:txBody>
      </p:sp>
      <p:sp>
        <p:nvSpPr>
          <p:cNvPr id="6147" name="Title 1"/>
          <p:cNvSpPr txBox="1">
            <a:spLocks/>
          </p:cNvSpPr>
          <p:nvPr/>
        </p:nvSpPr>
        <p:spPr bwMode="auto">
          <a:xfrm>
            <a:off x="304800" y="15240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vi-VN" b="1" dirty="0"/>
              <a:t>Etajul de intrare (Q1 și Q2):</a:t>
            </a:r>
            <a:endParaRPr lang="vi-VN" dirty="0"/>
          </a:p>
          <a:p>
            <a:pPr marL="285750" indent="-285750">
              <a:buFont typeface="Arial" pitchFamily="34" charset="0"/>
              <a:buChar char="•"/>
            </a:pPr>
            <a:r>
              <a:rPr lang="vi-VN" dirty="0"/>
              <a:t>Realizează amplificarea semnalului </a:t>
            </a:r>
            <a:r>
              <a:rPr lang="vi-VN" dirty="0" smtClean="0"/>
              <a:t>provenit </a:t>
            </a:r>
            <a:r>
              <a:rPr lang="vi-VN" dirty="0"/>
              <a:t>de la sursa V1.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vi-VN" dirty="0"/>
              <a:t>Este configurat într-un etaj diferențial pentru a asigura un răspuns liniar, </a:t>
            </a:r>
            <a:r>
              <a:rPr lang="ro-RO" dirty="0" smtClean="0"/>
              <a:t>cu puțin zgomot</a:t>
            </a:r>
            <a:r>
              <a:rPr lang="vi-VN" dirty="0" smtClean="0"/>
              <a:t>și </a:t>
            </a:r>
            <a:r>
              <a:rPr lang="vi-VN" dirty="0"/>
              <a:t>stabilitate ridicată</a:t>
            </a:r>
            <a:r>
              <a:rPr lang="vi-VN" dirty="0" smtClean="0"/>
              <a:t>.</a:t>
            </a:r>
            <a:endParaRPr lang="en-GB" dirty="0" smtClean="0"/>
          </a:p>
          <a:p>
            <a:pPr marL="285750" indent="-285750">
              <a:buFont typeface="Arial" pitchFamily="34" charset="0"/>
              <a:buChar char="•"/>
            </a:pPr>
            <a:endParaRPr lang="vi-VN" dirty="0"/>
          </a:p>
          <a:p>
            <a:r>
              <a:rPr lang="vi-VN" b="1" dirty="0"/>
              <a:t>Etajul de amplificare intermediară (Q3, Q4, și U1, U2, U3):</a:t>
            </a:r>
            <a:endParaRPr lang="vi-VN" dirty="0"/>
          </a:p>
          <a:p>
            <a:pPr marL="285750" indent="-285750">
              <a:buFont typeface="Arial" pitchFamily="34" charset="0"/>
              <a:buChar char="•"/>
            </a:pPr>
            <a:r>
              <a:rPr lang="ro-RO" dirty="0" smtClean="0"/>
              <a:t>Realizează </a:t>
            </a:r>
            <a:r>
              <a:rPr lang="vi-VN" dirty="0" smtClean="0"/>
              <a:t>amplifica</a:t>
            </a:r>
            <a:r>
              <a:rPr lang="ro-RO" dirty="0" smtClean="0"/>
              <a:t>rea</a:t>
            </a:r>
            <a:r>
              <a:rPr lang="vi-VN" dirty="0" smtClean="0"/>
              <a:t> suplimentar</a:t>
            </a:r>
            <a:r>
              <a:rPr lang="ro-RO" dirty="0" smtClean="0"/>
              <a:t>ă a</a:t>
            </a:r>
            <a:r>
              <a:rPr lang="vi-VN" dirty="0" smtClean="0"/>
              <a:t> semnalul</a:t>
            </a:r>
            <a:r>
              <a:rPr lang="ro-RO" dirty="0" smtClean="0"/>
              <a:t>ui</a:t>
            </a:r>
            <a:r>
              <a:rPr lang="vi-VN" dirty="0" smtClean="0"/>
              <a:t>.</a:t>
            </a:r>
            <a:endParaRPr lang="vi-VN" dirty="0"/>
          </a:p>
          <a:p>
            <a:pPr marL="285750" indent="-285750">
              <a:buFont typeface="Arial" pitchFamily="34" charset="0"/>
              <a:buChar char="•"/>
            </a:pPr>
            <a:r>
              <a:rPr lang="vi-VN" dirty="0"/>
              <a:t>Utilizează amplificatoare operaționale pentru stabilitate, bandă largă și performanță înaltă</a:t>
            </a:r>
            <a:r>
              <a:rPr lang="vi-VN" dirty="0" smtClean="0"/>
              <a:t>.</a:t>
            </a:r>
            <a:endParaRPr lang="en-GB" dirty="0" smtClean="0"/>
          </a:p>
          <a:p>
            <a:pPr marL="285750" indent="-285750">
              <a:buFont typeface="Arial" pitchFamily="34" charset="0"/>
              <a:buChar char="•"/>
            </a:pPr>
            <a:endParaRPr lang="vi-VN" dirty="0"/>
          </a:p>
          <a:p>
            <a:r>
              <a:rPr lang="vi-VN" b="1" dirty="0"/>
              <a:t>Rețea de reacție negativă:</a:t>
            </a:r>
            <a:endParaRPr lang="vi-VN" dirty="0"/>
          </a:p>
          <a:p>
            <a:pPr marL="285750" indent="-285750">
              <a:buFont typeface="Arial" pitchFamily="34" charset="0"/>
              <a:buChar char="•"/>
            </a:pPr>
            <a:r>
              <a:rPr lang="vi-VN" dirty="0"/>
              <a:t>Este implementată prin componente rezistive și capacitive între etajele circuitului, conform principiilor evidențiate în schema bloc.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vi-VN" dirty="0"/>
              <a:t>Controlează câștigul, reduce </a:t>
            </a:r>
            <a:r>
              <a:rPr lang="vi-VN" dirty="0" smtClean="0"/>
              <a:t>distorsiunea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821748222"/>
      </p:ext>
    </p:extLst>
  </p:cSld>
  <p:clrMapOvr>
    <a:masterClrMapping/>
  </p:clrMapOvr>
  <p:transition>
    <p:pull dir="r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>
                <a:latin typeface="Arial" charset="0"/>
                <a:cs typeface="Arial" charset="0"/>
              </a:rPr>
              <a:t>Schema electrică </a:t>
            </a:r>
            <a:endParaRPr lang="en-US" altLang="en-US" sz="2400" b="1">
              <a:latin typeface="Arial" charset="0"/>
              <a:cs typeface="Arial" charset="0"/>
            </a:endParaRPr>
          </a:p>
        </p:txBody>
      </p:sp>
      <p:sp>
        <p:nvSpPr>
          <p:cNvPr id="6147" name="Title 1"/>
          <p:cNvSpPr txBox="1">
            <a:spLocks/>
          </p:cNvSpPr>
          <p:nvPr/>
        </p:nvSpPr>
        <p:spPr bwMode="auto">
          <a:xfrm>
            <a:off x="304800" y="1487648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vi-VN" b="1" dirty="0"/>
              <a:t>Etajul final (Q10, Q11, Q12):</a:t>
            </a:r>
            <a:endParaRPr lang="vi-VN" dirty="0"/>
          </a:p>
          <a:p>
            <a:pPr marL="285750" indent="-285750">
              <a:buFont typeface="Arial" pitchFamily="34" charset="0"/>
              <a:buChar char="•"/>
            </a:pPr>
            <a:r>
              <a:rPr lang="vi-VN" dirty="0"/>
              <a:t>Amplifică curentul semnalului pentru a alimenta sarcina</a:t>
            </a:r>
            <a:r>
              <a:rPr lang="ro-RO" dirty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vi-VN" dirty="0"/>
              <a:t>Este configurat în clasă AB, pentru a echilibra eficiența energetică și distorsiunea redusă</a:t>
            </a:r>
            <a:r>
              <a:rPr lang="vi-VN" dirty="0" smtClean="0"/>
              <a:t>.</a:t>
            </a:r>
            <a:endParaRPr lang="en-GB" dirty="0" smtClean="0"/>
          </a:p>
          <a:p>
            <a:pPr marL="285750" indent="-285750">
              <a:buFont typeface="Arial" pitchFamily="34" charset="0"/>
              <a:buChar char="•"/>
            </a:pPr>
            <a:endParaRPr lang="vi-VN" dirty="0"/>
          </a:p>
          <a:p>
            <a:r>
              <a:rPr lang="vi-VN" b="1" dirty="0"/>
              <a:t>Stabilizarea tensiunii de alimentare (D1, D2, și V2, V3):</a:t>
            </a:r>
            <a:endParaRPr lang="vi-VN" dirty="0"/>
          </a:p>
          <a:p>
            <a:pPr marL="285750" indent="-285750">
              <a:buFont typeface="Arial" pitchFamily="34" charset="0"/>
              <a:buChar char="•"/>
            </a:pPr>
            <a:r>
              <a:rPr lang="vi-VN" dirty="0"/>
              <a:t>Diodele Zener și sursele de tensiune</a:t>
            </a:r>
            <a:r>
              <a:rPr lang="en-GB" dirty="0"/>
              <a:t> </a:t>
            </a:r>
            <a:r>
              <a:rPr lang="vi-VN" dirty="0"/>
              <a:t>oferă stabilizare</a:t>
            </a:r>
            <a:r>
              <a:rPr lang="en-GB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GB" dirty="0"/>
          </a:p>
          <a:p>
            <a:r>
              <a:rPr lang="vi-VN" b="1" dirty="0"/>
              <a:t>Elemente pasive (rezistențe și condensatoare):</a:t>
            </a:r>
            <a:endParaRPr lang="vi-VN" dirty="0"/>
          </a:p>
          <a:p>
            <a:pPr marL="285750" indent="-285750">
              <a:buFont typeface="Arial" pitchFamily="34" charset="0"/>
              <a:buChar char="•"/>
            </a:pPr>
            <a:r>
              <a:rPr lang="vi-VN" dirty="0"/>
              <a:t>Rezistențele controlează curentul prin fiecare etaj și câștigul.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vi-VN" dirty="0"/>
              <a:t>Condensatoarele elimină componentele de frecvență joasă sau înaltă nedorite, asigurând filtrarea și cuplarea corespunzătoare.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21490025"/>
      </p:ext>
    </p:extLst>
  </p:cSld>
  <p:clrMapOvr>
    <a:masterClrMapping/>
  </p:clrMapOvr>
  <p:transition>
    <p:pull dir="r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>
                <a:latin typeface="Arial" charset="0"/>
                <a:cs typeface="Arial" charset="0"/>
              </a:rPr>
              <a:t>Simulări</a:t>
            </a:r>
            <a:endParaRPr lang="en-US" altLang="en-US" sz="2400" b="1">
              <a:latin typeface="Arial" charset="0"/>
              <a:cs typeface="Arial" charset="0"/>
            </a:endParaRPr>
          </a:p>
        </p:txBody>
      </p:sp>
      <p:sp>
        <p:nvSpPr>
          <p:cNvPr id="7171" name="Title 1"/>
          <p:cNvSpPr txBox="1">
            <a:spLocks/>
          </p:cNvSpPr>
          <p:nvPr/>
        </p:nvSpPr>
        <p:spPr bwMode="auto">
          <a:xfrm>
            <a:off x="203801" y="1295400"/>
            <a:ext cx="8534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ro-RO" b="1" dirty="0" smtClean="0"/>
              <a:t>Dc Sweep:</a:t>
            </a:r>
            <a:endParaRPr lang="en-US" altLang="ro-RO" b="1" dirty="0"/>
          </a:p>
        </p:txBody>
      </p:sp>
      <p:pic>
        <p:nvPicPr>
          <p:cNvPr id="3074" name="Picture 2" descr="D:\Materii UNIVERSITATE\P1\P1_2024_431D_Baroiu_Silvian_AAF_N6_OrCad\Simulations\DC_Swee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438400"/>
            <a:ext cx="8332402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pull dir="r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>
                <a:latin typeface="Arial" charset="0"/>
                <a:cs typeface="Arial" charset="0"/>
              </a:rPr>
              <a:t>Simulări</a:t>
            </a:r>
            <a:endParaRPr lang="en-US" altLang="en-US" sz="2400" b="1">
              <a:latin typeface="Arial" charset="0"/>
              <a:cs typeface="Arial" charset="0"/>
            </a:endParaRPr>
          </a:p>
        </p:txBody>
      </p:sp>
      <p:sp>
        <p:nvSpPr>
          <p:cNvPr id="7171" name="Title 1"/>
          <p:cNvSpPr txBox="1">
            <a:spLocks/>
          </p:cNvSpPr>
          <p:nvPr/>
        </p:nvSpPr>
        <p:spPr bwMode="auto">
          <a:xfrm>
            <a:off x="203801" y="1295400"/>
            <a:ext cx="8534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altLang="ro-RO" b="1" dirty="0" err="1" smtClean="0"/>
              <a:t>Transient+temperatura</a:t>
            </a:r>
            <a:r>
              <a:rPr lang="en-US" altLang="ro-RO" b="1" dirty="0" smtClean="0"/>
              <a:t>:</a:t>
            </a:r>
            <a:endParaRPr lang="en-US" altLang="ro-RO" b="1" dirty="0"/>
          </a:p>
        </p:txBody>
      </p:sp>
      <p:pic>
        <p:nvPicPr>
          <p:cNvPr id="4098" name="Picture 2" descr="D:\Materii UNIVERSITATE\P1\P1_2024_431D_Baroiu_Silvian_AAF_N6_OrCad\Simulations\Temperatura_Amplifica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01" y="2590800"/>
            <a:ext cx="8458200" cy="3105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457976"/>
      </p:ext>
    </p:extLst>
  </p:cSld>
  <p:clrMapOvr>
    <a:masterClrMapping/>
  </p:clrMapOvr>
  <p:transition>
    <p:pull dir="r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2611</TotalTime>
  <Words>789</Words>
  <Application>Microsoft Office PowerPoint</Application>
  <PresentationFormat>On-screen Show (4:3)</PresentationFormat>
  <Paragraphs>125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Circuite Electronice Fundamentale 2 – Proiect (CEF2-Pr) </vt:lpstr>
      <vt:lpstr>Date de proiectare</vt:lpstr>
      <vt:lpstr>Schema bloc</vt:lpstr>
      <vt:lpstr>Schema bloc</vt:lpstr>
      <vt:lpstr>Schema electrică </vt:lpstr>
      <vt:lpstr>Schema electrică </vt:lpstr>
      <vt:lpstr>Schema electrică </vt:lpstr>
      <vt:lpstr>Simulări</vt:lpstr>
      <vt:lpstr>Simulări</vt:lpstr>
      <vt:lpstr>Simulări</vt:lpstr>
      <vt:lpstr>Simulări</vt:lpstr>
      <vt:lpstr>Layout</vt:lpstr>
      <vt:lpstr>Layout</vt:lpstr>
      <vt:lpstr>Fotografii din etapa de echipare a modulului electronic</vt:lpstr>
      <vt:lpstr>Rezultate experimentale</vt:lpstr>
      <vt:lpstr>Rezultate experimentale</vt:lpstr>
      <vt:lpstr>Concluzii</vt:lpstr>
      <vt:lpstr>Concluzii</vt:lpstr>
      <vt:lpstr>Discipline studiate utile în realizarea proiectului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</dc:creator>
  <cp:lastModifiedBy>silv10mine x</cp:lastModifiedBy>
  <cp:revision>248</cp:revision>
  <dcterms:created xsi:type="dcterms:W3CDTF">2014-01-15T22:07:17Z</dcterms:created>
  <dcterms:modified xsi:type="dcterms:W3CDTF">2025-01-18T15:04:44Z</dcterms:modified>
</cp:coreProperties>
</file>