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2866"/>
    <a:srgbClr val="082A67"/>
    <a:srgbClr val="082967"/>
    <a:srgbClr val="184E7F"/>
    <a:srgbClr val="0088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03819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4/4/2021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23962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12593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77209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64000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4/4/2021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99269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4/4/2021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41614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47537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24525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43334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98406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4/4/2021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59248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4/4/2021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411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4/4/2021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20648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4/4/2021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9752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4/4/2021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09829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4/4/2021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64800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7E0CF6C-748E-4B7A-BC8B-3011EF78ED13}" type="datetime1">
              <a:rPr lang="en-US" smtClean="0"/>
              <a:pPr/>
              <a:t>4/4/2021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0863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  <p:sldLayoutId id="2147483860" r:id="rId12"/>
    <p:sldLayoutId id="2147483861" r:id="rId13"/>
    <p:sldLayoutId id="2147483862" r:id="rId14"/>
    <p:sldLayoutId id="2147483863" r:id="rId15"/>
    <p:sldLayoutId id="2147483864" r:id="rId16"/>
    <p:sldLayoutId id="214748386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fondo di blocchi blu e tecnologia di rete">
            <a:extLst>
              <a:ext uri="{FF2B5EF4-FFF2-40B4-BE49-F238E27FC236}">
                <a16:creationId xmlns:a16="http://schemas.microsoft.com/office/drawing/2014/main" id="{62AA325C-8574-434C-BA1B-A21A56D194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E5E3445-A3BE-4844-A573-05003FCD18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995" y="4262121"/>
            <a:ext cx="8825658" cy="1468120"/>
          </a:xfrm>
          <a:solidFill>
            <a:srgbClr val="0088AE"/>
          </a:solidFill>
          <a:ln w="3810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br>
              <a:rPr lang="it-IT" sz="1800" b="0" i="0" u="none" strike="noStrike" baseline="0" dirty="0">
                <a:solidFill>
                  <a:srgbClr val="000000"/>
                </a:solidFill>
                <a:latin typeface="Bodoni MT Black" panose="02070A03080606020203" pitchFamily="18" charset="0"/>
              </a:rPr>
            </a:br>
            <a:r>
              <a:rPr lang="it-IT" sz="8800" b="1" i="0" u="none" strike="noStrike" baseline="0" dirty="0">
                <a:solidFill>
                  <a:schemeClr val="tx1"/>
                </a:solidFill>
                <a:latin typeface="Biome Light" panose="020B0502040204020203" pitchFamily="34" charset="0"/>
                <a:cs typeface="Biome Light" panose="020B0502040204020203" pitchFamily="34" charset="0"/>
              </a:rPr>
              <a:t> TCO over 5 </a:t>
            </a:r>
            <a:r>
              <a:rPr lang="it-IT" sz="8800" b="1" i="0" u="none" strike="noStrike" baseline="0" dirty="0" err="1">
                <a:solidFill>
                  <a:schemeClr val="tx1"/>
                </a:solidFill>
                <a:latin typeface="Biome Light" panose="020B0502040204020203" pitchFamily="34" charset="0"/>
                <a:cs typeface="Biome Light" panose="020B0502040204020203" pitchFamily="34" charset="0"/>
              </a:rPr>
              <a:t>years</a:t>
            </a:r>
            <a:endParaRPr lang="it-IT" sz="8800" b="1" dirty="0">
              <a:solidFill>
                <a:schemeClr val="tx1"/>
              </a:solidFill>
              <a:latin typeface="Biome Light" panose="020B0502040204020203" pitchFamily="34" charset="0"/>
              <a:cs typeface="Biome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79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F28420-46C2-4576-9009-985C7F071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804" y="142240"/>
            <a:ext cx="9788209" cy="725842"/>
          </a:xfrm>
        </p:spPr>
        <p:txBody>
          <a:bodyPr/>
          <a:lstStyle/>
          <a:p>
            <a:r>
              <a:rPr lang="en-US" b="0" u="sng" strike="noStrike" baseline="0" dirty="0">
                <a:solidFill>
                  <a:schemeClr val="tx1"/>
                </a:solidFill>
                <a:latin typeface="Bookman Old Style" panose="02050604050505020204" pitchFamily="18" charset="0"/>
              </a:rPr>
              <a:t>Description of the environment UC</a:t>
            </a:r>
            <a:endParaRPr lang="it-IT" u="sng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D9E1D4-F416-46CB-9E93-53BE80079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0" y="1046480"/>
            <a:ext cx="9987280" cy="5588000"/>
          </a:xfrm>
        </p:spPr>
        <p:txBody>
          <a:bodyPr/>
          <a:lstStyle/>
          <a:p>
            <a:pPr marL="0" indent="0">
              <a:buNone/>
            </a:pPr>
            <a:r>
              <a:rPr lang="en-US" sz="2400" b="1" i="1" u="none" strike="noStrike" baseline="0" dirty="0">
                <a:latin typeface="Georgia Pro Light" panose="020B0604020202020204" pitchFamily="18" charset="0"/>
              </a:rPr>
              <a:t>Credit Card (CC) Transaction for a Bank</a:t>
            </a:r>
            <a:endParaRPr lang="en-US" sz="2400" b="0" i="1" u="none" strike="noStrike" baseline="0" dirty="0">
              <a:latin typeface="Georgia Pro Light" panose="020B0604020202020204" pitchFamily="18" charset="0"/>
            </a:endParaRPr>
          </a:p>
          <a:p>
            <a:pPr marL="0" indent="0">
              <a:buNone/>
            </a:pPr>
            <a:r>
              <a:rPr lang="it-IT" sz="2000" b="0" i="0" u="none" strike="noStrike" baseline="0" dirty="0" err="1">
                <a:latin typeface="Calibri" panose="020F0502020204030204" pitchFamily="34" charset="0"/>
              </a:rPr>
              <a:t>Every</a:t>
            </a:r>
            <a:r>
              <a:rPr lang="it-IT" sz="2000" b="0" i="0" u="none" strike="noStrike" baseline="0" dirty="0">
                <a:latin typeface="Calibri" panose="020F0502020204030204" pitchFamily="34" charset="0"/>
              </a:rPr>
              <a:t> CC </a:t>
            </a:r>
            <a:r>
              <a:rPr lang="it-IT" sz="2000" b="0" i="0" u="none" strike="noStrike" baseline="0" dirty="0" err="1">
                <a:latin typeface="Calibri" panose="020F0502020204030204" pitchFamily="34" charset="0"/>
              </a:rPr>
              <a:t>transaction</a:t>
            </a:r>
            <a:r>
              <a:rPr lang="it-IT" sz="20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it-IT" sz="2000" b="0" i="0" u="none" strike="noStrike" baseline="0" dirty="0" err="1">
                <a:latin typeface="Calibri" panose="020F0502020204030204" pitchFamily="34" charset="0"/>
              </a:rPr>
              <a:t>requires</a:t>
            </a:r>
            <a:r>
              <a:rPr lang="it-IT" sz="2000" b="0" i="0" u="none" strike="noStrike" baseline="0" dirty="0">
                <a:latin typeface="Calibri" panose="020F0502020204030204" pitchFamily="34" charset="0"/>
              </a:rPr>
              <a:t>:</a:t>
            </a:r>
          </a:p>
          <a:p>
            <a:r>
              <a:rPr lang="en-US" sz="2000" b="0" i="0" u="none" strike="noStrike" baseline="0" dirty="0">
                <a:latin typeface="Calibri" panose="020F0502020204030204" pitchFamily="34" charset="0"/>
              </a:rPr>
              <a:t>Checking the CC is valid</a:t>
            </a:r>
          </a:p>
          <a:p>
            <a:r>
              <a:rPr lang="en-US" sz="2000" b="0" i="0" u="none" strike="noStrike" baseline="0" dirty="0">
                <a:latin typeface="Calibri" panose="020F0502020204030204" pitchFamily="34" charset="0"/>
              </a:rPr>
              <a:t>Checking the POS is valid</a:t>
            </a:r>
          </a:p>
          <a:p>
            <a:r>
              <a:rPr lang="en-US" sz="2000" b="0" i="0" u="none" strike="noStrike" baseline="0" dirty="0">
                <a:latin typeface="Calibri" panose="020F0502020204030204" pitchFamily="34" charset="0"/>
              </a:rPr>
              <a:t>Checking the money amount is valid: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</a:rPr>
              <a:t>		* 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That the specific CC is within single transaction limits, daily limits and monthly limits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latin typeface="Calibri" panose="020F0502020204030204" pitchFamily="34" charset="0"/>
              </a:rPr>
              <a:t>		* If the CC is pre-loaded CC, that there is sufficient money in the basket</a:t>
            </a:r>
          </a:p>
          <a:p>
            <a:r>
              <a:rPr lang="en-US" sz="2000" b="0" i="0" u="none" strike="noStrike" baseline="0" dirty="0">
                <a:latin typeface="Calibri" panose="020F0502020204030204" pitchFamily="34" charset="0"/>
              </a:rPr>
              <a:t>Check if the transaction is suspect: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</a:rPr>
              <a:t>		* 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Run AI to warn or stop suspect transactions</a:t>
            </a:r>
          </a:p>
          <a:p>
            <a:r>
              <a:rPr lang="en-US" dirty="0">
                <a:latin typeface="Arial" panose="020B0604020202020204" pitchFamily="34" charset="0"/>
              </a:rPr>
              <a:t>I</a:t>
            </a:r>
            <a:r>
              <a:rPr lang="en-US" sz="2000" b="0" i="0" u="none" strike="noStrike" baseline="0" dirty="0">
                <a:latin typeface="Calibri" panose="020F0502020204030204" pitchFamily="34" charset="0"/>
              </a:rPr>
              <a:t>f the POS requires a second identification step, perform that step and check complete successfully</a:t>
            </a:r>
          </a:p>
          <a:p>
            <a:r>
              <a:rPr lang="en-US" sz="2000" b="0" i="0" u="none" strike="noStrike" baseline="0" dirty="0">
                <a:latin typeface="Calibri" panose="020F0502020204030204" pitchFamily="34" charset="0"/>
              </a:rPr>
              <a:t>At the end of the transaction, issue OK or abort </a:t>
            </a:r>
          </a:p>
          <a:p>
            <a:r>
              <a:rPr lang="en-US" sz="2000" b="0" i="0" u="none" strike="noStrike" baseline="0" dirty="0">
                <a:latin typeface="Calibri" panose="020F0502020204030204" pitchFamily="34" charset="0"/>
              </a:rPr>
              <a:t>Store all the information about the transaction whatever is the exit status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33346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5845B3-A250-4E5D-8EF9-ED9DD67BA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231" y="438430"/>
            <a:ext cx="2412049" cy="776642"/>
          </a:xfrm>
        </p:spPr>
        <p:txBody>
          <a:bodyPr/>
          <a:lstStyle/>
          <a:p>
            <a:r>
              <a:rPr lang="it-IT" u="sng" dirty="0">
                <a:latin typeface="Bookman Old Style" panose="02050604050505020204" pitchFamily="18" charset="0"/>
              </a:rPr>
              <a:t>Sizing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BF5F2E63-98D0-4558-96F6-9E969B26AB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0756"/>
            <a:ext cx="12160181" cy="1728244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18D25845-6619-45F5-9080-759E74E63FCC}"/>
              </a:ext>
            </a:extLst>
          </p:cNvPr>
          <p:cNvSpPr txBox="1"/>
          <p:nvPr/>
        </p:nvSpPr>
        <p:spPr>
          <a:xfrm>
            <a:off x="402271" y="4165600"/>
            <a:ext cx="108651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input provided is that the systems must support up to </a:t>
            </a:r>
            <a:r>
              <a:rPr lang="en-US" u="sng" dirty="0"/>
              <a:t>2000 TPS</a:t>
            </a:r>
            <a:r>
              <a:rPr lang="en-US" dirty="0"/>
              <a:t>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 Our input is that a x86 core is able to process 20 TPS;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 based on literature, a </a:t>
            </a:r>
            <a:r>
              <a:rPr lang="en-US" dirty="0" err="1"/>
              <a:t>LinuxONE</a:t>
            </a:r>
            <a:r>
              <a:rPr lang="en-US" dirty="0"/>
              <a:t> core (aka IFL) is able to perform 10x TPS, therefore 200 TPS</a:t>
            </a:r>
            <a:r>
              <a:rPr lang="it-IT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476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ttangolo con angoli arrotondati 44">
            <a:extLst>
              <a:ext uri="{FF2B5EF4-FFF2-40B4-BE49-F238E27FC236}">
                <a16:creationId xmlns:a16="http://schemas.microsoft.com/office/drawing/2014/main" id="{033849F4-EDA0-4D35-8C6D-8BE0A89A9CEA}"/>
              </a:ext>
            </a:extLst>
          </p:cNvPr>
          <p:cNvSpPr/>
          <p:nvPr/>
        </p:nvSpPr>
        <p:spPr>
          <a:xfrm>
            <a:off x="10129987" y="1244779"/>
            <a:ext cx="1931770" cy="37374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Rettangolo con angoli arrotondati 43">
            <a:extLst>
              <a:ext uri="{FF2B5EF4-FFF2-40B4-BE49-F238E27FC236}">
                <a16:creationId xmlns:a16="http://schemas.microsoft.com/office/drawing/2014/main" id="{6EB34371-1286-44D7-BED2-16DBD25F90E2}"/>
              </a:ext>
            </a:extLst>
          </p:cNvPr>
          <p:cNvSpPr/>
          <p:nvPr/>
        </p:nvSpPr>
        <p:spPr>
          <a:xfrm>
            <a:off x="7239661" y="1398569"/>
            <a:ext cx="1992356" cy="35432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C53B56CA-01BC-4FB1-BF25-AE7D2948F8D5}"/>
              </a:ext>
            </a:extLst>
          </p:cNvPr>
          <p:cNvSpPr/>
          <p:nvPr/>
        </p:nvSpPr>
        <p:spPr>
          <a:xfrm>
            <a:off x="3776969" y="1046890"/>
            <a:ext cx="2560320" cy="39065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1" name="Rettangolo con angoli arrotondati 20">
            <a:extLst>
              <a:ext uri="{FF2B5EF4-FFF2-40B4-BE49-F238E27FC236}">
                <a16:creationId xmlns:a16="http://schemas.microsoft.com/office/drawing/2014/main" id="{DE913FF6-6142-40FD-8F16-D0A87E6BD567}"/>
              </a:ext>
            </a:extLst>
          </p:cNvPr>
          <p:cNvSpPr/>
          <p:nvPr/>
        </p:nvSpPr>
        <p:spPr>
          <a:xfrm>
            <a:off x="11219" y="1046890"/>
            <a:ext cx="2560320" cy="43705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0B0DE05-AF31-4ABE-AB51-49191C990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8166" y="-138442"/>
            <a:ext cx="7725729" cy="779480"/>
          </a:xfrm>
        </p:spPr>
        <p:txBody>
          <a:bodyPr/>
          <a:lstStyle/>
          <a:p>
            <a:r>
              <a:rPr lang="en-US" u="sng" dirty="0">
                <a:latin typeface="Bookman Old Style" panose="02050604050505020204" pitchFamily="18" charset="0"/>
              </a:rPr>
              <a:t>Technical Architectures</a:t>
            </a:r>
            <a:endParaRPr lang="it-IT" u="sng" dirty="0">
              <a:latin typeface="Bookman Old Style" panose="02050604050505020204" pitchFamily="18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D38CD79-7F73-40F1-8D96-F82299A8E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5" y="1127883"/>
            <a:ext cx="578734" cy="1874808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5C62E59C-3F77-478F-9063-74FB076CC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939" y="1127883"/>
            <a:ext cx="578734" cy="1874808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A276A967-F651-4415-848A-E90D77D3C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30" y="1127883"/>
            <a:ext cx="578734" cy="1874808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3D12DFD-A9DA-423B-8A14-A9DC0EDB4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667" y="1127883"/>
            <a:ext cx="578734" cy="1874808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9EF4B819-A773-435E-8618-12B84DD65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395" y="1140727"/>
            <a:ext cx="578734" cy="1874808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C6804420-87FB-473B-9075-036B70D7F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407" y="1140727"/>
            <a:ext cx="578734" cy="1874808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F7EB6E31-5144-4998-9D03-7BE081EA7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7517" y="1140727"/>
            <a:ext cx="578734" cy="1874808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62E667E6-715E-4E0C-9140-798ACDD87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7699" y="1140727"/>
            <a:ext cx="578734" cy="1874808"/>
          </a:xfrm>
          <a:prstGeom prst="rect">
            <a:avLst/>
          </a:prstGeom>
        </p:spPr>
      </p:pic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09547205-3DBE-4C4E-8DB6-2158FFFEEAA6}"/>
              </a:ext>
            </a:extLst>
          </p:cNvPr>
          <p:cNvCxnSpPr>
            <a:cxnSpLocks/>
          </p:cNvCxnSpPr>
          <p:nvPr/>
        </p:nvCxnSpPr>
        <p:spPr>
          <a:xfrm>
            <a:off x="2571539" y="3038539"/>
            <a:ext cx="1101496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8DFCAAE1-67A9-4FD0-A175-589995899535}"/>
              </a:ext>
            </a:extLst>
          </p:cNvPr>
          <p:cNvSpPr txBox="1"/>
          <p:nvPr/>
        </p:nvSpPr>
        <p:spPr>
          <a:xfrm>
            <a:off x="69205" y="3109090"/>
            <a:ext cx="25023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 err="1"/>
              <a:t>Prod</a:t>
            </a:r>
            <a:r>
              <a:rPr lang="it-IT" dirty="0"/>
              <a:t>: 12 server</a:t>
            </a:r>
          </a:p>
          <a:p>
            <a:r>
              <a:rPr lang="it-IT" dirty="0"/>
              <a:t>	   	180 cores</a:t>
            </a:r>
          </a:p>
          <a:p>
            <a:endParaRPr lang="it-IT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 err="1"/>
              <a:t>PreProd</a:t>
            </a:r>
            <a:r>
              <a:rPr lang="it-IT" dirty="0"/>
              <a:t>:  7 server</a:t>
            </a:r>
          </a:p>
          <a:p>
            <a:r>
              <a:rPr lang="it-IT" dirty="0"/>
              <a:t>		     100 cores</a:t>
            </a:r>
          </a:p>
          <a:p>
            <a:endParaRPr lang="it-IT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/>
              <a:t>Dev:  4 server</a:t>
            </a:r>
          </a:p>
          <a:p>
            <a:r>
              <a:rPr lang="it-IT" dirty="0"/>
              <a:t>	       50 cores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9FEF226B-6683-490A-9D85-97E7E88DFF29}"/>
              </a:ext>
            </a:extLst>
          </p:cNvPr>
          <p:cNvSpPr txBox="1"/>
          <p:nvPr/>
        </p:nvSpPr>
        <p:spPr>
          <a:xfrm>
            <a:off x="3864406" y="3163680"/>
            <a:ext cx="24118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it-IT" dirty="0"/>
              <a:t>Test: 4 server </a:t>
            </a:r>
          </a:p>
          <a:p>
            <a:pPr>
              <a:buClr>
                <a:schemeClr val="tx1"/>
              </a:buClr>
            </a:pPr>
            <a:r>
              <a:rPr lang="it-IT" dirty="0"/>
              <a:t>	      50 cores</a:t>
            </a:r>
          </a:p>
          <a:p>
            <a:pPr>
              <a:buClr>
                <a:schemeClr val="tx1"/>
              </a:buClr>
            </a:pPr>
            <a:endParaRPr lang="it-IT" dirty="0"/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it-IT" dirty="0"/>
              <a:t>DR: 19 server</a:t>
            </a:r>
          </a:p>
          <a:p>
            <a:pPr>
              <a:buClr>
                <a:schemeClr val="tx1"/>
              </a:buClr>
            </a:pPr>
            <a:r>
              <a:rPr lang="it-IT" dirty="0"/>
              <a:t>	     336 cores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0CF9E018-E84B-438A-AA1F-22908C2432E3}"/>
              </a:ext>
            </a:extLst>
          </p:cNvPr>
          <p:cNvSpPr txBox="1"/>
          <p:nvPr/>
        </p:nvSpPr>
        <p:spPr>
          <a:xfrm>
            <a:off x="533673" y="582922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b="1" dirty="0"/>
              <a:t>x86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E8C5E32F-5B2A-4A79-8D7A-BBAC9CFCF232}"/>
              </a:ext>
            </a:extLst>
          </p:cNvPr>
          <p:cNvSpPr txBox="1"/>
          <p:nvPr/>
        </p:nvSpPr>
        <p:spPr>
          <a:xfrm>
            <a:off x="8310602" y="7413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b="1" dirty="0" err="1"/>
              <a:t>LinuxONE</a:t>
            </a:r>
            <a:endParaRPr lang="it-IT" b="1" dirty="0"/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E31ED995-C682-4B43-ABCA-78A02F3F4D04}"/>
              </a:ext>
            </a:extLst>
          </p:cNvPr>
          <p:cNvSpPr txBox="1"/>
          <p:nvPr/>
        </p:nvSpPr>
        <p:spPr>
          <a:xfrm>
            <a:off x="152370" y="5498404"/>
            <a:ext cx="6316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x86 server: </a:t>
            </a:r>
            <a:r>
              <a:rPr lang="en-US" dirty="0"/>
              <a:t>Rack server w  Xeon Gold 6244 8C 3.60GHz 			(2 Chips, 16 Cores)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46 servers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716 cores</a:t>
            </a:r>
          </a:p>
        </p:txBody>
      </p:sp>
      <p:pic>
        <p:nvPicPr>
          <p:cNvPr id="41" name="Immagine 40">
            <a:extLst>
              <a:ext uri="{FF2B5EF4-FFF2-40B4-BE49-F238E27FC236}">
                <a16:creationId xmlns:a16="http://schemas.microsoft.com/office/drawing/2014/main" id="{396DED67-6494-4AF6-813B-FCB8CB6F8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7020" y="1609170"/>
            <a:ext cx="578734" cy="1782792"/>
          </a:xfrm>
          <a:prstGeom prst="rect">
            <a:avLst/>
          </a:prstGeom>
        </p:spPr>
      </p:pic>
      <p:pic>
        <p:nvPicPr>
          <p:cNvPr id="43" name="Immagine 42">
            <a:extLst>
              <a:ext uri="{FF2B5EF4-FFF2-40B4-BE49-F238E27FC236}">
                <a16:creationId xmlns:a16="http://schemas.microsoft.com/office/drawing/2014/main" id="{E7322804-D42E-4840-BF34-6D6C3DCBD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5040" y="1597468"/>
            <a:ext cx="578734" cy="1782792"/>
          </a:xfrm>
          <a:prstGeom prst="rect">
            <a:avLst/>
          </a:prstGeom>
        </p:spPr>
      </p:pic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C3F4429C-555D-4E04-8138-8390CFAB629A}"/>
              </a:ext>
            </a:extLst>
          </p:cNvPr>
          <p:cNvCxnSpPr>
            <a:cxnSpLocks/>
          </p:cNvCxnSpPr>
          <p:nvPr/>
        </p:nvCxnSpPr>
        <p:spPr>
          <a:xfrm>
            <a:off x="9285955" y="3113485"/>
            <a:ext cx="844032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5573951A-8559-4795-A141-0C4A76643CA6}"/>
              </a:ext>
            </a:extLst>
          </p:cNvPr>
          <p:cNvSpPr txBox="1"/>
          <p:nvPr/>
        </p:nvSpPr>
        <p:spPr>
          <a:xfrm>
            <a:off x="7181321" y="3602563"/>
            <a:ext cx="21787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 err="1"/>
              <a:t>Prod</a:t>
            </a:r>
            <a:r>
              <a:rPr lang="it-IT" dirty="0"/>
              <a:t>: 10 cores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/>
              <a:t>Dev: 5 cores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 err="1"/>
              <a:t>Spare</a:t>
            </a:r>
            <a:r>
              <a:rPr lang="it-IT" dirty="0"/>
              <a:t>:  10 CBU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B565649-9DE0-4819-BF43-977FBC533DB7}"/>
              </a:ext>
            </a:extLst>
          </p:cNvPr>
          <p:cNvSpPr txBox="1"/>
          <p:nvPr/>
        </p:nvSpPr>
        <p:spPr>
          <a:xfrm>
            <a:off x="10038444" y="3518950"/>
            <a:ext cx="21535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 err="1"/>
              <a:t>PreProd</a:t>
            </a:r>
            <a:r>
              <a:rPr lang="it-IT" dirty="0"/>
              <a:t>: 10 			      cores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/>
              <a:t>Test: 5 cores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 err="1"/>
              <a:t>Spare</a:t>
            </a:r>
            <a:r>
              <a:rPr lang="it-IT" dirty="0"/>
              <a:t>:  10 CBU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5EF9E0A9-D1A1-4E3A-B040-3F52A58309B5}"/>
              </a:ext>
            </a:extLst>
          </p:cNvPr>
          <p:cNvSpPr txBox="1"/>
          <p:nvPr/>
        </p:nvSpPr>
        <p:spPr>
          <a:xfrm>
            <a:off x="8327499" y="5273261"/>
            <a:ext cx="3242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LinuxONE</a:t>
            </a:r>
            <a:r>
              <a:rPr lang="en-US" dirty="0"/>
              <a:t> server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2 server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30 cores (IFL)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20 spares (CBU)</a:t>
            </a:r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5099C5A7-B2AF-4D9E-A29F-5E5A8FF5B3DE}"/>
              </a:ext>
            </a:extLst>
          </p:cNvPr>
          <p:cNvSpPr/>
          <p:nvPr/>
        </p:nvSpPr>
        <p:spPr>
          <a:xfrm>
            <a:off x="10398978" y="8022"/>
            <a:ext cx="1393787" cy="1192004"/>
          </a:xfrm>
          <a:prstGeom prst="rect">
            <a:avLst/>
          </a:prstGeom>
          <a:solidFill>
            <a:srgbClr val="072866"/>
          </a:solidFill>
          <a:ln>
            <a:solidFill>
              <a:srgbClr val="082A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5678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A25BAC-254E-49B3-A87B-A768EAE6B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5029"/>
            <a:ext cx="7656382" cy="721360"/>
          </a:xfrm>
        </p:spPr>
        <p:txBody>
          <a:bodyPr/>
          <a:lstStyle/>
          <a:p>
            <a:r>
              <a:rPr lang="en-US" u="sng" dirty="0">
                <a:latin typeface="Bookman Old Style" panose="02050604050505020204" pitchFamily="18" charset="0"/>
              </a:rPr>
              <a:t>TCO Comparison on 5 years</a:t>
            </a:r>
            <a:endParaRPr lang="it-IT" u="sng" dirty="0">
              <a:latin typeface="Bookman Old Style" panose="02050604050505020204" pitchFamily="18" charset="0"/>
            </a:endParaRPr>
          </a:p>
        </p:txBody>
      </p:sp>
      <p:pic>
        <p:nvPicPr>
          <p:cNvPr id="5" name="Segnaposto contenuto 4" descr="Immagine che contiene tavolo&#10;&#10;Descrizione generata automaticamente">
            <a:extLst>
              <a:ext uri="{FF2B5EF4-FFF2-40B4-BE49-F238E27FC236}">
                <a16:creationId xmlns:a16="http://schemas.microsoft.com/office/drawing/2014/main" id="{72DF6509-FC97-4144-A8E8-5EC4FBCBE2C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46" y="601245"/>
            <a:ext cx="5211229" cy="2423683"/>
          </a:xfrm>
        </p:spPr>
      </p:pic>
      <p:pic>
        <p:nvPicPr>
          <p:cNvPr id="7" name="Immagine 6" descr="Immagine che contiene tavolo&#10;&#10;Descrizione generata automaticamente">
            <a:extLst>
              <a:ext uri="{FF2B5EF4-FFF2-40B4-BE49-F238E27FC236}">
                <a16:creationId xmlns:a16="http://schemas.microsoft.com/office/drawing/2014/main" id="{6B28CBE0-FC02-4151-9367-B2CBAE74A7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56"/>
          <a:stretch/>
        </p:blipFill>
        <p:spPr>
          <a:xfrm>
            <a:off x="6295663" y="613257"/>
            <a:ext cx="5317216" cy="2460609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A7AA3A03-F0B3-480B-AE1C-3881A8FA79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11" y="4317010"/>
            <a:ext cx="5917471" cy="2423683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13278D84-14C0-4E94-BA7F-37D156A5CB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478" y="4149261"/>
            <a:ext cx="4509401" cy="2627995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F4772FF6-2224-4160-AEC2-C86223A19927}"/>
              </a:ext>
            </a:extLst>
          </p:cNvPr>
          <p:cNvSpPr txBox="1"/>
          <p:nvPr/>
        </p:nvSpPr>
        <p:spPr>
          <a:xfrm>
            <a:off x="0" y="3073866"/>
            <a:ext cx="123850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Above schemas summarize the TCO for the different environments on 5 years, for each cost component.</a:t>
            </a:r>
          </a:p>
          <a:p>
            <a:r>
              <a:rPr lang="en-US" dirty="0"/>
              <a:t>The savings with the </a:t>
            </a:r>
            <a:r>
              <a:rPr lang="en-US" dirty="0" err="1"/>
              <a:t>LinuxONE</a:t>
            </a:r>
            <a:r>
              <a:rPr lang="en-US" dirty="0"/>
              <a:t> platform is 67% vs the x86 equivalent platform.</a:t>
            </a:r>
          </a:p>
          <a:p>
            <a:r>
              <a:rPr lang="en-US" dirty="0"/>
              <a:t>Below diagrams highlights the component contribution to total cost and cost per year that make the accumulated TCO.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204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A1FE75-2EBD-4DE8-99D1-1F5F34664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472" y="2839"/>
            <a:ext cx="6567489" cy="868082"/>
          </a:xfrm>
        </p:spPr>
        <p:txBody>
          <a:bodyPr/>
          <a:lstStyle/>
          <a:p>
            <a:r>
              <a:rPr lang="it-IT" u="sng" dirty="0">
                <a:latin typeface="Bookman Old Style" panose="02050604050505020204" pitchFamily="18" charset="0"/>
              </a:rPr>
              <a:t>x86 TCO </a:t>
            </a:r>
            <a:r>
              <a:rPr lang="it-IT" u="sng" dirty="0" err="1">
                <a:latin typeface="Bookman Old Style" panose="02050604050505020204" pitchFamily="18" charset="0"/>
              </a:rPr>
              <a:t>Assumptions</a:t>
            </a:r>
            <a:endParaRPr lang="it-IT" u="sng" dirty="0">
              <a:latin typeface="Bookman Old Style" panose="020506040505050202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3F6D339-D605-4AF6-B8BB-B886A6875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36" y="870921"/>
            <a:ext cx="12043728" cy="5794040"/>
          </a:xfrm>
        </p:spPr>
        <p:txBody>
          <a:bodyPr numCol="2">
            <a:noAutofit/>
          </a:bodyPr>
          <a:lstStyle/>
          <a:p>
            <a:r>
              <a:rPr lang="it-IT" sz="1600" b="1" u="sng" dirty="0"/>
              <a:t>Hardware</a:t>
            </a:r>
            <a:r>
              <a:rPr lang="it-IT" sz="1600" dirty="0"/>
              <a:t>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sz="1600" dirty="0"/>
              <a:t>Rack server w </a:t>
            </a:r>
            <a:r>
              <a:rPr lang="en-US" sz="1600" dirty="0"/>
              <a:t>Xeon Gold 6244 8C 3.60GHz (2 Chips, 16 Cores)</a:t>
            </a:r>
            <a:endParaRPr lang="it-IT" sz="1600" dirty="0"/>
          </a:p>
          <a:p>
            <a:pPr>
              <a:buFont typeface="Wingdings" panose="05000000000000000000" pitchFamily="2" charset="2"/>
              <a:buChar char="§"/>
            </a:pPr>
            <a:r>
              <a:rPr lang="it-IT" sz="1600" dirty="0" err="1"/>
              <a:t>Acquisition</a:t>
            </a:r>
            <a:r>
              <a:rPr lang="it-IT" sz="1600" dirty="0"/>
              <a:t> cost: 10K€ - 30% discount </a:t>
            </a:r>
          </a:p>
          <a:p>
            <a:pPr marL="0" indent="0">
              <a:buNone/>
            </a:pPr>
            <a:r>
              <a:rPr lang="it-IT" sz="1600" dirty="0"/>
              <a:t>	</a:t>
            </a:r>
            <a:r>
              <a:rPr lang="it-IT" sz="1600" dirty="0" err="1"/>
              <a:t>including</a:t>
            </a:r>
            <a:r>
              <a:rPr lang="it-IT" sz="1600" dirty="0"/>
              <a:t> 3 </a:t>
            </a:r>
            <a:r>
              <a:rPr lang="it-IT" sz="1600" dirty="0" err="1"/>
              <a:t>years</a:t>
            </a:r>
            <a:r>
              <a:rPr lang="it-IT" sz="1600" dirty="0"/>
              <a:t> Support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sz="1600" dirty="0"/>
              <a:t>Support for following </a:t>
            </a:r>
            <a:r>
              <a:rPr lang="it-IT" sz="1600" dirty="0" err="1"/>
              <a:t>years</a:t>
            </a:r>
            <a:r>
              <a:rPr lang="it-IT" sz="1600" dirty="0"/>
              <a:t> </a:t>
            </a:r>
            <a:r>
              <a:rPr lang="it-IT" sz="1600" dirty="0" err="1"/>
              <a:t>is</a:t>
            </a:r>
            <a:r>
              <a:rPr lang="it-IT" sz="1600" dirty="0"/>
              <a:t> 20% of </a:t>
            </a:r>
            <a:r>
              <a:rPr lang="it-IT" sz="1600" dirty="0" err="1"/>
              <a:t>purchase</a:t>
            </a:r>
            <a:r>
              <a:rPr lang="it-IT" sz="1600" dirty="0"/>
              <a:t> price</a:t>
            </a:r>
          </a:p>
          <a:p>
            <a:r>
              <a:rPr lang="it-IT" sz="1600" b="1" u="sng" dirty="0"/>
              <a:t>Network</a:t>
            </a:r>
            <a:r>
              <a:rPr lang="it-IT" sz="1600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sz="1600" dirty="0"/>
              <a:t>7000€ per Server -  30% disc </a:t>
            </a:r>
          </a:p>
          <a:p>
            <a:pPr marL="0" indent="0">
              <a:buNone/>
            </a:pPr>
            <a:r>
              <a:rPr lang="it-IT" sz="1600" dirty="0"/>
              <a:t>	</a:t>
            </a:r>
            <a:r>
              <a:rPr lang="it-IT" sz="1600" dirty="0" err="1"/>
              <a:t>Maint</a:t>
            </a:r>
            <a:r>
              <a:rPr lang="it-IT" sz="1600" dirty="0"/>
              <a:t> @ 10% of PP from y2</a:t>
            </a:r>
          </a:p>
          <a:p>
            <a:r>
              <a:rPr lang="it-IT" sz="1600" b="1" u="sng" dirty="0"/>
              <a:t>People</a:t>
            </a:r>
            <a:r>
              <a:rPr lang="it-IT" sz="1600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sz="1600" dirty="0"/>
              <a:t>One FTE covers 30 servers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sz="1600" dirty="0" err="1"/>
              <a:t>Average</a:t>
            </a:r>
            <a:r>
              <a:rPr lang="it-IT" sz="1600" dirty="0"/>
              <a:t> </a:t>
            </a:r>
            <a:r>
              <a:rPr lang="it-IT" sz="1600" dirty="0" err="1"/>
              <a:t>yearly</a:t>
            </a:r>
            <a:r>
              <a:rPr lang="it-IT" sz="1600" dirty="0"/>
              <a:t> </a:t>
            </a:r>
            <a:r>
              <a:rPr lang="it-IT" sz="1600" dirty="0" err="1"/>
              <a:t>fully</a:t>
            </a:r>
            <a:r>
              <a:rPr lang="it-IT" sz="1600" dirty="0"/>
              <a:t> </a:t>
            </a:r>
            <a:r>
              <a:rPr lang="it-IT" sz="1600" dirty="0" err="1"/>
              <a:t>loaded</a:t>
            </a:r>
            <a:r>
              <a:rPr lang="it-IT" sz="1600" dirty="0"/>
              <a:t> costs=100K€</a:t>
            </a:r>
          </a:p>
          <a:p>
            <a:r>
              <a:rPr lang="it-IT" sz="1600" b="1" u="sng" dirty="0"/>
              <a:t>Space</a:t>
            </a:r>
            <a:r>
              <a:rPr lang="it-IT" sz="1600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sz="1600" dirty="0" err="1"/>
              <a:t>Fully</a:t>
            </a:r>
            <a:r>
              <a:rPr lang="it-IT" sz="1600" dirty="0"/>
              <a:t> </a:t>
            </a:r>
            <a:r>
              <a:rPr lang="it-IT" sz="1600" dirty="0" err="1"/>
              <a:t>loaded</a:t>
            </a:r>
            <a:r>
              <a:rPr lang="it-IT" sz="1600" dirty="0"/>
              <a:t> cost of </a:t>
            </a:r>
            <a:r>
              <a:rPr lang="it-IT" sz="1600" dirty="0" err="1"/>
              <a:t>Sq</a:t>
            </a:r>
            <a:r>
              <a:rPr lang="it-IT" sz="1600" dirty="0"/>
              <a:t>. </a:t>
            </a:r>
            <a:r>
              <a:rPr lang="it-IT" sz="1600" dirty="0" err="1"/>
              <a:t>meter</a:t>
            </a:r>
            <a:r>
              <a:rPr lang="it-IT" sz="1600" dirty="0"/>
              <a:t>=2.800€</a:t>
            </a:r>
          </a:p>
          <a:p>
            <a:r>
              <a:rPr lang="it-IT" sz="1600" b="1" u="sng" dirty="0" err="1"/>
              <a:t>Electricity</a:t>
            </a:r>
            <a:r>
              <a:rPr lang="it-IT" sz="1600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sz="1600" dirty="0"/>
              <a:t>Cost per kWh=0,10€</a:t>
            </a:r>
          </a:p>
          <a:p>
            <a:r>
              <a:rPr lang="it-IT" sz="1600" b="1" u="sng" dirty="0"/>
              <a:t>Software</a:t>
            </a:r>
            <a:r>
              <a:rPr lang="it-IT" sz="1600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sz="1600" dirty="0"/>
              <a:t>OS: </a:t>
            </a:r>
            <a:r>
              <a:rPr lang="it-IT" sz="1600" dirty="0" err="1"/>
              <a:t>subscription</a:t>
            </a:r>
            <a:r>
              <a:rPr lang="it-IT" sz="1600" dirty="0"/>
              <a:t> </a:t>
            </a:r>
            <a:r>
              <a:rPr lang="en-US" sz="1600" dirty="0"/>
              <a:t>2000€/year - 20% disc per socket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sz="1600" dirty="0"/>
              <a:t>VM: </a:t>
            </a:r>
            <a:r>
              <a:rPr lang="it-IT" sz="1600" dirty="0" err="1"/>
              <a:t>license</a:t>
            </a:r>
            <a:r>
              <a:rPr lang="it-IT" sz="1600" dirty="0"/>
              <a:t> @5000€/socket - 20% disc</a:t>
            </a:r>
          </a:p>
          <a:p>
            <a:pPr marL="0" indent="0">
              <a:buNone/>
            </a:pPr>
            <a:r>
              <a:rPr lang="it-IT" sz="1600" dirty="0"/>
              <a:t>	</a:t>
            </a:r>
            <a:r>
              <a:rPr lang="it-IT" sz="1600" dirty="0" err="1"/>
              <a:t>maint</a:t>
            </a:r>
            <a:r>
              <a:rPr lang="it-IT" sz="1600" dirty="0"/>
              <a:t> @ 20% of </a:t>
            </a:r>
            <a:r>
              <a:rPr lang="it-IT" sz="1600" dirty="0" err="1"/>
              <a:t>purchase</a:t>
            </a:r>
            <a:r>
              <a:rPr lang="it-IT" sz="1600" dirty="0"/>
              <a:t> price from y2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sz="1600" dirty="0"/>
              <a:t>Application Server: </a:t>
            </a:r>
            <a:r>
              <a:rPr lang="it-IT" sz="1600" dirty="0" err="1"/>
              <a:t>license</a:t>
            </a:r>
            <a:r>
              <a:rPr lang="it-IT" sz="1600" dirty="0"/>
              <a:t> @100€/PVU</a:t>
            </a:r>
          </a:p>
          <a:p>
            <a:pPr marL="0" indent="0">
              <a:buNone/>
            </a:pPr>
            <a:r>
              <a:rPr lang="it-IT" sz="1600" dirty="0"/>
              <a:t>	- 75% disc (70 PVU per core)</a:t>
            </a:r>
          </a:p>
          <a:p>
            <a:pPr marL="0" indent="0">
              <a:buNone/>
            </a:pPr>
            <a:r>
              <a:rPr lang="it-IT" sz="1600" dirty="0"/>
              <a:t>	</a:t>
            </a:r>
            <a:r>
              <a:rPr lang="it-IT" sz="1600" dirty="0" err="1"/>
              <a:t>maint</a:t>
            </a:r>
            <a:r>
              <a:rPr lang="it-IT" sz="1600" dirty="0"/>
              <a:t> @ 20% of </a:t>
            </a:r>
            <a:r>
              <a:rPr lang="it-IT" sz="1600" dirty="0" err="1"/>
              <a:t>purchase</a:t>
            </a:r>
            <a:r>
              <a:rPr lang="it-IT" sz="1600" dirty="0"/>
              <a:t> price from y2</a:t>
            </a:r>
          </a:p>
          <a:p>
            <a:r>
              <a:rPr lang="it-IT" sz="1600" b="1" u="sng" dirty="0"/>
              <a:t>DB</a:t>
            </a:r>
            <a:r>
              <a:rPr lang="it-IT" sz="1600" dirty="0"/>
              <a:t>: </a:t>
            </a:r>
            <a:r>
              <a:rPr lang="it-IT" sz="1600" dirty="0" err="1"/>
              <a:t>license</a:t>
            </a:r>
            <a:r>
              <a:rPr lang="it-IT" sz="1600" dirty="0"/>
              <a:t> @40.000€ for 2 cores  - 75% disc</a:t>
            </a:r>
          </a:p>
          <a:p>
            <a:pPr marL="0" indent="0">
              <a:buNone/>
            </a:pPr>
            <a:r>
              <a:rPr lang="it-IT" sz="1600" dirty="0"/>
              <a:t>	</a:t>
            </a:r>
            <a:r>
              <a:rPr lang="it-IT" sz="1600" dirty="0" err="1"/>
              <a:t>maint</a:t>
            </a:r>
            <a:r>
              <a:rPr lang="it-IT" sz="1600" dirty="0"/>
              <a:t> @ 20% of </a:t>
            </a:r>
            <a:r>
              <a:rPr lang="it-IT" sz="1600" dirty="0" err="1"/>
              <a:t>purchase</a:t>
            </a:r>
            <a:r>
              <a:rPr lang="it-IT" sz="1600" dirty="0"/>
              <a:t> price from y2</a:t>
            </a:r>
          </a:p>
          <a:p>
            <a:r>
              <a:rPr lang="it-IT" sz="1600" b="1" u="sng" dirty="0"/>
              <a:t>Data Replication Tools</a:t>
            </a:r>
            <a:r>
              <a:rPr lang="it-IT" sz="1600" dirty="0"/>
              <a:t>: </a:t>
            </a:r>
            <a:r>
              <a:rPr lang="it-IT" sz="1600" dirty="0" err="1"/>
              <a:t>subscription</a:t>
            </a:r>
            <a:endParaRPr lang="it-IT" sz="1600" dirty="0"/>
          </a:p>
          <a:p>
            <a:pPr marL="0" indent="0">
              <a:buNone/>
            </a:pPr>
            <a:r>
              <a:rPr lang="it-IT" sz="1600" dirty="0"/>
              <a:t>	3000€/</a:t>
            </a:r>
            <a:r>
              <a:rPr lang="it-IT" sz="1600" dirty="0" err="1"/>
              <a:t>year</a:t>
            </a:r>
            <a:r>
              <a:rPr lang="it-IT" sz="1600" dirty="0"/>
              <a:t> - 75% disc per core</a:t>
            </a:r>
          </a:p>
          <a:p>
            <a:r>
              <a:rPr lang="it-IT" sz="1600" b="1" u="sng" dirty="0"/>
              <a:t>Monitoring Tools</a:t>
            </a:r>
            <a:r>
              <a:rPr lang="it-IT" sz="1600" dirty="0"/>
              <a:t>: </a:t>
            </a:r>
            <a:r>
              <a:rPr lang="it-IT" sz="1600" dirty="0" err="1"/>
              <a:t>license</a:t>
            </a:r>
            <a:r>
              <a:rPr lang="it-IT" sz="1600" dirty="0"/>
              <a:t> @5.000€/server - 40% disc. </a:t>
            </a:r>
            <a:r>
              <a:rPr lang="it-IT" sz="1600" dirty="0" err="1"/>
              <a:t>Maint</a:t>
            </a:r>
            <a:r>
              <a:rPr lang="it-IT" sz="1600" dirty="0"/>
              <a:t> @ 20% of PP from y2</a:t>
            </a:r>
          </a:p>
          <a:p>
            <a:r>
              <a:rPr lang="it-IT" sz="1600" b="1" u="sng" dirty="0"/>
              <a:t>Security Tools: </a:t>
            </a:r>
            <a:r>
              <a:rPr lang="it-IT" sz="1600" dirty="0" err="1"/>
              <a:t>license</a:t>
            </a:r>
            <a:r>
              <a:rPr lang="it-IT" sz="1600" dirty="0"/>
              <a:t> @5.000€/server - 40% disc. </a:t>
            </a:r>
            <a:r>
              <a:rPr lang="it-IT" sz="1600" dirty="0" err="1"/>
              <a:t>Maint</a:t>
            </a:r>
            <a:r>
              <a:rPr lang="it-IT" sz="1600" dirty="0"/>
              <a:t> @ 20% of from y2</a:t>
            </a:r>
          </a:p>
        </p:txBody>
      </p:sp>
    </p:spTree>
    <p:extLst>
      <p:ext uri="{BB962C8B-B14F-4D97-AF65-F5344CB8AC3E}">
        <p14:creationId xmlns:p14="http://schemas.microsoft.com/office/powerpoint/2010/main" val="2539749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CA7F6B-0347-4BF8-9B40-E51D27E89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12" y="172720"/>
            <a:ext cx="7898449" cy="695362"/>
          </a:xfrm>
        </p:spPr>
        <p:txBody>
          <a:bodyPr/>
          <a:lstStyle/>
          <a:p>
            <a:r>
              <a:rPr lang="it-IT" u="sng" dirty="0" err="1">
                <a:latin typeface="Bookman Old Style" panose="02050604050505020204" pitchFamily="18" charset="0"/>
              </a:rPr>
              <a:t>LinuxONE</a:t>
            </a:r>
            <a:r>
              <a:rPr lang="it-IT" u="sng" dirty="0">
                <a:latin typeface="Bookman Old Style" panose="02050604050505020204" pitchFamily="18" charset="0"/>
              </a:rPr>
              <a:t> TCO </a:t>
            </a:r>
            <a:r>
              <a:rPr lang="it-IT" u="sng" dirty="0" err="1">
                <a:latin typeface="Bookman Old Style" panose="02050604050505020204" pitchFamily="18" charset="0"/>
              </a:rPr>
              <a:t>Assumptions</a:t>
            </a:r>
            <a:endParaRPr lang="it-IT" u="sng" dirty="0">
              <a:latin typeface="Bookman Old Style" panose="02050604050505020204" pitchFamily="18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EC8B81-007C-4470-9A59-4551AD8CE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912" y="1118197"/>
            <a:ext cx="11403648" cy="5374043"/>
          </a:xfrm>
        </p:spPr>
        <p:txBody>
          <a:bodyPr numCol="2">
            <a:noAutofit/>
          </a:bodyPr>
          <a:lstStyle/>
          <a:p>
            <a:r>
              <a:rPr lang="it-IT" sz="1600" b="1" u="sng" dirty="0"/>
              <a:t>Hardware</a:t>
            </a:r>
            <a:r>
              <a:rPr lang="it-IT" sz="1600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sz="1600" dirty="0" err="1"/>
              <a:t>LinuxONE</a:t>
            </a:r>
            <a:r>
              <a:rPr lang="it-IT" sz="1600" dirty="0"/>
              <a:t> servers  @ 725K€ for 3 </a:t>
            </a:r>
            <a:r>
              <a:rPr lang="it-IT" sz="1600" dirty="0" err="1"/>
              <a:t>years</a:t>
            </a:r>
            <a:r>
              <a:rPr lang="it-IT" sz="1600" dirty="0"/>
              <a:t> - 30% disc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sz="1600" dirty="0" err="1"/>
              <a:t>Maint</a:t>
            </a:r>
            <a:r>
              <a:rPr lang="it-IT" sz="1600" dirty="0"/>
              <a:t> @ 10% PP from y4</a:t>
            </a:r>
          </a:p>
          <a:p>
            <a:r>
              <a:rPr lang="it-IT" sz="1600" dirty="0"/>
              <a:t>Network: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sz="1600" dirty="0"/>
              <a:t>14000€ per </a:t>
            </a:r>
            <a:r>
              <a:rPr lang="it-IT" sz="1600" dirty="0" err="1"/>
              <a:t>LinuxONE</a:t>
            </a:r>
            <a:r>
              <a:rPr lang="it-IT" sz="1600" dirty="0"/>
              <a:t> Server - 30% disc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sz="1600" dirty="0" err="1"/>
              <a:t>Maint</a:t>
            </a:r>
            <a:r>
              <a:rPr lang="it-IT" sz="1600" dirty="0"/>
              <a:t> @ 10% of PP from y2</a:t>
            </a:r>
          </a:p>
          <a:p>
            <a:r>
              <a:rPr lang="it-IT" sz="1600" dirty="0"/>
              <a:t>People: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sz="1600" dirty="0"/>
              <a:t>One FTE covers 10 servers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sz="1600" dirty="0" err="1"/>
              <a:t>Average</a:t>
            </a:r>
            <a:r>
              <a:rPr lang="it-IT" sz="1600" dirty="0"/>
              <a:t> </a:t>
            </a:r>
            <a:r>
              <a:rPr lang="it-IT" sz="1600" dirty="0" err="1"/>
              <a:t>yearly</a:t>
            </a:r>
            <a:r>
              <a:rPr lang="it-IT" sz="1600" dirty="0"/>
              <a:t> </a:t>
            </a:r>
            <a:r>
              <a:rPr lang="it-IT" sz="1600" dirty="0" err="1"/>
              <a:t>fully</a:t>
            </a:r>
            <a:r>
              <a:rPr lang="it-IT" sz="1600" dirty="0"/>
              <a:t> </a:t>
            </a:r>
            <a:r>
              <a:rPr lang="it-IT" sz="1600" dirty="0" err="1"/>
              <a:t>loaded</a:t>
            </a:r>
            <a:r>
              <a:rPr lang="it-IT" sz="1600" dirty="0"/>
              <a:t> costs= 120K</a:t>
            </a:r>
          </a:p>
          <a:p>
            <a:r>
              <a:rPr lang="it-IT" sz="1600" dirty="0"/>
              <a:t>Space: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sz="1600" dirty="0" err="1"/>
              <a:t>Fully</a:t>
            </a:r>
            <a:r>
              <a:rPr lang="it-IT" sz="1600" dirty="0"/>
              <a:t> </a:t>
            </a:r>
            <a:r>
              <a:rPr lang="it-IT" sz="1600" dirty="0" err="1"/>
              <a:t>loaded</a:t>
            </a:r>
            <a:r>
              <a:rPr lang="it-IT" sz="1600" dirty="0"/>
              <a:t> cost of </a:t>
            </a:r>
            <a:r>
              <a:rPr lang="it-IT" sz="1600" dirty="0" err="1"/>
              <a:t>Sq</a:t>
            </a:r>
            <a:r>
              <a:rPr lang="it-IT" sz="1600" dirty="0"/>
              <a:t>. </a:t>
            </a:r>
            <a:r>
              <a:rPr lang="it-IT" sz="1600" dirty="0" err="1"/>
              <a:t>meter</a:t>
            </a:r>
            <a:r>
              <a:rPr lang="it-IT" sz="1600" dirty="0"/>
              <a:t>=2.600€</a:t>
            </a:r>
          </a:p>
          <a:p>
            <a:r>
              <a:rPr lang="it-IT" sz="1600" dirty="0" err="1"/>
              <a:t>Electricity</a:t>
            </a:r>
            <a:r>
              <a:rPr lang="it-IT" sz="1600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sz="1600" dirty="0"/>
              <a:t>Cost per kWh=0,10€</a:t>
            </a:r>
          </a:p>
          <a:p>
            <a:pPr marL="0" indent="0">
              <a:buNone/>
            </a:pPr>
            <a:endParaRPr lang="it-IT" sz="1600" dirty="0"/>
          </a:p>
          <a:p>
            <a:pPr marL="0" indent="0">
              <a:buNone/>
            </a:pPr>
            <a:endParaRPr lang="it-IT" sz="1600" dirty="0"/>
          </a:p>
          <a:p>
            <a:r>
              <a:rPr lang="it-IT" sz="1600" dirty="0"/>
              <a:t>Software: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sz="1600" dirty="0"/>
              <a:t>OS: </a:t>
            </a:r>
            <a:r>
              <a:rPr lang="it-IT" sz="1600" dirty="0" err="1"/>
              <a:t>subscription</a:t>
            </a:r>
            <a:r>
              <a:rPr lang="it-IT" sz="1600" dirty="0"/>
              <a:t> 6000€/</a:t>
            </a:r>
            <a:r>
              <a:rPr lang="it-IT" sz="1600" dirty="0" err="1"/>
              <a:t>year</a:t>
            </a:r>
            <a:r>
              <a:rPr lang="it-IT" sz="1600" dirty="0"/>
              <a:t> - 20% disc per </a:t>
            </a:r>
            <a:r>
              <a:rPr lang="it-IT" sz="1600" dirty="0" err="1"/>
              <a:t>socket</a:t>
            </a:r>
            <a:endParaRPr lang="it-IT" sz="1600" dirty="0"/>
          </a:p>
          <a:p>
            <a:pPr>
              <a:buFont typeface="Wingdings" panose="05000000000000000000" pitchFamily="2" charset="2"/>
              <a:buChar char="§"/>
            </a:pPr>
            <a:r>
              <a:rPr lang="it-IT" sz="1600" dirty="0"/>
              <a:t>VM: </a:t>
            </a:r>
            <a:r>
              <a:rPr lang="it-IT" sz="1600" dirty="0" err="1"/>
              <a:t>included</a:t>
            </a:r>
            <a:r>
              <a:rPr lang="it-IT" sz="1600" dirty="0"/>
              <a:t> in HW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sz="1600" dirty="0"/>
              <a:t>Application Server: </a:t>
            </a:r>
            <a:r>
              <a:rPr lang="it-IT" sz="1600" dirty="0" err="1"/>
              <a:t>license</a:t>
            </a:r>
            <a:r>
              <a:rPr lang="it-IT" sz="1600" dirty="0"/>
              <a:t> @100€/PVU - 50% disc </a:t>
            </a:r>
          </a:p>
          <a:p>
            <a:pPr marL="0" indent="0">
              <a:buNone/>
            </a:pPr>
            <a:r>
              <a:rPr lang="it-IT" sz="1600" dirty="0"/>
              <a:t>	(120 PVU per core)</a:t>
            </a:r>
          </a:p>
          <a:p>
            <a:pPr marL="0" indent="0">
              <a:buNone/>
            </a:pPr>
            <a:r>
              <a:rPr lang="it-IT" sz="1600" dirty="0"/>
              <a:t>	</a:t>
            </a:r>
            <a:r>
              <a:rPr lang="it-IT" sz="1600" dirty="0" err="1"/>
              <a:t>maint</a:t>
            </a:r>
            <a:r>
              <a:rPr lang="it-IT" sz="1600" dirty="0"/>
              <a:t> @ 20% of </a:t>
            </a:r>
            <a:r>
              <a:rPr lang="it-IT" sz="1600" dirty="0" err="1"/>
              <a:t>purchase</a:t>
            </a:r>
            <a:r>
              <a:rPr lang="it-IT" sz="1600" dirty="0"/>
              <a:t> price from y2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sz="1600" dirty="0"/>
              <a:t>DB: </a:t>
            </a:r>
            <a:r>
              <a:rPr lang="it-IT" sz="1600" dirty="0" err="1"/>
              <a:t>license</a:t>
            </a:r>
            <a:r>
              <a:rPr lang="it-IT" sz="1600" dirty="0"/>
              <a:t> @40.000€ per cores -  50% disc</a:t>
            </a:r>
          </a:p>
          <a:p>
            <a:pPr marL="0" indent="0">
              <a:buNone/>
            </a:pPr>
            <a:r>
              <a:rPr lang="it-IT" sz="1600" dirty="0"/>
              <a:t>	</a:t>
            </a:r>
            <a:r>
              <a:rPr lang="it-IT" sz="1600" dirty="0" err="1"/>
              <a:t>maint</a:t>
            </a:r>
            <a:r>
              <a:rPr lang="it-IT" sz="1600" dirty="0"/>
              <a:t> @ 20% of </a:t>
            </a:r>
            <a:r>
              <a:rPr lang="it-IT" sz="1600" dirty="0" err="1"/>
              <a:t>purchase</a:t>
            </a:r>
            <a:r>
              <a:rPr lang="it-IT" sz="1600" dirty="0"/>
              <a:t> price from y2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sz="1600" dirty="0"/>
              <a:t>Data Replication Tools: </a:t>
            </a:r>
            <a:r>
              <a:rPr lang="it-IT" sz="1600" dirty="0" err="1"/>
              <a:t>subscription</a:t>
            </a:r>
            <a:r>
              <a:rPr lang="it-IT" sz="1600" dirty="0"/>
              <a:t> 3000€/</a:t>
            </a:r>
            <a:r>
              <a:rPr lang="it-IT" sz="1600" dirty="0" err="1"/>
              <a:t>year</a:t>
            </a:r>
            <a:r>
              <a:rPr lang="it-IT" sz="1600" dirty="0"/>
              <a:t> -     		50% disc per core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sz="1600" dirty="0"/>
              <a:t>Monitoring Tools: </a:t>
            </a:r>
            <a:r>
              <a:rPr lang="it-IT" sz="1600" dirty="0" err="1"/>
              <a:t>license</a:t>
            </a:r>
            <a:r>
              <a:rPr lang="it-IT" sz="1600" dirty="0"/>
              <a:t> @5.000€/server - 40% disc. </a:t>
            </a:r>
            <a:r>
              <a:rPr lang="it-IT" sz="1600" dirty="0" err="1"/>
              <a:t>Maint</a:t>
            </a:r>
            <a:r>
              <a:rPr lang="it-IT" sz="1600" dirty="0"/>
              <a:t> @ 20% of PP from y2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sz="1600" dirty="0"/>
              <a:t>Security Tools: </a:t>
            </a:r>
            <a:r>
              <a:rPr lang="it-IT" sz="1600" dirty="0" err="1"/>
              <a:t>license</a:t>
            </a:r>
            <a:r>
              <a:rPr lang="it-IT" sz="1600" dirty="0"/>
              <a:t> @5.000€/server - 40% disc. </a:t>
            </a:r>
            <a:r>
              <a:rPr lang="it-IT" sz="1600" dirty="0" err="1"/>
              <a:t>Maint</a:t>
            </a:r>
            <a:r>
              <a:rPr lang="it-IT" sz="1600" dirty="0"/>
              <a:t> @ 20% of from y2</a:t>
            </a:r>
          </a:p>
        </p:txBody>
      </p:sp>
    </p:spTree>
    <p:extLst>
      <p:ext uri="{BB962C8B-B14F-4D97-AF65-F5344CB8AC3E}">
        <p14:creationId xmlns:p14="http://schemas.microsoft.com/office/powerpoint/2010/main" val="1544784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58162B-1BF6-4CB4-B401-5B23D177A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64" y="180846"/>
            <a:ext cx="5067848" cy="878242"/>
          </a:xfrm>
        </p:spPr>
        <p:txBody>
          <a:bodyPr/>
          <a:lstStyle/>
          <a:p>
            <a:r>
              <a:rPr lang="it-IT" u="sng" dirty="0" err="1">
                <a:latin typeface="Bookman Old Style" panose="02050604050505020204" pitchFamily="18" charset="0"/>
              </a:rPr>
              <a:t>Considerations</a:t>
            </a:r>
            <a:r>
              <a:rPr lang="it-IT" u="sng" dirty="0">
                <a:latin typeface="Bookman Old Style" panose="02050604050505020204" pitchFamily="18" charset="0"/>
              </a:rPr>
              <a:t> (1)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815FD45-5673-4E3B-9555-EEC0A33B3A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90" y="1565630"/>
            <a:ext cx="8246846" cy="4052972"/>
          </a:xfr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3B72ADB8-3D33-4405-A40A-C89302C8E47D}"/>
              </a:ext>
            </a:extLst>
          </p:cNvPr>
          <p:cNvSpPr txBox="1"/>
          <p:nvPr/>
        </p:nvSpPr>
        <p:spPr>
          <a:xfrm>
            <a:off x="242282" y="1184155"/>
            <a:ext cx="340421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it’s</a:t>
            </a:r>
            <a:r>
              <a:rPr lang="it-IT" dirty="0"/>
              <a:t> </a:t>
            </a:r>
            <a:r>
              <a:rPr lang="it-IT" dirty="0" err="1"/>
              <a:t>shown</a:t>
            </a:r>
            <a:r>
              <a:rPr lang="it-IT" dirty="0"/>
              <a:t> by the chart the </a:t>
            </a:r>
            <a:r>
              <a:rPr lang="it-IT" dirty="0" err="1"/>
              <a:t>LinuxONE</a:t>
            </a:r>
            <a:r>
              <a:rPr lang="it-IT" dirty="0"/>
              <a:t> and the x86 </a:t>
            </a:r>
            <a:r>
              <a:rPr lang="it-IT" dirty="0" err="1"/>
              <a:t>architectures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similar</a:t>
            </a:r>
            <a:r>
              <a:rPr lang="it-IT" dirty="0"/>
              <a:t> costs </a:t>
            </a:r>
            <a:r>
              <a:rPr lang="it-IT" dirty="0" err="1"/>
              <a:t>when</a:t>
            </a:r>
            <a:r>
              <a:rPr lang="it-IT" dirty="0"/>
              <a:t> TPS’ </a:t>
            </a:r>
            <a:r>
              <a:rPr lang="it-IT" dirty="0" err="1"/>
              <a:t>values</a:t>
            </a:r>
            <a:r>
              <a:rPr lang="it-IT" dirty="0"/>
              <a:t> are small.</a:t>
            </a:r>
          </a:p>
          <a:p>
            <a:r>
              <a:rPr lang="it-IT" dirty="0" err="1"/>
              <a:t>Instead</a:t>
            </a:r>
            <a:r>
              <a:rPr lang="it-IT" dirty="0"/>
              <a:t>, </a:t>
            </a:r>
            <a:r>
              <a:rPr lang="it-IT" dirty="0" err="1"/>
              <a:t>when</a:t>
            </a:r>
            <a:r>
              <a:rPr lang="it-IT" dirty="0"/>
              <a:t> TPS’ </a:t>
            </a:r>
            <a:r>
              <a:rPr lang="it-IT" dirty="0" err="1"/>
              <a:t>values</a:t>
            </a:r>
            <a:r>
              <a:rPr lang="it-IT" dirty="0"/>
              <a:t> </a:t>
            </a:r>
            <a:r>
              <a:rPr lang="it-IT" dirty="0" err="1"/>
              <a:t>gradually</a:t>
            </a:r>
            <a:r>
              <a:rPr lang="it-IT" dirty="0"/>
              <a:t> </a:t>
            </a:r>
            <a:r>
              <a:rPr lang="it-IT" dirty="0" err="1"/>
              <a:t>increase</a:t>
            </a:r>
            <a:r>
              <a:rPr lang="it-IT" dirty="0"/>
              <a:t> the </a:t>
            </a:r>
            <a:r>
              <a:rPr lang="it-IT" dirty="0" err="1"/>
              <a:t>LinuxONE</a:t>
            </a:r>
            <a:r>
              <a:rPr lang="it-IT" dirty="0"/>
              <a:t> </a:t>
            </a:r>
            <a:r>
              <a:rPr lang="it-IT" dirty="0" err="1"/>
              <a:t>architecture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much</a:t>
            </a:r>
            <a:r>
              <a:rPr lang="it-IT" dirty="0"/>
              <a:t> more </a:t>
            </a:r>
            <a:r>
              <a:rPr lang="it-IT" dirty="0" err="1"/>
              <a:t>convenient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x86 one.</a:t>
            </a:r>
          </a:p>
          <a:p>
            <a:r>
              <a:rPr lang="it-IT" dirty="0" err="1"/>
              <a:t>Indeed</a:t>
            </a:r>
            <a:r>
              <a:rPr lang="it-IT" dirty="0"/>
              <a:t>, in the </a:t>
            </a:r>
            <a:r>
              <a:rPr lang="it-IT" dirty="0" err="1"/>
              <a:t>previous</a:t>
            </a:r>
            <a:r>
              <a:rPr lang="it-IT" dirty="0"/>
              <a:t> slide «TCO </a:t>
            </a:r>
            <a:r>
              <a:rPr lang="it-IT" dirty="0" err="1"/>
              <a:t>comparison</a:t>
            </a:r>
            <a:r>
              <a:rPr lang="it-IT" dirty="0"/>
              <a:t> on 5 </a:t>
            </a:r>
            <a:r>
              <a:rPr lang="it-IT" dirty="0" err="1"/>
              <a:t>years</a:t>
            </a:r>
            <a:r>
              <a:rPr lang="it-IT" dirty="0"/>
              <a:t>» </a:t>
            </a:r>
            <a:r>
              <a:rPr lang="it-IT" dirty="0" err="1"/>
              <a:t>it’s</a:t>
            </a:r>
            <a:r>
              <a:rPr lang="it-IT" dirty="0"/>
              <a:t> </a:t>
            </a:r>
            <a:r>
              <a:rPr lang="it-IT" dirty="0" err="1"/>
              <a:t>shown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en-US" dirty="0"/>
              <a:t>savings </a:t>
            </a:r>
            <a:r>
              <a:rPr lang="en-US" dirty="0" err="1"/>
              <a:t>it’is</a:t>
            </a:r>
            <a:r>
              <a:rPr lang="en-US" dirty="0"/>
              <a:t> 67% vs the x86 equivalent platform. This because the capital expenditure costs are</a:t>
            </a:r>
          </a:p>
          <a:p>
            <a:r>
              <a:rPr lang="en-US" dirty="0"/>
              <a:t>amortized over the years!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50049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F6794C-9DF1-4D2A-A89A-BB1BE0C51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386" y="312659"/>
            <a:ext cx="5049609" cy="946424"/>
          </a:xfrm>
        </p:spPr>
        <p:txBody>
          <a:bodyPr/>
          <a:lstStyle/>
          <a:p>
            <a:r>
              <a:rPr lang="it-IT" u="sng" dirty="0" err="1">
                <a:latin typeface="Bookman Old Style" panose="02050604050505020204" pitchFamily="18" charset="0"/>
              </a:rPr>
              <a:t>Considerations</a:t>
            </a:r>
            <a:r>
              <a:rPr lang="it-IT" u="sng" dirty="0">
                <a:latin typeface="Bookman Old Style" panose="02050604050505020204" pitchFamily="18" charset="0"/>
              </a:rPr>
              <a:t> (2)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5F9882-7970-4F72-92E0-A0DEF346B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266" y="1331259"/>
            <a:ext cx="11367782" cy="4195481"/>
          </a:xfrm>
        </p:spPr>
        <p:txBody>
          <a:bodyPr>
            <a:normAutofit/>
          </a:bodyPr>
          <a:lstStyle/>
          <a:p>
            <a:r>
              <a:rPr lang="it-IT" u="sng" dirty="0"/>
              <a:t>Active-</a:t>
            </a:r>
            <a:r>
              <a:rPr lang="it-IT" u="sng" dirty="0" err="1"/>
              <a:t>active</a:t>
            </a:r>
            <a:r>
              <a:rPr lang="it-IT" u="sng" dirty="0"/>
              <a:t> </a:t>
            </a:r>
            <a:r>
              <a:rPr lang="it-IT" u="sng" dirty="0" err="1"/>
              <a:t>sites</a:t>
            </a:r>
            <a:endParaRPr lang="it-IT" u="sng" dirty="0"/>
          </a:p>
          <a:p>
            <a:pPr marL="0" indent="0">
              <a:buNone/>
            </a:pPr>
            <a:r>
              <a:rPr lang="it-IT" dirty="0"/>
              <a:t>In </a:t>
            </a:r>
            <a:r>
              <a:rPr lang="it-IT" dirty="0" err="1"/>
              <a:t>both</a:t>
            </a:r>
            <a:r>
              <a:rPr lang="it-IT" dirty="0"/>
              <a:t> </a:t>
            </a:r>
            <a:r>
              <a:rPr lang="it-IT" dirty="0" err="1"/>
              <a:t>cases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«</a:t>
            </a:r>
            <a:r>
              <a:rPr lang="it-IT" dirty="0" err="1"/>
              <a:t>organization</a:t>
            </a:r>
            <a:r>
              <a:rPr lang="it-IT" dirty="0"/>
              <a:t>» of the two </a:t>
            </a:r>
            <a:r>
              <a:rPr lang="it-IT" dirty="0" err="1"/>
              <a:t>sites</a:t>
            </a:r>
            <a:r>
              <a:rPr lang="it-IT" dirty="0"/>
              <a:t> </a:t>
            </a:r>
            <a:r>
              <a:rPr lang="it-IT" dirty="0" err="1"/>
              <a:t>enable</a:t>
            </a:r>
            <a:r>
              <a:rPr lang="it-IT" dirty="0"/>
              <a:t> to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pre</a:t>
            </a:r>
            <a:r>
              <a:rPr lang="it-IT" dirty="0"/>
              <a:t>-production, production, </a:t>
            </a:r>
            <a:r>
              <a:rPr lang="it-IT" dirty="0" err="1"/>
              <a:t>development</a:t>
            </a:r>
            <a:r>
              <a:rPr lang="it-IT" dirty="0"/>
              <a:t> and test </a:t>
            </a:r>
            <a:r>
              <a:rPr lang="it-IT" dirty="0" err="1"/>
              <a:t>environments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a DR </a:t>
            </a:r>
            <a:r>
              <a:rPr lang="it-IT" dirty="0" err="1"/>
              <a:t>environment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permits</a:t>
            </a:r>
            <a:r>
              <a:rPr lang="it-IT" dirty="0"/>
              <a:t> to </a:t>
            </a:r>
            <a:r>
              <a:rPr lang="it-IT" dirty="0" err="1"/>
              <a:t>restore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system </a:t>
            </a:r>
            <a:r>
              <a:rPr lang="it-IT" dirty="0" err="1"/>
              <a:t>functionalities</a:t>
            </a:r>
            <a:r>
              <a:rPr lang="it-IT" dirty="0"/>
              <a:t>;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u="sng" dirty="0" err="1"/>
              <a:t>Workload</a:t>
            </a:r>
            <a:r>
              <a:rPr lang="it-IT" u="sng" dirty="0"/>
              <a:t> TPS and HA</a:t>
            </a:r>
          </a:p>
          <a:p>
            <a:pPr marL="0" indent="0">
              <a:buNone/>
            </a:pPr>
            <a:r>
              <a:rPr lang="it-IT" dirty="0"/>
              <a:t>With the 2000 TPS input </a:t>
            </a:r>
            <a:r>
              <a:rPr lang="it-IT" dirty="0" err="1"/>
              <a:t>workload</a:t>
            </a:r>
            <a:r>
              <a:rPr lang="it-IT" dirty="0"/>
              <a:t> and the </a:t>
            </a:r>
            <a:r>
              <a:rPr lang="it-IT" dirty="0" err="1"/>
              <a:t>additional</a:t>
            </a:r>
            <a:r>
              <a:rPr lang="it-IT" dirty="0"/>
              <a:t> server (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provide</a:t>
            </a:r>
            <a:r>
              <a:rPr lang="it-IT" dirty="0"/>
              <a:t> high </a:t>
            </a:r>
            <a:r>
              <a:rPr lang="it-IT" dirty="0" err="1"/>
              <a:t>avalibility</a:t>
            </a:r>
            <a:r>
              <a:rPr lang="it-IT" dirty="0"/>
              <a:t>) the system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able</a:t>
            </a:r>
            <a:r>
              <a:rPr lang="it-IT" dirty="0"/>
              <a:t> to </a:t>
            </a:r>
            <a:r>
              <a:rPr lang="it-IT" dirty="0" err="1"/>
              <a:t>manage</a:t>
            </a:r>
            <a:r>
              <a:rPr lang="it-IT" dirty="0"/>
              <a:t> TPS </a:t>
            </a:r>
            <a:r>
              <a:rPr lang="it-IT" dirty="0" err="1"/>
              <a:t>peaks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78617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Ione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e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435</TotalTime>
  <Words>971</Words>
  <Application>Microsoft Office PowerPoint</Application>
  <PresentationFormat>Widescreen</PresentationFormat>
  <Paragraphs>119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10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20" baseType="lpstr">
      <vt:lpstr>Arial</vt:lpstr>
      <vt:lpstr>Biome Light</vt:lpstr>
      <vt:lpstr>Bodoni MT Black</vt:lpstr>
      <vt:lpstr>Bookman Old Style</vt:lpstr>
      <vt:lpstr>Calibri</vt:lpstr>
      <vt:lpstr>Century Gothic</vt:lpstr>
      <vt:lpstr>Courier New</vt:lpstr>
      <vt:lpstr>Georgia Pro Light</vt:lpstr>
      <vt:lpstr>Wingdings</vt:lpstr>
      <vt:lpstr>Wingdings 3</vt:lpstr>
      <vt:lpstr>Ione</vt:lpstr>
      <vt:lpstr>  TCO over 5 years</vt:lpstr>
      <vt:lpstr>Description of the environment UC</vt:lpstr>
      <vt:lpstr>Sizing</vt:lpstr>
      <vt:lpstr>Technical Architectures</vt:lpstr>
      <vt:lpstr>TCO Comparison on 5 years</vt:lpstr>
      <vt:lpstr>x86 TCO Assumptions</vt:lpstr>
      <vt:lpstr>LinuxONE TCO Assumptions</vt:lpstr>
      <vt:lpstr>Considerations (1)</vt:lpstr>
      <vt:lpstr>Considerations 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TCO over 5 years</dc:title>
  <dc:creator>Silvia Trapani</dc:creator>
  <cp:lastModifiedBy>Silvia Trapani</cp:lastModifiedBy>
  <cp:revision>33</cp:revision>
  <dcterms:created xsi:type="dcterms:W3CDTF">2021-04-01T15:29:47Z</dcterms:created>
  <dcterms:modified xsi:type="dcterms:W3CDTF">2021-04-04T19:05:51Z</dcterms:modified>
</cp:coreProperties>
</file>