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r3RGg7SvcrJGiAFeaYc+7VS2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64C9B-76DF-4117-9A1C-FA046CE0453D}">
  <a:tblStyle styleId="{21264C9B-76DF-4117-9A1C-FA046CE0453D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5FA"/>
          </a:solidFill>
        </a:fill>
      </a:tcStyle>
    </a:wholeTbl>
    <a:band1H>
      <a:tcTxStyle/>
      <a:tcStyle>
        <a:tcBdr/>
        <a:fill>
          <a:solidFill>
            <a:srgbClr val="CBEA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A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8e9094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8e90941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08e90941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8e90941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8e909415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08e909415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8e909415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8e909415c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08e909415c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8e90941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8e909415c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08e909415c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Divider Slide 1"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37135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6235700" y="41488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9780588" y="52477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Subtitle">
  <p:cSld name="Two Content with 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547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3"/>
          </p:nvPr>
        </p:nvSpPr>
        <p:spPr>
          <a:xfrm>
            <a:off x="6299887" y="1511250"/>
            <a:ext cx="5472113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3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4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3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4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5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6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rgbClr val="3F3F3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180000" rIns="180000" bIns="180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252000" tIns="180000" rIns="180000" bIns="180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432000" y="1008000"/>
            <a:ext cx="11328000" cy="51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6311886" y="1007250"/>
            <a:ext cx="5460114" cy="516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431999" y="1007250"/>
            <a:ext cx="5448115" cy="516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61" name="Google Shape;161;p27" descr="Accent block left"/>
          <p:cNvSpPr/>
          <p:nvPr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2" name="Google Shape;162;p27" descr="Accent bar right&#10;"/>
          <p:cNvSpPr/>
          <p:nvPr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2"/>
          </p:nvPr>
        </p:nvSpPr>
        <p:spPr>
          <a:xfrm>
            <a:off x="6312086" y="1224128"/>
            <a:ext cx="5447914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3"/>
          </p:nvPr>
        </p:nvSpPr>
        <p:spPr>
          <a:xfrm>
            <a:off x="6299886" y="1955731"/>
            <a:ext cx="5447914" cy="423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4"/>
          </p:nvPr>
        </p:nvSpPr>
        <p:spPr>
          <a:xfrm>
            <a:off x="431800" y="1943031"/>
            <a:ext cx="5447914" cy="424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71" name="Google Shape;171;p28" descr="Accent block left"/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788816" y="432001"/>
            <a:ext cx="6971184" cy="54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2"/>
          </p:nvPr>
        </p:nvSpPr>
        <p:spPr>
          <a:xfrm>
            <a:off x="43200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Image Layout 1">
  <p:cSld name="Text Image Layout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6096000" y="-1"/>
            <a:ext cx="6096000" cy="63713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7111800" y="4787900"/>
            <a:ext cx="4648200" cy="11628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32000" y="2668686"/>
            <a:ext cx="5472000" cy="299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78" name="Google Shape;178;p29" descr="Accent block left"/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3200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29"/>
          <p:cNvSpPr>
            <a:spLocks noGrp="1"/>
          </p:cNvSpPr>
          <p:nvPr>
            <p:ph type="pic" idx="2"/>
          </p:nvPr>
        </p:nvSpPr>
        <p:spPr>
          <a:xfrm>
            <a:off x="4788816" y="432001"/>
            <a:ext cx="6971184" cy="54290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1664370" y="2033588"/>
            <a:ext cx="8863262" cy="279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6000"/>
              <a:buNone/>
              <a:defRPr sz="6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Image Layout 2">
  <p:cSld name="Text Image Layout 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>
            <a:spLocks noGrp="1"/>
          </p:cNvSpPr>
          <p:nvPr>
            <p:ph type="pic" idx="2"/>
          </p:nvPr>
        </p:nvSpPr>
        <p:spPr>
          <a:xfrm>
            <a:off x="0" y="-1"/>
            <a:ext cx="6096000" cy="63713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5118334" y="2994141"/>
            <a:ext cx="6641626" cy="59015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3"/>
          </p:nvPr>
        </p:nvSpPr>
        <p:spPr>
          <a:xfrm>
            <a:off x="6288000" y="3763648"/>
            <a:ext cx="5472000" cy="242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6" name="Google Shape;46;p12"/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Subtitle">
  <p:cSld name="Comparison with 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432000" y="2307689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3"/>
          </p:nvPr>
        </p:nvSpPr>
        <p:spPr>
          <a:xfrm>
            <a:off x="432000" y="2815037"/>
            <a:ext cx="5472000" cy="33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4"/>
          </p:nvPr>
        </p:nvSpPr>
        <p:spPr>
          <a:xfrm>
            <a:off x="6300000" y="2308214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5"/>
          </p:nvPr>
        </p:nvSpPr>
        <p:spPr>
          <a:xfrm>
            <a:off x="6299887" y="2812214"/>
            <a:ext cx="5472113" cy="33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56" name="Google Shape;56;p13" descr="Accent block left"/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" name="Google Shape;57;p13" descr="Accent bar right&#10;"/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rgbClr val="F2F2F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>
            <a:spLocks noGrp="1"/>
          </p:cNvSpPr>
          <p:nvPr>
            <p:ph type="pic" idx="2"/>
          </p:nvPr>
        </p:nvSpPr>
        <p:spPr>
          <a:xfrm>
            <a:off x="0" y="0"/>
            <a:ext cx="9780102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458200" y="3957705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8458200" y="4306722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8458200" y="4655739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5"/>
          </p:nvPr>
        </p:nvSpPr>
        <p:spPr>
          <a:xfrm>
            <a:off x="8458200" y="5004756"/>
            <a:ext cx="2910342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458200" y="2685912"/>
            <a:ext cx="3733800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er Slide 2">
  <p:cSld name="Divier Slide 2">
    <p:bg>
      <p:bgPr>
        <a:solidFill>
          <a:srgbClr val="3F3F3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2411412" y="0"/>
            <a:ext cx="9780588" cy="637135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180000" rIns="180000" bIns="180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0" y="41107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252000" tIns="180000" rIns="180000" bIns="180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371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096000" y="5359400"/>
            <a:ext cx="5664000" cy="56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0" y="6371351"/>
            <a:ext cx="9780102" cy="432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 b="1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7" name="Google Shape;17;p9"/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0" anchor="ctr" anchorCtr="0">
            <a:spAutoFit/>
          </a:bodyPr>
          <a:lstStyle/>
          <a:p>
            <a:pPr marL="0" marR="0" lvl="0" indent="0" algn="r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TREY</a:t>
            </a:r>
            <a:r>
              <a:rPr lang="en-US"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lang="en-US"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research</a:t>
            </a:r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0" name="Google Shape;20;p9"/>
          <p:cNvCxnSpPr/>
          <p:nvPr/>
        </p:nvCxnSpPr>
        <p:spPr>
          <a:xfrm rot="10800000">
            <a:off x="1" y="6371351"/>
            <a:ext cx="1219199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93242958@N00/6412321621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029" r="-2" b="11112"/>
          <a:stretch/>
        </p:blipFill>
        <p:spPr>
          <a:xfrm>
            <a:off x="20" y="10"/>
            <a:ext cx="9780568" cy="63713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Corbel"/>
              <a:buNone/>
            </a:pPr>
            <a:r>
              <a:rPr lang="en-US" sz="3800"/>
              <a:t>Underwater image enhancement with Reinforcement Learning</a:t>
            </a:r>
            <a:endParaRPr/>
          </a:p>
        </p:txBody>
      </p:sp>
      <p:sp>
        <p:nvSpPr>
          <p:cNvPr id="199" name="Google Shape;199;p1"/>
          <p:cNvSpPr txBox="1">
            <a:spLocks noGrp="1"/>
          </p:cNvSpPr>
          <p:nvPr>
            <p:ph type="body" idx="1"/>
          </p:nvPr>
        </p:nvSpPr>
        <p:spPr>
          <a:xfrm>
            <a:off x="6235700" y="4148860"/>
            <a:ext cx="5956300" cy="110056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252000" bIns="180000" anchor="t" anchorCtr="0">
            <a:normAutofit fontScale="92500" lnSpcReduction="2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Luca Bracchi e Silvia Zandoli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Paper di riferimento a questo link: https://ieeexplore.ieee.org/abstract/document/9751218</a:t>
            </a:r>
            <a:endParaRPr/>
          </a:p>
        </p:txBody>
      </p:sp>
      <p:sp>
        <p:nvSpPr>
          <p:cNvPr id="200" name="Google Shape;200;p1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Progetto per l’esame di Deep Learning, anno 2022</a:t>
            </a:r>
            <a:endParaRPr/>
          </a:p>
        </p:txBody>
      </p:sp>
      <p:sp>
        <p:nvSpPr>
          <p:cNvPr id="201" name="Google Shape;201;p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02" name="Google Shape;202;p1"/>
          <p:cNvSpPr txBox="1"/>
          <p:nvPr/>
        </p:nvSpPr>
        <p:spPr>
          <a:xfrm>
            <a:off x="7528048" y="6171296"/>
            <a:ext cx="2252540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by Unknown Author is licensed under </a:t>
            </a:r>
            <a:r>
              <a:rPr lang="en-US" sz="700" b="0" i="0" u="sng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sz="7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076" r="5067"/>
          <a:stretch/>
        </p:blipFill>
        <p:spPr>
          <a:xfrm>
            <a:off x="0" y="636"/>
            <a:ext cx="9780104" cy="6802754"/>
          </a:xfrm>
          <a:prstGeom prst="rect">
            <a:avLst/>
          </a:prstGeom>
          <a:solidFill>
            <a:srgbClr val="D8D8D8"/>
          </a:solidFill>
        </p:spPr>
      </p:pic>
      <p:sp>
        <p:nvSpPr>
          <p:cNvPr id="293" name="Google Shape;293;p7"/>
          <p:cNvSpPr txBox="1">
            <a:spLocks noGrp="1"/>
          </p:cNvSpPr>
          <p:nvPr>
            <p:ph type="ctrTitle"/>
          </p:nvPr>
        </p:nvSpPr>
        <p:spPr>
          <a:xfrm>
            <a:off x="5651925" y="670000"/>
            <a:ext cx="6333300" cy="189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/>
              <a:buNone/>
            </a:pPr>
            <a:r>
              <a:rPr lang="en-US"/>
              <a:t>Grazie per l’attenzione</a:t>
            </a:r>
            <a:endParaRPr/>
          </a:p>
        </p:txBody>
      </p:sp>
      <p:sp>
        <p:nvSpPr>
          <p:cNvPr id="294" name="Google Shape;294;p7"/>
          <p:cNvSpPr txBox="1">
            <a:spLocks noGrp="1"/>
          </p:cNvSpPr>
          <p:nvPr>
            <p:ph type="body" idx="1"/>
          </p:nvPr>
        </p:nvSpPr>
        <p:spPr>
          <a:xfrm>
            <a:off x="8956200" y="3957705"/>
            <a:ext cx="2910300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Luca Bracchi</a:t>
            </a:r>
            <a:endParaRPr/>
          </a:p>
        </p:txBody>
      </p:sp>
      <p:pic>
        <p:nvPicPr>
          <p:cNvPr id="295" name="Google Shape;295;p7" descr="User" title="Icon - Presenter Na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66545" y="4006655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7"/>
          <p:cNvSpPr txBox="1">
            <a:spLocks noGrp="1"/>
          </p:cNvSpPr>
          <p:nvPr>
            <p:ph type="body" idx="3"/>
          </p:nvPr>
        </p:nvSpPr>
        <p:spPr>
          <a:xfrm>
            <a:off x="8849700" y="4859147"/>
            <a:ext cx="2910300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Silvia Zandoli</a:t>
            </a:r>
            <a:endParaRPr/>
          </a:p>
        </p:txBody>
      </p:sp>
      <p:sp>
        <p:nvSpPr>
          <p:cNvPr id="297" name="Google Shape;297;p7"/>
          <p:cNvSpPr txBox="1">
            <a:spLocks noGrp="1"/>
          </p:cNvSpPr>
          <p:nvPr>
            <p:ph type="body" idx="4"/>
          </p:nvPr>
        </p:nvSpPr>
        <p:spPr>
          <a:xfrm>
            <a:off x="8458225" y="4225550"/>
            <a:ext cx="3351600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  <p:pic>
        <p:nvPicPr>
          <p:cNvPr id="298" name="Google Shape;298;p7" descr="Envelope" title="Icon Presenter Emai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66545" y="4274501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7"/>
          <p:cNvSpPr txBox="1">
            <a:spLocks noGrp="1"/>
          </p:cNvSpPr>
          <p:nvPr>
            <p:ph type="body" idx="5"/>
          </p:nvPr>
        </p:nvSpPr>
        <p:spPr>
          <a:xfrm>
            <a:off x="8458225" y="5140050"/>
            <a:ext cx="3351600" cy="316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  <p:sp>
        <p:nvSpPr>
          <p:cNvPr id="300" name="Google Shape;300;p7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01" name="Google Shape;301;p7" descr="Envelope" title="Icon Presenter Emai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38837" flipH="1">
            <a:off x="11866549" y="5189003"/>
            <a:ext cx="218900" cy="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7" descr="User" title="Icon - Presenter Na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66545" y="4908105"/>
            <a:ext cx="218900" cy="2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8" name="Google Shape;208;p2"/>
          <p:cNvSpPr txBox="1">
            <a:spLocks noGrp="1"/>
          </p:cNvSpPr>
          <p:nvPr>
            <p:ph type="body" idx="3"/>
          </p:nvPr>
        </p:nvSpPr>
        <p:spPr>
          <a:xfrm>
            <a:off x="501273" y="-1"/>
            <a:ext cx="5472000" cy="211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Framework generale </a:t>
            </a:r>
            <a:endParaRPr/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Feature extraction. </a:t>
            </a:r>
            <a:endParaRPr/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Deep Q-Network: il nostro agente. </a:t>
            </a:r>
            <a:endParaRPr/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Selezione dell’azione. </a:t>
            </a:r>
            <a:endParaRPr/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Calcolo del reward.</a:t>
            </a:r>
            <a:endParaRPr/>
          </a:p>
        </p:txBody>
      </p:sp>
      <p:pic>
        <p:nvPicPr>
          <p:cNvPr id="209" name="Google Shape;209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98942" y="-1"/>
            <a:ext cx="6593058" cy="68033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8146469" y="252"/>
            <a:ext cx="4045530" cy="984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US" sz="3200"/>
              <a:t>Dataset</a:t>
            </a:r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body" idx="1"/>
          </p:nvPr>
        </p:nvSpPr>
        <p:spPr>
          <a:xfrm>
            <a:off x="7102025" y="699300"/>
            <a:ext cx="5089800" cy="1266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Il dataset usato è composto da 890 immagini raw e le analoghe 890 immagini di riferimento.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Dataset al link https://li-chongyi.github.io/proj_benchmark.html</a:t>
            </a:r>
            <a:endParaRPr/>
          </a:p>
        </p:txBody>
      </p:sp>
      <p:sp>
        <p:nvSpPr>
          <p:cNvPr id="212" name="Google Shape;212;p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13" name="Google Shape;213;p2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00" y="2609054"/>
            <a:ext cx="9717302" cy="397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e909415c_0_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0" name="Google Shape;220;g208e909415c_0_0"/>
          <p:cNvSpPr txBox="1"/>
          <p:nvPr/>
        </p:nvSpPr>
        <p:spPr>
          <a:xfrm>
            <a:off x="447125" y="431525"/>
            <a:ext cx="117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g208e909415c_0_0"/>
          <p:cNvSpPr txBox="1"/>
          <p:nvPr/>
        </p:nvSpPr>
        <p:spPr>
          <a:xfrm>
            <a:off x="421125" y="379550"/>
            <a:ext cx="118230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Feature extraction -&gt; La concatenazione tra le Color Feature e le Perceptual Feature rappresenta lo </a:t>
            </a:r>
            <a:r>
              <a:rPr lang="en-US" sz="2800" b="1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STATO</a:t>
            </a:r>
            <a:r>
              <a:rPr lang="en-US" sz="2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 che l’agente prende in input.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" name="Google Shape;222;g208e909415c_0_0"/>
          <p:cNvSpPr txBox="1"/>
          <p:nvPr/>
        </p:nvSpPr>
        <p:spPr>
          <a:xfrm>
            <a:off x="652500" y="1471350"/>
            <a:ext cx="10920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ndara"/>
              <a:buAutoNum type="arabicParenR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Le Perceptual Feature vengono  estratte attraverso una VGG-NET 19  preaddestrata. Vengono estratte prendendo l’output di uno dei livelli fully connected, se ne ottengono </a:t>
            </a:r>
            <a:r>
              <a:rPr lang="en-US" sz="1800" b="1">
                <a:latin typeface="Candara"/>
                <a:ea typeface="Candara"/>
                <a:cs typeface="Candara"/>
                <a:sym typeface="Candara"/>
              </a:rPr>
              <a:t>4096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.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ndara"/>
              <a:buAutoNum type="arabicParenR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Per le Color Feature si utilizza l’istogramma CIELAB. Ogni asse dello spazo CIELAB viene suddiviso in 20 intervalli e per ogni intervallo si calcola il numero di pixels che contiene. Si ottiene un istogramma 20*20*20 con i valori delle Color Feature (che in totale risultato</a:t>
            </a:r>
            <a:r>
              <a:rPr lang="en-US" sz="1800" b="1">
                <a:latin typeface="Candara"/>
                <a:ea typeface="Candara"/>
                <a:cs typeface="Candara"/>
                <a:sym typeface="Candara"/>
              </a:rPr>
              <a:t> 8000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) .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23" name="Google Shape;223;g208e90941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50" y="3671663"/>
            <a:ext cx="6859324" cy="25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08e909415c_0_0"/>
          <p:cNvSpPr txBox="1"/>
          <p:nvPr/>
        </p:nvSpPr>
        <p:spPr>
          <a:xfrm>
            <a:off x="8223675" y="5774425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vgg 19 in fig.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5" name="Google Shape;225;g208e909415c_0_0"/>
          <p:cNvSpPr txBox="1"/>
          <p:nvPr/>
        </p:nvSpPr>
        <p:spPr>
          <a:xfrm>
            <a:off x="652500" y="5350425"/>
            <a:ext cx="1040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8e909415c_0_2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2" name="Google Shape;232;g208e909415c_0_22"/>
          <p:cNvSpPr txBox="1"/>
          <p:nvPr/>
        </p:nvSpPr>
        <p:spPr>
          <a:xfrm>
            <a:off x="212825" y="963675"/>
            <a:ext cx="5675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Come </a:t>
            </a:r>
            <a:r>
              <a:rPr lang="en-US" sz="2200" b="1">
                <a:latin typeface="Candara"/>
                <a:ea typeface="Candara"/>
                <a:cs typeface="Candara"/>
                <a:sym typeface="Candara"/>
              </a:rPr>
              <a:t>azioni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si usano tecniche di miglioramento dell’immagine.</a:t>
            </a:r>
            <a:endParaRPr sz="22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Ci sono </a:t>
            </a:r>
            <a:r>
              <a:rPr lang="en-US" sz="2200" b="1">
                <a:latin typeface="Candara"/>
                <a:ea typeface="Candara"/>
                <a:cs typeface="Candara"/>
                <a:sym typeface="Candara"/>
              </a:rPr>
              <a:t>20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possibili azioni</a:t>
            </a:r>
            <a:endParaRPr sz="22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3" name="Google Shape;233;g208e909415c_0_22"/>
          <p:cNvSpPr txBox="1"/>
          <p:nvPr/>
        </p:nvSpPr>
        <p:spPr>
          <a:xfrm>
            <a:off x="6956925" y="4505600"/>
            <a:ext cx="4997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L’ </a:t>
            </a:r>
            <a:r>
              <a:rPr lang="en-US" sz="22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environment </a:t>
            </a:r>
            <a:r>
              <a:rPr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è composto dalle immagini sottomarine</a:t>
            </a:r>
            <a:endParaRPr/>
          </a:p>
        </p:txBody>
      </p:sp>
      <p:sp>
        <p:nvSpPr>
          <p:cNvPr id="234" name="Google Shape;234;g208e909415c_0_22"/>
          <p:cNvSpPr txBox="1"/>
          <p:nvPr/>
        </p:nvSpPr>
        <p:spPr>
          <a:xfrm>
            <a:off x="390200" y="5971150"/>
            <a:ext cx="99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 fig. l’environment allo step iniziale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35" name="Google Shape;235;g208e909415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5" y="3901950"/>
            <a:ext cx="6326950" cy="206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08e909415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200" y="736450"/>
            <a:ext cx="6103744" cy="17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8e909415c_0_4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3" name="Google Shape;243;g208e909415c_0_4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Reward e loss functions</a:t>
            </a:r>
            <a:endParaRPr/>
          </a:p>
        </p:txBody>
      </p:sp>
      <p:sp>
        <p:nvSpPr>
          <p:cNvPr id="244" name="Google Shape;244;g208e909415c_0_46"/>
          <p:cNvSpPr txBox="1">
            <a:spLocks noGrp="1"/>
          </p:cNvSpPr>
          <p:nvPr>
            <p:ph type="body" idx="1"/>
          </p:nvPr>
        </p:nvSpPr>
        <p:spPr>
          <a:xfrm>
            <a:off x="5533700" y="1421100"/>
            <a:ext cx="6415500" cy="5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Formulazione della</a:t>
            </a:r>
            <a:r>
              <a:rPr lang="en-US" b="1"/>
              <a:t> reward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 ogni step come reward si calcola il </a:t>
            </a:r>
            <a:r>
              <a:rPr lang="en-US" b="1"/>
              <a:t>miglioramento della qualità dell’immagine</a:t>
            </a:r>
            <a:r>
              <a:rPr lang="en-US"/>
              <a:t> 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ale miglioramento è caratterizzato da due loss distinte: una pixelwise loss e una perceptual loss.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Definendo la </a:t>
            </a:r>
            <a:r>
              <a:rPr lang="en-US" b="1">
                <a:solidFill>
                  <a:srgbClr val="212121"/>
                </a:solidFill>
                <a:highlight>
                  <a:srgbClr val="FFFFFF"/>
                </a:highlight>
              </a:rPr>
              <a:t>pixelwise reward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 come 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differenza delle loss pixelwise tra l'immagine migliorata e quella raw rispetto all’immagine di riferimento e la </a:t>
            </a:r>
            <a:r>
              <a:rPr lang="en-US" b="1">
                <a:solidFill>
                  <a:srgbClr val="212121"/>
                </a:solidFill>
                <a:highlight>
                  <a:srgbClr val="FFFFFF"/>
                </a:highlight>
              </a:rPr>
              <a:t>perceptual reward 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come differenza delle loss perceptual tra l’immagine migliorata e quella raw rispetto all’immagine di riferimento, il calcolo del reward sarà:</a:t>
            </a:r>
            <a:endParaRPr sz="2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Reward= alpha *</a:t>
            </a:r>
            <a:r>
              <a:rPr lang="en-US" b="1"/>
              <a:t> Pixelwise Reward</a:t>
            </a:r>
            <a:r>
              <a:rPr lang="en-US"/>
              <a:t> + beta * </a:t>
            </a:r>
            <a:r>
              <a:rPr lang="en-US" b="1"/>
              <a:t>Perceptual Reward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5" name="Google Shape;245;g208e909415c_0_46"/>
          <p:cNvSpPr txBox="1">
            <a:spLocks noGrp="1"/>
          </p:cNvSpPr>
          <p:nvPr>
            <p:ph type="body" idx="2"/>
          </p:nvPr>
        </p:nvSpPr>
        <p:spPr>
          <a:xfrm>
            <a:off x="313749" y="1421100"/>
            <a:ext cx="5448000" cy="5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DQN come </a:t>
            </a:r>
            <a:r>
              <a:rPr lang="en-US" b="1"/>
              <a:t>Agente</a:t>
            </a:r>
            <a:endParaRPr b="1"/>
          </a:p>
        </p:txBody>
      </p:sp>
      <p:pic>
        <p:nvPicPr>
          <p:cNvPr id="246" name="Google Shape;246;g208e909415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2616576"/>
            <a:ext cx="4534900" cy="23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US"/>
              <a:t>DDQN e Replay Memory</a:t>
            </a:r>
            <a:endParaRPr/>
          </a:p>
        </p:txBody>
      </p:sp>
      <p:sp>
        <p:nvSpPr>
          <p:cNvPr id="252" name="Google Shape;252;p4"/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3" name="Google Shape;253;p4"/>
          <p:cNvSpPr txBox="1">
            <a:spLocks noGrp="1"/>
          </p:cNvSpPr>
          <p:nvPr>
            <p:ph type="body" idx="2"/>
          </p:nvPr>
        </p:nvSpPr>
        <p:spPr>
          <a:xfrm>
            <a:off x="432000" y="2442934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DDQN</a:t>
            </a:r>
            <a:endParaRPr/>
          </a:p>
        </p:txBody>
      </p:sp>
      <p:sp>
        <p:nvSpPr>
          <p:cNvPr id="254" name="Google Shape;254;p4"/>
          <p:cNvSpPr txBox="1">
            <a:spLocks noGrp="1"/>
          </p:cNvSpPr>
          <p:nvPr>
            <p:ph type="body" idx="3"/>
          </p:nvPr>
        </p:nvSpPr>
        <p:spPr>
          <a:xfrm>
            <a:off x="432000" y="2950768"/>
            <a:ext cx="5472000" cy="219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Il modello è composto da due DQN: la evaluation DQN seleziona l’azione da compiere, scegliendo quella con Q-value maggiore, mentre la target DNQ stima il Q-value relativo all’azione selezionata dalla evaluation.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L’impiego di una doppia DQN che disaccoppia 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 la selezione dell'azione dal calcolo del suo Q-value </a:t>
            </a:r>
            <a:r>
              <a:rPr lang="en-US"/>
              <a:t>permette di risolvere il problema della </a:t>
            </a:r>
            <a:r>
              <a:rPr lang="en-US" b="1"/>
              <a:t>sovrastima dei Q-values</a:t>
            </a:r>
            <a:r>
              <a:rPr lang="en-US"/>
              <a:t> rendendo inoltre il training più stabile</a:t>
            </a:r>
            <a:endParaRPr/>
          </a:p>
        </p:txBody>
      </p:sp>
      <p:cxnSp>
        <p:nvCxnSpPr>
          <p:cNvPr id="255" name="Google Shape;255;p4"/>
          <p:cNvCxnSpPr/>
          <p:nvPr/>
        </p:nvCxnSpPr>
        <p:spPr>
          <a:xfrm>
            <a:off x="6096000" y="2363035"/>
            <a:ext cx="0" cy="241133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4"/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4"/>
          </p:nvPr>
        </p:nvSpPr>
        <p:spPr>
          <a:xfrm>
            <a:off x="6300000" y="2443459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Replay Memory</a:t>
            </a:r>
            <a:endParaRPr/>
          </a:p>
        </p:txBody>
      </p:sp>
      <p:sp>
        <p:nvSpPr>
          <p:cNvPr id="258" name="Google Shape;258;p4"/>
          <p:cNvSpPr txBox="1">
            <a:spLocks noGrp="1"/>
          </p:cNvSpPr>
          <p:nvPr>
            <p:ph type="body" idx="5"/>
          </p:nvPr>
        </p:nvSpPr>
        <p:spPr>
          <a:xfrm>
            <a:off x="6299887" y="2947459"/>
            <a:ext cx="5472113" cy="219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 transizioni risultanti dall’applicazione di un’azione a un’immagine vengono salvate in una memoria</a:t>
            </a:r>
            <a:endParaRPr/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 minibatch usati per fare training della evaluation DQN sono campionati dalla memoria</a:t>
            </a:r>
            <a:endParaRPr/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L’introduzione di tale memoria permette di mitigare il problema della </a:t>
            </a:r>
            <a:r>
              <a:rPr lang="en-US" b="1"/>
              <a:t>correlazione tra le transizioni</a:t>
            </a:r>
            <a:endParaRPr b="1"/>
          </a:p>
        </p:txBody>
      </p:sp>
      <p:sp>
        <p:nvSpPr>
          <p:cNvPr id="259" name="Google Shape;259;p4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e909415c_0_2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6" name="Google Shape;266;g208e909415c_0_29"/>
          <p:cNvSpPr txBox="1"/>
          <p:nvPr/>
        </p:nvSpPr>
        <p:spPr>
          <a:xfrm flipH="1">
            <a:off x="4831200" y="408975"/>
            <a:ext cx="69288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ndara"/>
                <a:ea typeface="Candara"/>
                <a:cs typeface="Candara"/>
                <a:sym typeface="Candara"/>
              </a:rPr>
              <a:t>Splitting del dataset</a:t>
            </a:r>
            <a:endParaRPr sz="2200" b="1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Le percentuali di training, validation e test set rispetto al dataset completo sono 60,20,20. 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7" name="Google Shape;267;g208e909415c_0_29"/>
          <p:cNvSpPr txBox="1"/>
          <p:nvPr/>
        </p:nvSpPr>
        <p:spPr>
          <a:xfrm flipH="1">
            <a:off x="4427700" y="3524800"/>
            <a:ext cx="73323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ndara"/>
                <a:ea typeface="Candara"/>
                <a:cs typeface="Candara"/>
                <a:sym typeface="Candara"/>
              </a:rPr>
              <a:t>Metriche nell’analisi quantitativa</a:t>
            </a:r>
            <a:endParaRPr sz="2200" b="1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Le metriche usate per valutare le immagini prodotte dall’agente rispetto alla loro reference sono le seguenti: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●"/>
            </a:pPr>
            <a:r>
              <a:rPr lang="en-US" sz="1800" b="1">
                <a:latin typeface="Candara"/>
                <a:ea typeface="Candara"/>
                <a:cs typeface="Candara"/>
                <a:sym typeface="Candara"/>
              </a:rPr>
              <a:t>MSE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: da minimizzare, definisce quanto le immagini differiscono tra loro in termini dei singoli pixel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●"/>
            </a:pPr>
            <a:r>
              <a:rPr lang="en-US" sz="1800" b="1">
                <a:latin typeface="Candara"/>
                <a:ea typeface="Candara"/>
                <a:cs typeface="Candara"/>
                <a:sym typeface="Candara"/>
              </a:rPr>
              <a:t>PSNR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: da massimizzare, misura la qualità di un’immagine compressa rispetto alla sua versione originale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●"/>
            </a:pPr>
            <a:r>
              <a:rPr lang="en-US" sz="1800" b="1">
                <a:latin typeface="Candara"/>
                <a:ea typeface="Candara"/>
                <a:cs typeface="Candara"/>
                <a:sym typeface="Candara"/>
              </a:rPr>
              <a:t>SSIM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: da massimizzare, misura la similarità tra due immagini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8" name="Google Shape;268;g208e909415c_0_29"/>
          <p:cNvSpPr txBox="1"/>
          <p:nvPr/>
        </p:nvSpPr>
        <p:spPr>
          <a:xfrm flipH="1">
            <a:off x="656950" y="1818000"/>
            <a:ext cx="69288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ndara"/>
                <a:ea typeface="Candara"/>
                <a:cs typeface="Candara"/>
                <a:sym typeface="Candara"/>
              </a:rPr>
              <a:t>Training, validation e test</a:t>
            </a:r>
            <a:endParaRPr sz="2200" b="1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Dopo ogni training sono state calcolate le metriche rispetto ai dati del validation set e la rete che ha performato meglio è stata usata per il testing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274" name="Google Shape;274;p5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2756350" y="1584275"/>
            <a:ext cx="29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Risultati degli esperimenti effettuati (valori delle metriche ottenute durante la fase di validation) 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76" name="Google Shape;2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2721800"/>
            <a:ext cx="11881849" cy="36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6150" y="432000"/>
            <a:ext cx="4783850" cy="229457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/>
          <p:nvPr/>
        </p:nvSpPr>
        <p:spPr>
          <a:xfrm>
            <a:off x="5692750" y="1679075"/>
            <a:ext cx="1283400" cy="64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565675" y="2721800"/>
            <a:ext cx="39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Andamento del reward in una sessione di training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US"/>
              <a:t>Confronto con altre soluzioni</a:t>
            </a:r>
            <a:endParaRPr/>
          </a:p>
        </p:txBody>
      </p:sp>
      <p:sp>
        <p:nvSpPr>
          <p:cNvPr id="285" name="Google Shape;285;p6"/>
          <p:cNvSpPr txBox="1">
            <a:spLocks noGrp="1"/>
          </p:cNvSpPr>
          <p:nvPr>
            <p:ph type="body" idx="1"/>
          </p:nvPr>
        </p:nvSpPr>
        <p:spPr>
          <a:xfrm>
            <a:off x="8625300" y="1614850"/>
            <a:ext cx="3146100" cy="4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La tabella a lato riporta le prestazioni del modello che performato meglio rispetto a quelle di alcune soluzioni documentate che hanno affrontato lo stesso problema</a:t>
            </a:r>
            <a:endParaRPr/>
          </a:p>
        </p:txBody>
      </p:sp>
      <p:graphicFrame>
        <p:nvGraphicFramePr>
          <p:cNvPr id="286" name="Google Shape;286;p6"/>
          <p:cNvGraphicFramePr/>
          <p:nvPr/>
        </p:nvGraphicFramePr>
        <p:xfrm>
          <a:off x="431801" y="1614845"/>
          <a:ext cx="3000000" cy="3000000"/>
        </p:xfrm>
        <a:graphic>
          <a:graphicData uri="http://schemas.openxmlformats.org/drawingml/2006/table">
            <a:tbl>
              <a:tblPr firstRow="1" firstCol="1">
                <a:noFill/>
                <a:tableStyleId>{21264C9B-76DF-4117-9A1C-FA046CE0453D}</a:tableStyleId>
              </a:tblPr>
              <a:tblGrid>
                <a:gridCol w="19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MSE (x10</a:t>
                      </a:r>
                      <a:r>
                        <a:rPr lang="en-US" sz="1600" b="0" baseline="30000">
                          <a:latin typeface="Corbel"/>
                          <a:ea typeface="Corbel"/>
                          <a:cs typeface="Corbel"/>
                          <a:sym typeface="Corbel"/>
                        </a:rPr>
                        <a:t>3</a:t>
                      </a:r>
                      <a:r>
                        <a:rPr lang="en-US" sz="1600" b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PSNR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SSIM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WaterNet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0.7976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19.1130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0.7971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Water CycleGAN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3F3F3F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.7298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15.7508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0.5210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Dense GAN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1.2152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17.2843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0.4426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our DDQN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2.1216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15.4687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</a:rPr>
                        <a:t>0.6281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" name="Google Shape;287;p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Corbel</vt:lpstr>
      <vt:lpstr>Arial</vt:lpstr>
      <vt:lpstr>Calibri</vt:lpstr>
      <vt:lpstr>Roboto</vt:lpstr>
      <vt:lpstr>Candara</vt:lpstr>
      <vt:lpstr>Office Theme</vt:lpstr>
      <vt:lpstr>Underwater image enhancement with Reinforcement Learning</vt:lpstr>
      <vt:lpstr>Dataset</vt:lpstr>
      <vt:lpstr>Presentazione standard di PowerPoint</vt:lpstr>
      <vt:lpstr>Presentazione standard di PowerPoint</vt:lpstr>
      <vt:lpstr>Reward e loss functions</vt:lpstr>
      <vt:lpstr>DDQN e Replay Memory</vt:lpstr>
      <vt:lpstr>Presentazione standard di PowerPoint</vt:lpstr>
      <vt:lpstr>Training</vt:lpstr>
      <vt:lpstr>Confronto con altre soluzioni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enhancement with Reinforcement Learning</dc:title>
  <dc:creator>Silvia Zandoli</dc:creator>
  <cp:lastModifiedBy>Silvia Zandoli - silvia.zandoli2@studio.unibo.it</cp:lastModifiedBy>
  <cp:revision>1</cp:revision>
  <dcterms:created xsi:type="dcterms:W3CDTF">2023-02-02T13:44:01Z</dcterms:created>
  <dcterms:modified xsi:type="dcterms:W3CDTF">2023-03-18T07:26:45Z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