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8" r:id="rId3"/>
    <p:sldId id="259" r:id="rId4"/>
    <p:sldId id="271" r:id="rId5"/>
    <p:sldId id="262" r:id="rId6"/>
    <p:sldId id="272" r:id="rId7"/>
    <p:sldId id="263" r:id="rId8"/>
    <p:sldId id="273" r:id="rId9"/>
    <p:sldId id="264" r:id="rId10"/>
    <p:sldId id="274" r:id="rId11"/>
    <p:sldId id="266" r:id="rId12"/>
    <p:sldId id="278" r:id="rId13"/>
    <p:sldId id="267" r:id="rId14"/>
    <p:sldId id="277" r:id="rId15"/>
    <p:sldId id="268" r:id="rId16"/>
    <p:sldId id="276" r:id="rId17"/>
    <p:sldId id="269" r:id="rId18"/>
    <p:sldId id="275" r:id="rId19"/>
    <p:sldId id="270" r:id="rId20"/>
    <p:sldId id="279" r:id="rId21"/>
    <p:sldId id="280" r:id="rId22"/>
    <p:sldId id="261" r:id="rId23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E1E3BE"/>
    <a:srgbClr val="E0E2BD"/>
    <a:srgbClr val="7BA59B"/>
    <a:srgbClr val="7FA99D"/>
    <a:srgbClr val="88B1A3"/>
    <a:srgbClr val="C7D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9" autoAdjust="0"/>
    <p:restoredTop sz="94660"/>
  </p:normalViewPr>
  <p:slideViewPr>
    <p:cSldViewPr snapToGrid="0">
      <p:cViewPr varScale="1">
        <p:scale>
          <a:sx n="46" d="100"/>
          <a:sy n="46" d="100"/>
        </p:scale>
        <p:origin x="137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1A115-C63D-403F-B80B-667E44B53602}" type="datetimeFigureOut">
              <a:rPr lang="pt-BR" smtClean="0"/>
              <a:t>15/05/2025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E66E5-C0EE-4B55-ACE7-E0D8A9A49F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09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201A0-7771-4827-BE3A-265B58A4D9D2}" type="datetime1">
              <a:rPr lang="pt-BR" smtClean="0"/>
              <a:t>15/05/2025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833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8F07-96AD-44BC-8F08-898D55B92E44}" type="datetime1">
              <a:rPr lang="pt-BR" smtClean="0"/>
              <a:t>15/05/2025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48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0F93-195E-4EA2-8685-C9CF2B46535A}" type="datetime1">
              <a:rPr lang="pt-BR" smtClean="0"/>
              <a:t>15/05/2025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1982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49902-6DD8-419E-8FD3-0DEA5AF9F750}" type="datetime1">
              <a:rPr lang="pt-BR" smtClean="0"/>
              <a:t>15/05/2025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21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A3C92-4FE9-405A-8EEB-7873CE9B5868}" type="datetime1">
              <a:rPr lang="pt-BR" smtClean="0"/>
              <a:t>15/05/2025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404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AC9C-2E12-4DB0-96D8-B1F2BDC73367}" type="datetime1">
              <a:rPr lang="pt-BR" smtClean="0"/>
              <a:t>15/05/2025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431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4659-DDB3-429A-A2FF-C4F08A2178D7}" type="datetime1">
              <a:rPr lang="pt-BR" smtClean="0"/>
              <a:t>15/05/2025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42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9057-8075-4B1E-85D1-704FDA15AC9B}" type="datetime1">
              <a:rPr lang="pt-BR" smtClean="0"/>
              <a:t>15/05/2025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07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CD18-F12E-4C6E-A8E1-9D6550488B8F}" type="datetime1">
              <a:rPr lang="pt-BR" smtClean="0"/>
              <a:t>15/05/2025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257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028DC-FEC7-41D3-8525-69584E92C11B}" type="datetime1">
              <a:rPr lang="pt-BR" smtClean="0"/>
              <a:t>15/05/2025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36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761C8-4DA1-4079-B703-5387A7ACD45F}" type="datetime1">
              <a:rPr lang="pt-BR" smtClean="0"/>
              <a:t>15/05/2025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35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C2A5B-E281-49A6-A591-5A589C9DADA3}" type="datetime1">
              <a:rPr lang="pt-BR" smtClean="0"/>
              <a:t>15/05/2025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FE77-E11B-45B9-8F74-EB70AF1FE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65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silvio-swa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8D86C4D-D4C6-4DB4-A58A-CAEF0A773B59}"/>
              </a:ext>
            </a:extLst>
          </p:cNvPr>
          <p:cNvSpPr/>
          <p:nvPr/>
        </p:nvSpPr>
        <p:spPr>
          <a:xfrm>
            <a:off x="0" y="1"/>
            <a:ext cx="9601200" cy="12801600"/>
          </a:xfrm>
          <a:prstGeom prst="rect">
            <a:avLst/>
          </a:prstGeom>
          <a:solidFill>
            <a:srgbClr val="E0E2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72B933-9E66-4B88-8011-20064B9DA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3995"/>
            <a:ext cx="9601200" cy="96129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EB36EF8-B7F6-4D15-B731-84E1CDA1A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5" y="9195494"/>
            <a:ext cx="2460567" cy="2460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0F12CB3-3BC3-43E0-8B62-86D05388152A}"/>
              </a:ext>
            </a:extLst>
          </p:cNvPr>
          <p:cNvSpPr txBox="1"/>
          <p:nvPr/>
        </p:nvSpPr>
        <p:spPr>
          <a:xfrm>
            <a:off x="1525385" y="1391343"/>
            <a:ext cx="6550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>
                    <a:lumMod val="50000"/>
                  </a:schemeClr>
                </a:solidFill>
                <a:latin typeface="Impact" panose="020B0806030902050204" pitchFamily="34" charset="0"/>
              </a:rPr>
              <a:t>Tailwind e o Manto Filosofal  da Elegância no Frontend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BADFE90-7FE6-4652-97F3-595357FAE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29" b="89286" l="3056" r="97639">
                        <a14:foregroundMark x1="7778" y1="32143" x2="9444" y2="26786"/>
                        <a14:foregroundMark x1="9444" y1="26786" x2="11806" y2="27679"/>
                        <a14:foregroundMark x1="11806" y1="27679" x2="18056" y2="41071"/>
                        <a14:foregroundMark x1="3889" y1="65179" x2="7222" y2="65179"/>
                        <a14:foregroundMark x1="7222" y1="65179" x2="11528" y2="76786"/>
                        <a14:foregroundMark x1="11528" y1="76786" x2="11944" y2="79464"/>
                        <a14:foregroundMark x1="4444" y1="65179" x2="3194" y2="67857"/>
                        <a14:foregroundMark x1="29583" y1="26786" x2="29444" y2="46429"/>
                        <a14:foregroundMark x1="39306" y1="43750" x2="39167" y2="80357"/>
                        <a14:foregroundMark x1="42639" y1="43750" x2="42639" y2="75000"/>
                        <a14:foregroundMark x1="42639" y1="25893" x2="42500" y2="25000"/>
                        <a14:foregroundMark x1="45556" y1="23214" x2="45694" y2="69643"/>
                        <a14:foregroundMark x1="48333" y1="41964" x2="50417" y2="75893"/>
                        <a14:foregroundMark x1="50417" y1="75893" x2="51250" y2="67857"/>
                        <a14:foregroundMark x1="59722" y1="73214" x2="59861" y2="39286"/>
                        <a14:foregroundMark x1="59722" y1="28571" x2="59722" y2="24107"/>
                        <a14:foregroundMark x1="63056" y1="43750" x2="63194" y2="75000"/>
                        <a14:foregroundMark x1="76528" y1="33036" x2="76528" y2="70536"/>
                        <a14:foregroundMark x1="80833" y1="77679" x2="80000" y2="71429"/>
                        <a14:foregroundMark x1="87500" y1="49107" x2="87361" y2="51786"/>
                        <a14:foregroundMark x1="94167" y1="41964" x2="93472" y2="46429"/>
                        <a14:foregroundMark x1="97500" y1="69643" x2="97639" y2="732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7" y="46790"/>
            <a:ext cx="7676465" cy="1194117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309F610-6DDD-4B57-B79D-2FD1BBED3BF8}"/>
              </a:ext>
            </a:extLst>
          </p:cNvPr>
          <p:cNvSpPr txBox="1"/>
          <p:nvPr/>
        </p:nvSpPr>
        <p:spPr>
          <a:xfrm>
            <a:off x="-399143" y="10693665"/>
            <a:ext cx="4539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SILVIO WATAKABE</a:t>
            </a:r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1C1D0397-01B3-432C-96FF-4EAC5874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</a:t>
            </a:fld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2588152-2138-484B-B643-5884B0043816}"/>
              </a:ext>
            </a:extLst>
          </p:cNvPr>
          <p:cNvSpPr txBox="1"/>
          <p:nvPr/>
        </p:nvSpPr>
        <p:spPr>
          <a:xfrm>
            <a:off x="990600" y="11716855"/>
            <a:ext cx="7818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Aprenda a usar os principais seletores Tailwind para dar um toque de mágica aos estilos de sua página</a:t>
            </a:r>
          </a:p>
        </p:txBody>
      </p:sp>
    </p:spTree>
    <p:extLst>
      <p:ext uri="{BB962C8B-B14F-4D97-AF65-F5344CB8AC3E}">
        <p14:creationId xmlns:p14="http://schemas.microsoft.com/office/powerpoint/2010/main" val="28508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73723" y="2066514"/>
            <a:ext cx="825304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shadow-md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Adiciona uma sombra média ao contêiner.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rounded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Aplica cantos arredondados.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focus:outline-none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Remove a borda padrão ao focar no input.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hover:bg-blue-700: Altera a cor de fundo ao passar o mouse sobre o botão.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3" y="682841"/>
            <a:ext cx="7539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Formulário de Login Simples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041D391-304A-4F9B-BC07-9A534DEE3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00" y="5229669"/>
            <a:ext cx="8249369" cy="51556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83E99FF-6A95-472C-86CE-7B414313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10AC9C8-D30B-4028-9873-6F6A076B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10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56FFE6D-B897-4345-BC35-5BA01FFAFE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377699" y="-436904"/>
            <a:ext cx="4331051" cy="433105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58A5727-075D-434A-AAA9-006512419A8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89053CB-75D0-436F-9655-B633DA47BD4F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186534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1025769" y="5282497"/>
            <a:ext cx="754966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</a:rPr>
              <a:t>Imagens Responsivas</a:t>
            </a:r>
            <a:endParaRPr lang="pt-BR" sz="8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A499E-1BAE-4926-8C3D-9599E774C98E}"/>
              </a:ext>
            </a:extLst>
          </p:cNvPr>
          <p:cNvSpPr txBox="1"/>
          <p:nvPr/>
        </p:nvSpPr>
        <p:spPr>
          <a:xfrm>
            <a:off x="1025769" y="1721652"/>
            <a:ext cx="7549662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9900" b="1" dirty="0">
                <a:ln>
                  <a:solidFill>
                    <a:srgbClr val="FFFF00"/>
                  </a:solidFill>
                </a:ln>
                <a:noFill/>
              </a:rPr>
              <a:t>05</a:t>
            </a:r>
            <a:endParaRPr lang="pt-BR" sz="19900" b="1" dirty="0">
              <a:ln>
                <a:solidFill>
                  <a:srgbClr val="FFFF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800100" y="8033283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E14FAF68-C17E-485C-9AED-143513DF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398798-8DDE-477D-88D1-300B050E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842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>
            <a:extLst>
              <a:ext uri="{FF2B5EF4-FFF2-40B4-BE49-F238E27FC236}">
                <a16:creationId xmlns:a16="http://schemas.microsoft.com/office/drawing/2014/main" id="{89D183B5-3986-49DD-B476-9C90B22B60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418197" y="49660"/>
            <a:ext cx="4331051" cy="433105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49032" y="2767554"/>
            <a:ext cx="825304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rounded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-full: Torna a imagem completamente circular.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w-32 h-32: Define largura e altura de 8rem.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object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-cover: Garante que a imagem cubra totalmente o contêiner mantendo a proporção.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2" y="682841"/>
            <a:ext cx="762000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Imagem com Bordas Arredondadas e Responsiva</a:t>
            </a:r>
            <a:endParaRPr lang="pt-BR" sz="3200" b="1" dirty="0">
              <a:solidFill>
                <a:schemeClr val="tx1">
                  <a:lumMod val="65000"/>
                  <a:lumOff val="35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E2EE18B-F412-46BD-B4DB-828C5FF20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033" y="5527341"/>
            <a:ext cx="7922970" cy="4749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2EC4678B-7F62-464E-A6F3-7974308FF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90A15FA7-DBF2-41AF-AFF9-4263E70E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12</a:t>
            </a:fld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420CB635-115E-4057-BDB1-744425101E8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DC932256-1658-4DCD-AC69-4990BEC8FD67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15205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249382" y="5282497"/>
            <a:ext cx="902762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</a:rPr>
              <a:t>Responsividade</a:t>
            </a:r>
            <a:endParaRPr lang="pt-BR" sz="8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A499E-1BAE-4926-8C3D-9599E774C98E}"/>
              </a:ext>
            </a:extLst>
          </p:cNvPr>
          <p:cNvSpPr txBox="1"/>
          <p:nvPr/>
        </p:nvSpPr>
        <p:spPr>
          <a:xfrm>
            <a:off x="1025769" y="1721652"/>
            <a:ext cx="7549662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9900" b="1" dirty="0">
                <a:ln>
                  <a:solidFill>
                    <a:srgbClr val="FFFF00"/>
                  </a:solidFill>
                </a:ln>
                <a:noFill/>
              </a:rPr>
              <a:t>06</a:t>
            </a:r>
            <a:endParaRPr lang="pt-BR" sz="19900" b="1" dirty="0">
              <a:ln>
                <a:solidFill>
                  <a:srgbClr val="FFFF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800100" y="6729047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400A9A7-ECF4-49A9-A556-D9C9AAEE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0C8CA9-0B15-438B-A9E7-46152175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4255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73723" y="2066514"/>
            <a:ext cx="825304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grid-cols-1: Uma coluna em telas pequenas.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md:grid-cols-2: Duas colunas em telas médias.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lg:grid-cols-4: Quatro colunas em telas grandes.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3" y="682841"/>
            <a:ext cx="78146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Layout Responsivo com Breakpoints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5BFFE63-6453-440E-BA7D-D013CD18F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4217778"/>
            <a:ext cx="7963502" cy="23797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4E9C58E-80FE-44D6-B928-DB4E1FFE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4AD02F9-03DF-43B4-83E7-DF132672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14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A5D9DF4-C40A-4CDA-9A25-0944A687D9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377699" y="-436904"/>
            <a:ext cx="4331051" cy="433105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34D2249-B4F9-4BA7-BE98-36849AD53E0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889061BD-1975-40B9-BC3B-0CC46BDFD79D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58769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1025769" y="5282497"/>
            <a:ext cx="754966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000" b="1" dirty="0">
                <a:solidFill>
                  <a:schemeClr val="bg1"/>
                </a:solidFill>
              </a:rPr>
              <a:t>Espaçamento entre Elementos</a:t>
            </a:r>
            <a:endParaRPr lang="pt-BR" sz="80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A499E-1BAE-4926-8C3D-9599E774C98E}"/>
              </a:ext>
            </a:extLst>
          </p:cNvPr>
          <p:cNvSpPr txBox="1"/>
          <p:nvPr/>
        </p:nvSpPr>
        <p:spPr>
          <a:xfrm>
            <a:off x="1025769" y="1721652"/>
            <a:ext cx="7549662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9900" b="1" dirty="0">
                <a:ln>
                  <a:solidFill>
                    <a:srgbClr val="FFFF00"/>
                  </a:solidFill>
                </a:ln>
                <a:noFill/>
              </a:rPr>
              <a:t>07</a:t>
            </a:r>
            <a:endParaRPr lang="pt-BR" sz="19900" b="1" dirty="0">
              <a:ln>
                <a:solidFill>
                  <a:srgbClr val="FFFF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800100" y="7925239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B905FB5-4CD8-4CED-9866-21E3F5DF9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E8BF979-7DB5-4FD3-B4F8-997FA023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380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73723" y="2066514"/>
            <a:ext cx="825304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space-x-4: Adiciona um espaçamento horizontal de 1rem entre os itens.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3" y="682841"/>
            <a:ext cx="7539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Usando </a:t>
            </a:r>
            <a:r>
              <a:rPr lang="pt-BR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-x e </a:t>
            </a:r>
            <a:r>
              <a:rPr lang="pt-BR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space-y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FB9CB72-245D-45FC-9207-1EC0A92ED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3885371"/>
            <a:ext cx="8253046" cy="32692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7B9BF460-0A33-4F03-AF20-29451ECB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55020A68-6F12-41AD-8D60-3E20CF378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16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775E56-4DED-446F-9EFE-8E7606A032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377699" y="-436904"/>
            <a:ext cx="4331051" cy="433105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BFEA863-AFF7-4C5D-9245-600D3D1A1A6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05F33D7-B102-438F-B456-274798B45E8B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86257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1025769" y="5282497"/>
            <a:ext cx="754966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</a:rPr>
              <a:t>Acessibilidade</a:t>
            </a:r>
            <a:endParaRPr lang="pt-BR" sz="8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A499E-1BAE-4926-8C3D-9599E774C98E}"/>
              </a:ext>
            </a:extLst>
          </p:cNvPr>
          <p:cNvSpPr txBox="1"/>
          <p:nvPr/>
        </p:nvSpPr>
        <p:spPr>
          <a:xfrm>
            <a:off x="1025769" y="1721652"/>
            <a:ext cx="7549662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9900" b="1" dirty="0">
                <a:ln>
                  <a:solidFill>
                    <a:srgbClr val="FFFF00"/>
                  </a:solidFill>
                </a:ln>
                <a:noFill/>
              </a:rPr>
              <a:t>08</a:t>
            </a:r>
            <a:endParaRPr lang="pt-BR" sz="19900" b="1" dirty="0">
              <a:ln>
                <a:solidFill>
                  <a:srgbClr val="FFFF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800100" y="6729047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DB0C69E-F634-475A-81C5-8B4137435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0F3B6A-E551-4966-93EF-FE606CBD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046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222D7D6-D287-402A-9ADB-37DE9AFC187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377699" y="-436904"/>
            <a:ext cx="4331051" cy="433105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73723" y="2406796"/>
            <a:ext cx="825304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sr-only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Esconde visualmente o elemento, mas o mantém acessível para tecnologias assistivas.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3" y="682841"/>
            <a:ext cx="7539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Texto Apenas para Leitores de Tela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4CDA7C7-C010-4564-9679-7F00ADC1E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3" y="4225653"/>
            <a:ext cx="7956487" cy="5607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618D96A-219D-4527-9AF3-6338453B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20B4DFBE-8A2B-4BD1-A56C-2B34907E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C792CB6-3400-421E-97C7-36292D2F1C8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72F9BCB-ABD6-4543-94BC-B3A72DC8B4B1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4367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1025769" y="5282497"/>
            <a:ext cx="754966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</a:rPr>
              <a:t>Truncamento de Texto</a:t>
            </a:r>
            <a:endParaRPr lang="pt-BR" sz="8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A499E-1BAE-4926-8C3D-9599E774C98E}"/>
              </a:ext>
            </a:extLst>
          </p:cNvPr>
          <p:cNvSpPr txBox="1"/>
          <p:nvPr/>
        </p:nvSpPr>
        <p:spPr>
          <a:xfrm>
            <a:off x="1025769" y="1721652"/>
            <a:ext cx="7549662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9900" b="1" dirty="0">
                <a:ln>
                  <a:solidFill>
                    <a:srgbClr val="FFFF00"/>
                  </a:solidFill>
                </a:ln>
                <a:noFill/>
              </a:rPr>
              <a:t>09</a:t>
            </a:r>
            <a:endParaRPr lang="pt-BR" sz="19900" b="1" dirty="0">
              <a:ln>
                <a:solidFill>
                  <a:srgbClr val="FFFF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685800" y="8083264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25A1E43-0E37-44D9-B8FF-2E5AB5AE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480B01A-F658-445F-BE27-B3E05391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73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73723" y="2250831"/>
            <a:ext cx="82530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Tailwind CSS é um framework utilitário que permite estilizar elementos diretamente no HTML, sem a necessidade de escrever CSS personalizado. Com ele, você pode criar layouts responsivos e modernos de forma rápida e eficiente.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3" y="682841"/>
            <a:ext cx="64945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Tailwind CSS na Prática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3C7B5FE-95D7-4A49-AA29-13A0B6385070}"/>
              </a:ext>
            </a:extLst>
          </p:cNvPr>
          <p:cNvSpPr txBox="1"/>
          <p:nvPr/>
        </p:nvSpPr>
        <p:spPr>
          <a:xfrm>
            <a:off x="773722" y="1310117"/>
            <a:ext cx="64945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solidFill>
                  <a:schemeClr val="bg1">
                    <a:lumMod val="50000"/>
                  </a:schemeClr>
                </a:solidFill>
              </a:rPr>
              <a:t>Guia Rápido com Exemplos Reais</a:t>
            </a:r>
            <a:endParaRPr lang="pt-BR" sz="3200" dirty="0">
              <a:solidFill>
                <a:schemeClr val="bg1">
                  <a:lumMod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9C4CD0C-18F3-45ED-BAC8-467C811B8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2" y="4176430"/>
            <a:ext cx="8071020" cy="7759045"/>
          </a:xfrm>
          <a:prstGeom prst="rect">
            <a:avLst/>
          </a:prstGeom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2F26CB37-96B8-4082-8584-6B876212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F0CBAE9-B036-4F32-AE9A-DACC9732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20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13336EC-F65A-47D5-B6EC-8C30EC42FE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377699" y="-436904"/>
            <a:ext cx="4331051" cy="433105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73723" y="2470114"/>
            <a:ext cx="8253046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line-clamp-2: Limita o texto a duas linhas e adiciona reticências se ultrapassar.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3" y="682841"/>
            <a:ext cx="7539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Limitando o Texto a Duas Linhas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34A792-11FB-4DD2-9FF8-458AD3636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15" y="4350226"/>
            <a:ext cx="8425569" cy="891784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092A1A1-2A63-4583-8D14-F6B78494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05C52193-FA65-461C-8734-E5C583B5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20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22CE528-D574-45D5-A0D9-F51CB65B1F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A41F371-4605-440A-B23D-7062B63FC9EA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026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1025768" y="5282497"/>
            <a:ext cx="788963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  <a:latin typeface="Impact" panose="020B0806030902050204" pitchFamily="34" charset="0"/>
              </a:rPr>
              <a:t>Agradecimentos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914399" y="6787890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25A1E43-0E37-44D9-B8FF-2E5AB5AE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480B01A-F658-445F-BE27-B3E05391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901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989854" y="2284081"/>
            <a:ext cx="8253046" cy="7791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Este Ebook foi gerado por IA e diagramado por humano</a:t>
            </a:r>
            <a:r>
              <a:rPr lang="pt-BR" sz="2400">
                <a:solidFill>
                  <a:schemeClr val="bg1">
                    <a:lumMod val="50000"/>
                  </a:schemeClr>
                </a:solidFill>
              </a:rPr>
              <a:t>, você encontra 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o passo no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Este guia apresenta as classes mais comuns do Tailwind CSS com exemplos práticos. Para aprofundar seus conhecimentos, consulte a documentação oficial do Tailwind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</a:rPr>
              <a:t>CSS.Se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 desejar, posso ajudá-lo a expandir este conteúdo para um </a:t>
            </a:r>
            <a:r>
              <a:rPr lang="pt-BR" sz="2400" dirty="0" err="1">
                <a:solidFill>
                  <a:schemeClr val="bg1">
                    <a:lumMod val="50000"/>
                  </a:schemeClr>
                </a:solidFill>
              </a:rPr>
              <a:t>eBook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 completo, incluindo tópicos como animações, temas personalizados e integração com frameworks JavaScript.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Esse conteúdo foi gerado para fins de aprendizado, não foi realizado uma validação humana no conteúdo e pode conter erros gerados por IA.</a:t>
            </a:r>
          </a:p>
          <a:p>
            <a:pPr>
              <a:lnSpc>
                <a:spcPct val="150000"/>
              </a:lnSpc>
            </a:pPr>
            <a:endParaRPr lang="pt-BR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https://github.com/silvio-swat</a:t>
            </a: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989854" y="716091"/>
            <a:ext cx="64945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Agradecimentos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BAFED03-9A5E-44EA-861D-402810027D4B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466FAFF-3B50-450F-810C-B2D3E44E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3009550-3DC5-4061-995B-813408C9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22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D598EC0-BC98-42CD-A419-2F5949F0F5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377699" y="-436904"/>
            <a:ext cx="4331051" cy="433105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B026A42-BFFE-4177-ABE7-FE7CD337FDB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82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1025769" y="4876362"/>
            <a:ext cx="754966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</a:rPr>
              <a:t>Estilizando Texto e Fundo</a:t>
            </a:r>
            <a:endParaRPr lang="pt-BR" sz="8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A499E-1BAE-4926-8C3D-9599E774C98E}"/>
              </a:ext>
            </a:extLst>
          </p:cNvPr>
          <p:cNvSpPr txBox="1"/>
          <p:nvPr/>
        </p:nvSpPr>
        <p:spPr>
          <a:xfrm>
            <a:off x="1025769" y="1721652"/>
            <a:ext cx="7549662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9900" b="1" dirty="0">
                <a:ln>
                  <a:solidFill>
                    <a:srgbClr val="FFFF00"/>
                  </a:solidFill>
                </a:ln>
                <a:noFill/>
              </a:rPr>
              <a:t>01</a:t>
            </a:r>
            <a:endParaRPr lang="pt-BR" sz="19900" b="1" dirty="0">
              <a:ln>
                <a:solidFill>
                  <a:srgbClr val="FFFF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800100" y="7631410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29D6D366-82C0-4FBA-A8DD-B7690A16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369AB4E8-E61C-4BA8-94D7-899F4850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218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73723" y="2066514"/>
            <a:ext cx="8253046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-center: Centraliza o texto horizontalmente.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bg-blue-500: Define a cor de fundo como azul.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text-white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Define a cor do texto como branco.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p-4: Adiciona preenchimento interno de 1rem em todos os lados.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3" y="682841"/>
            <a:ext cx="7539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Texto Centralizado e Cor de Fundo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13B76AF-7055-404F-BF4B-C5B70F389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5364485"/>
            <a:ext cx="8104271" cy="17068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38B949D6-6535-43A7-AF7C-61337CC1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191D8F9-3D8F-4805-AD01-FA2AF3F2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4</a:t>
            </a:fld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3A50541-6003-4FCB-B5E3-47353BCED69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377699" y="-436904"/>
            <a:ext cx="4331051" cy="433105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080D773-E430-4144-BCF3-BB3D7652B7D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DB57772-76C3-483D-AA84-AD471470E92A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992480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1025769" y="5282497"/>
            <a:ext cx="754966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</a:rPr>
              <a:t>Layout com </a:t>
            </a:r>
            <a:r>
              <a:rPr lang="pt-BR" sz="8800" b="1" dirty="0" err="1">
                <a:solidFill>
                  <a:schemeClr val="bg1"/>
                </a:solidFill>
              </a:rPr>
              <a:t>Flexbox</a:t>
            </a:r>
            <a:endParaRPr lang="pt-BR" sz="8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A499E-1BAE-4926-8C3D-9599E774C98E}"/>
              </a:ext>
            </a:extLst>
          </p:cNvPr>
          <p:cNvSpPr txBox="1"/>
          <p:nvPr/>
        </p:nvSpPr>
        <p:spPr>
          <a:xfrm>
            <a:off x="1025769" y="1721652"/>
            <a:ext cx="7549662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9900" b="1" dirty="0">
                <a:ln>
                  <a:solidFill>
                    <a:srgbClr val="FFFF00"/>
                  </a:solidFill>
                </a:ln>
                <a:noFill/>
              </a:rPr>
              <a:t>02</a:t>
            </a:r>
            <a:endParaRPr lang="pt-BR" sz="19900" b="1" dirty="0">
              <a:ln>
                <a:solidFill>
                  <a:srgbClr val="FFFF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800100" y="8060404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C6C676A-3666-4637-895B-647247FC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0734114-C04F-4A9E-B0C9-60BD6955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59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A34C5D7A-968D-4B6F-8289-EC042D7757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377699" y="-436904"/>
            <a:ext cx="4331051" cy="433105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73722" y="2277208"/>
            <a:ext cx="8253046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Define o contêiner como um </a:t>
            </a: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container.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items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-center: Alinha os itens verticalmente ao centro.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justify-between</a:t>
            </a: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Distribui os itens com espaço entre eles.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bg-gray-100: Define a cor de fundo como cinza claro.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3" y="682841"/>
            <a:ext cx="7539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Alinhando Itens com </a:t>
            </a:r>
            <a:r>
              <a:rPr lang="pt-BR" sz="4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Flexbox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5061DC-15B9-4870-91A8-F9F2999A7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2" y="5109145"/>
            <a:ext cx="7881947" cy="21894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4CB65807-88D3-4412-9C49-BA0EF1186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F8C1371-A71B-4DFC-9839-FC85D718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6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026E4F6-8A95-4192-9F95-0391D0A8925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4B64E7C8-4C93-4677-A77C-3D9E70B13E13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67309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1025769" y="5282497"/>
            <a:ext cx="754966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</a:rPr>
              <a:t>Grid Layout</a:t>
            </a:r>
            <a:endParaRPr lang="pt-BR" sz="8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A499E-1BAE-4926-8C3D-9599E774C98E}"/>
              </a:ext>
            </a:extLst>
          </p:cNvPr>
          <p:cNvSpPr txBox="1"/>
          <p:nvPr/>
        </p:nvSpPr>
        <p:spPr>
          <a:xfrm>
            <a:off x="1025769" y="1721652"/>
            <a:ext cx="7549662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9900" b="1" dirty="0">
                <a:ln>
                  <a:solidFill>
                    <a:srgbClr val="FFFF00"/>
                  </a:solidFill>
                </a:ln>
                <a:noFill/>
              </a:rPr>
              <a:t>03</a:t>
            </a:r>
            <a:endParaRPr lang="pt-BR" sz="19900" b="1" dirty="0">
              <a:ln>
                <a:solidFill>
                  <a:srgbClr val="FFFF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800100" y="6729047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B623DEE2-A489-4660-987E-41C44FE0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0E38B4D1-D607-4626-A757-282903B8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30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4682D11-C03E-4829-B818-CE38FF1912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9250" r="90000">
                        <a14:foregroundMark x1="12875" y1="16875" x2="12875" y2="16875"/>
                        <a14:foregroundMark x1="9250" y1="14250" x2="9250" y2="14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90925">
            <a:off x="2377699" y="-436904"/>
            <a:ext cx="4331051" cy="433105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E8299DD-1D08-4EAB-BAFE-5ECF52802B1E}"/>
              </a:ext>
            </a:extLst>
          </p:cNvPr>
          <p:cNvSpPr txBox="1"/>
          <p:nvPr/>
        </p:nvSpPr>
        <p:spPr>
          <a:xfrm>
            <a:off x="773723" y="2156222"/>
            <a:ext cx="825304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grid: Define o contêiner como um grid.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grid-cols-3: Cria três colunas de largura igual.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gap-4: Adiciona um espaçamento de 1rem entre os itens.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5CAEF5F-F212-415C-99F3-3708052262BD}"/>
              </a:ext>
            </a:extLst>
          </p:cNvPr>
          <p:cNvSpPr txBox="1"/>
          <p:nvPr/>
        </p:nvSpPr>
        <p:spPr>
          <a:xfrm>
            <a:off x="773723" y="682841"/>
            <a:ext cx="75390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Criando um Grid de Três Colunas</a:t>
            </a:r>
            <a:endParaRPr lang="pt-BR" sz="4000" b="1" dirty="0">
              <a:solidFill>
                <a:schemeClr val="tx1">
                  <a:lumMod val="50000"/>
                  <a:lumOff val="50000"/>
                </a:schemeClr>
              </a:solidFill>
              <a:latin typeface="Impact" panose="020B080603090205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05C4664-759A-46FF-B80C-85046C464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23" y="4402097"/>
            <a:ext cx="7656194" cy="2537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50000"/>
              </a:schemeClr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53BBF82-2F18-41D3-934C-D7E714A0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7C0D12D-E3D0-4FE0-869D-EB700417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8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366261B-7D65-4CF9-A5F3-BC8B2D519069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745201" y="10043160"/>
            <a:ext cx="2110798" cy="2621280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03181CB0-1509-48A6-9755-31757A82081F}"/>
              </a:ext>
            </a:extLst>
          </p:cNvPr>
          <p:cNvSpPr/>
          <p:nvPr/>
        </p:nvSpPr>
        <p:spPr>
          <a:xfrm>
            <a:off x="716171" y="0"/>
            <a:ext cx="108000" cy="1224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7260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B3F4EDC-6709-4D8E-A637-DA25347B6DCA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5C6F708-22D3-4744-AAC1-5B00D39D7118}"/>
              </a:ext>
            </a:extLst>
          </p:cNvPr>
          <p:cNvSpPr txBox="1"/>
          <p:nvPr/>
        </p:nvSpPr>
        <p:spPr>
          <a:xfrm>
            <a:off x="1025769" y="5282497"/>
            <a:ext cx="754966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b="1" dirty="0">
                <a:solidFill>
                  <a:schemeClr val="bg1"/>
                </a:solidFill>
              </a:rPr>
              <a:t>Formulários Estilizados</a:t>
            </a:r>
            <a:endParaRPr lang="pt-BR" sz="8800" b="1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83A499E-1BAE-4926-8C3D-9599E774C98E}"/>
              </a:ext>
            </a:extLst>
          </p:cNvPr>
          <p:cNvSpPr txBox="1"/>
          <p:nvPr/>
        </p:nvSpPr>
        <p:spPr>
          <a:xfrm>
            <a:off x="1025769" y="1721652"/>
            <a:ext cx="7549662" cy="31547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pt-BR" sz="19900" b="1" dirty="0">
                <a:ln>
                  <a:solidFill>
                    <a:srgbClr val="FFFF00"/>
                  </a:solidFill>
                </a:ln>
                <a:noFill/>
              </a:rPr>
              <a:t>04</a:t>
            </a:r>
            <a:endParaRPr lang="pt-BR" sz="19900" b="1" dirty="0">
              <a:ln>
                <a:solidFill>
                  <a:srgbClr val="FFFF00"/>
                </a:solidFill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F6036B5-F7E3-4825-A46F-8CC6F45DCA4A}"/>
              </a:ext>
            </a:extLst>
          </p:cNvPr>
          <p:cNvSpPr/>
          <p:nvPr/>
        </p:nvSpPr>
        <p:spPr>
          <a:xfrm>
            <a:off x="800100" y="8033283"/>
            <a:ext cx="8001000" cy="45719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rgbClr val="FFFF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gradFill flip="none" rotWithShape="1">
                <a:gsLst>
                  <a:gs pos="0">
                    <a:srgbClr val="00B0F0"/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118FE82-62FD-4AA3-AECB-4D6ABC05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Tailwindcss e Manto Filosofal da Elegância no Frontend - Silvio Watakabe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7BF815B-83F3-438D-9EC8-E275EF1B7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3FE77-E11B-45B9-8F74-EB70AF1FE5C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988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765</Words>
  <Application>Microsoft Office PowerPoint</Application>
  <PresentationFormat>Papel A3 (297 x 420 mm)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e o Manto Filosofal da Elegância no FrontEnd</dc:title>
  <dc:subject>Tailwind</dc:subject>
  <dc:creator>Silvio Watakabe</dc:creator>
  <cp:lastModifiedBy>Silvio Watakabe</cp:lastModifiedBy>
  <cp:revision>31</cp:revision>
  <dcterms:created xsi:type="dcterms:W3CDTF">2025-05-15T15:54:06Z</dcterms:created>
  <dcterms:modified xsi:type="dcterms:W3CDTF">2025-05-15T20:33:57Z</dcterms:modified>
</cp:coreProperties>
</file>