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jpeg" ContentType="image/jpeg"/>
  <Override PartName="/ppt/media/image9.jpeg" ContentType="image/jpeg"/>
  <Override PartName="/ppt/media/image8.jpeg" ContentType="image/jpeg"/>
  <Override PartName="/ppt/media/image10.jpeg" ContentType="image/jpe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4.jpeg" ContentType="image/jpeg"/>
  <Override PartName="/ppt/media/image16.png" ContentType="image/png"/>
  <Override PartName="/ppt/media/image14.png" ContentType="image/png"/>
  <Override PartName="/ppt/media/image2.jpeg" ContentType="image/jpeg"/>
  <Override PartName="/ppt/media/image3.jpeg" ContentType="image/jpeg"/>
  <Override PartName="/ppt/media/image15.png" ContentType="image/png"/>
  <Override PartName="/ppt/media/image5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5457960" y="3571920"/>
            <a:ext cx="3618360" cy="2970720"/>
          </a:xfrm>
          <a:prstGeom prst="rect">
            <a:avLst/>
          </a:prstGeom>
          <a:ln w="0"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0" y="90000"/>
            <a:ext cx="1927800" cy="1049040"/>
          </a:xfrm>
          <a:prstGeom prst="rect">
            <a:avLst/>
          </a:prstGeom>
          <a:ln w="0">
            <a:noFill/>
          </a:ln>
        </p:spPr>
      </p:pic>
      <p:sp>
        <p:nvSpPr>
          <p:cNvPr id="2" name="bg object 18" hidden="1"/>
          <p:cNvSpPr/>
          <p:nvPr/>
        </p:nvSpPr>
        <p:spPr>
          <a:xfrm>
            <a:off x="0" y="1143000"/>
            <a:ext cx="9142920" cy="70560"/>
          </a:xfrm>
          <a:custGeom>
            <a:avLst/>
            <a:gdLst/>
            <a:ahLst/>
            <a:rect l="l" t="t" r="r" b="b"/>
            <a:pathLst>
              <a:path w="9144000" h="71755">
                <a:moveTo>
                  <a:pt x="9144000" y="0"/>
                </a:moveTo>
                <a:lnTo>
                  <a:pt x="0" y="0"/>
                </a:lnTo>
                <a:lnTo>
                  <a:pt x="0" y="71437"/>
                </a:lnTo>
                <a:lnTo>
                  <a:pt x="9144000" y="71437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bg object 19" descr=""/>
          <p:cNvPicPr/>
          <p:nvPr/>
        </p:nvPicPr>
        <p:blipFill>
          <a:blip r:embed="rId4"/>
          <a:stretch/>
        </p:blipFill>
        <p:spPr>
          <a:xfrm>
            <a:off x="0" y="6657840"/>
            <a:ext cx="9142920" cy="199080"/>
          </a:xfrm>
          <a:prstGeom prst="rect">
            <a:avLst/>
          </a:prstGeom>
          <a:ln w="0">
            <a:noFill/>
          </a:ln>
        </p:spPr>
      </p:pic>
      <p:pic>
        <p:nvPicPr>
          <p:cNvPr id="4" name="bg object 16" descr=""/>
          <p:cNvPicPr/>
          <p:nvPr/>
        </p:nvPicPr>
        <p:blipFill>
          <a:blip r:embed="rId5"/>
          <a:stretch/>
        </p:blipFill>
        <p:spPr>
          <a:xfrm>
            <a:off x="5457960" y="3876840"/>
            <a:ext cx="3618360" cy="2970720"/>
          </a:xfrm>
          <a:prstGeom prst="rect">
            <a:avLst/>
          </a:prstGeom>
          <a:ln w="0">
            <a:noFill/>
          </a:ln>
        </p:spPr>
      </p:pic>
      <p:sp>
        <p:nvSpPr>
          <p:cNvPr id="5" name="bg object 17"/>
          <p:cNvSpPr/>
          <p:nvPr/>
        </p:nvSpPr>
        <p:spPr>
          <a:xfrm>
            <a:off x="0" y="2500200"/>
            <a:ext cx="6999840" cy="70560"/>
          </a:xfrm>
          <a:custGeom>
            <a:avLst/>
            <a:gdLst/>
            <a:ahLst/>
            <a:rect l="l" t="t" r="r" b="b"/>
            <a:pathLst>
              <a:path w="7000875" h="71755">
                <a:moveTo>
                  <a:pt x="7000875" y="0"/>
                </a:moveTo>
                <a:lnTo>
                  <a:pt x="0" y="0"/>
                </a:lnTo>
                <a:lnTo>
                  <a:pt x="0" y="71437"/>
                </a:lnTo>
                <a:lnTo>
                  <a:pt x="7000875" y="71437"/>
                </a:lnTo>
                <a:lnTo>
                  <a:pt x="7000875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bg object 18" descr=""/>
          <p:cNvPicPr/>
          <p:nvPr/>
        </p:nvPicPr>
        <p:blipFill>
          <a:blip r:embed="rId6"/>
          <a:stretch/>
        </p:blipFill>
        <p:spPr>
          <a:xfrm>
            <a:off x="104760" y="81000"/>
            <a:ext cx="4180320" cy="2275560"/>
          </a:xfrm>
          <a:prstGeom prst="rect">
            <a:avLst/>
          </a:prstGeom>
          <a:ln w="0">
            <a:noFill/>
          </a:ln>
        </p:spPr>
      </p:pic>
      <p:pic>
        <p:nvPicPr>
          <p:cNvPr id="7" name="bg object 19" descr=""/>
          <p:cNvPicPr/>
          <p:nvPr/>
        </p:nvPicPr>
        <p:blipFill>
          <a:blip r:embed="rId7"/>
          <a:stretch/>
        </p:blipFill>
        <p:spPr>
          <a:xfrm>
            <a:off x="2656440" y="5526000"/>
            <a:ext cx="3828600" cy="8006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g object 16" descr=""/>
          <p:cNvPicPr/>
          <p:nvPr/>
        </p:nvPicPr>
        <p:blipFill>
          <a:blip r:embed="rId2"/>
          <a:stretch/>
        </p:blipFill>
        <p:spPr>
          <a:xfrm>
            <a:off x="5457960" y="3571920"/>
            <a:ext cx="3618360" cy="2970720"/>
          </a:xfrm>
          <a:prstGeom prst="rect">
            <a:avLst/>
          </a:prstGeom>
          <a:ln w="0">
            <a:noFill/>
          </a:ln>
        </p:spPr>
      </p:pic>
      <p:pic>
        <p:nvPicPr>
          <p:cNvPr id="47" name="bg object 17" descr=""/>
          <p:cNvPicPr/>
          <p:nvPr/>
        </p:nvPicPr>
        <p:blipFill>
          <a:blip r:embed="rId3"/>
          <a:stretch/>
        </p:blipFill>
        <p:spPr>
          <a:xfrm>
            <a:off x="0" y="90000"/>
            <a:ext cx="1927800" cy="1049040"/>
          </a:xfrm>
          <a:prstGeom prst="rect">
            <a:avLst/>
          </a:prstGeom>
          <a:ln w="0">
            <a:noFill/>
          </a:ln>
        </p:spPr>
      </p:pic>
      <p:sp>
        <p:nvSpPr>
          <p:cNvPr id="48" name="bg object 18"/>
          <p:cNvSpPr/>
          <p:nvPr/>
        </p:nvSpPr>
        <p:spPr>
          <a:xfrm>
            <a:off x="0" y="1143000"/>
            <a:ext cx="9142920" cy="70560"/>
          </a:xfrm>
          <a:custGeom>
            <a:avLst/>
            <a:gdLst/>
            <a:ahLst/>
            <a:rect l="l" t="t" r="r" b="b"/>
            <a:pathLst>
              <a:path w="9144000" h="71755">
                <a:moveTo>
                  <a:pt x="9144000" y="0"/>
                </a:moveTo>
                <a:lnTo>
                  <a:pt x="0" y="0"/>
                </a:lnTo>
                <a:lnTo>
                  <a:pt x="0" y="71437"/>
                </a:lnTo>
                <a:lnTo>
                  <a:pt x="9144000" y="71437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bg object 19" descr=""/>
          <p:cNvPicPr/>
          <p:nvPr/>
        </p:nvPicPr>
        <p:blipFill>
          <a:blip r:embed="rId4"/>
          <a:stretch/>
        </p:blipFill>
        <p:spPr>
          <a:xfrm>
            <a:off x="0" y="6657840"/>
            <a:ext cx="9142920" cy="1990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g object 16" descr=""/>
          <p:cNvPicPr/>
          <p:nvPr/>
        </p:nvPicPr>
        <p:blipFill>
          <a:blip r:embed="rId2"/>
          <a:stretch/>
        </p:blipFill>
        <p:spPr>
          <a:xfrm>
            <a:off x="5457960" y="3571920"/>
            <a:ext cx="3618360" cy="2970720"/>
          </a:xfrm>
          <a:prstGeom prst="rect">
            <a:avLst/>
          </a:prstGeom>
          <a:ln w="0">
            <a:noFill/>
          </a:ln>
        </p:spPr>
      </p:pic>
      <p:pic>
        <p:nvPicPr>
          <p:cNvPr id="89" name="bg object 17" descr=""/>
          <p:cNvPicPr/>
          <p:nvPr/>
        </p:nvPicPr>
        <p:blipFill>
          <a:blip r:embed="rId3"/>
          <a:stretch/>
        </p:blipFill>
        <p:spPr>
          <a:xfrm>
            <a:off x="0" y="90000"/>
            <a:ext cx="1927800" cy="1049040"/>
          </a:xfrm>
          <a:prstGeom prst="rect">
            <a:avLst/>
          </a:prstGeom>
          <a:ln w="0">
            <a:noFill/>
          </a:ln>
        </p:spPr>
      </p:pic>
      <p:sp>
        <p:nvSpPr>
          <p:cNvPr id="90" name="bg object 18"/>
          <p:cNvSpPr/>
          <p:nvPr/>
        </p:nvSpPr>
        <p:spPr>
          <a:xfrm>
            <a:off x="0" y="1143000"/>
            <a:ext cx="9142920" cy="70560"/>
          </a:xfrm>
          <a:custGeom>
            <a:avLst/>
            <a:gdLst/>
            <a:ahLst/>
            <a:rect l="l" t="t" r="r" b="b"/>
            <a:pathLst>
              <a:path w="9144000" h="71755">
                <a:moveTo>
                  <a:pt x="9144000" y="0"/>
                </a:moveTo>
                <a:lnTo>
                  <a:pt x="0" y="0"/>
                </a:lnTo>
                <a:lnTo>
                  <a:pt x="0" y="71437"/>
                </a:lnTo>
                <a:lnTo>
                  <a:pt x="9144000" y="71437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bg object 19" descr=""/>
          <p:cNvPicPr/>
          <p:nvPr/>
        </p:nvPicPr>
        <p:blipFill>
          <a:blip r:embed="rId4"/>
          <a:stretch/>
        </p:blipFill>
        <p:spPr>
          <a:xfrm>
            <a:off x="0" y="6657840"/>
            <a:ext cx="9142920" cy="19908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ci.ifes.edu.br/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1578240" y="5403960"/>
            <a:ext cx="6011280" cy="10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0320" bIns="0" anchor="t">
            <a:spAutoFit/>
          </a:bodyPr>
          <a:p>
            <a:pPr algn="ctr">
              <a:lnSpc>
                <a:spcPct val="100000"/>
              </a:lnSpc>
              <a:spcBef>
                <a:spcPts val="1735"/>
              </a:spcBef>
              <a:buNone/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Sílvio Cesar Silva Oliveira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1939"/>
              </a:lnSpc>
              <a:spcBef>
                <a:spcPts val="1006"/>
              </a:spcBef>
              <a:buNone/>
            </a:pPr>
            <a:r>
              <a:rPr b="0" lang="pt-BR" sz="1700" spc="-1" strike="noStrike" u="sng">
                <a:solidFill>
                  <a:srgbClr val="000000"/>
                </a:solidFill>
                <a:uFillTx/>
                <a:latin typeface="Courier New"/>
                <a:ea typeface="DejaVu Sans"/>
                <a:hlinkClick r:id="rId1"/>
              </a:rPr>
              <a:t>http://www.ci.ifes.edu.br</a:t>
            </a:r>
            <a:endParaRPr b="0" lang="pt-BR" sz="1700" spc="-1" strike="noStrike">
              <a:latin typeface="Arial"/>
            </a:endParaRPr>
          </a:p>
        </p:txBody>
      </p:sp>
      <p:grpSp>
        <p:nvGrpSpPr>
          <p:cNvPr id="131" name="object 3"/>
          <p:cNvGrpSpPr/>
          <p:nvPr/>
        </p:nvGrpSpPr>
        <p:grpSpPr>
          <a:xfrm>
            <a:off x="1001160" y="3023640"/>
            <a:ext cx="7301880" cy="2729880"/>
            <a:chOff x="1001160" y="3023640"/>
            <a:chExt cx="7301880" cy="2729880"/>
          </a:xfrm>
        </p:grpSpPr>
        <p:pic>
          <p:nvPicPr>
            <p:cNvPr id="132" name="object 4" descr=""/>
            <p:cNvPicPr/>
            <p:nvPr/>
          </p:nvPicPr>
          <p:blipFill>
            <a:blip r:embed="rId2"/>
            <a:stretch/>
          </p:blipFill>
          <p:spPr>
            <a:xfrm>
              <a:off x="1001160" y="3023640"/>
              <a:ext cx="7301880" cy="1920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object 5" descr=""/>
            <p:cNvPicPr/>
            <p:nvPr/>
          </p:nvPicPr>
          <p:blipFill>
            <a:blip r:embed="rId3"/>
            <a:stretch/>
          </p:blipFill>
          <p:spPr>
            <a:xfrm>
              <a:off x="1307520" y="4896720"/>
              <a:ext cx="6556680" cy="856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4" name="object 6"/>
          <p:cNvSpPr/>
          <p:nvPr/>
        </p:nvSpPr>
        <p:spPr>
          <a:xfrm>
            <a:off x="1526400" y="4680000"/>
            <a:ext cx="6063120" cy="9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3000" spc="-15" strike="noStrike">
                <a:solidFill>
                  <a:srgbClr val="000000"/>
                </a:solidFill>
                <a:latin typeface="Calibri"/>
                <a:ea typeface="DejaVu Sans"/>
              </a:rPr>
              <a:t>Laboratório</a:t>
            </a:r>
            <a:r>
              <a:rPr b="0" lang="pt-BR" sz="30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0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30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000" spc="-12" strike="noStrike">
                <a:solidFill>
                  <a:srgbClr val="000000"/>
                </a:solidFill>
                <a:latin typeface="Calibri"/>
                <a:ea typeface="DejaVu Sans"/>
              </a:rPr>
              <a:t>Engenharia</a:t>
            </a:r>
            <a:r>
              <a:rPr b="0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0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30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000" spc="-15" strike="noStrike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object 2" descr=""/>
          <p:cNvPicPr/>
          <p:nvPr/>
        </p:nvPicPr>
        <p:blipFill>
          <a:blip r:embed="rId1"/>
          <a:stretch/>
        </p:blipFill>
        <p:spPr>
          <a:xfrm>
            <a:off x="1952280" y="150840"/>
            <a:ext cx="1949760" cy="100764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222280" y="255600"/>
            <a:ext cx="389772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4000" spc="-32" strike="noStrike">
                <a:solidFill>
                  <a:srgbClr val="000000"/>
                </a:solidFill>
                <a:latin typeface="Calibri"/>
              </a:rPr>
              <a:t>Roteiro</a:t>
            </a:r>
            <a:endParaRPr b="1" lang="pt-BR" sz="40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1"/>
          </p:nvPr>
        </p:nvSpPr>
        <p:spPr>
          <a:xfrm>
            <a:off x="78840" y="6658200"/>
            <a:ext cx="5508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1" lang="pt-BR" sz="1400" spc="-7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Curso</a:t>
            </a:r>
            <a:r>
              <a:rPr b="1" lang="pt-BR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Sistemas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Informação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 Laboratório</a:t>
            </a:r>
            <a:r>
              <a:rPr b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Engenharia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Software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dt" idx="2"/>
          </p:nvPr>
        </p:nvSpPr>
        <p:spPr>
          <a:xfrm>
            <a:off x="7934760" y="6665400"/>
            <a:ext cx="11293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0" i="1" lang="pt-BR" sz="1400" spc="-12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0" i="1" lang="pt-BR" sz="1400" spc="-12" strike="noStrike">
                <a:solidFill>
                  <a:srgbClr val="000000"/>
                </a:solidFill>
                <a:latin typeface="Calibri"/>
              </a:rPr>
              <a:t>Fase</a:t>
            </a:r>
            <a:r>
              <a:rPr b="0" i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i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Análise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9" name="object 4"/>
          <p:cNvSpPr/>
          <p:nvPr/>
        </p:nvSpPr>
        <p:spPr>
          <a:xfrm>
            <a:off x="392760" y="1406160"/>
            <a:ext cx="5880240" cy="35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79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Modelagem</a:t>
            </a:r>
            <a:r>
              <a:rPr b="0" lang="pt-BR" sz="2900" spc="-7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Conceitual</a:t>
            </a:r>
            <a:endParaRPr b="0" lang="pt-BR" sz="29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2900" spc="-21" strike="noStrike">
                <a:solidFill>
                  <a:srgbClr val="000000"/>
                </a:solidFill>
                <a:latin typeface="Calibri"/>
                <a:ea typeface="DejaVu Sans"/>
              </a:rPr>
              <a:t>Levantamento</a:t>
            </a:r>
            <a:r>
              <a:rPr b="0" lang="pt-BR" sz="29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29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12" strike="noStrike">
                <a:solidFill>
                  <a:srgbClr val="000000"/>
                </a:solidFill>
                <a:latin typeface="Calibri"/>
                <a:ea typeface="DejaVu Sans"/>
              </a:rPr>
              <a:t>Requisitos</a:t>
            </a:r>
            <a:endParaRPr b="0" lang="pt-BR" sz="29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2900" spc="-15" strike="noStrike">
                <a:solidFill>
                  <a:srgbClr val="000000"/>
                </a:solidFill>
                <a:latin typeface="Calibri"/>
                <a:ea typeface="DejaVu Sans"/>
              </a:rPr>
              <a:t>Organização</a:t>
            </a:r>
            <a:r>
              <a:rPr b="0" lang="pt-BR" sz="290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dos</a:t>
            </a:r>
            <a:r>
              <a:rPr b="0" lang="pt-BR" sz="29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12" strike="noStrike">
                <a:solidFill>
                  <a:srgbClr val="000000"/>
                </a:solidFill>
                <a:latin typeface="Calibri"/>
                <a:ea typeface="DejaVu Sans"/>
              </a:rPr>
              <a:t>Requisitos</a:t>
            </a:r>
            <a:endParaRPr b="0" lang="pt-BR" sz="29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Planejamento</a:t>
            </a:r>
            <a:r>
              <a:rPr b="0" lang="pt-BR" sz="2900" spc="-5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dos</a:t>
            </a:r>
            <a:r>
              <a:rPr b="0" lang="pt-BR" sz="2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Ciclos</a:t>
            </a:r>
            <a:r>
              <a:rPr b="0" lang="pt-BR" sz="29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21" strike="noStrike">
                <a:solidFill>
                  <a:srgbClr val="000000"/>
                </a:solidFill>
                <a:latin typeface="Calibri"/>
                <a:ea typeface="DejaVu Sans"/>
              </a:rPr>
              <a:t>Iterativos</a:t>
            </a:r>
            <a:endParaRPr b="0" lang="pt-BR" sz="29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Casos</a:t>
            </a:r>
            <a:r>
              <a:rPr b="0" lang="pt-BR" sz="2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2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1" strike="noStrike">
                <a:solidFill>
                  <a:srgbClr val="000000"/>
                </a:solidFill>
                <a:latin typeface="Calibri"/>
                <a:ea typeface="DejaVu Sans"/>
              </a:rPr>
              <a:t>Uso</a:t>
            </a:r>
            <a:r>
              <a:rPr b="0" lang="pt-BR" sz="2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12" strike="noStrike">
                <a:solidFill>
                  <a:srgbClr val="000000"/>
                </a:solidFill>
                <a:latin typeface="Calibri"/>
                <a:ea typeface="DejaVu Sans"/>
              </a:rPr>
              <a:t>(Processos</a:t>
            </a:r>
            <a:r>
              <a:rPr b="0" lang="pt-BR" sz="2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29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900" spc="-7" strike="noStrike">
                <a:solidFill>
                  <a:srgbClr val="000000"/>
                </a:solidFill>
                <a:latin typeface="Calibri"/>
                <a:ea typeface="DejaVu Sans"/>
              </a:rPr>
              <a:t>Negócio)</a:t>
            </a:r>
            <a:endParaRPr b="0" lang="pt-B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object 2" descr=""/>
          <p:cNvPicPr/>
          <p:nvPr/>
        </p:nvPicPr>
        <p:blipFill>
          <a:blip r:embed="rId1"/>
          <a:stretch/>
        </p:blipFill>
        <p:spPr>
          <a:xfrm>
            <a:off x="1952280" y="150840"/>
            <a:ext cx="4895640" cy="100764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952280" y="102600"/>
            <a:ext cx="6271920" cy="79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3600" spc="-7" strike="noStrike">
                <a:solidFill>
                  <a:srgbClr val="000000"/>
                </a:solidFill>
                <a:latin typeface="Arial"/>
              </a:rPr>
              <a:t>Modelagem</a:t>
            </a:r>
            <a:r>
              <a:rPr b="1" lang="pt-BR" sz="3600" spc="-8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pt-BR" sz="3600" spc="-1" strike="noStrike">
                <a:solidFill>
                  <a:srgbClr val="000000"/>
                </a:solidFill>
                <a:latin typeface="Arial"/>
              </a:rPr>
              <a:t>Conceitual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ftr" idx="3"/>
          </p:nvPr>
        </p:nvSpPr>
        <p:spPr>
          <a:xfrm>
            <a:off x="78840" y="6658200"/>
            <a:ext cx="5508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1" lang="pt-BR" sz="1400" spc="-7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Curso</a:t>
            </a:r>
            <a:r>
              <a:rPr b="1" lang="pt-BR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Sistemas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Informação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Laboratório</a:t>
            </a:r>
            <a:r>
              <a:rPr b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Engenharia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Software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4"/>
          </p:nvPr>
        </p:nvSpPr>
        <p:spPr>
          <a:xfrm>
            <a:off x="7934760" y="6665400"/>
            <a:ext cx="11293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0" i="1" lang="pt-BR" sz="1400" spc="-12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0" i="1" lang="pt-BR" sz="1400" spc="-12" strike="noStrike">
                <a:solidFill>
                  <a:srgbClr val="000000"/>
                </a:solidFill>
                <a:latin typeface="Calibri"/>
              </a:rPr>
              <a:t>Fase</a:t>
            </a:r>
            <a:r>
              <a:rPr b="0" i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i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Análise</a:t>
            </a:r>
            <a:endParaRPr b="0" lang="pt-BR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object 2" descr=""/>
          <p:cNvPicPr/>
          <p:nvPr/>
        </p:nvPicPr>
        <p:blipFill>
          <a:blip r:embed="rId1"/>
          <a:stretch/>
        </p:blipFill>
        <p:spPr>
          <a:xfrm>
            <a:off x="1952280" y="150840"/>
            <a:ext cx="5828400" cy="100764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662120" y="255600"/>
            <a:ext cx="5818680" cy="11570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57204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3600" spc="-21" strike="noStrike">
                <a:solidFill>
                  <a:srgbClr val="000000"/>
                </a:solidFill>
                <a:latin typeface="Calibri"/>
              </a:rPr>
              <a:t>Levantamento</a:t>
            </a:r>
            <a:r>
              <a:rPr b="0" lang="pt-BR" sz="36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600" spc="-7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lang="pt-BR" sz="36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600" spc="-15" strike="noStrike">
                <a:solidFill>
                  <a:srgbClr val="000000"/>
                </a:solidFill>
                <a:latin typeface="Calibri"/>
              </a:rPr>
              <a:t>Requisitos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5"/>
          </p:nvPr>
        </p:nvSpPr>
        <p:spPr>
          <a:xfrm>
            <a:off x="78840" y="6658200"/>
            <a:ext cx="5508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1" lang="pt-BR" sz="1400" spc="-7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Curso</a:t>
            </a:r>
            <a:r>
              <a:rPr b="1" lang="pt-BR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Sistemas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Informação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Laboratório</a:t>
            </a:r>
            <a:r>
              <a:rPr b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Engenharia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Software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6"/>
          </p:nvPr>
        </p:nvSpPr>
        <p:spPr>
          <a:xfrm>
            <a:off x="7934760" y="6665400"/>
            <a:ext cx="11293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0" i="1" lang="pt-BR" sz="1400" spc="-12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0" i="1" lang="pt-BR" sz="1400" spc="-12" strike="noStrike">
                <a:solidFill>
                  <a:srgbClr val="000000"/>
                </a:solidFill>
                <a:latin typeface="Calibri"/>
              </a:rPr>
              <a:t>Fase</a:t>
            </a:r>
            <a:r>
              <a:rPr b="0" i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i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Análise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48" name="object 4"/>
          <p:cNvSpPr/>
          <p:nvPr/>
        </p:nvSpPr>
        <p:spPr>
          <a:xfrm>
            <a:off x="464760" y="1509840"/>
            <a:ext cx="8170560" cy="29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 anchor="t">
            <a:spAutoFit/>
          </a:bodyPr>
          <a:p>
            <a:pPr marL="12600">
              <a:lnSpc>
                <a:spcPct val="100000"/>
              </a:lnSpc>
              <a:spcBef>
                <a:spcPts val="485"/>
              </a:spcBef>
              <a:buNone/>
            </a:pPr>
            <a:r>
              <a:rPr b="1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Principais</a:t>
            </a:r>
            <a:r>
              <a:rPr b="1" lang="pt-BR" sz="32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Conceitos</a:t>
            </a:r>
            <a:endParaRPr b="0" lang="pt-BR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39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3200" spc="-12" strike="noStrike">
                <a:solidFill>
                  <a:srgbClr val="000000"/>
                </a:solidFill>
                <a:latin typeface="Calibri"/>
                <a:ea typeface="DejaVu Sans"/>
              </a:rPr>
              <a:t>Manutenção</a:t>
            </a:r>
            <a:r>
              <a:rPr b="0" lang="pt-BR" sz="32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3200" spc="-15" strike="noStrike">
                <a:solidFill>
                  <a:srgbClr val="000000"/>
                </a:solidFill>
                <a:latin typeface="Calibri"/>
                <a:ea typeface="DejaVu Sans"/>
              </a:rPr>
              <a:t> Cadastros</a:t>
            </a:r>
            <a:endParaRPr b="0" lang="pt-BR" sz="3200" spc="-1" strike="noStrike">
              <a:latin typeface="Arial"/>
            </a:endParaRPr>
          </a:p>
          <a:p>
            <a:pPr lvl="1" marL="756360" indent="-286920">
              <a:lnSpc>
                <a:spcPts val="3030"/>
              </a:lnSpc>
              <a:spcBef>
                <a:spcPts val="72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  <a:tab algn="l" pos="2169000"/>
                <a:tab algn="l" pos="4118760"/>
                <a:tab algn="l" pos="5364000"/>
                <a:tab algn="l" pos="5956920"/>
                <a:tab algn="l" pos="7190280"/>
              </a:tabLst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Cl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ie</a:t>
            </a:r>
            <a:r>
              <a:rPr b="0" lang="pt-BR" sz="2800" spc="-4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2800" spc="-3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e; Livros, Categoria de Livros;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757080"/>
                <a:tab algn="l" pos="2169000"/>
                <a:tab algn="l" pos="4118760"/>
                <a:tab algn="l" pos="5364000"/>
                <a:tab algn="l" pos="5956920"/>
                <a:tab algn="l" pos="7190280"/>
              </a:tabLst>
            </a:pPr>
            <a:endParaRPr b="0" lang="pt-BR" sz="28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3200" spc="-12" strike="noStrike">
                <a:solidFill>
                  <a:srgbClr val="000000"/>
                </a:solidFill>
                <a:latin typeface="Calibri"/>
                <a:ea typeface="DejaVu Sans"/>
              </a:rPr>
              <a:t>Processos</a:t>
            </a:r>
            <a:r>
              <a:rPr b="0" lang="pt-BR" sz="3200" spc="-5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32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Negócio</a:t>
            </a:r>
            <a:endParaRPr b="0" lang="pt-BR" sz="32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334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Reserva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object 2" descr=""/>
          <p:cNvPicPr/>
          <p:nvPr/>
        </p:nvPicPr>
        <p:blipFill>
          <a:blip r:embed="rId1"/>
          <a:stretch/>
        </p:blipFill>
        <p:spPr>
          <a:xfrm>
            <a:off x="1952280" y="150840"/>
            <a:ext cx="5828400" cy="100764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662120" y="255600"/>
            <a:ext cx="5818680" cy="11570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57204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3600" spc="-21" strike="noStrike">
                <a:solidFill>
                  <a:srgbClr val="000000"/>
                </a:solidFill>
                <a:latin typeface="Calibri"/>
              </a:rPr>
              <a:t>Levantamento</a:t>
            </a:r>
            <a:r>
              <a:rPr b="0" lang="pt-BR" sz="36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600" spc="-7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lang="pt-BR" sz="36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600" spc="-15" strike="noStrike">
                <a:solidFill>
                  <a:srgbClr val="000000"/>
                </a:solidFill>
                <a:latin typeface="Calibri"/>
              </a:rPr>
              <a:t>Requisitos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ftr" idx="7"/>
          </p:nvPr>
        </p:nvSpPr>
        <p:spPr>
          <a:xfrm>
            <a:off x="78840" y="6658200"/>
            <a:ext cx="5508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1" lang="pt-BR" sz="1400" spc="-7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Curso</a:t>
            </a:r>
            <a:r>
              <a:rPr b="1" lang="pt-BR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Sistemas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Informação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 Laboratório</a:t>
            </a:r>
            <a:r>
              <a:rPr b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Engenharia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Software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dt" idx="8"/>
          </p:nvPr>
        </p:nvSpPr>
        <p:spPr>
          <a:xfrm>
            <a:off x="7934760" y="6665400"/>
            <a:ext cx="11293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0" i="1" lang="pt-BR" sz="1400" spc="-12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0" i="1" lang="pt-BR" sz="1400" spc="-12" strike="noStrike">
                <a:solidFill>
                  <a:srgbClr val="000000"/>
                </a:solidFill>
                <a:latin typeface="Calibri"/>
              </a:rPr>
              <a:t>Fase</a:t>
            </a:r>
            <a:r>
              <a:rPr b="0" i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i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Análise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3" name="object 4"/>
          <p:cNvSpPr/>
          <p:nvPr/>
        </p:nvSpPr>
        <p:spPr>
          <a:xfrm>
            <a:off x="464760" y="1506960"/>
            <a:ext cx="5078880" cy="46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893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Usuários</a:t>
            </a:r>
            <a:r>
              <a:rPr b="0" lang="pt-BR" sz="32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</a:t>
            </a:r>
            <a:r>
              <a:rPr b="0" lang="pt-BR" sz="32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5" strike="noStrike">
                <a:solidFill>
                  <a:srgbClr val="000000"/>
                </a:solidFill>
                <a:latin typeface="Calibri"/>
                <a:ea typeface="DejaVu Sans"/>
              </a:rPr>
              <a:t>Sistema</a:t>
            </a:r>
            <a:endParaRPr b="0" lang="pt-BR" sz="32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Funcionário/Atendente</a:t>
            </a:r>
            <a:endParaRPr b="0" lang="pt-BR" sz="28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b="0" lang="pt-BR" sz="28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Quantidade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5" strike="noStrike">
                <a:solidFill>
                  <a:srgbClr val="000000"/>
                </a:solidFill>
                <a:latin typeface="Calibri"/>
                <a:ea typeface="DejaVu Sans"/>
              </a:rPr>
              <a:t>Requisitos</a:t>
            </a:r>
            <a:endParaRPr b="0" lang="pt-BR" sz="32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686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Manutenção</a:t>
            </a:r>
            <a:r>
              <a:rPr b="0" lang="pt-BR" sz="28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Cadastros: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pt-BR" sz="28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Processos</a:t>
            </a:r>
            <a:r>
              <a:rPr b="0" lang="pt-BR" sz="2800" spc="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Negócio: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pt-BR" sz="28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 MT"/>
              <a:buChar char="–"/>
              <a:tabLst>
                <a:tab algn="l" pos="757080"/>
              </a:tabLst>
            </a:pPr>
            <a:r>
              <a:rPr b="0" lang="pt-BR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Relatórios/Listagens: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object 2" descr=""/>
          <p:cNvPicPr/>
          <p:nvPr/>
        </p:nvPicPr>
        <p:blipFill>
          <a:blip r:embed="rId1"/>
          <a:stretch/>
        </p:blipFill>
        <p:spPr>
          <a:xfrm>
            <a:off x="1952280" y="150840"/>
            <a:ext cx="6943680" cy="100764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222280" y="255600"/>
            <a:ext cx="6376320" cy="11570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3600" spc="-7" strike="noStrike">
                <a:solidFill>
                  <a:srgbClr val="000000"/>
                </a:solidFill>
                <a:latin typeface="Calibri"/>
              </a:rPr>
              <a:t>Plan</a:t>
            </a:r>
            <a:r>
              <a:rPr b="0" lang="pt-BR" sz="3600" spc="-7" strike="noStrike">
                <a:solidFill>
                  <a:srgbClr val="000000"/>
                </a:solidFill>
                <a:latin typeface="Calibri"/>
              </a:rPr>
              <a:t>ejam</a:t>
            </a:r>
            <a:r>
              <a:rPr b="0" lang="pt-BR" sz="3600" spc="-7" strike="noStrike">
                <a:solidFill>
                  <a:srgbClr val="000000"/>
                </a:solidFill>
                <a:latin typeface="Calibri"/>
              </a:rPr>
              <a:t>ento</a:t>
            </a:r>
            <a:r>
              <a:rPr b="0" lang="pt-BR" sz="36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600" spc="-7" strike="noStrike">
                <a:solidFill>
                  <a:srgbClr val="000000"/>
                </a:solidFill>
                <a:latin typeface="Calibri"/>
              </a:rPr>
              <a:t>dos</a:t>
            </a:r>
            <a:r>
              <a:rPr b="0" lang="pt-BR" sz="36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Ciclo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pt-BR" sz="36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600" spc="-21" strike="noStrike">
                <a:solidFill>
                  <a:srgbClr val="000000"/>
                </a:solidFill>
                <a:latin typeface="Calibri"/>
              </a:rPr>
              <a:t>Itera</a:t>
            </a:r>
            <a:r>
              <a:rPr b="0" lang="pt-BR" sz="3600" spc="-21" strike="noStrike">
                <a:solidFill>
                  <a:srgbClr val="000000"/>
                </a:solidFill>
                <a:latin typeface="Calibri"/>
              </a:rPr>
              <a:t>tivos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ftr" idx="9"/>
          </p:nvPr>
        </p:nvSpPr>
        <p:spPr>
          <a:xfrm>
            <a:off x="78840" y="6658200"/>
            <a:ext cx="5508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1" lang="pt-BR" sz="1400" spc="-7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Curso</a:t>
            </a:r>
            <a:r>
              <a:rPr b="1" lang="pt-BR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Sistemas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Informação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 Laboratório</a:t>
            </a:r>
            <a:r>
              <a:rPr b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Engenharia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Software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dt" idx="10"/>
          </p:nvPr>
        </p:nvSpPr>
        <p:spPr>
          <a:xfrm>
            <a:off x="7934760" y="6665400"/>
            <a:ext cx="11293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0" i="1" lang="pt-BR" sz="1400" spc="-12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0" i="1" lang="pt-BR" sz="1400" spc="-12" strike="noStrike">
                <a:solidFill>
                  <a:srgbClr val="000000"/>
                </a:solidFill>
                <a:latin typeface="Calibri"/>
              </a:rPr>
              <a:t>Fase</a:t>
            </a:r>
            <a:r>
              <a:rPr b="0" i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i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Análise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8" name="object 4"/>
          <p:cNvSpPr/>
          <p:nvPr/>
        </p:nvSpPr>
        <p:spPr>
          <a:xfrm>
            <a:off x="464760" y="1510560"/>
            <a:ext cx="6164280" cy="28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870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3200" spc="-12" strike="noStrike">
                <a:solidFill>
                  <a:srgbClr val="000000"/>
                </a:solidFill>
                <a:latin typeface="Calibri"/>
                <a:ea typeface="DejaVu Sans"/>
              </a:rPr>
              <a:t>Período:</a:t>
            </a:r>
            <a:r>
              <a:rPr b="0" lang="pt-BR" sz="32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01/03/2022</a:t>
            </a:r>
            <a:r>
              <a:rPr b="0" lang="pt-BR" sz="3200" spc="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–</a:t>
            </a: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 0</a:t>
            </a:r>
            <a:r>
              <a:rPr b="0" lang="pt-BR" sz="3200" spc="-12" strike="noStrike">
                <a:solidFill>
                  <a:srgbClr val="000000"/>
                </a:solidFill>
                <a:latin typeface="Calibri"/>
                <a:ea typeface="DejaVu Sans"/>
              </a:rPr>
              <a:t>4/08/2022</a:t>
            </a:r>
            <a:endParaRPr b="0" lang="pt-BR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3200" spc="-15" strike="noStrike">
                <a:solidFill>
                  <a:srgbClr val="000000"/>
                </a:solidFill>
                <a:latin typeface="Calibri"/>
                <a:ea typeface="DejaVu Sans"/>
              </a:rPr>
              <a:t>Duração: </a:t>
            </a: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156</a:t>
            </a:r>
            <a:r>
              <a:rPr b="0" lang="pt-BR" sz="3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dias</a:t>
            </a:r>
            <a:endParaRPr b="0" lang="pt-BR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3200" spc="-32" strike="noStrike">
                <a:solidFill>
                  <a:srgbClr val="000000"/>
                </a:solidFill>
                <a:latin typeface="Calibri"/>
                <a:ea typeface="DejaVu Sans"/>
              </a:rPr>
              <a:t>Trabalho: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124</a:t>
            </a:r>
            <a:r>
              <a:rPr b="0" lang="pt-BR" sz="3200" spc="-7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5" strike="noStrike">
                <a:solidFill>
                  <a:srgbClr val="000000"/>
                </a:solidFill>
                <a:latin typeface="Calibri"/>
                <a:ea typeface="DejaVu Sans"/>
              </a:rPr>
              <a:t>horas</a:t>
            </a:r>
            <a:endParaRPr b="0" lang="pt-BR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71"/>
              </a:spcBef>
              <a:buClr>
                <a:srgbClr val="000000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pt-BR" sz="3200" spc="-15" strike="noStrike">
                <a:solidFill>
                  <a:srgbClr val="000000"/>
                </a:solidFill>
                <a:latin typeface="Calibri"/>
                <a:ea typeface="DejaVu Sans"/>
              </a:rPr>
              <a:t>Custos:</a:t>
            </a:r>
            <a:r>
              <a:rPr b="0" lang="pt-BR" sz="3200" spc="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R$</a:t>
            </a:r>
            <a:r>
              <a:rPr b="0" lang="pt-BR" sz="32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2" strike="noStrike">
                <a:solidFill>
                  <a:srgbClr val="000000"/>
                </a:solidFill>
                <a:latin typeface="Calibri"/>
                <a:ea typeface="DejaVu Sans"/>
              </a:rPr>
              <a:t>14.859,00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object 5" descr=""/>
          <p:cNvPicPr/>
          <p:nvPr/>
        </p:nvPicPr>
        <p:blipFill>
          <a:blip r:embed="rId1"/>
          <a:stretch/>
        </p:blipFill>
        <p:spPr>
          <a:xfrm>
            <a:off x="1952280" y="150840"/>
            <a:ext cx="4613760" cy="100764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222280" y="255600"/>
            <a:ext cx="4041360" cy="11570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3600" spc="-12" strike="noStrike">
                <a:solidFill>
                  <a:srgbClr val="000000"/>
                </a:solidFill>
                <a:latin typeface="Calibri"/>
              </a:rPr>
              <a:t>Processos</a:t>
            </a:r>
            <a:r>
              <a:rPr b="0" lang="pt-BR" sz="36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600" spc="-7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lang="pt-BR" sz="36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600" spc="-12" strike="noStrike">
                <a:solidFill>
                  <a:srgbClr val="000000"/>
                </a:solidFill>
                <a:latin typeface="Calibri"/>
              </a:rPr>
              <a:t>Negócio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11"/>
          </p:nvPr>
        </p:nvSpPr>
        <p:spPr>
          <a:xfrm>
            <a:off x="78840" y="6658200"/>
            <a:ext cx="5508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1" lang="pt-BR" sz="1400" spc="-7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Curso</a:t>
            </a:r>
            <a:r>
              <a:rPr b="1" lang="pt-BR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Sistemas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Informação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 Laboratório</a:t>
            </a:r>
            <a:r>
              <a:rPr b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Engenharia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Software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12"/>
          </p:nvPr>
        </p:nvSpPr>
        <p:spPr>
          <a:xfrm>
            <a:off x="7934760" y="6665400"/>
            <a:ext cx="11293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0" i="1" lang="pt-BR" sz="1400" spc="-12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0" i="1" lang="pt-BR" sz="1400" spc="-12" strike="noStrike">
                <a:solidFill>
                  <a:srgbClr val="000000"/>
                </a:solidFill>
                <a:latin typeface="Calibri"/>
              </a:rPr>
              <a:t>Fase</a:t>
            </a:r>
            <a:r>
              <a:rPr b="0" i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i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Análise</a:t>
            </a:r>
            <a:endParaRPr b="0" lang="pt-BR" sz="1400" spc="-1" strike="noStrike">
              <a:latin typeface="Times New Roman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720000" y="1557360"/>
            <a:ext cx="7071120" cy="420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object 1" descr=""/>
          <p:cNvPicPr/>
          <p:nvPr/>
        </p:nvPicPr>
        <p:blipFill>
          <a:blip r:embed="rId1"/>
          <a:stretch/>
        </p:blipFill>
        <p:spPr>
          <a:xfrm>
            <a:off x="1952280" y="150840"/>
            <a:ext cx="4613760" cy="100764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222280" y="255600"/>
            <a:ext cx="605772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3600" spc="-12" strike="noStrike">
                <a:solidFill>
                  <a:srgbClr val="000000"/>
                </a:solidFill>
                <a:latin typeface="Calibri"/>
              </a:rPr>
              <a:t>Processos</a:t>
            </a:r>
            <a:r>
              <a:rPr b="1" lang="pt-BR" sz="36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3600" spc="-7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36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3600" spc="-12" strike="noStrike">
                <a:solidFill>
                  <a:srgbClr val="000000"/>
                </a:solidFill>
                <a:latin typeface="Calibri"/>
              </a:rPr>
              <a:t>Negócio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ftr" idx="13"/>
          </p:nvPr>
        </p:nvSpPr>
        <p:spPr>
          <a:xfrm>
            <a:off x="78840" y="6658200"/>
            <a:ext cx="5508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1" lang="pt-BR" sz="1400" spc="-7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Curso</a:t>
            </a:r>
            <a:r>
              <a:rPr b="1" lang="pt-BR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Sistemas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Informação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 Laboratório</a:t>
            </a:r>
            <a:r>
              <a:rPr b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Engenharia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Software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14"/>
          </p:nvPr>
        </p:nvSpPr>
        <p:spPr>
          <a:xfrm>
            <a:off x="7934760" y="6665400"/>
            <a:ext cx="11293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0" i="1" lang="pt-BR" sz="1400" spc="-12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0" i="1" lang="pt-BR" sz="1400" spc="-12" strike="noStrike">
                <a:solidFill>
                  <a:srgbClr val="000000"/>
                </a:solidFill>
                <a:latin typeface="Calibri"/>
              </a:rPr>
              <a:t>Fase</a:t>
            </a:r>
            <a:r>
              <a:rPr b="0" i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i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Análise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55160" y="1812600"/>
            <a:ext cx="8908920" cy="484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Para cada 3 dias que o livro for reservado o cliente pagara 3,90 portanto para 12 dias será 3,90 x 4.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Clientes com plano não precisam pagar adicionais e podem reservar por ate 12 dias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.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Caso haja uma reserva do mesmo livro para ser retirada na mesma data da reserva atual de forma a conflitar o período de empréstimo e/ou a data de retirada do exemplar, então automaticamente a reserva não poderá ser concluída sendo bloqueada pelo sistema.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Caso o cliente n</a:t>
            </a:r>
            <a:r>
              <a:rPr b="0" lang="pt-BR" sz="2000" spc="-1" strike="noStrike">
                <a:latin typeface="Arial"/>
                <a:ea typeface="Times New Roman"/>
              </a:rPr>
              <a:t>ão possua plano mensal junto ao estabelecimento e caso mesmo tenha feito ao menos 3 reservas no mês o valor a cada 3 dias passara para 3 reais.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80000" y="1260000"/>
            <a:ext cx="864000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pt-BR" sz="2600" spc="-1" strike="noStrike">
                <a:latin typeface="Arial"/>
              </a:rPr>
              <a:t>Regras de Negócio</a:t>
            </a:r>
            <a:endParaRPr b="1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object 7" descr=""/>
          <p:cNvPicPr/>
          <p:nvPr/>
        </p:nvPicPr>
        <p:blipFill>
          <a:blip r:embed="rId1"/>
          <a:stretch/>
        </p:blipFill>
        <p:spPr>
          <a:xfrm>
            <a:off x="1952280" y="150840"/>
            <a:ext cx="4613760" cy="100764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222280" y="255600"/>
            <a:ext cx="6057720" cy="64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3600" spc="-12" strike="noStrike">
                <a:solidFill>
                  <a:srgbClr val="000000"/>
                </a:solidFill>
                <a:latin typeface="Calibri"/>
              </a:rPr>
              <a:t>Processos</a:t>
            </a:r>
            <a:r>
              <a:rPr b="1" lang="pt-BR" sz="36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3600" spc="-7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36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3600" spc="-12" strike="noStrike">
                <a:solidFill>
                  <a:srgbClr val="000000"/>
                </a:solidFill>
                <a:latin typeface="Calibri"/>
              </a:rPr>
              <a:t>Negócio</a:t>
            </a:r>
            <a:endParaRPr b="1" lang="pt-BR" sz="36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15"/>
          </p:nvPr>
        </p:nvSpPr>
        <p:spPr>
          <a:xfrm>
            <a:off x="78840" y="6658200"/>
            <a:ext cx="5508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1" lang="pt-BR" sz="1400" spc="-7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Curso</a:t>
            </a:r>
            <a:r>
              <a:rPr b="1" lang="pt-BR" sz="1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Sistemas</a:t>
            </a:r>
            <a:r>
              <a:rPr b="1" lang="pt-BR" sz="14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Informação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 Laboratório</a:t>
            </a:r>
            <a:r>
              <a:rPr b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Engenharia</a:t>
            </a:r>
            <a:r>
              <a:rPr b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pt-BR" sz="14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1400" spc="-7" strike="noStrike">
                <a:solidFill>
                  <a:srgbClr val="000000"/>
                </a:solidFill>
                <a:latin typeface="Calibri"/>
              </a:rPr>
              <a:t>Software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dt" idx="16"/>
          </p:nvPr>
        </p:nvSpPr>
        <p:spPr>
          <a:xfrm>
            <a:off x="7934760" y="6665400"/>
            <a:ext cx="11293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ts val="1434"/>
              </a:lnSpc>
              <a:buNone/>
              <a:defRPr b="0" i="1" lang="pt-BR" sz="1400" spc="-12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marL="12600">
              <a:lnSpc>
                <a:spcPts val="1434"/>
              </a:lnSpc>
              <a:buNone/>
            </a:pPr>
            <a:r>
              <a:rPr b="0" i="1" lang="pt-BR" sz="1400" spc="-12" strike="noStrike">
                <a:solidFill>
                  <a:srgbClr val="000000"/>
                </a:solidFill>
                <a:latin typeface="Calibri"/>
              </a:rPr>
              <a:t>Fase</a:t>
            </a:r>
            <a:r>
              <a:rPr b="0" i="1" lang="pt-BR" sz="1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i="1" lang="pt-BR" sz="14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pt-BR" sz="1400" spc="-1" strike="noStrike">
                <a:solidFill>
                  <a:srgbClr val="000000"/>
                </a:solidFill>
                <a:latin typeface="Calibri"/>
              </a:rPr>
              <a:t>Análise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55160" y="1812600"/>
            <a:ext cx="8908920" cy="484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Para cada 3 dias que o livro for reservado o cliente pagara 3,90 portanto para 12 dias será 3,90 x 4.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Clientes com plano não precisam pagar adicionais e podem reservar por ate 12 dias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.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Caso haja uma reserva do mesmo livro para ser retirada na mesma data da reserva atual de forma a conflitar o período de empréstimo e/ou a data de retirada do exemplar, então automaticamente a reserva não poderá ser concluída sendo bloqueada pelo sistema.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endParaRPr b="0" lang="pt-BR" sz="20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latin typeface="Arial"/>
              </a:rPr>
              <a:t>Caso o cliente n</a:t>
            </a:r>
            <a:r>
              <a:rPr b="0" lang="pt-BR" sz="2000" spc="-1" strike="noStrike">
                <a:latin typeface="Arial"/>
                <a:ea typeface="Times New Roman"/>
              </a:rPr>
              <a:t>ão possua plano mensal junto ao estabelecimento e caso mesmo tenha feito ao menos 3 reservas no mês o valor a cada 3 dias passara para 3 reais.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80000" y="1260000"/>
            <a:ext cx="864000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pt-BR" sz="2600" spc="-1" strike="noStrike">
                <a:latin typeface="Arial"/>
              </a:rPr>
              <a:t>Regras de Negócio</a:t>
            </a:r>
            <a:endParaRPr b="1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2022-04-28T19:11:29Z</dcterms:created>
  <dc:creator>Rafael Vargas</dc:creator>
  <dc:description/>
  <dc:language>pt-BR</dc:language>
  <cp:lastModifiedBy/>
  <dcterms:modified xsi:type="dcterms:W3CDTF">2022-04-29T08:53:07Z</dcterms:modified>
  <cp:revision>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2022-04-28T00:00:00Z</vt:filetime>
  </property>
  <property fmtid="{D5CDD505-2E9C-101B-9397-08002B2CF9AE}" pid="5" name="PresentationFormat">
    <vt:lpwstr>On-screen Show (4:3)</vt:lpwstr>
  </property>
</Properties>
</file>