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2918400" cy="512064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6296" autoAdjust="0"/>
  </p:normalViewPr>
  <p:slideViewPr>
    <p:cSldViewPr snapToGrid="0">
      <p:cViewPr>
        <p:scale>
          <a:sx n="30" d="100"/>
          <a:sy n="30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8497274584824"/>
          <c:y val="6.9563615317910429E-2"/>
          <c:w val="0.88541502344838097"/>
          <c:h val="0.648026794473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Reactions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63-46CD-B645-BA1C6BEFB0F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63-46CD-B645-BA1C6BEFB0F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63-46CD-B645-BA1C6BEFB0F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63-46CD-B645-BA1C6BEFB0F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63-46CD-B645-BA1C6BEFB0F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63-46CD-B645-BA1C6BEFB0F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C63-46CD-B645-BA1C6BEFB0F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C63-46CD-B645-BA1C6BEFB0F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C63-46CD-B645-BA1C6BEFB0F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C63-46CD-B645-BA1C6BEFB0FC}"/>
              </c:ext>
            </c:extLst>
          </c:dPt>
          <c:cat>
            <c:strRef>
              <c:f>Sheet1!$A$2:$A$11</c:f>
              <c:strCache>
                <c:ptCount val="10"/>
                <c:pt idx="0">
                  <c:v>Hives</c:v>
                </c:pt>
                <c:pt idx="1">
                  <c:v>Rash</c:v>
                </c:pt>
                <c:pt idx="2">
                  <c:v>Swelling</c:v>
                </c:pt>
                <c:pt idx="3">
                  <c:v>Anaphylaxis</c:v>
                </c:pt>
                <c:pt idx="4">
                  <c:v>Cardiovascular</c:v>
                </c:pt>
                <c:pt idx="5">
                  <c:v>Flushing</c:v>
                </c:pt>
                <c:pt idx="6">
                  <c:v>Itch</c:v>
                </c:pt>
                <c:pt idx="7">
                  <c:v>Neurologic</c:v>
                </c:pt>
                <c:pt idx="8">
                  <c:v>Other</c:v>
                </c:pt>
                <c:pt idx="9">
                  <c:v>Unknown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13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C63-46CD-B645-BA1C6BEF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24281192"/>
        <c:axId val="424281848"/>
      </c:barChart>
      <c:catAx>
        <c:axId val="424281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5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281848"/>
        <c:crosses val="autoZero"/>
        <c:auto val="1"/>
        <c:lblAlgn val="ctr"/>
        <c:lblOffset val="100"/>
        <c:noMultiLvlLbl val="0"/>
      </c:catAx>
      <c:valAx>
        <c:axId val="42428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4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5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28119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92909-4EE9-4FB0-8EAB-4AA753390F3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84438" y="1160463"/>
            <a:ext cx="2016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DC380-D021-4125-8B36-142BC1E5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380-D021-4125-8B36-142BC1E54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380311"/>
            <a:ext cx="27980640" cy="17827413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6895217"/>
            <a:ext cx="24688800" cy="1236302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726267"/>
            <a:ext cx="709803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726267"/>
            <a:ext cx="2088261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2766055"/>
            <a:ext cx="28392120" cy="21300436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34268002"/>
            <a:ext cx="28392120" cy="11201396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3631334"/>
            <a:ext cx="139903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3631334"/>
            <a:ext cx="139903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726278"/>
            <a:ext cx="283921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2552684"/>
            <a:ext cx="13926024" cy="615187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8704560"/>
            <a:ext cx="1392602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2552684"/>
            <a:ext cx="13994608" cy="615187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8704560"/>
            <a:ext cx="13994608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413760"/>
            <a:ext cx="10617041" cy="119481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7372785"/>
            <a:ext cx="16664940" cy="36389733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5361920"/>
            <a:ext cx="10617041" cy="2845985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413760"/>
            <a:ext cx="10617041" cy="119481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7372785"/>
            <a:ext cx="16664940" cy="36389733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5361920"/>
            <a:ext cx="10617041" cy="2845985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726278"/>
            <a:ext cx="283921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3631334"/>
            <a:ext cx="283921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7460758"/>
            <a:ext cx="74066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E9FF-CB55-4E74-B0EA-DC56D21D000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7460758"/>
            <a:ext cx="111099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7460758"/>
            <a:ext cx="74066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64C5-581C-4C82-A4CB-49A0DCA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r="31293" b="26610"/>
          <a:stretch/>
        </p:blipFill>
        <p:spPr>
          <a:xfrm>
            <a:off x="-6462" y="15627661"/>
            <a:ext cx="32918400" cy="356004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9" y="43056494"/>
            <a:ext cx="5715000" cy="571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8"/>
          <a:stretch/>
        </p:blipFill>
        <p:spPr>
          <a:xfrm>
            <a:off x="-97972" y="-1"/>
            <a:ext cx="33016371" cy="15838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375" y="536575"/>
            <a:ext cx="3068437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6"/>
          <p:cNvSpPr txBox="1">
            <a:spLocks noChangeArrowheads="1"/>
          </p:cNvSpPr>
          <p:nvPr/>
        </p:nvSpPr>
        <p:spPr bwMode="auto">
          <a:xfrm>
            <a:off x="641915" y="4230086"/>
            <a:ext cx="31843348" cy="282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218" tIns="58606" rIns="117218" bIns="58606">
            <a:spAutoFit/>
          </a:bodyPr>
          <a:lstStyle/>
          <a:p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Kimberly G. Blumenthal, MD, MSc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1,2,6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;Laura Collier, MS, RN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3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 Yu Li, MS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1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 Erin E. Ryan, MPH, CCRP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4,5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 </a:t>
            </a:r>
            <a:b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sz="54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Serguei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Melnitchouk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MD, MPH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3,6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 Thoralf M. Sundt, MD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3,6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 Elbert Heng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7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; Erica Shenoy, MD, PhD</a:t>
            </a:r>
            <a:r>
              <a:rPr lang="en-US" sz="5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4,5,6</a:t>
            </a:r>
          </a:p>
          <a:p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1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Division of Rheumatology, Allergy and Immunology </a:t>
            </a:r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2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Edward P. Lawrence Center for Quality and Safety</a:t>
            </a:r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3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Department of Surgery </a:t>
            </a:r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4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Infection Control Unit </a:t>
            </a:r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5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Division of Infectious Diseases, Massachusetts General Hospital, Boston </a:t>
            </a:r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6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Harvard Medical School, Boston </a:t>
            </a:r>
            <a:r>
              <a:rPr lang="en-US" sz="3400" baseline="300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7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Warren Alpert Medical School of Brown University, Providence.</a:t>
            </a:r>
            <a:endParaRPr lang="en-US" sz="34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226"/>
          <p:cNvSpPr txBox="1">
            <a:spLocks noChangeArrowheads="1"/>
          </p:cNvSpPr>
          <p:nvPr/>
        </p:nvSpPr>
        <p:spPr bwMode="auto">
          <a:xfrm>
            <a:off x="16338196" y="7391097"/>
            <a:ext cx="15782159" cy="1477243"/>
          </a:xfrm>
          <a:prstGeom prst="rect">
            <a:avLst/>
          </a:prstGeom>
          <a:solidFill>
            <a:srgbClr val="009CBA"/>
          </a:solidFill>
          <a:ln w="6350">
            <a:noFill/>
            <a:miter lim="800000"/>
            <a:headEnd/>
            <a:tailEnd/>
          </a:ln>
        </p:spPr>
        <p:txBody>
          <a:bodyPr wrap="square" lIns="457105" tIns="228558" rIns="228558" bIns="228558" anchor="ctr">
            <a:spAutoFit/>
          </a:bodyPr>
          <a:lstStyle/>
          <a:p>
            <a:pPr algn="ctr" defTabSz="1752600"/>
            <a:r>
              <a:rPr lang="en-US" sz="6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RESULTS</a:t>
            </a:r>
          </a:p>
        </p:txBody>
      </p:sp>
      <p:sp>
        <p:nvSpPr>
          <p:cNvPr id="8" name="Text Box 162"/>
          <p:cNvSpPr txBox="1">
            <a:spLocks noChangeArrowheads="1"/>
          </p:cNvSpPr>
          <p:nvPr/>
        </p:nvSpPr>
        <p:spPr bwMode="auto">
          <a:xfrm>
            <a:off x="16811331" y="45985419"/>
            <a:ext cx="15309024" cy="1477243"/>
          </a:xfrm>
          <a:prstGeom prst="rect">
            <a:avLst/>
          </a:prstGeom>
          <a:solidFill>
            <a:srgbClr val="0097BA"/>
          </a:solidFill>
          <a:ln w="6350">
            <a:noFill/>
            <a:miter lim="800000"/>
            <a:headEnd/>
            <a:tailEnd/>
          </a:ln>
        </p:spPr>
        <p:txBody>
          <a:bodyPr wrap="square" lIns="457105" tIns="228558" rIns="228558" bIns="228558" anchor="ctr">
            <a:spAutoFit/>
          </a:bodyPr>
          <a:lstStyle/>
          <a:p>
            <a:pPr algn="ctr" defTabSz="1752600">
              <a:tabLst>
                <a:tab pos="16556038" algn="l"/>
              </a:tabLst>
            </a:pPr>
            <a:r>
              <a:rPr lang="en-US" sz="6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NEXT STEPS</a:t>
            </a:r>
          </a:p>
        </p:txBody>
      </p:sp>
      <p:sp>
        <p:nvSpPr>
          <p:cNvPr id="9" name="Text Box 162"/>
          <p:cNvSpPr txBox="1">
            <a:spLocks noChangeArrowheads="1"/>
          </p:cNvSpPr>
          <p:nvPr/>
        </p:nvSpPr>
        <p:spPr bwMode="auto">
          <a:xfrm>
            <a:off x="652500" y="7391097"/>
            <a:ext cx="15043964" cy="1477243"/>
          </a:xfrm>
          <a:prstGeom prst="rect">
            <a:avLst/>
          </a:prstGeom>
          <a:solidFill>
            <a:srgbClr val="009CBA"/>
          </a:solidFill>
          <a:ln w="6350">
            <a:noFill/>
            <a:miter lim="800000"/>
            <a:headEnd/>
            <a:tailEnd/>
          </a:ln>
        </p:spPr>
        <p:txBody>
          <a:bodyPr wrap="square" lIns="457105" tIns="228558" rIns="228558" bIns="228558" anchor="ctr">
            <a:spAutoFit/>
          </a:bodyPr>
          <a:lstStyle/>
          <a:p>
            <a:pPr algn="ctr" defTabSz="1752600"/>
            <a:r>
              <a:rPr lang="en-US" sz="6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0" name="Text Box 165"/>
          <p:cNvSpPr txBox="1">
            <a:spLocks noChangeArrowheads="1"/>
          </p:cNvSpPr>
          <p:nvPr/>
        </p:nvSpPr>
        <p:spPr bwMode="auto">
          <a:xfrm>
            <a:off x="652499" y="19331015"/>
            <a:ext cx="15043965" cy="1477243"/>
          </a:xfrm>
          <a:prstGeom prst="rect">
            <a:avLst/>
          </a:prstGeom>
          <a:solidFill>
            <a:srgbClr val="009CBA"/>
          </a:solidFill>
          <a:ln w="6350">
            <a:noFill/>
            <a:miter lim="800000"/>
            <a:headEnd/>
            <a:tailEnd/>
          </a:ln>
        </p:spPr>
        <p:txBody>
          <a:bodyPr wrap="square" lIns="457105" tIns="228558" rIns="228558" bIns="228558" anchor="ctr">
            <a:spAutoFit/>
          </a:bodyPr>
          <a:lstStyle/>
          <a:p>
            <a:pPr algn="ctr" defTabSz="1752600"/>
            <a:r>
              <a:rPr lang="en-US" sz="6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PROJECT DESIGN</a:t>
            </a:r>
          </a:p>
        </p:txBody>
      </p:sp>
      <p:sp>
        <p:nvSpPr>
          <p:cNvPr id="11" name="Text Box 162"/>
          <p:cNvSpPr txBox="1">
            <a:spLocks noChangeArrowheads="1"/>
          </p:cNvSpPr>
          <p:nvPr/>
        </p:nvSpPr>
        <p:spPr bwMode="auto">
          <a:xfrm>
            <a:off x="652499" y="14986702"/>
            <a:ext cx="15043965" cy="1477243"/>
          </a:xfrm>
          <a:prstGeom prst="rect">
            <a:avLst/>
          </a:prstGeom>
          <a:solidFill>
            <a:srgbClr val="009CBA"/>
          </a:solidFill>
          <a:ln w="6350">
            <a:noFill/>
            <a:miter lim="800000"/>
            <a:headEnd/>
            <a:tailEnd/>
          </a:ln>
        </p:spPr>
        <p:txBody>
          <a:bodyPr wrap="square" lIns="457105" tIns="228558" rIns="228558" bIns="228558" anchor="ctr">
            <a:spAutoFit/>
          </a:bodyPr>
          <a:lstStyle/>
          <a:p>
            <a:pPr algn="ctr" defTabSz="1752600"/>
            <a:r>
              <a:rPr lang="en-US" sz="6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PROJECT AIM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4225343" y="15292"/>
            <a:ext cx="286930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9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Pre-Operative Cardiothoracic Surgery </a:t>
            </a:r>
          </a:p>
          <a:p>
            <a:pPr>
              <a:spcBef>
                <a:spcPts val="1200"/>
              </a:spcBef>
            </a:pPr>
            <a:r>
              <a:rPr lang="en-US" sz="1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Penicillin Allergy Evaluation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70243" y="9276030"/>
            <a:ext cx="1504396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57250" lvl="0" indent="-8572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Surgical site infections (SSI) result in substantial morbidity and mortality; 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educing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SSIs is a national healthcare priority.</a:t>
            </a:r>
          </a:p>
          <a:p>
            <a:pPr marL="857250" indent="-8572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Cefazolin is the recommended perioperative antibiotic in cardiothoracic surgery; patients with a penicillin allergy receive less effective perioperative antibiotics and have an increased SSI risk.</a:t>
            </a:r>
            <a:endParaRPr lang="en-US" altLang="en-US" sz="4000" baseline="300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857250" indent="-8572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Although penicillin allergy is reported by &gt;10% of surgical patients, &gt;95% of patients do not have a true penicillin allergy.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4981" y="16988676"/>
            <a:ext cx="15043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5975" indent="-815975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To implement and assess a perioperative penicillin allergy evaluation program for outpatient cardiothoracic surgery patients at an academic tertiary care referral center.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88079" y="21555481"/>
            <a:ext cx="15009122" cy="1486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4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15975" marR="0" lvl="0" indent="-815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414463" algn="l"/>
              </a:tabLst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Patient Selection</a:t>
            </a:r>
            <a:endParaRPr lang="en-US" alt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Outp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atients with cardiothoracic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surgery recommended and a penicillin allergy history were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referred to Allergy.</a:t>
            </a:r>
            <a:endParaRPr lang="en-US" altLang="en-US" sz="40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All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patients, except those whose allergy histories warranted avoidance (e.g.,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history of a severe delayed immunologic reaction such as Stevens-Johnson syndrome or recent </a:t>
            </a: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[&lt;5 years ago]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anaphylaxis)</a:t>
            </a: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were booked for a 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visit.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082675" marR="0" lvl="0" indent="-1082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414463" algn="l"/>
              </a:tabLs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15975" marR="0" lvl="0" indent="-815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414463" algn="l"/>
              </a:tabLst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Allergy Evaluation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Patients were advised to hold their beta-blockers for at least 6 hours and antihistamine medications for 5 days prior to their Allergy appointment.</a:t>
            </a: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After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a history and physical exam, </a:t>
            </a: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enicillin skin testing was performed using </a:t>
            </a: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Pre-Pen®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and dilutions of penicillin G (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Fig 1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).</a:t>
            </a: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If the skin tests were negative,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amoxicillin 500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mg was given, followed by a 60 minute observation time.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082675" marR="0" lvl="0" indent="-1082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414463" algn="l"/>
              </a:tabLs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15975" marR="0" lvl="0" indent="-815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414463" algn="l"/>
              </a:tabLst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Outcomes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General feasibility of this approach.</a:t>
            </a: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Frequency of negative penicillin allergy evaluations.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Frequency of use of cefazolin.</a:t>
            </a:r>
          </a:p>
          <a:p>
            <a:pPr marL="1539875" lvl="1" indent="-1082675" defTabSz="914400">
              <a:buFont typeface="Courier New" panose="02070309020205020404" pitchFamily="49" charset="0"/>
              <a:buChar char="o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Adverse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and allergic reactions.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35153" y="43031605"/>
            <a:ext cx="8273394" cy="6205046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76200" dir="5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/>
          <p:cNvSpPr/>
          <p:nvPr/>
        </p:nvSpPr>
        <p:spPr>
          <a:xfrm>
            <a:off x="1440467" y="48221414"/>
            <a:ext cx="64079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Photo courtesy of Paige Wickner, Brigham and Women’s Hospital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915" y="39300107"/>
            <a:ext cx="6661514" cy="434251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762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Intradermal%20skin%20test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35153" y="38926032"/>
            <a:ext cx="8380956" cy="509524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76200" dir="5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16811330" y="47622220"/>
            <a:ext cx="153090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To evaluate the frequency of successful referral for cardiothoracic surgery patients with penicillin allergy.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To expand Allergy evaluation to other surgical disciplines.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To assess the impact of this approach on SSIs.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841" y="37884241"/>
            <a:ext cx="1529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Fig 1.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Penicillin Skin Testing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355427" y="14825056"/>
            <a:ext cx="1576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Fig 2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. Outcomes of Cardiothoracic Surgery Patients Referred For Penicillin Skin Testing</a:t>
            </a:r>
          </a:p>
        </p:txBody>
      </p:sp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504492362"/>
              </p:ext>
            </p:extLst>
          </p:nvPr>
        </p:nvGraphicFramePr>
        <p:xfrm>
          <a:off x="16826818" y="31338283"/>
          <a:ext cx="15293537" cy="10291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" name="Rectangle 2"/>
          <p:cNvSpPr/>
          <p:nvPr/>
        </p:nvSpPr>
        <p:spPr>
          <a:xfrm>
            <a:off x="20422338" y="16628143"/>
            <a:ext cx="4172742" cy="2165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Cardiothoracic Surgery patients referred to Allergy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22265227" y="18814193"/>
            <a:ext cx="450636" cy="1834247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155892" y="20664733"/>
            <a:ext cx="4654342" cy="183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patients evaluated by Allergy preoperatively</a:t>
            </a:r>
          </a:p>
        </p:txBody>
      </p:sp>
      <p:sp>
        <p:nvSpPr>
          <p:cNvPr id="38" name="Arrow: Down 37"/>
          <p:cNvSpPr/>
          <p:nvPr/>
        </p:nvSpPr>
        <p:spPr>
          <a:xfrm rot="16200000" flipV="1">
            <a:off x="21082340" y="18397879"/>
            <a:ext cx="473563" cy="2294373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134599" y="17428035"/>
            <a:ext cx="6985756" cy="4213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7, Did not have Allergy appointment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2, Patient found inconvenient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2, Patient no showed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1, Allergy history warranted   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penicillin avoidance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2, Unknown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466308" y="22490224"/>
            <a:ext cx="0" cy="571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9736860" y="23063483"/>
            <a:ext cx="55223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/>
          <p:cNvSpPr/>
          <p:nvPr/>
        </p:nvSpPr>
        <p:spPr>
          <a:xfrm>
            <a:off x="29181032" y="21625634"/>
            <a:ext cx="346587" cy="787288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25030648" y="23061905"/>
            <a:ext cx="416144" cy="787288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446956" y="23852560"/>
            <a:ext cx="3552070" cy="183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patients tested negative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355427" y="9013043"/>
            <a:ext cx="161298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Of 59 cardiothoracic surgery patients referred, 48 (81%) were assessed by Allergy and ultimately had surgery (</a:t>
            </a:r>
            <a:r>
              <a:rPr lang="en-US" altLang="en-US" sz="40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Fig 2</a:t>
            </a: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). 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Penicillin allergies were most commonly cutaneous (e.g., hives, rash; </a:t>
            </a:r>
            <a:r>
              <a:rPr lang="en-US" altLang="en-US" sz="40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Fig 3</a:t>
            </a: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). 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48 (100%) were not allergic; 47 (98%) received cefazolin.  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Cefazolin use was significantly greater in patients evaluated by Allergy compared to those who were not (98% vs 14%, p&lt;0.001).</a:t>
            </a:r>
          </a:p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There were no adverse or allergic reactions resulting from allergy testing or administration of cefazolin perioperatively.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826820" y="29768623"/>
            <a:ext cx="1529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Fig 3.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Penicillin Allergy Histories of Patients Referred For Penicillin Skin Testing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686901" y="27102134"/>
            <a:ext cx="3790425" cy="2102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(2%) patients did not receive cefazolin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046260" y="27073400"/>
            <a:ext cx="3790425" cy="2102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(98%) received cefazolin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603822" y="18602842"/>
            <a:ext cx="3552070" cy="183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 Did not have surgery</a:t>
            </a:r>
          </a:p>
        </p:txBody>
      </p:sp>
      <p:sp>
        <p:nvSpPr>
          <p:cNvPr id="68" name="Arrow: Down 67"/>
          <p:cNvSpPr/>
          <p:nvPr/>
        </p:nvSpPr>
        <p:spPr>
          <a:xfrm rot="16200000">
            <a:off x="23557059" y="18265724"/>
            <a:ext cx="486789" cy="2555103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59114" y="22435361"/>
            <a:ext cx="3790425" cy="2102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(14%) received cefazolin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024382" y="23907491"/>
            <a:ext cx="3552070" cy="183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patients tested positive</a:t>
            </a:r>
          </a:p>
        </p:txBody>
      </p:sp>
      <p:sp>
        <p:nvSpPr>
          <p:cNvPr id="71" name="Text Box 162"/>
          <p:cNvSpPr txBox="1">
            <a:spLocks noChangeArrowheads="1"/>
          </p:cNvSpPr>
          <p:nvPr/>
        </p:nvSpPr>
        <p:spPr bwMode="auto">
          <a:xfrm>
            <a:off x="16811331" y="41749893"/>
            <a:ext cx="15309024" cy="1477243"/>
          </a:xfrm>
          <a:prstGeom prst="rect">
            <a:avLst/>
          </a:prstGeom>
          <a:solidFill>
            <a:srgbClr val="0097BA"/>
          </a:solidFill>
          <a:ln w="6350">
            <a:noFill/>
            <a:miter lim="800000"/>
            <a:headEnd/>
            <a:tailEnd/>
          </a:ln>
        </p:spPr>
        <p:txBody>
          <a:bodyPr wrap="square" lIns="457105" tIns="228558" rIns="228558" bIns="228558" anchor="ctr">
            <a:spAutoFit/>
          </a:bodyPr>
          <a:lstStyle/>
          <a:p>
            <a:pPr algn="ctr" defTabSz="1752600">
              <a:tabLst>
                <a:tab pos="16556038" algn="l"/>
              </a:tabLst>
            </a:pPr>
            <a:r>
              <a:rPr lang="en-US" sz="6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811331" y="43479025"/>
            <a:ext cx="15309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r>
              <a:rPr lang="en-US" altLang="en-US" sz="4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Penicillin allergy evaluation is a safe and effective way to improve perioperative antibiotic choice in cardiothoracic surgery patients. 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Arrow: Down 48"/>
          <p:cNvSpPr/>
          <p:nvPr/>
        </p:nvSpPr>
        <p:spPr>
          <a:xfrm>
            <a:off x="19532108" y="23061905"/>
            <a:ext cx="416144" cy="787288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5292492" y="25686432"/>
            <a:ext cx="0" cy="571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2563044" y="26278741"/>
            <a:ext cx="534119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Down 54"/>
          <p:cNvSpPr/>
          <p:nvPr/>
        </p:nvSpPr>
        <p:spPr>
          <a:xfrm>
            <a:off x="27685382" y="26258113"/>
            <a:ext cx="416144" cy="787288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/>
          <p:cNvSpPr/>
          <p:nvPr/>
        </p:nvSpPr>
        <p:spPr>
          <a:xfrm>
            <a:off x="22358292" y="26258113"/>
            <a:ext cx="416144" cy="787288"/>
          </a:xfrm>
          <a:prstGeom prst="downArrow">
            <a:avLst>
              <a:gd name="adj1" fmla="val 6135"/>
              <a:gd name="adj2" fmla="val 630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541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Georgia</vt:lpstr>
      <vt:lpstr>Helvetica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</dc:creator>
  <cp:lastModifiedBy>Li, Yu</cp:lastModifiedBy>
  <cp:revision>75</cp:revision>
  <cp:lastPrinted>2017-08-14T17:56:15Z</cp:lastPrinted>
  <dcterms:created xsi:type="dcterms:W3CDTF">2017-08-07T17:14:17Z</dcterms:created>
  <dcterms:modified xsi:type="dcterms:W3CDTF">2017-09-11T20:53:50Z</dcterms:modified>
</cp:coreProperties>
</file>