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7" r:id="rId2"/>
    <p:sldId id="257" r:id="rId3"/>
    <p:sldId id="258" r:id="rId4"/>
    <p:sldId id="260" r:id="rId5"/>
    <p:sldId id="259" r:id="rId6"/>
    <p:sldId id="261" r:id="rId7"/>
    <p:sldId id="262" r:id="rId8"/>
    <p:sldId id="263" r:id="rId9"/>
    <p:sldId id="265" r:id="rId10"/>
    <p:sldId id="264" r:id="rId11"/>
    <p:sldId id="266" r:id="rId12"/>
    <p:sldId id="270" r:id="rId13"/>
    <p:sldId id="268" r:id="rId14"/>
    <p:sldId id="272" r:id="rId15"/>
    <p:sldId id="271" r:id="rId16"/>
    <p:sldId id="279" r:id="rId17"/>
    <p:sldId id="275" r:id="rId18"/>
    <p:sldId id="273" r:id="rId19"/>
    <p:sldId id="276" r:id="rId20"/>
    <p:sldId id="277"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9963" autoAdjust="0"/>
  </p:normalViewPr>
  <p:slideViewPr>
    <p:cSldViewPr snapToGrid="0" snapToObjects="1">
      <p:cViewPr varScale="1">
        <p:scale>
          <a:sx n="57" d="100"/>
          <a:sy n="57" d="100"/>
        </p:scale>
        <p:origin x="178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B9B1A-D9E0-5748-B8ED-BA3A37AAE070}" type="doc">
      <dgm:prSet loTypeId="urn:microsoft.com/office/officeart/2005/8/layout/lProcess3" loCatId="" qsTypeId="urn:microsoft.com/office/officeart/2005/8/quickstyle/simple1" qsCatId="simple" csTypeId="urn:microsoft.com/office/officeart/2005/8/colors/accent1_2" csCatId="accent1" phldr="1"/>
      <dgm:spPr/>
    </dgm:pt>
    <dgm:pt modelId="{A3A26988-CAC2-4A42-A3AB-70A023CE1339}">
      <dgm:prSet phldrT="[Text]"/>
      <dgm:spPr/>
      <dgm:t>
        <a:bodyPr/>
        <a:lstStyle/>
        <a:p>
          <a:r>
            <a:rPr lang="en-US" dirty="0"/>
            <a:t>Universal Screening</a:t>
          </a:r>
        </a:p>
      </dgm:t>
    </dgm:pt>
    <dgm:pt modelId="{7B12ED15-C083-4B47-B87F-516E87FF3097}" type="parTrans" cxnId="{AF5550E3-0DEF-484A-A68A-60C5F4527A2A}">
      <dgm:prSet/>
      <dgm:spPr/>
      <dgm:t>
        <a:bodyPr/>
        <a:lstStyle/>
        <a:p>
          <a:endParaRPr lang="en-US"/>
        </a:p>
      </dgm:t>
    </dgm:pt>
    <dgm:pt modelId="{C8F78724-A07A-3748-BC84-CF65E0BF4EE6}" type="sibTrans" cxnId="{AF5550E3-0DEF-484A-A68A-60C5F4527A2A}">
      <dgm:prSet/>
      <dgm:spPr/>
      <dgm:t>
        <a:bodyPr/>
        <a:lstStyle/>
        <a:p>
          <a:endParaRPr lang="en-US"/>
        </a:p>
      </dgm:t>
    </dgm:pt>
    <dgm:pt modelId="{6EB7E456-A4DD-0C42-9C50-9FA84B397D5F}">
      <dgm:prSet phldrT="[Text]"/>
      <dgm:spPr/>
      <dgm:t>
        <a:bodyPr/>
        <a:lstStyle/>
        <a:p>
          <a:r>
            <a:rPr lang="en-US" dirty="0"/>
            <a:t>Care Coordination</a:t>
          </a:r>
        </a:p>
      </dgm:t>
    </dgm:pt>
    <dgm:pt modelId="{EBF53E14-1E2A-FF4F-9B03-520FEAE4F5CA}" type="parTrans" cxnId="{1FEA21CA-9925-094E-B2AF-7B6B2ACE2EF7}">
      <dgm:prSet/>
      <dgm:spPr/>
      <dgm:t>
        <a:bodyPr/>
        <a:lstStyle/>
        <a:p>
          <a:endParaRPr lang="en-US"/>
        </a:p>
      </dgm:t>
    </dgm:pt>
    <dgm:pt modelId="{616C113B-9D78-B44B-9D90-0FD5CE2EE5A1}" type="sibTrans" cxnId="{1FEA21CA-9925-094E-B2AF-7B6B2ACE2EF7}">
      <dgm:prSet/>
      <dgm:spPr/>
      <dgm:t>
        <a:bodyPr/>
        <a:lstStyle/>
        <a:p>
          <a:endParaRPr lang="en-US"/>
        </a:p>
      </dgm:t>
    </dgm:pt>
    <dgm:pt modelId="{EACF09A0-5744-F340-8618-C18D6C5B83FC}">
      <dgm:prSet phldrT="[Text]"/>
      <dgm:spPr/>
      <dgm:t>
        <a:bodyPr/>
        <a:lstStyle/>
        <a:p>
          <a:r>
            <a:rPr lang="en-US" dirty="0"/>
            <a:t>Community-Based System Management</a:t>
          </a:r>
        </a:p>
      </dgm:t>
    </dgm:pt>
    <dgm:pt modelId="{89E172CA-88B1-A046-8D78-5B2B8A965ADB}" type="parTrans" cxnId="{24F406E7-BF8F-6F49-A251-153A5C51B345}">
      <dgm:prSet/>
      <dgm:spPr/>
      <dgm:t>
        <a:bodyPr/>
        <a:lstStyle/>
        <a:p>
          <a:endParaRPr lang="en-US"/>
        </a:p>
      </dgm:t>
    </dgm:pt>
    <dgm:pt modelId="{4BDBA85A-9519-9B4F-9675-2AE0262B0F6E}" type="sibTrans" cxnId="{24F406E7-BF8F-6F49-A251-153A5C51B345}">
      <dgm:prSet/>
      <dgm:spPr/>
      <dgm:t>
        <a:bodyPr/>
        <a:lstStyle/>
        <a:p>
          <a:endParaRPr lang="en-US"/>
        </a:p>
      </dgm:t>
    </dgm:pt>
    <dgm:pt modelId="{545F97BC-0407-D941-B265-7D7C28FF7119}">
      <dgm:prSet phldrT="[Text]"/>
      <dgm:spPr/>
      <dgm:t>
        <a:bodyPr/>
        <a:lstStyle/>
        <a:p>
          <a:r>
            <a:rPr lang="en-US" dirty="0"/>
            <a:t>Prenatal maternal screen &amp; infant screen immediately after birth</a:t>
          </a:r>
        </a:p>
      </dgm:t>
    </dgm:pt>
    <dgm:pt modelId="{504E8D07-581A-FA4E-B5D3-3794E3C6823C}" type="parTrans" cxnId="{93847F73-93A1-8047-B856-EF306095F70D}">
      <dgm:prSet/>
      <dgm:spPr/>
      <dgm:t>
        <a:bodyPr/>
        <a:lstStyle/>
        <a:p>
          <a:endParaRPr lang="en-US"/>
        </a:p>
      </dgm:t>
    </dgm:pt>
    <dgm:pt modelId="{8A23C818-6B21-614D-BAC6-E40695BEBA4F}" type="sibTrans" cxnId="{93847F73-93A1-8047-B856-EF306095F70D}">
      <dgm:prSet/>
      <dgm:spPr/>
      <dgm:t>
        <a:bodyPr/>
        <a:lstStyle/>
        <a:p>
          <a:endParaRPr lang="en-US"/>
        </a:p>
      </dgm:t>
    </dgm:pt>
    <dgm:pt modelId="{69E37569-1EF3-FB40-8338-67A54C5363F6}">
      <dgm:prSet phldrT="[Text]"/>
      <dgm:spPr/>
      <dgm:t>
        <a:bodyPr/>
        <a:lstStyle/>
        <a:p>
          <a:r>
            <a:rPr lang="en-US" dirty="0"/>
            <a:t>Development of individual plan of care and linking of services</a:t>
          </a:r>
        </a:p>
      </dgm:t>
    </dgm:pt>
    <dgm:pt modelId="{5084E825-E271-4342-9F35-71E8CBBAA8B8}" type="parTrans" cxnId="{1916F242-D98A-C641-94C2-51397A111058}">
      <dgm:prSet/>
      <dgm:spPr/>
      <dgm:t>
        <a:bodyPr/>
        <a:lstStyle/>
        <a:p>
          <a:endParaRPr lang="en-US"/>
        </a:p>
      </dgm:t>
    </dgm:pt>
    <dgm:pt modelId="{471E0D8A-6A5B-7A42-AC84-049D6F4E9C6A}" type="sibTrans" cxnId="{1916F242-D98A-C641-94C2-51397A111058}">
      <dgm:prSet/>
      <dgm:spPr/>
      <dgm:t>
        <a:bodyPr/>
        <a:lstStyle/>
        <a:p>
          <a:endParaRPr lang="en-US"/>
        </a:p>
      </dgm:t>
    </dgm:pt>
    <dgm:pt modelId="{1D346124-0596-3940-80C7-A969246E50EC}">
      <dgm:prSet phldrT="[Text]"/>
      <dgm:spPr/>
      <dgm:t>
        <a:bodyPr/>
        <a:lstStyle/>
        <a:p>
          <a:r>
            <a:rPr lang="en-US" dirty="0">
              <a:solidFill>
                <a:schemeClr val="tx1"/>
              </a:solidFill>
              <a:effectLst/>
              <a:latin typeface="+mn-lt"/>
              <a:ea typeface="ＭＳ Ｐゴシック" charset="0"/>
              <a:cs typeface="Geneva" charset="0"/>
            </a:rPr>
            <a:t>Community-based prenatal and infant health care coalitions</a:t>
          </a:r>
          <a:endParaRPr lang="en-US" dirty="0"/>
        </a:p>
      </dgm:t>
    </dgm:pt>
    <dgm:pt modelId="{AF28BA0E-8365-DD49-83AA-24DBA3C0DA0D}" type="parTrans" cxnId="{A97A82DB-92EF-FD4E-BFA0-E14EAB9A61C5}">
      <dgm:prSet/>
      <dgm:spPr/>
      <dgm:t>
        <a:bodyPr/>
        <a:lstStyle/>
        <a:p>
          <a:endParaRPr lang="en-US"/>
        </a:p>
      </dgm:t>
    </dgm:pt>
    <dgm:pt modelId="{3D55DC87-6DF6-6749-B78A-AC0E0030C71E}" type="sibTrans" cxnId="{A97A82DB-92EF-FD4E-BFA0-E14EAB9A61C5}">
      <dgm:prSet/>
      <dgm:spPr/>
      <dgm:t>
        <a:bodyPr/>
        <a:lstStyle/>
        <a:p>
          <a:endParaRPr lang="en-US"/>
        </a:p>
      </dgm:t>
    </dgm:pt>
    <dgm:pt modelId="{5BE8019E-0564-864E-8B1A-E33F95E201BF}" type="pres">
      <dgm:prSet presAssocID="{80AB9B1A-D9E0-5748-B8ED-BA3A37AAE070}" presName="Name0" presStyleCnt="0">
        <dgm:presLayoutVars>
          <dgm:chPref val="3"/>
          <dgm:dir/>
          <dgm:animLvl val="lvl"/>
          <dgm:resizeHandles/>
        </dgm:presLayoutVars>
      </dgm:prSet>
      <dgm:spPr/>
    </dgm:pt>
    <dgm:pt modelId="{7FD97B92-E71E-2E42-9C90-B2CF2BB42BB6}" type="pres">
      <dgm:prSet presAssocID="{A3A26988-CAC2-4A42-A3AB-70A023CE1339}" presName="horFlow" presStyleCnt="0"/>
      <dgm:spPr/>
    </dgm:pt>
    <dgm:pt modelId="{73096AE5-6462-EC47-ACDA-FFA654477D49}" type="pres">
      <dgm:prSet presAssocID="{A3A26988-CAC2-4A42-A3AB-70A023CE1339}" presName="bigChev" presStyleLbl="node1" presStyleIdx="0" presStyleCnt="3"/>
      <dgm:spPr/>
    </dgm:pt>
    <dgm:pt modelId="{C90F1F80-6E77-7B40-94C3-0E8DEAF7D23F}" type="pres">
      <dgm:prSet presAssocID="{504E8D07-581A-FA4E-B5D3-3794E3C6823C}" presName="parTrans" presStyleCnt="0"/>
      <dgm:spPr/>
    </dgm:pt>
    <dgm:pt modelId="{70E8C665-6FD0-6041-98D7-23029C720A72}" type="pres">
      <dgm:prSet presAssocID="{545F97BC-0407-D941-B265-7D7C28FF7119}" presName="node" presStyleLbl="alignAccFollowNode1" presStyleIdx="0" presStyleCnt="3">
        <dgm:presLayoutVars>
          <dgm:bulletEnabled val="1"/>
        </dgm:presLayoutVars>
      </dgm:prSet>
      <dgm:spPr/>
    </dgm:pt>
    <dgm:pt modelId="{A311D219-B9B5-0D4A-831F-2EA2D7F25632}" type="pres">
      <dgm:prSet presAssocID="{A3A26988-CAC2-4A42-A3AB-70A023CE1339}" presName="vSp" presStyleCnt="0"/>
      <dgm:spPr/>
    </dgm:pt>
    <dgm:pt modelId="{C7D3E94E-4E95-E44F-A01D-91827B563D6D}" type="pres">
      <dgm:prSet presAssocID="{6EB7E456-A4DD-0C42-9C50-9FA84B397D5F}" presName="horFlow" presStyleCnt="0"/>
      <dgm:spPr/>
    </dgm:pt>
    <dgm:pt modelId="{34BEE94B-E464-EA4B-B068-6869E6348375}" type="pres">
      <dgm:prSet presAssocID="{6EB7E456-A4DD-0C42-9C50-9FA84B397D5F}" presName="bigChev" presStyleLbl="node1" presStyleIdx="1" presStyleCnt="3"/>
      <dgm:spPr/>
    </dgm:pt>
    <dgm:pt modelId="{BEB4F530-7BC1-A549-90BE-9D7051B8F80A}" type="pres">
      <dgm:prSet presAssocID="{5084E825-E271-4342-9F35-71E8CBBAA8B8}" presName="parTrans" presStyleCnt="0"/>
      <dgm:spPr/>
    </dgm:pt>
    <dgm:pt modelId="{F7DD0C99-1D20-0B4C-9D28-FBC1C02BBEA1}" type="pres">
      <dgm:prSet presAssocID="{69E37569-1EF3-FB40-8338-67A54C5363F6}" presName="node" presStyleLbl="alignAccFollowNode1" presStyleIdx="1" presStyleCnt="3">
        <dgm:presLayoutVars>
          <dgm:bulletEnabled val="1"/>
        </dgm:presLayoutVars>
      </dgm:prSet>
      <dgm:spPr/>
    </dgm:pt>
    <dgm:pt modelId="{E8CCD2F5-7612-FE47-8CBE-5DEE5ED93365}" type="pres">
      <dgm:prSet presAssocID="{6EB7E456-A4DD-0C42-9C50-9FA84B397D5F}" presName="vSp" presStyleCnt="0"/>
      <dgm:spPr/>
    </dgm:pt>
    <dgm:pt modelId="{36613D20-842D-C34A-BBDA-A945455C5D60}" type="pres">
      <dgm:prSet presAssocID="{EACF09A0-5744-F340-8618-C18D6C5B83FC}" presName="horFlow" presStyleCnt="0"/>
      <dgm:spPr/>
    </dgm:pt>
    <dgm:pt modelId="{0AFE4791-9602-CE4A-9A08-B3FFBB28AD1C}" type="pres">
      <dgm:prSet presAssocID="{EACF09A0-5744-F340-8618-C18D6C5B83FC}" presName="bigChev" presStyleLbl="node1" presStyleIdx="2" presStyleCnt="3"/>
      <dgm:spPr/>
    </dgm:pt>
    <dgm:pt modelId="{434A7C3A-59AB-1B48-A8FB-82A430E21B72}" type="pres">
      <dgm:prSet presAssocID="{AF28BA0E-8365-DD49-83AA-24DBA3C0DA0D}" presName="parTrans" presStyleCnt="0"/>
      <dgm:spPr/>
    </dgm:pt>
    <dgm:pt modelId="{407F6EB2-7A72-4F4D-8B75-092CBE077347}" type="pres">
      <dgm:prSet presAssocID="{1D346124-0596-3940-80C7-A969246E50EC}" presName="node" presStyleLbl="alignAccFollowNode1" presStyleIdx="2" presStyleCnt="3">
        <dgm:presLayoutVars>
          <dgm:bulletEnabled val="1"/>
        </dgm:presLayoutVars>
      </dgm:prSet>
      <dgm:spPr/>
    </dgm:pt>
  </dgm:ptLst>
  <dgm:cxnLst>
    <dgm:cxn modelId="{84247218-5884-2B49-8D66-9681F5F96529}" type="presOf" srcId="{1D346124-0596-3940-80C7-A969246E50EC}" destId="{407F6EB2-7A72-4F4D-8B75-092CBE077347}" srcOrd="0" destOrd="0" presId="urn:microsoft.com/office/officeart/2005/8/layout/lProcess3"/>
    <dgm:cxn modelId="{B9F2311A-9355-3E43-9566-06C75A4B0F79}" type="presOf" srcId="{A3A26988-CAC2-4A42-A3AB-70A023CE1339}" destId="{73096AE5-6462-EC47-ACDA-FFA654477D49}" srcOrd="0" destOrd="0" presId="urn:microsoft.com/office/officeart/2005/8/layout/lProcess3"/>
    <dgm:cxn modelId="{1916F242-D98A-C641-94C2-51397A111058}" srcId="{6EB7E456-A4DD-0C42-9C50-9FA84B397D5F}" destId="{69E37569-1EF3-FB40-8338-67A54C5363F6}" srcOrd="0" destOrd="0" parTransId="{5084E825-E271-4342-9F35-71E8CBBAA8B8}" sibTransId="{471E0D8A-6A5B-7A42-AC84-049D6F4E9C6A}"/>
    <dgm:cxn modelId="{04C0DB66-0143-3E4C-8A50-716EEC24F9A1}" type="presOf" srcId="{EACF09A0-5744-F340-8618-C18D6C5B83FC}" destId="{0AFE4791-9602-CE4A-9A08-B3FFBB28AD1C}" srcOrd="0" destOrd="0" presId="urn:microsoft.com/office/officeart/2005/8/layout/lProcess3"/>
    <dgm:cxn modelId="{93847F73-93A1-8047-B856-EF306095F70D}" srcId="{A3A26988-CAC2-4A42-A3AB-70A023CE1339}" destId="{545F97BC-0407-D941-B265-7D7C28FF7119}" srcOrd="0" destOrd="0" parTransId="{504E8D07-581A-FA4E-B5D3-3794E3C6823C}" sibTransId="{8A23C818-6B21-614D-BAC6-E40695BEBA4F}"/>
    <dgm:cxn modelId="{1445F953-7133-AB45-9ABF-E81D7B34101C}" type="presOf" srcId="{545F97BC-0407-D941-B265-7D7C28FF7119}" destId="{70E8C665-6FD0-6041-98D7-23029C720A72}" srcOrd="0" destOrd="0" presId="urn:microsoft.com/office/officeart/2005/8/layout/lProcess3"/>
    <dgm:cxn modelId="{24497C7B-4264-1D43-A2D0-52AE55DF92D7}" type="presOf" srcId="{6EB7E456-A4DD-0C42-9C50-9FA84B397D5F}" destId="{34BEE94B-E464-EA4B-B068-6869E6348375}" srcOrd="0" destOrd="0" presId="urn:microsoft.com/office/officeart/2005/8/layout/lProcess3"/>
    <dgm:cxn modelId="{08A34ABD-180F-5842-8677-7724D7F51C4E}" type="presOf" srcId="{69E37569-1EF3-FB40-8338-67A54C5363F6}" destId="{F7DD0C99-1D20-0B4C-9D28-FBC1C02BBEA1}" srcOrd="0" destOrd="0" presId="urn:microsoft.com/office/officeart/2005/8/layout/lProcess3"/>
    <dgm:cxn modelId="{1FEA21CA-9925-094E-B2AF-7B6B2ACE2EF7}" srcId="{80AB9B1A-D9E0-5748-B8ED-BA3A37AAE070}" destId="{6EB7E456-A4DD-0C42-9C50-9FA84B397D5F}" srcOrd="1" destOrd="0" parTransId="{EBF53E14-1E2A-FF4F-9B03-520FEAE4F5CA}" sibTransId="{616C113B-9D78-B44B-9D90-0FD5CE2EE5A1}"/>
    <dgm:cxn modelId="{B92E9DCF-C1D1-3F4B-9CE3-A03642D09A2D}" type="presOf" srcId="{80AB9B1A-D9E0-5748-B8ED-BA3A37AAE070}" destId="{5BE8019E-0564-864E-8B1A-E33F95E201BF}" srcOrd="0" destOrd="0" presId="urn:microsoft.com/office/officeart/2005/8/layout/lProcess3"/>
    <dgm:cxn modelId="{A97A82DB-92EF-FD4E-BFA0-E14EAB9A61C5}" srcId="{EACF09A0-5744-F340-8618-C18D6C5B83FC}" destId="{1D346124-0596-3940-80C7-A969246E50EC}" srcOrd="0" destOrd="0" parTransId="{AF28BA0E-8365-DD49-83AA-24DBA3C0DA0D}" sibTransId="{3D55DC87-6DF6-6749-B78A-AC0E0030C71E}"/>
    <dgm:cxn modelId="{AF5550E3-0DEF-484A-A68A-60C5F4527A2A}" srcId="{80AB9B1A-D9E0-5748-B8ED-BA3A37AAE070}" destId="{A3A26988-CAC2-4A42-A3AB-70A023CE1339}" srcOrd="0" destOrd="0" parTransId="{7B12ED15-C083-4B47-B87F-516E87FF3097}" sibTransId="{C8F78724-A07A-3748-BC84-CF65E0BF4EE6}"/>
    <dgm:cxn modelId="{24F406E7-BF8F-6F49-A251-153A5C51B345}" srcId="{80AB9B1A-D9E0-5748-B8ED-BA3A37AAE070}" destId="{EACF09A0-5744-F340-8618-C18D6C5B83FC}" srcOrd="2" destOrd="0" parTransId="{89E172CA-88B1-A046-8D78-5B2B8A965ADB}" sibTransId="{4BDBA85A-9519-9B4F-9675-2AE0262B0F6E}"/>
    <dgm:cxn modelId="{5832A4C4-2EE4-E245-A360-E8D8413E334A}" type="presParOf" srcId="{5BE8019E-0564-864E-8B1A-E33F95E201BF}" destId="{7FD97B92-E71E-2E42-9C90-B2CF2BB42BB6}" srcOrd="0" destOrd="0" presId="urn:microsoft.com/office/officeart/2005/8/layout/lProcess3"/>
    <dgm:cxn modelId="{60E37CE5-CA57-514E-A433-BB3A31475548}" type="presParOf" srcId="{7FD97B92-E71E-2E42-9C90-B2CF2BB42BB6}" destId="{73096AE5-6462-EC47-ACDA-FFA654477D49}" srcOrd="0" destOrd="0" presId="urn:microsoft.com/office/officeart/2005/8/layout/lProcess3"/>
    <dgm:cxn modelId="{C1456C31-356C-EE43-A455-B7F3BC540AEA}" type="presParOf" srcId="{7FD97B92-E71E-2E42-9C90-B2CF2BB42BB6}" destId="{C90F1F80-6E77-7B40-94C3-0E8DEAF7D23F}" srcOrd="1" destOrd="0" presId="urn:microsoft.com/office/officeart/2005/8/layout/lProcess3"/>
    <dgm:cxn modelId="{C8F5453B-CF4D-F74C-96B6-B555487AE5C5}" type="presParOf" srcId="{7FD97B92-E71E-2E42-9C90-B2CF2BB42BB6}" destId="{70E8C665-6FD0-6041-98D7-23029C720A72}" srcOrd="2" destOrd="0" presId="urn:microsoft.com/office/officeart/2005/8/layout/lProcess3"/>
    <dgm:cxn modelId="{751AA76E-9011-A745-9D52-6BDC530D0B7E}" type="presParOf" srcId="{5BE8019E-0564-864E-8B1A-E33F95E201BF}" destId="{A311D219-B9B5-0D4A-831F-2EA2D7F25632}" srcOrd="1" destOrd="0" presId="urn:microsoft.com/office/officeart/2005/8/layout/lProcess3"/>
    <dgm:cxn modelId="{BF547846-3E28-3D43-BCBC-978434DA7508}" type="presParOf" srcId="{5BE8019E-0564-864E-8B1A-E33F95E201BF}" destId="{C7D3E94E-4E95-E44F-A01D-91827B563D6D}" srcOrd="2" destOrd="0" presId="urn:microsoft.com/office/officeart/2005/8/layout/lProcess3"/>
    <dgm:cxn modelId="{B2C01CC9-73A8-1649-A875-44C739B74506}" type="presParOf" srcId="{C7D3E94E-4E95-E44F-A01D-91827B563D6D}" destId="{34BEE94B-E464-EA4B-B068-6869E6348375}" srcOrd="0" destOrd="0" presId="urn:microsoft.com/office/officeart/2005/8/layout/lProcess3"/>
    <dgm:cxn modelId="{13BD5401-2A83-824E-B6BF-6342F9C12416}" type="presParOf" srcId="{C7D3E94E-4E95-E44F-A01D-91827B563D6D}" destId="{BEB4F530-7BC1-A549-90BE-9D7051B8F80A}" srcOrd="1" destOrd="0" presId="urn:microsoft.com/office/officeart/2005/8/layout/lProcess3"/>
    <dgm:cxn modelId="{B5570B7E-F093-3E4A-A80A-0956B232C586}" type="presParOf" srcId="{C7D3E94E-4E95-E44F-A01D-91827B563D6D}" destId="{F7DD0C99-1D20-0B4C-9D28-FBC1C02BBEA1}" srcOrd="2" destOrd="0" presId="urn:microsoft.com/office/officeart/2005/8/layout/lProcess3"/>
    <dgm:cxn modelId="{19183D07-2B84-C447-B375-215188170E81}" type="presParOf" srcId="{5BE8019E-0564-864E-8B1A-E33F95E201BF}" destId="{E8CCD2F5-7612-FE47-8CBE-5DEE5ED93365}" srcOrd="3" destOrd="0" presId="urn:microsoft.com/office/officeart/2005/8/layout/lProcess3"/>
    <dgm:cxn modelId="{02B920D2-9EAC-D64B-8616-AEEE977A2B99}" type="presParOf" srcId="{5BE8019E-0564-864E-8B1A-E33F95E201BF}" destId="{36613D20-842D-C34A-BBDA-A945455C5D60}" srcOrd="4" destOrd="0" presId="urn:microsoft.com/office/officeart/2005/8/layout/lProcess3"/>
    <dgm:cxn modelId="{8A5460BB-77A0-FF46-832E-E82217C3B41F}" type="presParOf" srcId="{36613D20-842D-C34A-BBDA-A945455C5D60}" destId="{0AFE4791-9602-CE4A-9A08-B3FFBB28AD1C}" srcOrd="0" destOrd="0" presId="urn:microsoft.com/office/officeart/2005/8/layout/lProcess3"/>
    <dgm:cxn modelId="{DAEC8D16-507F-614E-82C1-25FFE6E28D3B}" type="presParOf" srcId="{36613D20-842D-C34A-BBDA-A945455C5D60}" destId="{434A7C3A-59AB-1B48-A8FB-82A430E21B72}" srcOrd="1" destOrd="0" presId="urn:microsoft.com/office/officeart/2005/8/layout/lProcess3"/>
    <dgm:cxn modelId="{ED79AF98-005F-7744-B23C-A71B8706B170}" type="presParOf" srcId="{36613D20-842D-C34A-BBDA-A945455C5D60}" destId="{407F6EB2-7A72-4F4D-8B75-092CBE077347}"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01F59E-29F9-5C4F-8D89-DD4F714F33F8}" type="doc">
      <dgm:prSet loTypeId="urn:microsoft.com/office/officeart/2008/layout/VerticalCurvedList" loCatId="" qsTypeId="urn:microsoft.com/office/officeart/2005/8/quickstyle/3D3" qsCatId="3D" csTypeId="urn:microsoft.com/office/officeart/2005/8/colors/accent4_2" csCatId="accent4" phldr="1"/>
      <dgm:spPr/>
      <dgm:t>
        <a:bodyPr/>
        <a:lstStyle/>
        <a:p>
          <a:endParaRPr lang="en-US"/>
        </a:p>
      </dgm:t>
    </dgm:pt>
    <dgm:pt modelId="{02DEE417-BFED-4C48-B5AE-81FB89F61322}">
      <dgm:prSet custT="1"/>
      <dgm:spPr/>
      <dgm:t>
        <a:bodyPr/>
        <a:lstStyle/>
        <a:p>
          <a:pPr rtl="0"/>
          <a:r>
            <a:rPr lang="en-US" sz="2200" dirty="0"/>
            <a:t>Describe </a:t>
          </a:r>
          <a:r>
            <a:rPr lang="en-US" sz="2200" b="1" dirty="0"/>
            <a:t>differences in self-reported risk factors </a:t>
          </a:r>
          <a:r>
            <a:rPr lang="en-US" sz="2200" dirty="0"/>
            <a:t>between a cohort of mothers who experienced an adverse birth outcome and healthy control dyads </a:t>
          </a:r>
        </a:p>
      </dgm:t>
    </dgm:pt>
    <dgm:pt modelId="{4D1EF449-6415-6545-A0D2-9082D5E38A5A}" type="parTrans" cxnId="{5E5E6555-D112-A847-A80B-2C5C8A45E226}">
      <dgm:prSet/>
      <dgm:spPr/>
      <dgm:t>
        <a:bodyPr/>
        <a:lstStyle/>
        <a:p>
          <a:endParaRPr lang="en-US"/>
        </a:p>
      </dgm:t>
    </dgm:pt>
    <dgm:pt modelId="{7C75F8FE-D4F4-6F43-80DC-33B8F04AFD85}" type="sibTrans" cxnId="{5E5E6555-D112-A847-A80B-2C5C8A45E226}">
      <dgm:prSet/>
      <dgm:spPr/>
      <dgm:t>
        <a:bodyPr/>
        <a:lstStyle/>
        <a:p>
          <a:endParaRPr lang="en-US"/>
        </a:p>
      </dgm:t>
    </dgm:pt>
    <dgm:pt modelId="{CBE16CCD-2779-F54C-939F-5EB2DB006AF3}">
      <dgm:prSet custT="1"/>
      <dgm:spPr/>
      <dgm:t>
        <a:bodyPr/>
        <a:lstStyle/>
        <a:p>
          <a:pPr rtl="0"/>
          <a:r>
            <a:rPr lang="en-US" sz="2200" dirty="0"/>
            <a:t>Describe how women of </a:t>
          </a:r>
          <a:r>
            <a:rPr lang="en-US" sz="2200" b="1" dirty="0"/>
            <a:t>different races/ethnicity </a:t>
          </a:r>
          <a:r>
            <a:rPr lang="en-US" sz="2200" dirty="0"/>
            <a:t>who delivered preterm or low birth weight infants answer the screening tool</a:t>
          </a:r>
        </a:p>
      </dgm:t>
    </dgm:pt>
    <dgm:pt modelId="{4A6DEB70-F1AB-E343-A78D-3DD1047DC6D2}" type="parTrans" cxnId="{3F0DF739-114D-D94F-842D-8152DD6F8F92}">
      <dgm:prSet/>
      <dgm:spPr/>
      <dgm:t>
        <a:bodyPr/>
        <a:lstStyle/>
        <a:p>
          <a:endParaRPr lang="en-US"/>
        </a:p>
      </dgm:t>
    </dgm:pt>
    <dgm:pt modelId="{65B101F9-C346-804E-8D82-1FB166687185}" type="sibTrans" cxnId="{3F0DF739-114D-D94F-842D-8152DD6F8F92}">
      <dgm:prSet/>
      <dgm:spPr/>
      <dgm:t>
        <a:bodyPr/>
        <a:lstStyle/>
        <a:p>
          <a:endParaRPr lang="en-US"/>
        </a:p>
      </dgm:t>
    </dgm:pt>
    <dgm:pt modelId="{C1907A97-624D-A54D-B68A-73618AC05C1B}">
      <dgm:prSet custT="1"/>
      <dgm:spPr/>
      <dgm:t>
        <a:bodyPr/>
        <a:lstStyle/>
        <a:p>
          <a:pPr rtl="0"/>
          <a:r>
            <a:rPr lang="en-US" sz="2200" dirty="0"/>
            <a:t>Develop a </a:t>
          </a:r>
          <a:r>
            <a:rPr lang="en-US" sz="2200" b="1" dirty="0"/>
            <a:t>predictive model </a:t>
          </a:r>
          <a:r>
            <a:rPr lang="en-US" sz="2200" dirty="0"/>
            <a:t>for preterm birth and LBW based on self-reported </a:t>
          </a:r>
          <a:r>
            <a:rPr lang="en-US" sz="2200" b="0" dirty="0"/>
            <a:t>Healthy Start risk factors </a:t>
          </a:r>
        </a:p>
      </dgm:t>
    </dgm:pt>
    <dgm:pt modelId="{F4BE5C47-82EE-8144-A7A5-926D52722D05}" type="parTrans" cxnId="{67C4F232-F269-574F-B877-4D90F61C62F0}">
      <dgm:prSet/>
      <dgm:spPr/>
      <dgm:t>
        <a:bodyPr/>
        <a:lstStyle/>
        <a:p>
          <a:endParaRPr lang="en-US"/>
        </a:p>
      </dgm:t>
    </dgm:pt>
    <dgm:pt modelId="{B44FE5A7-FF15-6041-8D8A-CA48B3A505F7}" type="sibTrans" cxnId="{67C4F232-F269-574F-B877-4D90F61C62F0}">
      <dgm:prSet/>
      <dgm:spPr/>
      <dgm:t>
        <a:bodyPr/>
        <a:lstStyle/>
        <a:p>
          <a:endParaRPr lang="en-US"/>
        </a:p>
      </dgm:t>
    </dgm:pt>
    <dgm:pt modelId="{5A31A1FB-4182-0949-ADF6-A7865FE6790A}" type="pres">
      <dgm:prSet presAssocID="{8301F59E-29F9-5C4F-8D89-DD4F714F33F8}" presName="Name0" presStyleCnt="0">
        <dgm:presLayoutVars>
          <dgm:chMax val="7"/>
          <dgm:chPref val="7"/>
          <dgm:dir/>
        </dgm:presLayoutVars>
      </dgm:prSet>
      <dgm:spPr/>
    </dgm:pt>
    <dgm:pt modelId="{CD8B8830-F419-7C41-8704-32977114E2AD}" type="pres">
      <dgm:prSet presAssocID="{8301F59E-29F9-5C4F-8D89-DD4F714F33F8}" presName="Name1" presStyleCnt="0"/>
      <dgm:spPr/>
    </dgm:pt>
    <dgm:pt modelId="{D6B96A43-52B0-F640-B3BD-D4EB99035851}" type="pres">
      <dgm:prSet presAssocID="{8301F59E-29F9-5C4F-8D89-DD4F714F33F8}" presName="cycle" presStyleCnt="0"/>
      <dgm:spPr/>
    </dgm:pt>
    <dgm:pt modelId="{20BB5A58-2E37-8244-9AE6-CBD521DB7F5F}" type="pres">
      <dgm:prSet presAssocID="{8301F59E-29F9-5C4F-8D89-DD4F714F33F8}" presName="srcNode" presStyleLbl="node1" presStyleIdx="0" presStyleCnt="3"/>
      <dgm:spPr/>
    </dgm:pt>
    <dgm:pt modelId="{E1A42EEC-4669-7340-9238-13AB4C638837}" type="pres">
      <dgm:prSet presAssocID="{8301F59E-29F9-5C4F-8D89-DD4F714F33F8}" presName="conn" presStyleLbl="parChTrans1D2" presStyleIdx="0" presStyleCnt="1"/>
      <dgm:spPr/>
    </dgm:pt>
    <dgm:pt modelId="{7EC8729D-79AC-0842-9484-9CDFAF5591F3}" type="pres">
      <dgm:prSet presAssocID="{8301F59E-29F9-5C4F-8D89-DD4F714F33F8}" presName="extraNode" presStyleLbl="node1" presStyleIdx="0" presStyleCnt="3"/>
      <dgm:spPr/>
    </dgm:pt>
    <dgm:pt modelId="{B7B481D6-3FBE-C047-80F4-69F2EF678C77}" type="pres">
      <dgm:prSet presAssocID="{8301F59E-29F9-5C4F-8D89-DD4F714F33F8}" presName="dstNode" presStyleLbl="node1" presStyleIdx="0" presStyleCnt="3"/>
      <dgm:spPr/>
    </dgm:pt>
    <dgm:pt modelId="{0A51992C-FB72-7E4A-825B-B0561F7A5A16}" type="pres">
      <dgm:prSet presAssocID="{02DEE417-BFED-4C48-B5AE-81FB89F61322}" presName="text_1" presStyleLbl="node1" presStyleIdx="0" presStyleCnt="3" custScaleY="114634">
        <dgm:presLayoutVars>
          <dgm:bulletEnabled val="1"/>
        </dgm:presLayoutVars>
      </dgm:prSet>
      <dgm:spPr/>
    </dgm:pt>
    <dgm:pt modelId="{4ACC031B-5220-C64A-B3A7-50C8F9B0A7F9}" type="pres">
      <dgm:prSet presAssocID="{02DEE417-BFED-4C48-B5AE-81FB89F61322}" presName="accent_1" presStyleCnt="0"/>
      <dgm:spPr/>
    </dgm:pt>
    <dgm:pt modelId="{81A2F5B9-31A8-E54A-8CB0-89BC7B00A9C6}" type="pres">
      <dgm:prSet presAssocID="{02DEE417-BFED-4C48-B5AE-81FB89F61322}" presName="accentRepeatNode" presStyleLbl="solidFgAcc1" presStyleIdx="0" presStyleCnt="3"/>
      <dgm:spPr/>
    </dgm:pt>
    <dgm:pt modelId="{E4A3867A-0C00-9448-B03A-902080A506A7}" type="pres">
      <dgm:prSet presAssocID="{CBE16CCD-2779-F54C-939F-5EB2DB006AF3}" presName="text_2" presStyleLbl="node1" presStyleIdx="1" presStyleCnt="3" custScaleY="121951">
        <dgm:presLayoutVars>
          <dgm:bulletEnabled val="1"/>
        </dgm:presLayoutVars>
      </dgm:prSet>
      <dgm:spPr/>
    </dgm:pt>
    <dgm:pt modelId="{F72B8B8B-785E-024A-B9FE-7E63441B4D37}" type="pres">
      <dgm:prSet presAssocID="{CBE16CCD-2779-F54C-939F-5EB2DB006AF3}" presName="accent_2" presStyleCnt="0"/>
      <dgm:spPr/>
    </dgm:pt>
    <dgm:pt modelId="{F06A591D-5341-F849-8430-1B31FA78BF83}" type="pres">
      <dgm:prSet presAssocID="{CBE16CCD-2779-F54C-939F-5EB2DB006AF3}" presName="accentRepeatNode" presStyleLbl="solidFgAcc1" presStyleIdx="1" presStyleCnt="3"/>
      <dgm:spPr/>
    </dgm:pt>
    <dgm:pt modelId="{23DD0510-0E1F-9B4B-93AF-4D16EF9E4D3F}" type="pres">
      <dgm:prSet presAssocID="{C1907A97-624D-A54D-B68A-73618AC05C1B}" presName="text_3" presStyleLbl="node1" presStyleIdx="2" presStyleCnt="3" custScaleY="117073">
        <dgm:presLayoutVars>
          <dgm:bulletEnabled val="1"/>
        </dgm:presLayoutVars>
      </dgm:prSet>
      <dgm:spPr/>
    </dgm:pt>
    <dgm:pt modelId="{F11E4C90-FA00-094B-8682-F55AA9C2820F}" type="pres">
      <dgm:prSet presAssocID="{C1907A97-624D-A54D-B68A-73618AC05C1B}" presName="accent_3" presStyleCnt="0"/>
      <dgm:spPr/>
    </dgm:pt>
    <dgm:pt modelId="{9EC4069C-6A53-F847-98A0-19BB38F52EF0}" type="pres">
      <dgm:prSet presAssocID="{C1907A97-624D-A54D-B68A-73618AC05C1B}" presName="accentRepeatNode" presStyleLbl="solidFgAcc1" presStyleIdx="2" presStyleCnt="3"/>
      <dgm:spPr/>
    </dgm:pt>
  </dgm:ptLst>
  <dgm:cxnLst>
    <dgm:cxn modelId="{C1865203-948E-BF41-858F-981D3AFED847}" type="presOf" srcId="{02DEE417-BFED-4C48-B5AE-81FB89F61322}" destId="{0A51992C-FB72-7E4A-825B-B0561F7A5A16}" srcOrd="0" destOrd="0" presId="urn:microsoft.com/office/officeart/2008/layout/VerticalCurvedList"/>
    <dgm:cxn modelId="{73DF4A2D-6F7F-6845-92F3-29435863F3CA}" type="presOf" srcId="{C1907A97-624D-A54D-B68A-73618AC05C1B}" destId="{23DD0510-0E1F-9B4B-93AF-4D16EF9E4D3F}" srcOrd="0" destOrd="0" presId="urn:microsoft.com/office/officeart/2008/layout/VerticalCurvedList"/>
    <dgm:cxn modelId="{67C4F232-F269-574F-B877-4D90F61C62F0}" srcId="{8301F59E-29F9-5C4F-8D89-DD4F714F33F8}" destId="{C1907A97-624D-A54D-B68A-73618AC05C1B}" srcOrd="2" destOrd="0" parTransId="{F4BE5C47-82EE-8144-A7A5-926D52722D05}" sibTransId="{B44FE5A7-FF15-6041-8D8A-CA48B3A505F7}"/>
    <dgm:cxn modelId="{3F0DF739-114D-D94F-842D-8152DD6F8F92}" srcId="{8301F59E-29F9-5C4F-8D89-DD4F714F33F8}" destId="{CBE16CCD-2779-F54C-939F-5EB2DB006AF3}" srcOrd="1" destOrd="0" parTransId="{4A6DEB70-F1AB-E343-A78D-3DD1047DC6D2}" sibTransId="{65B101F9-C346-804E-8D82-1FB166687185}"/>
    <dgm:cxn modelId="{E119FF45-89D0-AF4C-890D-FAB8F2CFC57D}" type="presOf" srcId="{8301F59E-29F9-5C4F-8D89-DD4F714F33F8}" destId="{5A31A1FB-4182-0949-ADF6-A7865FE6790A}" srcOrd="0" destOrd="0" presId="urn:microsoft.com/office/officeart/2008/layout/VerticalCurvedList"/>
    <dgm:cxn modelId="{A6575853-BE13-9A44-BEAA-01FB1904A0E9}" type="presOf" srcId="{7C75F8FE-D4F4-6F43-80DC-33B8F04AFD85}" destId="{E1A42EEC-4669-7340-9238-13AB4C638837}" srcOrd="0" destOrd="0" presId="urn:microsoft.com/office/officeart/2008/layout/VerticalCurvedList"/>
    <dgm:cxn modelId="{5E5E6555-D112-A847-A80B-2C5C8A45E226}" srcId="{8301F59E-29F9-5C4F-8D89-DD4F714F33F8}" destId="{02DEE417-BFED-4C48-B5AE-81FB89F61322}" srcOrd="0" destOrd="0" parTransId="{4D1EF449-6415-6545-A0D2-9082D5E38A5A}" sibTransId="{7C75F8FE-D4F4-6F43-80DC-33B8F04AFD85}"/>
    <dgm:cxn modelId="{2E2BAAAC-5884-7546-9341-A68A3E134FEB}" type="presOf" srcId="{CBE16CCD-2779-F54C-939F-5EB2DB006AF3}" destId="{E4A3867A-0C00-9448-B03A-902080A506A7}" srcOrd="0" destOrd="0" presId="urn:microsoft.com/office/officeart/2008/layout/VerticalCurvedList"/>
    <dgm:cxn modelId="{2CD58DD7-20FC-CE41-A59F-4E2C017551F3}" type="presParOf" srcId="{5A31A1FB-4182-0949-ADF6-A7865FE6790A}" destId="{CD8B8830-F419-7C41-8704-32977114E2AD}" srcOrd="0" destOrd="0" presId="urn:microsoft.com/office/officeart/2008/layout/VerticalCurvedList"/>
    <dgm:cxn modelId="{86AAAAE0-38CD-6040-B275-FCD5FB4A984D}" type="presParOf" srcId="{CD8B8830-F419-7C41-8704-32977114E2AD}" destId="{D6B96A43-52B0-F640-B3BD-D4EB99035851}" srcOrd="0" destOrd="0" presId="urn:microsoft.com/office/officeart/2008/layout/VerticalCurvedList"/>
    <dgm:cxn modelId="{E29E2B3B-7226-364D-AE0A-AEE67544070F}" type="presParOf" srcId="{D6B96A43-52B0-F640-B3BD-D4EB99035851}" destId="{20BB5A58-2E37-8244-9AE6-CBD521DB7F5F}" srcOrd="0" destOrd="0" presId="urn:microsoft.com/office/officeart/2008/layout/VerticalCurvedList"/>
    <dgm:cxn modelId="{F37C3299-CBDD-1347-A037-9E1B89F50946}" type="presParOf" srcId="{D6B96A43-52B0-F640-B3BD-D4EB99035851}" destId="{E1A42EEC-4669-7340-9238-13AB4C638837}" srcOrd="1" destOrd="0" presId="urn:microsoft.com/office/officeart/2008/layout/VerticalCurvedList"/>
    <dgm:cxn modelId="{E1A61DF4-48FE-5E40-950B-87D4952954E1}" type="presParOf" srcId="{D6B96A43-52B0-F640-B3BD-D4EB99035851}" destId="{7EC8729D-79AC-0842-9484-9CDFAF5591F3}" srcOrd="2" destOrd="0" presId="urn:microsoft.com/office/officeart/2008/layout/VerticalCurvedList"/>
    <dgm:cxn modelId="{CE8943EE-D535-BE42-9EB1-8CB4F8B72753}" type="presParOf" srcId="{D6B96A43-52B0-F640-B3BD-D4EB99035851}" destId="{B7B481D6-3FBE-C047-80F4-69F2EF678C77}" srcOrd="3" destOrd="0" presId="urn:microsoft.com/office/officeart/2008/layout/VerticalCurvedList"/>
    <dgm:cxn modelId="{EAAC71A6-CDF5-B144-8569-990AE50D5CDF}" type="presParOf" srcId="{CD8B8830-F419-7C41-8704-32977114E2AD}" destId="{0A51992C-FB72-7E4A-825B-B0561F7A5A16}" srcOrd="1" destOrd="0" presId="urn:microsoft.com/office/officeart/2008/layout/VerticalCurvedList"/>
    <dgm:cxn modelId="{D1836C3C-BFB6-CD41-A404-971C8285F837}" type="presParOf" srcId="{CD8B8830-F419-7C41-8704-32977114E2AD}" destId="{4ACC031B-5220-C64A-B3A7-50C8F9B0A7F9}" srcOrd="2" destOrd="0" presId="urn:microsoft.com/office/officeart/2008/layout/VerticalCurvedList"/>
    <dgm:cxn modelId="{2728778E-C5D0-ED43-8246-7406B855293D}" type="presParOf" srcId="{4ACC031B-5220-C64A-B3A7-50C8F9B0A7F9}" destId="{81A2F5B9-31A8-E54A-8CB0-89BC7B00A9C6}" srcOrd="0" destOrd="0" presId="urn:microsoft.com/office/officeart/2008/layout/VerticalCurvedList"/>
    <dgm:cxn modelId="{BDC4AEAA-B5D0-954B-BA8D-C055BCE4CBC8}" type="presParOf" srcId="{CD8B8830-F419-7C41-8704-32977114E2AD}" destId="{E4A3867A-0C00-9448-B03A-902080A506A7}" srcOrd="3" destOrd="0" presId="urn:microsoft.com/office/officeart/2008/layout/VerticalCurvedList"/>
    <dgm:cxn modelId="{41134846-25BD-8242-9424-32EC665796D8}" type="presParOf" srcId="{CD8B8830-F419-7C41-8704-32977114E2AD}" destId="{F72B8B8B-785E-024A-B9FE-7E63441B4D37}" srcOrd="4" destOrd="0" presId="urn:microsoft.com/office/officeart/2008/layout/VerticalCurvedList"/>
    <dgm:cxn modelId="{18873FFF-3D26-A74B-8BEF-36E826417EAA}" type="presParOf" srcId="{F72B8B8B-785E-024A-B9FE-7E63441B4D37}" destId="{F06A591D-5341-F849-8430-1B31FA78BF83}" srcOrd="0" destOrd="0" presId="urn:microsoft.com/office/officeart/2008/layout/VerticalCurvedList"/>
    <dgm:cxn modelId="{620BB67A-3553-7A45-A6E8-84D8DEDA8AC4}" type="presParOf" srcId="{CD8B8830-F419-7C41-8704-32977114E2AD}" destId="{23DD0510-0E1F-9B4B-93AF-4D16EF9E4D3F}" srcOrd="5" destOrd="0" presId="urn:microsoft.com/office/officeart/2008/layout/VerticalCurvedList"/>
    <dgm:cxn modelId="{A6AC1BFB-2634-144B-9E72-8DDCB3D54564}" type="presParOf" srcId="{CD8B8830-F419-7C41-8704-32977114E2AD}" destId="{F11E4C90-FA00-094B-8682-F55AA9C2820F}" srcOrd="6" destOrd="0" presId="urn:microsoft.com/office/officeart/2008/layout/VerticalCurvedList"/>
    <dgm:cxn modelId="{1C5F5B53-FDA6-214B-889E-24840F5F5D5A}" type="presParOf" srcId="{F11E4C90-FA00-094B-8682-F55AA9C2820F}" destId="{9EC4069C-6A53-F847-98A0-19BB38F52EF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E9F1F-1073-3248-A079-F4273E1C002B}" type="doc">
      <dgm:prSet loTypeId="urn:microsoft.com/office/officeart/2005/8/layout/orgChart1" loCatId="" qsTypeId="urn:microsoft.com/office/officeart/2005/8/quickstyle/3D3" qsCatId="3D" csTypeId="urn:microsoft.com/office/officeart/2005/8/colors/accent0_1" csCatId="mainScheme" phldr="1"/>
      <dgm:spPr/>
      <dgm:t>
        <a:bodyPr/>
        <a:lstStyle/>
        <a:p>
          <a:endParaRPr lang="en-US"/>
        </a:p>
      </dgm:t>
    </dgm:pt>
    <dgm:pt modelId="{378B0F99-9E1D-104F-AE1C-69533BAEAE28}">
      <dgm:prSet phldrT="[Text]" custT="1"/>
      <dgm:spPr/>
      <dgm:t>
        <a:bodyPr/>
        <a:lstStyle/>
        <a:p>
          <a:r>
            <a:rPr lang="en-US" sz="2000" dirty="0"/>
            <a:t>1078 Infants Screened  thus far</a:t>
          </a:r>
        </a:p>
      </dgm:t>
    </dgm:pt>
    <dgm:pt modelId="{2C8B18BC-3F01-7F4F-878D-00B2651B79A4}" type="parTrans" cxnId="{2FB21EA2-9776-6146-A508-918A7B885F76}">
      <dgm:prSet/>
      <dgm:spPr/>
      <dgm:t>
        <a:bodyPr/>
        <a:lstStyle/>
        <a:p>
          <a:endParaRPr lang="en-US"/>
        </a:p>
      </dgm:t>
    </dgm:pt>
    <dgm:pt modelId="{7DC0D1C4-937E-2346-856C-9D16E564B3AE}" type="sibTrans" cxnId="{2FB21EA2-9776-6146-A508-918A7B885F76}">
      <dgm:prSet/>
      <dgm:spPr/>
      <dgm:t>
        <a:bodyPr/>
        <a:lstStyle/>
        <a:p>
          <a:endParaRPr lang="en-US"/>
        </a:p>
      </dgm:t>
    </dgm:pt>
    <dgm:pt modelId="{44AE1788-04AF-B140-B90D-13AE1C65BCCB}" type="asst">
      <dgm:prSet phldrT="[Text]" custT="1"/>
      <dgm:spPr/>
      <dgm:t>
        <a:bodyPr/>
        <a:lstStyle/>
        <a:p>
          <a:pPr algn="l"/>
          <a:r>
            <a:rPr lang="en-US" sz="1500" b="1" u="none" dirty="0"/>
            <a:t>Excluded:</a:t>
          </a:r>
        </a:p>
        <a:p>
          <a:pPr algn="l"/>
          <a:r>
            <a:rPr lang="en-US" sz="1500" u="none" dirty="0"/>
            <a:t>- Duplicate EMR (n=11)</a:t>
          </a:r>
        </a:p>
        <a:p>
          <a:pPr algn="l"/>
          <a:r>
            <a:rPr lang="en-US" sz="1500" u="none" dirty="0"/>
            <a:t>- No birth encounter (n = 454)</a:t>
          </a:r>
        </a:p>
        <a:p>
          <a:pPr algn="l"/>
          <a:r>
            <a:rPr lang="en-US" sz="1500" u="none" dirty="0"/>
            <a:t>- Outborn (n= 75)</a:t>
          </a:r>
        </a:p>
        <a:p>
          <a:pPr algn="l"/>
          <a:r>
            <a:rPr lang="en-US" sz="1500" u="none" dirty="0"/>
            <a:t>- Twin or congenital anomaly (n=88)</a:t>
          </a:r>
        </a:p>
      </dgm:t>
    </dgm:pt>
    <dgm:pt modelId="{91191441-B734-2A42-A36A-FF6E907452DD}" type="parTrans" cxnId="{714E6005-43D6-824A-8D1E-7CA6A9C91FCC}">
      <dgm:prSet/>
      <dgm:spPr/>
      <dgm:t>
        <a:bodyPr/>
        <a:lstStyle/>
        <a:p>
          <a:endParaRPr lang="en-US"/>
        </a:p>
      </dgm:t>
    </dgm:pt>
    <dgm:pt modelId="{0DB9BE47-51DA-6C4E-B60F-4808652C01A6}" type="sibTrans" cxnId="{714E6005-43D6-824A-8D1E-7CA6A9C91FCC}">
      <dgm:prSet/>
      <dgm:spPr/>
      <dgm:t>
        <a:bodyPr/>
        <a:lstStyle/>
        <a:p>
          <a:endParaRPr lang="en-US"/>
        </a:p>
      </dgm:t>
    </dgm:pt>
    <dgm:pt modelId="{6ECA32B9-7FD5-834E-B991-B3091FF79A76}">
      <dgm:prSet phldrT="[Text]" custT="1"/>
      <dgm:spPr/>
      <dgm:t>
        <a:bodyPr/>
        <a:lstStyle/>
        <a:p>
          <a:r>
            <a:rPr lang="en-US" sz="2000" dirty="0"/>
            <a:t>457 Maternal-Infant Dyads</a:t>
          </a:r>
        </a:p>
      </dgm:t>
    </dgm:pt>
    <dgm:pt modelId="{AEEB4CB0-55A6-7E4F-8549-91E47E641BFF}" type="parTrans" cxnId="{B86D3D64-E3B4-0B49-A1AD-650FF0CCEE81}">
      <dgm:prSet/>
      <dgm:spPr/>
      <dgm:t>
        <a:bodyPr/>
        <a:lstStyle/>
        <a:p>
          <a:endParaRPr lang="en-US"/>
        </a:p>
      </dgm:t>
    </dgm:pt>
    <dgm:pt modelId="{1E95F926-E557-A04E-8E20-820F9249B077}" type="sibTrans" cxnId="{B86D3D64-E3B4-0B49-A1AD-650FF0CCEE81}">
      <dgm:prSet/>
      <dgm:spPr/>
      <dgm:t>
        <a:bodyPr/>
        <a:lstStyle/>
        <a:p>
          <a:endParaRPr lang="en-US"/>
        </a:p>
      </dgm:t>
    </dgm:pt>
    <dgm:pt modelId="{6BEEC8F0-6EC4-7241-A835-A858DBA16E51}">
      <dgm:prSet phldrT="[Text]" custT="1"/>
      <dgm:spPr/>
      <dgm:t>
        <a:bodyPr/>
        <a:lstStyle/>
        <a:p>
          <a:r>
            <a:rPr lang="en-US" sz="2000" dirty="0"/>
            <a:t>504 Received prenatal care at UF (Table 1)</a:t>
          </a:r>
        </a:p>
      </dgm:t>
    </dgm:pt>
    <dgm:pt modelId="{05B60403-3F99-D245-B48A-513CB5B82834}" type="parTrans" cxnId="{F7D4CACB-AEB9-E54C-A20A-76A2684BDA2C}">
      <dgm:prSet/>
      <dgm:spPr/>
      <dgm:t>
        <a:bodyPr/>
        <a:lstStyle/>
        <a:p>
          <a:endParaRPr lang="en-US"/>
        </a:p>
      </dgm:t>
    </dgm:pt>
    <dgm:pt modelId="{4BE8C0F8-F92F-A642-83ED-3D808A9EAB57}" type="sibTrans" cxnId="{F7D4CACB-AEB9-E54C-A20A-76A2684BDA2C}">
      <dgm:prSet/>
      <dgm:spPr/>
      <dgm:t>
        <a:bodyPr/>
        <a:lstStyle/>
        <a:p>
          <a:endParaRPr lang="en-US"/>
        </a:p>
      </dgm:t>
    </dgm:pt>
    <dgm:pt modelId="{D33313D7-7914-5547-AD23-C997CEFF1CDF}">
      <dgm:prSet phldrT="[Text]" custT="1"/>
      <dgm:spPr>
        <a:solidFill>
          <a:schemeClr val="accent2">
            <a:lumMod val="20000"/>
            <a:lumOff val="80000"/>
          </a:schemeClr>
        </a:solidFill>
      </dgm:spPr>
      <dgm:t>
        <a:bodyPr/>
        <a:lstStyle/>
        <a:p>
          <a:r>
            <a:rPr lang="en-US" sz="2000"/>
            <a:t>312with </a:t>
          </a:r>
          <a:r>
            <a:rPr lang="en-US" sz="2000" dirty="0"/>
            <a:t>a Healthy Start form present (Table 2) </a:t>
          </a:r>
        </a:p>
      </dgm:t>
    </dgm:pt>
    <dgm:pt modelId="{2F89D60E-F8F9-1E43-8233-433851108BA1}" type="parTrans" cxnId="{D37A6492-A4EF-2145-945A-159DB6018AF1}">
      <dgm:prSet/>
      <dgm:spPr/>
      <dgm:t>
        <a:bodyPr/>
        <a:lstStyle/>
        <a:p>
          <a:endParaRPr lang="en-US"/>
        </a:p>
      </dgm:t>
    </dgm:pt>
    <dgm:pt modelId="{1880F0B2-5C6B-0446-8B68-E9CFBF807BFD}" type="sibTrans" cxnId="{D37A6492-A4EF-2145-945A-159DB6018AF1}">
      <dgm:prSet/>
      <dgm:spPr/>
      <dgm:t>
        <a:bodyPr/>
        <a:lstStyle/>
        <a:p>
          <a:endParaRPr lang="en-US"/>
        </a:p>
      </dgm:t>
    </dgm:pt>
    <dgm:pt modelId="{7121C481-37B0-A443-8768-FEB4F64AB314}" type="pres">
      <dgm:prSet presAssocID="{36DE9F1F-1073-3248-A079-F4273E1C002B}" presName="hierChild1" presStyleCnt="0">
        <dgm:presLayoutVars>
          <dgm:orgChart val="1"/>
          <dgm:chPref val="1"/>
          <dgm:dir/>
          <dgm:animOne val="branch"/>
          <dgm:animLvl val="lvl"/>
          <dgm:resizeHandles/>
        </dgm:presLayoutVars>
      </dgm:prSet>
      <dgm:spPr/>
    </dgm:pt>
    <dgm:pt modelId="{3FAFE409-A6F0-A346-94A0-32B14F69C428}" type="pres">
      <dgm:prSet presAssocID="{378B0F99-9E1D-104F-AE1C-69533BAEAE28}" presName="hierRoot1" presStyleCnt="0">
        <dgm:presLayoutVars>
          <dgm:hierBranch val="init"/>
        </dgm:presLayoutVars>
      </dgm:prSet>
      <dgm:spPr/>
    </dgm:pt>
    <dgm:pt modelId="{5CA831E2-590A-554F-B9FB-2010722D25D6}" type="pres">
      <dgm:prSet presAssocID="{378B0F99-9E1D-104F-AE1C-69533BAEAE28}" presName="rootComposite1" presStyleCnt="0"/>
      <dgm:spPr/>
    </dgm:pt>
    <dgm:pt modelId="{5DFC0FE5-9118-F84B-BFCC-692CC3F37EA3}" type="pres">
      <dgm:prSet presAssocID="{378B0F99-9E1D-104F-AE1C-69533BAEAE28}" presName="rootText1" presStyleLbl="node0" presStyleIdx="0" presStyleCnt="1" custScaleX="138406">
        <dgm:presLayoutVars>
          <dgm:chPref val="3"/>
        </dgm:presLayoutVars>
      </dgm:prSet>
      <dgm:spPr/>
    </dgm:pt>
    <dgm:pt modelId="{44691BC2-CDDB-6C4B-965C-DFFF58621646}" type="pres">
      <dgm:prSet presAssocID="{378B0F99-9E1D-104F-AE1C-69533BAEAE28}" presName="rootConnector1" presStyleLbl="node1" presStyleIdx="0" presStyleCnt="0"/>
      <dgm:spPr/>
    </dgm:pt>
    <dgm:pt modelId="{861A0B59-44ED-6647-85FF-EE4D99468788}" type="pres">
      <dgm:prSet presAssocID="{378B0F99-9E1D-104F-AE1C-69533BAEAE28}" presName="hierChild2" presStyleCnt="0"/>
      <dgm:spPr/>
    </dgm:pt>
    <dgm:pt modelId="{3B34B47E-343B-7A4A-89F5-414C16BDC8E8}" type="pres">
      <dgm:prSet presAssocID="{AEEB4CB0-55A6-7E4F-8549-91E47E641BFF}" presName="Name37" presStyleLbl="parChTrans1D2" presStyleIdx="0" presStyleCnt="2"/>
      <dgm:spPr/>
    </dgm:pt>
    <dgm:pt modelId="{6974098A-9A70-F145-849A-EABD180297C6}" type="pres">
      <dgm:prSet presAssocID="{6ECA32B9-7FD5-834E-B991-B3091FF79A76}" presName="hierRoot2" presStyleCnt="0">
        <dgm:presLayoutVars>
          <dgm:hierBranch val="init"/>
        </dgm:presLayoutVars>
      </dgm:prSet>
      <dgm:spPr/>
    </dgm:pt>
    <dgm:pt modelId="{9D078DA0-FC80-B74B-8A2B-97B4A9CDDF36}" type="pres">
      <dgm:prSet presAssocID="{6ECA32B9-7FD5-834E-B991-B3091FF79A76}" presName="rootComposite" presStyleCnt="0"/>
      <dgm:spPr/>
    </dgm:pt>
    <dgm:pt modelId="{C4011A65-3B5C-8149-9B3D-AA47951D2E7A}" type="pres">
      <dgm:prSet presAssocID="{6ECA32B9-7FD5-834E-B991-B3091FF79A76}" presName="rootText" presStyleLbl="node2" presStyleIdx="0" presStyleCnt="1" custScaleX="171972" custScaleY="110667">
        <dgm:presLayoutVars>
          <dgm:chPref val="3"/>
        </dgm:presLayoutVars>
      </dgm:prSet>
      <dgm:spPr/>
    </dgm:pt>
    <dgm:pt modelId="{53FEF0E2-B3EF-6D41-A769-7D308C8E6772}" type="pres">
      <dgm:prSet presAssocID="{6ECA32B9-7FD5-834E-B991-B3091FF79A76}" presName="rootConnector" presStyleLbl="node2" presStyleIdx="0" presStyleCnt="1"/>
      <dgm:spPr/>
    </dgm:pt>
    <dgm:pt modelId="{78C9BE34-70A2-F743-B585-3DD62A107104}" type="pres">
      <dgm:prSet presAssocID="{6ECA32B9-7FD5-834E-B991-B3091FF79A76}" presName="hierChild4" presStyleCnt="0"/>
      <dgm:spPr/>
    </dgm:pt>
    <dgm:pt modelId="{5140AAE6-1BDF-A246-9CE7-6C238B82FE3E}" type="pres">
      <dgm:prSet presAssocID="{05B60403-3F99-D245-B48A-513CB5B82834}" presName="Name37" presStyleLbl="parChTrans1D3" presStyleIdx="0" presStyleCnt="1"/>
      <dgm:spPr/>
    </dgm:pt>
    <dgm:pt modelId="{CA0514EA-F100-D547-8AB6-78CA363DA9A5}" type="pres">
      <dgm:prSet presAssocID="{6BEEC8F0-6EC4-7241-A835-A858DBA16E51}" presName="hierRoot2" presStyleCnt="0">
        <dgm:presLayoutVars>
          <dgm:hierBranch val="init"/>
        </dgm:presLayoutVars>
      </dgm:prSet>
      <dgm:spPr/>
    </dgm:pt>
    <dgm:pt modelId="{D84AA90D-8018-084A-B17A-F0F0C7996507}" type="pres">
      <dgm:prSet presAssocID="{6BEEC8F0-6EC4-7241-A835-A858DBA16E51}" presName="rootComposite" presStyleCnt="0"/>
      <dgm:spPr/>
    </dgm:pt>
    <dgm:pt modelId="{8D4023A2-8654-1147-9B11-72835FFAB1A6}" type="pres">
      <dgm:prSet presAssocID="{6BEEC8F0-6EC4-7241-A835-A858DBA16E51}" presName="rootText" presStyleLbl="node3" presStyleIdx="0" presStyleCnt="1" custScaleX="150627" custScaleY="99862">
        <dgm:presLayoutVars>
          <dgm:chPref val="3"/>
        </dgm:presLayoutVars>
      </dgm:prSet>
      <dgm:spPr/>
    </dgm:pt>
    <dgm:pt modelId="{966D5D4B-B22F-7549-B1EC-2D8010F15B5B}" type="pres">
      <dgm:prSet presAssocID="{6BEEC8F0-6EC4-7241-A835-A858DBA16E51}" presName="rootConnector" presStyleLbl="node3" presStyleIdx="0" presStyleCnt="1"/>
      <dgm:spPr/>
    </dgm:pt>
    <dgm:pt modelId="{1D47D70E-D18A-AE40-ADEC-EAD4BC619440}" type="pres">
      <dgm:prSet presAssocID="{6BEEC8F0-6EC4-7241-A835-A858DBA16E51}" presName="hierChild4" presStyleCnt="0"/>
      <dgm:spPr/>
    </dgm:pt>
    <dgm:pt modelId="{B44923CF-419D-EF4B-804D-93607F5FE1A2}" type="pres">
      <dgm:prSet presAssocID="{2F89D60E-F8F9-1E43-8233-433851108BA1}" presName="Name37" presStyleLbl="parChTrans1D4" presStyleIdx="0" presStyleCnt="1"/>
      <dgm:spPr/>
    </dgm:pt>
    <dgm:pt modelId="{E116C15C-30EA-B24B-80B3-068880B1295B}" type="pres">
      <dgm:prSet presAssocID="{D33313D7-7914-5547-AD23-C997CEFF1CDF}" presName="hierRoot2" presStyleCnt="0">
        <dgm:presLayoutVars>
          <dgm:hierBranch val="init"/>
        </dgm:presLayoutVars>
      </dgm:prSet>
      <dgm:spPr/>
    </dgm:pt>
    <dgm:pt modelId="{EDABF837-9CF2-C745-B651-CC139CDA0BCF}" type="pres">
      <dgm:prSet presAssocID="{D33313D7-7914-5547-AD23-C997CEFF1CDF}" presName="rootComposite" presStyleCnt="0"/>
      <dgm:spPr/>
    </dgm:pt>
    <dgm:pt modelId="{0E745B06-DC28-E749-8984-7C84D858976B}" type="pres">
      <dgm:prSet presAssocID="{D33313D7-7914-5547-AD23-C997CEFF1CDF}" presName="rootText" presStyleLbl="node4" presStyleIdx="0" presStyleCnt="1" custScaleX="151971">
        <dgm:presLayoutVars>
          <dgm:chPref val="3"/>
        </dgm:presLayoutVars>
      </dgm:prSet>
      <dgm:spPr/>
    </dgm:pt>
    <dgm:pt modelId="{46D9520A-0B82-964E-B8BD-6591C4957457}" type="pres">
      <dgm:prSet presAssocID="{D33313D7-7914-5547-AD23-C997CEFF1CDF}" presName="rootConnector" presStyleLbl="node4" presStyleIdx="0" presStyleCnt="1"/>
      <dgm:spPr/>
    </dgm:pt>
    <dgm:pt modelId="{44A0D129-BD7C-AE40-B38F-F338622ED1CA}" type="pres">
      <dgm:prSet presAssocID="{D33313D7-7914-5547-AD23-C997CEFF1CDF}" presName="hierChild4" presStyleCnt="0"/>
      <dgm:spPr/>
    </dgm:pt>
    <dgm:pt modelId="{B88F5201-DE21-284A-AB3A-757E4124E81B}" type="pres">
      <dgm:prSet presAssocID="{D33313D7-7914-5547-AD23-C997CEFF1CDF}" presName="hierChild5" presStyleCnt="0"/>
      <dgm:spPr/>
    </dgm:pt>
    <dgm:pt modelId="{EE82B0E4-0FD0-1749-AC7B-285D95D3AB0A}" type="pres">
      <dgm:prSet presAssocID="{6BEEC8F0-6EC4-7241-A835-A858DBA16E51}" presName="hierChild5" presStyleCnt="0"/>
      <dgm:spPr/>
    </dgm:pt>
    <dgm:pt modelId="{874D687F-36BE-C344-BC65-4D5794B6F6FB}" type="pres">
      <dgm:prSet presAssocID="{6ECA32B9-7FD5-834E-B991-B3091FF79A76}" presName="hierChild5" presStyleCnt="0"/>
      <dgm:spPr/>
    </dgm:pt>
    <dgm:pt modelId="{32272F7F-C98B-964E-B345-083B10FFDF83}" type="pres">
      <dgm:prSet presAssocID="{378B0F99-9E1D-104F-AE1C-69533BAEAE28}" presName="hierChild3" presStyleCnt="0"/>
      <dgm:spPr/>
    </dgm:pt>
    <dgm:pt modelId="{6DE85359-716F-254E-B6D2-666491E37432}" type="pres">
      <dgm:prSet presAssocID="{91191441-B734-2A42-A36A-FF6E907452DD}" presName="Name111" presStyleLbl="parChTrans1D2" presStyleIdx="1" presStyleCnt="2"/>
      <dgm:spPr/>
    </dgm:pt>
    <dgm:pt modelId="{22F6BFB2-6E5A-DB4B-8562-AEF149128633}" type="pres">
      <dgm:prSet presAssocID="{44AE1788-04AF-B140-B90D-13AE1C65BCCB}" presName="hierRoot3" presStyleCnt="0">
        <dgm:presLayoutVars>
          <dgm:hierBranch val="init"/>
        </dgm:presLayoutVars>
      </dgm:prSet>
      <dgm:spPr/>
    </dgm:pt>
    <dgm:pt modelId="{47D1AA4A-FDF6-F54D-993F-C9C9D538DDAC}" type="pres">
      <dgm:prSet presAssocID="{44AE1788-04AF-B140-B90D-13AE1C65BCCB}" presName="rootComposite3" presStyleCnt="0"/>
      <dgm:spPr/>
    </dgm:pt>
    <dgm:pt modelId="{9AB32E70-FA32-1A4A-80E7-0E3DFD984479}" type="pres">
      <dgm:prSet presAssocID="{44AE1788-04AF-B140-B90D-13AE1C65BCCB}" presName="rootText3" presStyleLbl="asst1" presStyleIdx="0" presStyleCnt="1" custScaleX="170234" custScaleY="242151" custLinFactNeighborX="-67532" custLinFactNeighborY="-1920">
        <dgm:presLayoutVars>
          <dgm:chPref val="3"/>
        </dgm:presLayoutVars>
      </dgm:prSet>
      <dgm:spPr/>
    </dgm:pt>
    <dgm:pt modelId="{6C19D1D3-E3BF-CA48-A9F7-DAC7EB798BE7}" type="pres">
      <dgm:prSet presAssocID="{44AE1788-04AF-B140-B90D-13AE1C65BCCB}" presName="rootConnector3" presStyleLbl="asst1" presStyleIdx="0" presStyleCnt="1"/>
      <dgm:spPr/>
    </dgm:pt>
    <dgm:pt modelId="{F6BAE598-FC09-EF4A-8AF4-BBFAA603F5B9}" type="pres">
      <dgm:prSet presAssocID="{44AE1788-04AF-B140-B90D-13AE1C65BCCB}" presName="hierChild6" presStyleCnt="0"/>
      <dgm:spPr/>
    </dgm:pt>
    <dgm:pt modelId="{FD59FDEC-6A76-9042-86F0-07BB7086F40E}" type="pres">
      <dgm:prSet presAssocID="{44AE1788-04AF-B140-B90D-13AE1C65BCCB}" presName="hierChild7" presStyleCnt="0"/>
      <dgm:spPr/>
    </dgm:pt>
  </dgm:ptLst>
  <dgm:cxnLst>
    <dgm:cxn modelId="{714E6005-43D6-824A-8D1E-7CA6A9C91FCC}" srcId="{378B0F99-9E1D-104F-AE1C-69533BAEAE28}" destId="{44AE1788-04AF-B140-B90D-13AE1C65BCCB}" srcOrd="0" destOrd="0" parTransId="{91191441-B734-2A42-A36A-FF6E907452DD}" sibTransId="{0DB9BE47-51DA-6C4E-B60F-4808652C01A6}"/>
    <dgm:cxn modelId="{29EFDB10-64E4-2D43-A418-902790D3A7EA}" type="presOf" srcId="{D33313D7-7914-5547-AD23-C997CEFF1CDF}" destId="{46D9520A-0B82-964E-B8BD-6591C4957457}" srcOrd="1" destOrd="0" presId="urn:microsoft.com/office/officeart/2005/8/layout/orgChart1"/>
    <dgm:cxn modelId="{F8733E16-400E-2240-823A-012F3CE0CB34}" type="presOf" srcId="{378B0F99-9E1D-104F-AE1C-69533BAEAE28}" destId="{44691BC2-CDDB-6C4B-965C-DFFF58621646}" srcOrd="1" destOrd="0" presId="urn:microsoft.com/office/officeart/2005/8/layout/orgChart1"/>
    <dgm:cxn modelId="{142B102B-B056-674D-B3B9-568722506504}" type="presOf" srcId="{6BEEC8F0-6EC4-7241-A835-A858DBA16E51}" destId="{8D4023A2-8654-1147-9B11-72835FFAB1A6}" srcOrd="0" destOrd="0" presId="urn:microsoft.com/office/officeart/2005/8/layout/orgChart1"/>
    <dgm:cxn modelId="{0997852D-4391-8B4E-BD13-F0978E684794}" type="presOf" srcId="{91191441-B734-2A42-A36A-FF6E907452DD}" destId="{6DE85359-716F-254E-B6D2-666491E37432}" srcOrd="0" destOrd="0" presId="urn:microsoft.com/office/officeart/2005/8/layout/orgChart1"/>
    <dgm:cxn modelId="{56533C5E-3687-4949-BB59-3509C190B949}" type="presOf" srcId="{D33313D7-7914-5547-AD23-C997CEFF1CDF}" destId="{0E745B06-DC28-E749-8984-7C84D858976B}" srcOrd="0" destOrd="0" presId="urn:microsoft.com/office/officeart/2005/8/layout/orgChart1"/>
    <dgm:cxn modelId="{877DDF41-15B4-E14C-A470-560AC3291887}" type="presOf" srcId="{378B0F99-9E1D-104F-AE1C-69533BAEAE28}" destId="{5DFC0FE5-9118-F84B-BFCC-692CC3F37EA3}" srcOrd="0" destOrd="0" presId="urn:microsoft.com/office/officeart/2005/8/layout/orgChart1"/>
    <dgm:cxn modelId="{B86D3D64-E3B4-0B49-A1AD-650FF0CCEE81}" srcId="{378B0F99-9E1D-104F-AE1C-69533BAEAE28}" destId="{6ECA32B9-7FD5-834E-B991-B3091FF79A76}" srcOrd="1" destOrd="0" parTransId="{AEEB4CB0-55A6-7E4F-8549-91E47E641BFF}" sibTransId="{1E95F926-E557-A04E-8E20-820F9249B077}"/>
    <dgm:cxn modelId="{80D4F06D-E0D7-7548-A699-5A8F64F5F3A4}" type="presOf" srcId="{6ECA32B9-7FD5-834E-B991-B3091FF79A76}" destId="{C4011A65-3B5C-8149-9B3D-AA47951D2E7A}" srcOrd="0" destOrd="0" presId="urn:microsoft.com/office/officeart/2005/8/layout/orgChart1"/>
    <dgm:cxn modelId="{5678414F-1A46-BC48-BDFB-3FD72415B627}" type="presOf" srcId="{05B60403-3F99-D245-B48A-513CB5B82834}" destId="{5140AAE6-1BDF-A246-9CE7-6C238B82FE3E}" srcOrd="0" destOrd="0" presId="urn:microsoft.com/office/officeart/2005/8/layout/orgChart1"/>
    <dgm:cxn modelId="{74FB1778-D86A-0D40-8241-1825006FB0BB}" type="presOf" srcId="{6ECA32B9-7FD5-834E-B991-B3091FF79A76}" destId="{53FEF0E2-B3EF-6D41-A769-7D308C8E6772}" srcOrd="1" destOrd="0" presId="urn:microsoft.com/office/officeart/2005/8/layout/orgChart1"/>
    <dgm:cxn modelId="{10DEE959-9AC3-4749-9B8F-7AE2E239A8CF}" type="presOf" srcId="{6BEEC8F0-6EC4-7241-A835-A858DBA16E51}" destId="{966D5D4B-B22F-7549-B1EC-2D8010F15B5B}" srcOrd="1" destOrd="0" presId="urn:microsoft.com/office/officeart/2005/8/layout/orgChart1"/>
    <dgm:cxn modelId="{200C5080-C40B-DB40-AB12-E84315667D38}" type="presOf" srcId="{44AE1788-04AF-B140-B90D-13AE1C65BCCB}" destId="{9AB32E70-FA32-1A4A-80E7-0E3DFD984479}" srcOrd="0" destOrd="0" presId="urn:microsoft.com/office/officeart/2005/8/layout/orgChart1"/>
    <dgm:cxn modelId="{D37A6492-A4EF-2145-945A-159DB6018AF1}" srcId="{6BEEC8F0-6EC4-7241-A835-A858DBA16E51}" destId="{D33313D7-7914-5547-AD23-C997CEFF1CDF}" srcOrd="0" destOrd="0" parTransId="{2F89D60E-F8F9-1E43-8233-433851108BA1}" sibTransId="{1880F0B2-5C6B-0446-8B68-E9CFBF807BFD}"/>
    <dgm:cxn modelId="{2FB21EA2-9776-6146-A508-918A7B885F76}" srcId="{36DE9F1F-1073-3248-A079-F4273E1C002B}" destId="{378B0F99-9E1D-104F-AE1C-69533BAEAE28}" srcOrd="0" destOrd="0" parTransId="{2C8B18BC-3F01-7F4F-878D-00B2651B79A4}" sibTransId="{7DC0D1C4-937E-2346-856C-9D16E564B3AE}"/>
    <dgm:cxn modelId="{451C0DA7-DE0D-654D-B45C-E650B943C017}" type="presOf" srcId="{2F89D60E-F8F9-1E43-8233-433851108BA1}" destId="{B44923CF-419D-EF4B-804D-93607F5FE1A2}" srcOrd="0" destOrd="0" presId="urn:microsoft.com/office/officeart/2005/8/layout/orgChart1"/>
    <dgm:cxn modelId="{9F5FEEB0-BE87-AF49-8D26-7860B4CE10A9}" type="presOf" srcId="{44AE1788-04AF-B140-B90D-13AE1C65BCCB}" destId="{6C19D1D3-E3BF-CA48-A9F7-DAC7EB798BE7}" srcOrd="1" destOrd="0" presId="urn:microsoft.com/office/officeart/2005/8/layout/orgChart1"/>
    <dgm:cxn modelId="{212BA0BE-5771-6542-BABC-67B83B439992}" type="presOf" srcId="{AEEB4CB0-55A6-7E4F-8549-91E47E641BFF}" destId="{3B34B47E-343B-7A4A-89F5-414C16BDC8E8}" srcOrd="0" destOrd="0" presId="urn:microsoft.com/office/officeart/2005/8/layout/orgChart1"/>
    <dgm:cxn modelId="{F7D4CACB-AEB9-E54C-A20A-76A2684BDA2C}" srcId="{6ECA32B9-7FD5-834E-B991-B3091FF79A76}" destId="{6BEEC8F0-6EC4-7241-A835-A858DBA16E51}" srcOrd="0" destOrd="0" parTransId="{05B60403-3F99-D245-B48A-513CB5B82834}" sibTransId="{4BE8C0F8-F92F-A642-83ED-3D808A9EAB57}"/>
    <dgm:cxn modelId="{BF4D86EA-80B1-724B-81CD-D1B1C35EC780}" type="presOf" srcId="{36DE9F1F-1073-3248-A079-F4273E1C002B}" destId="{7121C481-37B0-A443-8768-FEB4F64AB314}" srcOrd="0" destOrd="0" presId="urn:microsoft.com/office/officeart/2005/8/layout/orgChart1"/>
    <dgm:cxn modelId="{7C40F197-9D24-BA4D-AB49-B5378A919A28}" type="presParOf" srcId="{7121C481-37B0-A443-8768-FEB4F64AB314}" destId="{3FAFE409-A6F0-A346-94A0-32B14F69C428}" srcOrd="0" destOrd="0" presId="urn:microsoft.com/office/officeart/2005/8/layout/orgChart1"/>
    <dgm:cxn modelId="{C525ECF6-765C-9E45-9758-A86500A9A3FD}" type="presParOf" srcId="{3FAFE409-A6F0-A346-94A0-32B14F69C428}" destId="{5CA831E2-590A-554F-B9FB-2010722D25D6}" srcOrd="0" destOrd="0" presId="urn:microsoft.com/office/officeart/2005/8/layout/orgChart1"/>
    <dgm:cxn modelId="{DB8BD19D-5E43-4E4A-AE6D-6131B98BF81B}" type="presParOf" srcId="{5CA831E2-590A-554F-B9FB-2010722D25D6}" destId="{5DFC0FE5-9118-F84B-BFCC-692CC3F37EA3}" srcOrd="0" destOrd="0" presId="urn:microsoft.com/office/officeart/2005/8/layout/orgChart1"/>
    <dgm:cxn modelId="{7310D281-4C3B-0E4B-9146-FA94CD4C6136}" type="presParOf" srcId="{5CA831E2-590A-554F-B9FB-2010722D25D6}" destId="{44691BC2-CDDB-6C4B-965C-DFFF58621646}" srcOrd="1" destOrd="0" presId="urn:microsoft.com/office/officeart/2005/8/layout/orgChart1"/>
    <dgm:cxn modelId="{B3C14AF2-2252-834C-B436-2268232E742F}" type="presParOf" srcId="{3FAFE409-A6F0-A346-94A0-32B14F69C428}" destId="{861A0B59-44ED-6647-85FF-EE4D99468788}" srcOrd="1" destOrd="0" presId="urn:microsoft.com/office/officeart/2005/8/layout/orgChart1"/>
    <dgm:cxn modelId="{3CB7D999-B98E-6A49-8DDF-AAE174BA0B01}" type="presParOf" srcId="{861A0B59-44ED-6647-85FF-EE4D99468788}" destId="{3B34B47E-343B-7A4A-89F5-414C16BDC8E8}" srcOrd="0" destOrd="0" presId="urn:microsoft.com/office/officeart/2005/8/layout/orgChart1"/>
    <dgm:cxn modelId="{1D9D6D77-C733-C940-82E4-8C778438038D}" type="presParOf" srcId="{861A0B59-44ED-6647-85FF-EE4D99468788}" destId="{6974098A-9A70-F145-849A-EABD180297C6}" srcOrd="1" destOrd="0" presId="urn:microsoft.com/office/officeart/2005/8/layout/orgChart1"/>
    <dgm:cxn modelId="{5E9381BE-A933-6741-9192-1C1261DAFF97}" type="presParOf" srcId="{6974098A-9A70-F145-849A-EABD180297C6}" destId="{9D078DA0-FC80-B74B-8A2B-97B4A9CDDF36}" srcOrd="0" destOrd="0" presId="urn:microsoft.com/office/officeart/2005/8/layout/orgChart1"/>
    <dgm:cxn modelId="{63FD4C0F-E024-594B-A9CA-6775EE83DF31}" type="presParOf" srcId="{9D078DA0-FC80-B74B-8A2B-97B4A9CDDF36}" destId="{C4011A65-3B5C-8149-9B3D-AA47951D2E7A}" srcOrd="0" destOrd="0" presId="urn:microsoft.com/office/officeart/2005/8/layout/orgChart1"/>
    <dgm:cxn modelId="{44EA37F1-0B02-2447-A71A-0C0C548EDD1E}" type="presParOf" srcId="{9D078DA0-FC80-B74B-8A2B-97B4A9CDDF36}" destId="{53FEF0E2-B3EF-6D41-A769-7D308C8E6772}" srcOrd="1" destOrd="0" presId="urn:microsoft.com/office/officeart/2005/8/layout/orgChart1"/>
    <dgm:cxn modelId="{1C566C5D-38A6-A246-92BC-531F563FA6A8}" type="presParOf" srcId="{6974098A-9A70-F145-849A-EABD180297C6}" destId="{78C9BE34-70A2-F743-B585-3DD62A107104}" srcOrd="1" destOrd="0" presId="urn:microsoft.com/office/officeart/2005/8/layout/orgChart1"/>
    <dgm:cxn modelId="{811BA5E8-16A7-9641-A97D-CA0A632B48EF}" type="presParOf" srcId="{78C9BE34-70A2-F743-B585-3DD62A107104}" destId="{5140AAE6-1BDF-A246-9CE7-6C238B82FE3E}" srcOrd="0" destOrd="0" presId="urn:microsoft.com/office/officeart/2005/8/layout/orgChart1"/>
    <dgm:cxn modelId="{5BE9F459-9CF9-2545-9360-B3D3B6E7B25F}" type="presParOf" srcId="{78C9BE34-70A2-F743-B585-3DD62A107104}" destId="{CA0514EA-F100-D547-8AB6-78CA363DA9A5}" srcOrd="1" destOrd="0" presId="urn:microsoft.com/office/officeart/2005/8/layout/orgChart1"/>
    <dgm:cxn modelId="{A70DD86E-3373-4345-BA04-41E754D372A0}" type="presParOf" srcId="{CA0514EA-F100-D547-8AB6-78CA363DA9A5}" destId="{D84AA90D-8018-084A-B17A-F0F0C7996507}" srcOrd="0" destOrd="0" presId="urn:microsoft.com/office/officeart/2005/8/layout/orgChart1"/>
    <dgm:cxn modelId="{3CE1477B-DCCD-9A42-8E1D-A36F95C07268}" type="presParOf" srcId="{D84AA90D-8018-084A-B17A-F0F0C7996507}" destId="{8D4023A2-8654-1147-9B11-72835FFAB1A6}" srcOrd="0" destOrd="0" presId="urn:microsoft.com/office/officeart/2005/8/layout/orgChart1"/>
    <dgm:cxn modelId="{7A315C28-9DBE-0E49-8E66-AEB2888D5452}" type="presParOf" srcId="{D84AA90D-8018-084A-B17A-F0F0C7996507}" destId="{966D5D4B-B22F-7549-B1EC-2D8010F15B5B}" srcOrd="1" destOrd="0" presId="urn:microsoft.com/office/officeart/2005/8/layout/orgChart1"/>
    <dgm:cxn modelId="{4D96AA8F-928A-6E42-9639-4F0EBDB7FF45}" type="presParOf" srcId="{CA0514EA-F100-D547-8AB6-78CA363DA9A5}" destId="{1D47D70E-D18A-AE40-ADEC-EAD4BC619440}" srcOrd="1" destOrd="0" presId="urn:microsoft.com/office/officeart/2005/8/layout/orgChart1"/>
    <dgm:cxn modelId="{827444EE-969A-404C-83FC-A956BEC732B2}" type="presParOf" srcId="{1D47D70E-D18A-AE40-ADEC-EAD4BC619440}" destId="{B44923CF-419D-EF4B-804D-93607F5FE1A2}" srcOrd="0" destOrd="0" presId="urn:microsoft.com/office/officeart/2005/8/layout/orgChart1"/>
    <dgm:cxn modelId="{BA2C7EF7-75DA-6B4F-863E-01FBAFA7151B}" type="presParOf" srcId="{1D47D70E-D18A-AE40-ADEC-EAD4BC619440}" destId="{E116C15C-30EA-B24B-80B3-068880B1295B}" srcOrd="1" destOrd="0" presId="urn:microsoft.com/office/officeart/2005/8/layout/orgChart1"/>
    <dgm:cxn modelId="{DC9E7730-10F5-0D47-8BCC-0BECA494F154}" type="presParOf" srcId="{E116C15C-30EA-B24B-80B3-068880B1295B}" destId="{EDABF837-9CF2-C745-B651-CC139CDA0BCF}" srcOrd="0" destOrd="0" presId="urn:microsoft.com/office/officeart/2005/8/layout/orgChart1"/>
    <dgm:cxn modelId="{D7462806-8B88-934A-8945-62A00F4B3064}" type="presParOf" srcId="{EDABF837-9CF2-C745-B651-CC139CDA0BCF}" destId="{0E745B06-DC28-E749-8984-7C84D858976B}" srcOrd="0" destOrd="0" presId="urn:microsoft.com/office/officeart/2005/8/layout/orgChart1"/>
    <dgm:cxn modelId="{41DFE953-250A-6C4C-8D62-B70C2C80D415}" type="presParOf" srcId="{EDABF837-9CF2-C745-B651-CC139CDA0BCF}" destId="{46D9520A-0B82-964E-B8BD-6591C4957457}" srcOrd="1" destOrd="0" presId="urn:microsoft.com/office/officeart/2005/8/layout/orgChart1"/>
    <dgm:cxn modelId="{CEBDDAE7-90E3-B549-A024-4CA0E44B46A7}" type="presParOf" srcId="{E116C15C-30EA-B24B-80B3-068880B1295B}" destId="{44A0D129-BD7C-AE40-B38F-F338622ED1CA}" srcOrd="1" destOrd="0" presId="urn:microsoft.com/office/officeart/2005/8/layout/orgChart1"/>
    <dgm:cxn modelId="{C51156B3-BA07-B747-A787-CC82BCD5DE8C}" type="presParOf" srcId="{E116C15C-30EA-B24B-80B3-068880B1295B}" destId="{B88F5201-DE21-284A-AB3A-757E4124E81B}" srcOrd="2" destOrd="0" presId="urn:microsoft.com/office/officeart/2005/8/layout/orgChart1"/>
    <dgm:cxn modelId="{ACCA16C9-F0D7-F246-A803-2B89C45BF20C}" type="presParOf" srcId="{CA0514EA-F100-D547-8AB6-78CA363DA9A5}" destId="{EE82B0E4-0FD0-1749-AC7B-285D95D3AB0A}" srcOrd="2" destOrd="0" presId="urn:microsoft.com/office/officeart/2005/8/layout/orgChart1"/>
    <dgm:cxn modelId="{012C6956-7406-4A48-81F9-20A7B86682AD}" type="presParOf" srcId="{6974098A-9A70-F145-849A-EABD180297C6}" destId="{874D687F-36BE-C344-BC65-4D5794B6F6FB}" srcOrd="2" destOrd="0" presId="urn:microsoft.com/office/officeart/2005/8/layout/orgChart1"/>
    <dgm:cxn modelId="{DC7B4DEF-5673-7342-83BB-DE224A8FA96F}" type="presParOf" srcId="{3FAFE409-A6F0-A346-94A0-32B14F69C428}" destId="{32272F7F-C98B-964E-B345-083B10FFDF83}" srcOrd="2" destOrd="0" presId="urn:microsoft.com/office/officeart/2005/8/layout/orgChart1"/>
    <dgm:cxn modelId="{64434362-C754-4141-AA9F-33A935EB8FE2}" type="presParOf" srcId="{32272F7F-C98B-964E-B345-083B10FFDF83}" destId="{6DE85359-716F-254E-B6D2-666491E37432}" srcOrd="0" destOrd="0" presId="urn:microsoft.com/office/officeart/2005/8/layout/orgChart1"/>
    <dgm:cxn modelId="{37D17BC6-D06F-A449-9B74-AA920028D209}" type="presParOf" srcId="{32272F7F-C98B-964E-B345-083B10FFDF83}" destId="{22F6BFB2-6E5A-DB4B-8562-AEF149128633}" srcOrd="1" destOrd="0" presId="urn:microsoft.com/office/officeart/2005/8/layout/orgChart1"/>
    <dgm:cxn modelId="{925E1ABA-3F61-A945-BBE3-47D2A0543C23}" type="presParOf" srcId="{22F6BFB2-6E5A-DB4B-8562-AEF149128633}" destId="{47D1AA4A-FDF6-F54D-993F-C9C9D538DDAC}" srcOrd="0" destOrd="0" presId="urn:microsoft.com/office/officeart/2005/8/layout/orgChart1"/>
    <dgm:cxn modelId="{F6B12A70-6E7E-B145-A71E-19648C19F850}" type="presParOf" srcId="{47D1AA4A-FDF6-F54D-993F-C9C9D538DDAC}" destId="{9AB32E70-FA32-1A4A-80E7-0E3DFD984479}" srcOrd="0" destOrd="0" presId="urn:microsoft.com/office/officeart/2005/8/layout/orgChart1"/>
    <dgm:cxn modelId="{7D0E8F5F-903F-CE4D-9B25-642B0AB51051}" type="presParOf" srcId="{47D1AA4A-FDF6-F54D-993F-C9C9D538DDAC}" destId="{6C19D1D3-E3BF-CA48-A9F7-DAC7EB798BE7}" srcOrd="1" destOrd="0" presId="urn:microsoft.com/office/officeart/2005/8/layout/orgChart1"/>
    <dgm:cxn modelId="{D9C8F586-92F5-1E4B-B702-A42CCFE52FDB}" type="presParOf" srcId="{22F6BFB2-6E5A-DB4B-8562-AEF149128633}" destId="{F6BAE598-FC09-EF4A-8AF4-BBFAA603F5B9}" srcOrd="1" destOrd="0" presId="urn:microsoft.com/office/officeart/2005/8/layout/orgChart1"/>
    <dgm:cxn modelId="{49EAC9CE-A48E-2140-B85A-62D94219D806}" type="presParOf" srcId="{22F6BFB2-6E5A-DB4B-8562-AEF149128633}" destId="{FD59FDEC-6A76-9042-86F0-07BB7086F40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96AE5-6462-EC47-ACDA-FFA654477D49}">
      <dsp:nvSpPr>
        <dsp:cNvPr id="0" name=""/>
        <dsp:cNvSpPr/>
      </dsp:nvSpPr>
      <dsp:spPr>
        <a:xfrm>
          <a:off x="1741" y="565313"/>
          <a:ext cx="3494186" cy="139767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kern="1200" dirty="0"/>
            <a:t>Universal Screening</a:t>
          </a:r>
        </a:p>
      </dsp:txBody>
      <dsp:txXfrm>
        <a:off x="700578" y="565313"/>
        <a:ext cx="2096512" cy="1397674"/>
      </dsp:txXfrm>
    </dsp:sp>
    <dsp:sp modelId="{70E8C665-6FD0-6041-98D7-23029C720A72}">
      <dsp:nvSpPr>
        <dsp:cNvPr id="0" name=""/>
        <dsp:cNvSpPr/>
      </dsp:nvSpPr>
      <dsp:spPr>
        <a:xfrm>
          <a:off x="3041683" y="684115"/>
          <a:ext cx="2900174" cy="116006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Prenatal maternal screen &amp; infant screen immediately after birth</a:t>
          </a:r>
        </a:p>
      </dsp:txBody>
      <dsp:txXfrm>
        <a:off x="3621718" y="684115"/>
        <a:ext cx="1740105" cy="1160069"/>
      </dsp:txXfrm>
    </dsp:sp>
    <dsp:sp modelId="{34BEE94B-E464-EA4B-B068-6869E6348375}">
      <dsp:nvSpPr>
        <dsp:cNvPr id="0" name=""/>
        <dsp:cNvSpPr/>
      </dsp:nvSpPr>
      <dsp:spPr>
        <a:xfrm>
          <a:off x="1741" y="2158662"/>
          <a:ext cx="3494186" cy="139767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kern="1200" dirty="0"/>
            <a:t>Care Coordination</a:t>
          </a:r>
        </a:p>
      </dsp:txBody>
      <dsp:txXfrm>
        <a:off x="700578" y="2158662"/>
        <a:ext cx="2096512" cy="1397674"/>
      </dsp:txXfrm>
    </dsp:sp>
    <dsp:sp modelId="{F7DD0C99-1D20-0B4C-9D28-FBC1C02BBEA1}">
      <dsp:nvSpPr>
        <dsp:cNvPr id="0" name=""/>
        <dsp:cNvSpPr/>
      </dsp:nvSpPr>
      <dsp:spPr>
        <a:xfrm>
          <a:off x="3041683" y="2277465"/>
          <a:ext cx="2900174" cy="116006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Development of individual plan of care and linking of services</a:t>
          </a:r>
        </a:p>
      </dsp:txBody>
      <dsp:txXfrm>
        <a:off x="3621718" y="2277465"/>
        <a:ext cx="1740105" cy="1160069"/>
      </dsp:txXfrm>
    </dsp:sp>
    <dsp:sp modelId="{0AFE4791-9602-CE4A-9A08-B3FFBB28AD1C}">
      <dsp:nvSpPr>
        <dsp:cNvPr id="0" name=""/>
        <dsp:cNvSpPr/>
      </dsp:nvSpPr>
      <dsp:spPr>
        <a:xfrm>
          <a:off x="1741" y="3752011"/>
          <a:ext cx="3494186" cy="139767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marL="0" lvl="0" indent="0" algn="ctr" defTabSz="1289050">
            <a:lnSpc>
              <a:spcPct val="90000"/>
            </a:lnSpc>
            <a:spcBef>
              <a:spcPct val="0"/>
            </a:spcBef>
            <a:spcAft>
              <a:spcPct val="35000"/>
            </a:spcAft>
            <a:buNone/>
          </a:pPr>
          <a:r>
            <a:rPr lang="en-US" sz="2900" kern="1200" dirty="0"/>
            <a:t>Community-Based System Management</a:t>
          </a:r>
        </a:p>
      </dsp:txBody>
      <dsp:txXfrm>
        <a:off x="700578" y="3752011"/>
        <a:ext cx="2096512" cy="1397674"/>
      </dsp:txXfrm>
    </dsp:sp>
    <dsp:sp modelId="{407F6EB2-7A72-4F4D-8B75-092CBE077347}">
      <dsp:nvSpPr>
        <dsp:cNvPr id="0" name=""/>
        <dsp:cNvSpPr/>
      </dsp:nvSpPr>
      <dsp:spPr>
        <a:xfrm>
          <a:off x="3041683" y="3870814"/>
          <a:ext cx="2900174" cy="116006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effectLst/>
              <a:latin typeface="+mn-lt"/>
              <a:ea typeface="ＭＳ Ｐゴシック" charset="0"/>
              <a:cs typeface="Geneva" charset="0"/>
            </a:rPr>
            <a:t>Community-based prenatal and infant health care coalitions</a:t>
          </a:r>
          <a:endParaRPr lang="en-US" sz="1700" kern="1200" dirty="0"/>
        </a:p>
      </dsp:txBody>
      <dsp:txXfrm>
        <a:off x="3621718" y="3870814"/>
        <a:ext cx="1740105" cy="116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42EEC-4669-7340-9238-13AB4C638837}">
      <dsp:nvSpPr>
        <dsp:cNvPr id="0" name=""/>
        <dsp:cNvSpPr/>
      </dsp:nvSpPr>
      <dsp:spPr>
        <a:xfrm>
          <a:off x="-7062267" y="-1080124"/>
          <a:ext cx="8408649" cy="8408649"/>
        </a:xfrm>
        <a:prstGeom prst="blockArc">
          <a:avLst>
            <a:gd name="adj1" fmla="val 18900000"/>
            <a:gd name="adj2" fmla="val 2700000"/>
            <a:gd name="adj3" fmla="val 257"/>
          </a:avLst>
        </a:pr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A51992C-FB72-7E4A-825B-B0561F7A5A16}">
      <dsp:nvSpPr>
        <dsp:cNvPr id="0" name=""/>
        <dsp:cNvSpPr/>
      </dsp:nvSpPr>
      <dsp:spPr>
        <a:xfrm>
          <a:off x="867277" y="533400"/>
          <a:ext cx="7123694" cy="1432558"/>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1934"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a:t>Describe </a:t>
          </a:r>
          <a:r>
            <a:rPr lang="en-US" sz="2200" b="1" kern="1200" dirty="0"/>
            <a:t>differences in self-reported risk factors </a:t>
          </a:r>
          <a:r>
            <a:rPr lang="en-US" sz="2200" kern="1200" dirty="0"/>
            <a:t>between a cohort of mothers who experienced an adverse birth outcome and healthy control dyads </a:t>
          </a:r>
        </a:p>
      </dsp:txBody>
      <dsp:txXfrm>
        <a:off x="867277" y="533400"/>
        <a:ext cx="7123694" cy="1432558"/>
      </dsp:txXfrm>
    </dsp:sp>
    <dsp:sp modelId="{81A2F5B9-31A8-E54A-8CB0-89BC7B00A9C6}">
      <dsp:nvSpPr>
        <dsp:cNvPr id="0" name=""/>
        <dsp:cNvSpPr/>
      </dsp:nvSpPr>
      <dsp:spPr>
        <a:xfrm>
          <a:off x="86227" y="468629"/>
          <a:ext cx="1562100" cy="15621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4A3867A-0C00-9448-B03A-902080A506A7}">
      <dsp:nvSpPr>
        <dsp:cNvPr id="0" name=""/>
        <dsp:cNvSpPr/>
      </dsp:nvSpPr>
      <dsp:spPr>
        <a:xfrm>
          <a:off x="1321536" y="2362201"/>
          <a:ext cx="6669435" cy="1523997"/>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1934"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a:t>Describe how women of </a:t>
          </a:r>
          <a:r>
            <a:rPr lang="en-US" sz="2200" b="1" kern="1200" dirty="0"/>
            <a:t>different races/ethnicity </a:t>
          </a:r>
          <a:r>
            <a:rPr lang="en-US" sz="2200" kern="1200" dirty="0"/>
            <a:t>who delivered preterm or low birth weight infants answer the screening tool</a:t>
          </a:r>
        </a:p>
      </dsp:txBody>
      <dsp:txXfrm>
        <a:off x="1321536" y="2362201"/>
        <a:ext cx="6669435" cy="1523997"/>
      </dsp:txXfrm>
    </dsp:sp>
    <dsp:sp modelId="{F06A591D-5341-F849-8430-1B31FA78BF83}">
      <dsp:nvSpPr>
        <dsp:cNvPr id="0" name=""/>
        <dsp:cNvSpPr/>
      </dsp:nvSpPr>
      <dsp:spPr>
        <a:xfrm>
          <a:off x="540486" y="2343150"/>
          <a:ext cx="1562100" cy="15621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3DD0510-0E1F-9B4B-93AF-4D16EF9E4D3F}">
      <dsp:nvSpPr>
        <dsp:cNvPr id="0" name=""/>
        <dsp:cNvSpPr/>
      </dsp:nvSpPr>
      <dsp:spPr>
        <a:xfrm>
          <a:off x="867277" y="4267201"/>
          <a:ext cx="7123694" cy="1463037"/>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1934"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a:t>Develop a </a:t>
          </a:r>
          <a:r>
            <a:rPr lang="en-US" sz="2200" b="1" kern="1200" dirty="0"/>
            <a:t>predictive model </a:t>
          </a:r>
          <a:r>
            <a:rPr lang="en-US" sz="2200" kern="1200" dirty="0"/>
            <a:t>for preterm birth and LBW based on self-reported </a:t>
          </a:r>
          <a:r>
            <a:rPr lang="en-US" sz="2200" b="0" kern="1200" dirty="0"/>
            <a:t>Healthy Start risk factors </a:t>
          </a:r>
        </a:p>
      </dsp:txBody>
      <dsp:txXfrm>
        <a:off x="867277" y="4267201"/>
        <a:ext cx="7123694" cy="1463037"/>
      </dsp:txXfrm>
    </dsp:sp>
    <dsp:sp modelId="{9EC4069C-6A53-F847-98A0-19BB38F52EF0}">
      <dsp:nvSpPr>
        <dsp:cNvPr id="0" name=""/>
        <dsp:cNvSpPr/>
      </dsp:nvSpPr>
      <dsp:spPr>
        <a:xfrm>
          <a:off x="86227" y="4217670"/>
          <a:ext cx="1562100" cy="15621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85359-716F-254E-B6D2-666491E37432}">
      <dsp:nvSpPr>
        <dsp:cNvPr id="0" name=""/>
        <dsp:cNvSpPr/>
      </dsp:nvSpPr>
      <dsp:spPr>
        <a:xfrm>
          <a:off x="3135224" y="713388"/>
          <a:ext cx="1108404" cy="1144565"/>
        </a:xfrm>
        <a:custGeom>
          <a:avLst/>
          <a:gdLst/>
          <a:ahLst/>
          <a:cxnLst/>
          <a:rect l="0" t="0" r="0" b="0"/>
          <a:pathLst>
            <a:path>
              <a:moveTo>
                <a:pt x="1108404" y="0"/>
              </a:moveTo>
              <a:lnTo>
                <a:pt x="1108404" y="1144565"/>
              </a:lnTo>
              <a:lnTo>
                <a:pt x="0" y="1144565"/>
              </a:lnTo>
            </a:path>
          </a:pathLst>
        </a:custGeom>
        <a:noFill/>
        <a:ln w="25400" cap="flat" cmpd="sng" algn="ctr">
          <a:solidFill>
            <a:schemeClr val="dk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4923CF-419D-EF4B-804D-93607F5FE1A2}">
      <dsp:nvSpPr>
        <dsp:cNvPr id="0" name=""/>
        <dsp:cNvSpPr/>
      </dsp:nvSpPr>
      <dsp:spPr>
        <a:xfrm>
          <a:off x="3387797" y="4823312"/>
          <a:ext cx="320936" cy="653406"/>
        </a:xfrm>
        <a:custGeom>
          <a:avLst/>
          <a:gdLst/>
          <a:ahLst/>
          <a:cxnLst/>
          <a:rect l="0" t="0" r="0" b="0"/>
          <a:pathLst>
            <a:path>
              <a:moveTo>
                <a:pt x="0" y="0"/>
              </a:moveTo>
              <a:lnTo>
                <a:pt x="0" y="653406"/>
              </a:lnTo>
              <a:lnTo>
                <a:pt x="320936" y="653406"/>
              </a:lnTo>
            </a:path>
          </a:pathLst>
        </a:custGeom>
        <a:noFill/>
        <a:ln w="25400" cap="flat" cmpd="sng" algn="ctr">
          <a:solidFill>
            <a:schemeClr val="dk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40AAE6-1BDF-A246-9CE7-6C238B82FE3E}">
      <dsp:nvSpPr>
        <dsp:cNvPr id="0" name=""/>
        <dsp:cNvSpPr/>
      </dsp:nvSpPr>
      <dsp:spPr>
        <a:xfrm>
          <a:off x="4197909" y="3815774"/>
          <a:ext cx="91440" cy="298294"/>
        </a:xfrm>
        <a:custGeom>
          <a:avLst/>
          <a:gdLst/>
          <a:ahLst/>
          <a:cxnLst/>
          <a:rect l="0" t="0" r="0" b="0"/>
          <a:pathLst>
            <a:path>
              <a:moveTo>
                <a:pt x="45720" y="0"/>
              </a:moveTo>
              <a:lnTo>
                <a:pt x="45720" y="298294"/>
              </a:lnTo>
            </a:path>
          </a:pathLst>
        </a:custGeom>
        <a:noFill/>
        <a:ln w="25400" cap="flat" cmpd="sng" algn="ctr">
          <a:solidFill>
            <a:schemeClr val="dk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B34B47E-343B-7A4A-89F5-414C16BDC8E8}">
      <dsp:nvSpPr>
        <dsp:cNvPr id="0" name=""/>
        <dsp:cNvSpPr/>
      </dsp:nvSpPr>
      <dsp:spPr>
        <a:xfrm>
          <a:off x="4197909" y="713388"/>
          <a:ext cx="91440" cy="2316402"/>
        </a:xfrm>
        <a:custGeom>
          <a:avLst/>
          <a:gdLst/>
          <a:ahLst/>
          <a:cxnLst/>
          <a:rect l="0" t="0" r="0" b="0"/>
          <a:pathLst>
            <a:path>
              <a:moveTo>
                <a:pt x="45720" y="0"/>
              </a:moveTo>
              <a:lnTo>
                <a:pt x="45720" y="2316402"/>
              </a:lnTo>
            </a:path>
          </a:pathLst>
        </a:custGeom>
        <a:noFill/>
        <a:ln w="25400" cap="flat" cmpd="sng" algn="ctr">
          <a:solidFill>
            <a:schemeClr val="dk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DFC0FE5-9118-F84B-BFCC-692CC3F37EA3}">
      <dsp:nvSpPr>
        <dsp:cNvPr id="0" name=""/>
        <dsp:cNvSpPr/>
      </dsp:nvSpPr>
      <dsp:spPr>
        <a:xfrm>
          <a:off x="3260636" y="3163"/>
          <a:ext cx="1965985" cy="710224"/>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1078 Infants Screened  thus far</a:t>
          </a:r>
        </a:p>
      </dsp:txBody>
      <dsp:txXfrm>
        <a:off x="3260636" y="3163"/>
        <a:ext cx="1965985" cy="710224"/>
      </dsp:txXfrm>
    </dsp:sp>
    <dsp:sp modelId="{C4011A65-3B5C-8149-9B3D-AA47951D2E7A}">
      <dsp:nvSpPr>
        <dsp:cNvPr id="0" name=""/>
        <dsp:cNvSpPr/>
      </dsp:nvSpPr>
      <dsp:spPr>
        <a:xfrm>
          <a:off x="3022242" y="3029791"/>
          <a:ext cx="2442773" cy="785983"/>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457 Maternal-Infant Dyads</a:t>
          </a:r>
        </a:p>
      </dsp:txBody>
      <dsp:txXfrm>
        <a:off x="3022242" y="3029791"/>
        <a:ext cx="2442773" cy="785983"/>
      </dsp:txXfrm>
    </dsp:sp>
    <dsp:sp modelId="{8D4023A2-8654-1147-9B11-72835FFAB1A6}">
      <dsp:nvSpPr>
        <dsp:cNvPr id="0" name=""/>
        <dsp:cNvSpPr/>
      </dsp:nvSpPr>
      <dsp:spPr>
        <a:xfrm>
          <a:off x="3173839" y="4114068"/>
          <a:ext cx="2139578" cy="709243"/>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504 Received prenatal care at UF (Table 1)</a:t>
          </a:r>
        </a:p>
      </dsp:txBody>
      <dsp:txXfrm>
        <a:off x="3173839" y="4114068"/>
        <a:ext cx="2139578" cy="709243"/>
      </dsp:txXfrm>
    </dsp:sp>
    <dsp:sp modelId="{0E745B06-DC28-E749-8984-7C84D858976B}">
      <dsp:nvSpPr>
        <dsp:cNvPr id="0" name=""/>
        <dsp:cNvSpPr/>
      </dsp:nvSpPr>
      <dsp:spPr>
        <a:xfrm>
          <a:off x="3708734" y="5121606"/>
          <a:ext cx="2158669" cy="710224"/>
        </a:xfrm>
        <a:prstGeom prst="rect">
          <a:avLst/>
        </a:prstGeom>
        <a:solidFill>
          <a:schemeClr val="accent2">
            <a:lumMod val="20000"/>
            <a:lumOff val="8000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312with </a:t>
          </a:r>
          <a:r>
            <a:rPr lang="en-US" sz="2000" kern="1200" dirty="0"/>
            <a:t>a Healthy Start form present (Table 2) </a:t>
          </a:r>
        </a:p>
      </dsp:txBody>
      <dsp:txXfrm>
        <a:off x="3708734" y="5121606"/>
        <a:ext cx="2158669" cy="710224"/>
      </dsp:txXfrm>
    </dsp:sp>
    <dsp:sp modelId="{9AB32E70-FA32-1A4A-80E7-0E3DFD984479}">
      <dsp:nvSpPr>
        <dsp:cNvPr id="0" name=""/>
        <dsp:cNvSpPr/>
      </dsp:nvSpPr>
      <dsp:spPr>
        <a:xfrm>
          <a:off x="717139" y="998045"/>
          <a:ext cx="2418085" cy="1719814"/>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l" defTabSz="666750">
            <a:lnSpc>
              <a:spcPct val="90000"/>
            </a:lnSpc>
            <a:spcBef>
              <a:spcPct val="0"/>
            </a:spcBef>
            <a:spcAft>
              <a:spcPct val="35000"/>
            </a:spcAft>
            <a:buNone/>
          </a:pPr>
          <a:r>
            <a:rPr lang="en-US" sz="1500" b="1" u="none" kern="1200" dirty="0"/>
            <a:t>Excluded:</a:t>
          </a:r>
        </a:p>
        <a:p>
          <a:pPr marL="0" lvl="0" indent="0" algn="l" defTabSz="666750">
            <a:lnSpc>
              <a:spcPct val="90000"/>
            </a:lnSpc>
            <a:spcBef>
              <a:spcPct val="0"/>
            </a:spcBef>
            <a:spcAft>
              <a:spcPct val="35000"/>
            </a:spcAft>
            <a:buNone/>
          </a:pPr>
          <a:r>
            <a:rPr lang="en-US" sz="1500" u="none" kern="1200" dirty="0"/>
            <a:t>- Duplicate EMR (n=11)</a:t>
          </a:r>
        </a:p>
        <a:p>
          <a:pPr marL="0" lvl="0" indent="0" algn="l" defTabSz="666750">
            <a:lnSpc>
              <a:spcPct val="90000"/>
            </a:lnSpc>
            <a:spcBef>
              <a:spcPct val="0"/>
            </a:spcBef>
            <a:spcAft>
              <a:spcPct val="35000"/>
            </a:spcAft>
            <a:buNone/>
          </a:pPr>
          <a:r>
            <a:rPr lang="en-US" sz="1500" u="none" kern="1200" dirty="0"/>
            <a:t>- No birth encounter (n = 454)</a:t>
          </a:r>
        </a:p>
        <a:p>
          <a:pPr marL="0" lvl="0" indent="0" algn="l" defTabSz="666750">
            <a:lnSpc>
              <a:spcPct val="90000"/>
            </a:lnSpc>
            <a:spcBef>
              <a:spcPct val="0"/>
            </a:spcBef>
            <a:spcAft>
              <a:spcPct val="35000"/>
            </a:spcAft>
            <a:buNone/>
          </a:pPr>
          <a:r>
            <a:rPr lang="en-US" sz="1500" u="none" kern="1200" dirty="0"/>
            <a:t>- Outborn (n= 75)</a:t>
          </a:r>
        </a:p>
        <a:p>
          <a:pPr marL="0" lvl="0" indent="0" algn="l" defTabSz="666750">
            <a:lnSpc>
              <a:spcPct val="90000"/>
            </a:lnSpc>
            <a:spcBef>
              <a:spcPct val="0"/>
            </a:spcBef>
            <a:spcAft>
              <a:spcPct val="35000"/>
            </a:spcAft>
            <a:buNone/>
          </a:pPr>
          <a:r>
            <a:rPr lang="en-US" sz="1500" u="none" kern="1200" dirty="0"/>
            <a:t>- Twin or congenital anomaly (n=88)</a:t>
          </a:r>
        </a:p>
      </dsp:txBody>
      <dsp:txXfrm>
        <a:off x="717139" y="998045"/>
        <a:ext cx="2418085" cy="17198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01E738-2C5A-E242-B14A-E95A0D60BF56}"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2D482-B6FB-D04A-BC9F-339CDE74615B}" type="slidenum">
              <a:rPr lang="en-US" smtClean="0"/>
              <a:t>‹#›</a:t>
            </a:fld>
            <a:endParaRPr lang="en-US"/>
          </a:p>
        </p:txBody>
      </p:sp>
    </p:spTree>
    <p:extLst>
      <p:ext uri="{BB962C8B-B14F-4D97-AF65-F5344CB8AC3E}">
        <p14:creationId xmlns:p14="http://schemas.microsoft.com/office/powerpoint/2010/main" val="1042451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nSpc>
                <a:spcPct val="90000"/>
              </a:lnSpc>
            </a:pPr>
            <a:r>
              <a:rPr lang="en-US" dirty="0">
                <a:latin typeface="Calibri" charset="0"/>
                <a:ea typeface="MS PGothic" charset="0"/>
              </a:rPr>
              <a:t>The Healthy Start program was created in 1991 by the Health resources &amp; Services administration with the </a:t>
            </a:r>
            <a:r>
              <a:rPr lang="en-US" b="1" dirty="0">
                <a:latin typeface="Calibri" charset="0"/>
                <a:ea typeface="MS PGothic" charset="0"/>
              </a:rPr>
              <a:t>aim of improving the health of American mothers before, during and after pregnancy</a:t>
            </a:r>
            <a:r>
              <a:rPr lang="en-US" dirty="0">
                <a:latin typeface="Calibri" charset="0"/>
                <a:ea typeface="MS PGothic" charset="0"/>
              </a:rPr>
              <a:t>. It began as a</a:t>
            </a:r>
            <a:r>
              <a:rPr lang="en-US" b="1" dirty="0">
                <a:latin typeface="Calibri" charset="0"/>
                <a:ea typeface="MS PGothic" charset="0"/>
              </a:rPr>
              <a:t> demonstration project in 15 communities </a:t>
            </a:r>
            <a:r>
              <a:rPr lang="en-US" dirty="0">
                <a:latin typeface="Calibri" charset="0"/>
                <a:ea typeface="MS PGothic" charset="0"/>
              </a:rPr>
              <a:t>that had an IMR 1.5 to 2.5x the national average. By 2012, </a:t>
            </a:r>
            <a:r>
              <a:rPr lang="en-US" b="1" dirty="0">
                <a:latin typeface="Calibri" charset="0"/>
                <a:ea typeface="MS PGothic" charset="0"/>
              </a:rPr>
              <a:t>it has grown to </a:t>
            </a:r>
            <a:r>
              <a:rPr lang="en-US" b="1" dirty="0" err="1">
                <a:latin typeface="Calibri" charset="0"/>
                <a:ea typeface="MS PGothic" charset="0"/>
              </a:rPr>
              <a:t>to</a:t>
            </a:r>
            <a:r>
              <a:rPr lang="en-US" b="1" dirty="0">
                <a:latin typeface="Calibri" charset="0"/>
                <a:ea typeface="MS PGothic" charset="0"/>
              </a:rPr>
              <a:t> 105 Healthy Start projects in 39 states, Puerto Rico and Washington, DC.</a:t>
            </a:r>
          </a:p>
          <a:p>
            <a:pPr>
              <a:lnSpc>
                <a:spcPct val="90000"/>
              </a:lnSpc>
            </a:pPr>
            <a:endParaRPr lang="en-US" b="1" dirty="0">
              <a:latin typeface="Calibri" charset="0"/>
              <a:ea typeface="MS PGothic" charset="0"/>
            </a:endParaRPr>
          </a:p>
          <a:p>
            <a:pPr>
              <a:lnSpc>
                <a:spcPct val="90000"/>
              </a:lnSpc>
            </a:pPr>
            <a:r>
              <a:rPr lang="en-US" b="0" dirty="0">
                <a:latin typeface="Calibri" charset="0"/>
                <a:ea typeface="MS PGothic" charset="0"/>
              </a:rPr>
              <a:t>A</a:t>
            </a:r>
            <a:r>
              <a:rPr lang="en-US" b="0" baseline="0" dirty="0">
                <a:latin typeface="Calibri" charset="0"/>
                <a:ea typeface="MS PGothic" charset="0"/>
              </a:rPr>
              <a:t> screening tool, self-reported form, to identify women at-risk, and provide comprehensive resources to address those at risk</a:t>
            </a:r>
          </a:p>
          <a:p>
            <a:pPr>
              <a:lnSpc>
                <a:spcPct val="90000"/>
              </a:lnSpc>
            </a:pPr>
            <a:r>
              <a:rPr lang="en-US" b="0" baseline="0" dirty="0">
                <a:latin typeface="Calibri" charset="0"/>
                <a:ea typeface="MS PGothic" charset="0"/>
              </a:rPr>
              <a:t>Healthy start name</a:t>
            </a:r>
            <a:endParaRPr lang="en-US" b="0" dirty="0">
              <a:latin typeface="Calibri" charset="0"/>
              <a:ea typeface="MS PGothic" charset="0"/>
            </a:endParaRPr>
          </a:p>
          <a:p>
            <a:endParaRPr lang="en-US" dirty="0">
              <a:latin typeface="Calibri" charset="0"/>
              <a:ea typeface="MS PGothic" charset="0"/>
            </a:endParaRPr>
          </a:p>
          <a:p>
            <a:r>
              <a:rPr lang="en-US" dirty="0">
                <a:latin typeface="Calibri" charset="0"/>
                <a:ea typeface="MS PGothic" charset="0"/>
              </a:rPr>
              <a:t>At its core, the Program goals include: (1) a reduction of racial and ethnic disparities in access to and utilization of health services, (2) an improved local health care system, and (3) an increased community voice in health care decisions.</a:t>
            </a:r>
          </a:p>
          <a:p>
            <a:r>
              <a:rPr lang="en-US" b="1" dirty="0">
                <a:latin typeface="Calibri" charset="0"/>
                <a:ea typeface="MS PGothic" charset="0"/>
              </a:rPr>
              <a:t> </a:t>
            </a: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a:p>
            <a:pPr>
              <a:lnSpc>
                <a:spcPct val="90000"/>
              </a:lnSpc>
            </a:pPr>
            <a:endParaRPr lang="en-US" dirty="0">
              <a:latin typeface="Calibri" charset="0"/>
              <a:ea typeface="MS PGothic" charset="0"/>
            </a:endParaRPr>
          </a:p>
        </p:txBody>
      </p:sp>
      <p:sp>
        <p:nvSpPr>
          <p:cNvPr id="46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9A52FC91-06B7-C54D-9B1B-1732084DAE34}" type="slidenum">
              <a:rPr lang="en-US" sz="1800"/>
              <a:pPr/>
              <a:t>2</a:t>
            </a:fld>
            <a:endParaRPr lang="en-US" sz="1800"/>
          </a:p>
        </p:txBody>
      </p:sp>
    </p:spTree>
    <p:extLst>
      <p:ext uri="{BB962C8B-B14F-4D97-AF65-F5344CB8AC3E}">
        <p14:creationId xmlns:p14="http://schemas.microsoft.com/office/powerpoint/2010/main" val="79670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atin typeface="Calibri" charset="0"/>
                <a:ea typeface="MS PGothic" charset="0"/>
              </a:rPr>
              <a:t>Which questions make the model stronger? </a:t>
            </a:r>
          </a:p>
          <a:p>
            <a:r>
              <a:rPr lang="en-US">
                <a:latin typeface="Calibri" charset="0"/>
                <a:ea typeface="MS PGothic" charset="0"/>
              </a:rPr>
              <a:t>Do these align with the questions that garner women points for referral? </a:t>
            </a:r>
          </a:p>
          <a:p>
            <a:endParaRPr lang="en-US">
              <a:latin typeface="Calibri" charset="0"/>
              <a:ea typeface="MS PGothic" charset="0"/>
            </a:endParaRPr>
          </a:p>
          <a:p>
            <a:r>
              <a:rPr lang="en-US">
                <a:latin typeface="Calibri" charset="0"/>
                <a:ea typeface="MS PGothic" charset="0"/>
              </a:rPr>
              <a:t>I’ve been collaborating on a prematurity working group at the Health outcomes &amp; biomedical informatics dept at UF on a planned R-level grant proposal</a:t>
            </a:r>
          </a:p>
          <a:p>
            <a:endParaRPr lang="en-US">
              <a:latin typeface="Calibri" charset="0"/>
              <a:ea typeface="MS PGothic" charset="0"/>
            </a:endParaRPr>
          </a:p>
        </p:txBody>
      </p:sp>
      <p:sp>
        <p:nvSpPr>
          <p:cNvPr id="604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A800FE8E-DC5E-7F4A-AB9E-8B7CE28B3EA9}" type="slidenum">
              <a:rPr lang="en-US" sz="1800"/>
              <a:pPr/>
              <a:t>11</a:t>
            </a:fld>
            <a:endParaRPr lang="en-US" sz="1800"/>
          </a:p>
        </p:txBody>
      </p:sp>
    </p:spTree>
    <p:extLst>
      <p:ext uri="{BB962C8B-B14F-4D97-AF65-F5344CB8AC3E}">
        <p14:creationId xmlns:p14="http://schemas.microsoft.com/office/powerpoint/2010/main" val="254584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Risk factor is binary because none seems to contribute beyond other variables, </a:t>
            </a:r>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13</a:t>
            </a:fld>
            <a:endParaRPr lang="en-US"/>
          </a:p>
        </p:txBody>
      </p:sp>
    </p:spTree>
    <p:extLst>
      <p:ext uri="{BB962C8B-B14F-4D97-AF65-F5344CB8AC3E}">
        <p14:creationId xmlns:p14="http://schemas.microsoft.com/office/powerpoint/2010/main" val="229044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preeclampsia – protein in urine and high blood pressure , occurs 20</a:t>
            </a:r>
            <a:r>
              <a:rPr lang="en-US" baseline="0" dirty="0"/>
              <a:t> weeks after pregnancy usually</a:t>
            </a:r>
          </a:p>
          <a:p>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15</a:t>
            </a:fld>
            <a:endParaRPr lang="en-US"/>
          </a:p>
        </p:txBody>
      </p:sp>
    </p:spTree>
    <p:extLst>
      <p:ext uri="{BB962C8B-B14F-4D97-AF65-F5344CB8AC3E}">
        <p14:creationId xmlns:p14="http://schemas.microsoft.com/office/powerpoint/2010/main" val="219036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dirty="0"/>
              <a:t>https://www.ncbi.nlm.nih.gov/pmc/articles/PMC3596750/ (</a:t>
            </a:r>
            <a:r>
              <a:rPr lang="en-US" sz="1200" b="1" i="0" kern="1200" dirty="0">
                <a:solidFill>
                  <a:schemeClr val="tx1"/>
                </a:solidFill>
                <a:effectLst/>
                <a:latin typeface="+mn-lt"/>
                <a:ea typeface="+mn-ea"/>
                <a:cs typeface="+mn-cs"/>
              </a:rPr>
              <a:t>Maternal risk factors for low birth weight for term births in a developed region in China); </a:t>
            </a:r>
            <a:r>
              <a:rPr lang="en-US" sz="1200" b="0" i="0" kern="1200" dirty="0">
                <a:solidFill>
                  <a:schemeClr val="tx1"/>
                </a:solidFill>
                <a:effectLst/>
                <a:latin typeface="+mn-lt"/>
                <a:ea typeface="+mn-ea"/>
                <a:cs typeface="+mn-cs"/>
              </a:rPr>
              <a:t>that hypertensive disorders, including gestational hypertension and preeclampsia, might be one of the most important risk factors for term LBW.; also associated with education (primary), anemia, and fetal distress</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Risk factor for low birth weight infants….</a:t>
            </a:r>
            <a:r>
              <a:rPr lang="en-US" dirty="0"/>
              <a:t> Tierney-</a:t>
            </a:r>
            <a:r>
              <a:rPr lang="en-US" dirty="0" err="1"/>
              <a:t>Gumaer</a:t>
            </a:r>
            <a:r>
              <a:rPr lang="en-US" dirty="0"/>
              <a:t> and </a:t>
            </a:r>
            <a:r>
              <a:rPr lang="en-US" dirty="0" err="1"/>
              <a:t>Reifsnider</a:t>
            </a:r>
            <a:r>
              <a:rPr lang="en-US" dirty="0"/>
              <a:t>; </a:t>
            </a:r>
            <a:endParaRPr lang="en-US" sz="1200" b="1" i="0" kern="1200" dirty="0">
              <a:solidFill>
                <a:schemeClr val="tx1"/>
              </a:solidFill>
              <a:effectLst/>
              <a:latin typeface="+mn-lt"/>
              <a:ea typeface="+mn-ea"/>
              <a:cs typeface="+mn-cs"/>
            </a:endParaRP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16</a:t>
            </a:fld>
            <a:endParaRPr lang="en-US"/>
          </a:p>
        </p:txBody>
      </p:sp>
    </p:spTree>
    <p:extLst>
      <p:ext uri="{BB962C8B-B14F-4D97-AF65-F5344CB8AC3E}">
        <p14:creationId xmlns:p14="http://schemas.microsoft.com/office/powerpoint/2010/main" val="426974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Arial" panose="020B0604020202020204" pitchFamily="34" charset="0"/>
              <a:buChar char="•"/>
            </a:pPr>
            <a:r>
              <a:rPr lang="en-US" dirty="0">
                <a:latin typeface="Calibri" charset="0"/>
                <a:ea typeface="MS PGothic" charset="0"/>
              </a:rPr>
              <a:t>Adjusted: now </a:t>
            </a:r>
            <a:r>
              <a:rPr lang="en-US" dirty="0" err="1">
                <a:latin typeface="Calibri" charset="0"/>
                <a:ea typeface="MS PGothic" charset="0"/>
              </a:rPr>
              <a:t>lbw</a:t>
            </a:r>
            <a:r>
              <a:rPr lang="en-US" baseline="0" dirty="0">
                <a:latin typeface="Calibri" charset="0"/>
                <a:ea typeface="MS PGothic" charset="0"/>
              </a:rPr>
              <a:t> and preterm 1 group; now excluding those with duplicate EMRs; </a:t>
            </a:r>
          </a:p>
          <a:p>
            <a:pPr marL="171450" indent="-171450">
              <a:buFont typeface="Arial" panose="020B0604020202020204" pitchFamily="34" charset="0"/>
              <a:buChar char="•"/>
            </a:pPr>
            <a:r>
              <a:rPr lang="en-US" baseline="0" dirty="0">
                <a:latin typeface="Calibri" charset="0"/>
                <a:ea typeface="MS PGothic" charset="0"/>
              </a:rPr>
              <a:t>Are we keeping the HS form present characteristic?</a:t>
            </a:r>
          </a:p>
          <a:p>
            <a:pPr marL="171450" indent="-171450">
              <a:buFont typeface="Arial" panose="020B0604020202020204" pitchFamily="34" charset="0"/>
              <a:buChar char="•"/>
            </a:pPr>
            <a:r>
              <a:rPr lang="en-US" baseline="0" dirty="0">
                <a:latin typeface="Calibri" charset="0"/>
                <a:ea typeface="MS PGothic" charset="0"/>
              </a:rPr>
              <a:t>****=&lt;.0001; ***= less than .001; **=&lt;.01; *= &lt;.05; . is &lt;.20</a:t>
            </a:r>
          </a:p>
          <a:p>
            <a:pPr marL="171450" indent="-171450">
              <a:buFont typeface="Arial" panose="020B0604020202020204" pitchFamily="34" charset="0"/>
              <a:buChar char="•"/>
            </a:pPr>
            <a:r>
              <a:rPr lang="en-US" baseline="0" dirty="0">
                <a:latin typeface="Calibri" charset="0"/>
                <a:ea typeface="MS PGothic" charset="0"/>
              </a:rPr>
              <a:t>For black adverse vs controls, may be .08 p-value because of difference in sample size, may be an association however (8% still small), keep this in mind</a:t>
            </a:r>
            <a:endParaRPr lang="en-US" dirty="0">
              <a:latin typeface="Calibri" charset="0"/>
              <a:ea typeface="MS PGothic" charset="0"/>
            </a:endParaRPr>
          </a:p>
          <a:p>
            <a:pPr marL="171450" indent="-171450">
              <a:buFont typeface="Arial" panose="020B0604020202020204" pitchFamily="34" charset="0"/>
              <a:buChar char="•"/>
            </a:pPr>
            <a:r>
              <a:rPr lang="en-US" dirty="0">
                <a:latin typeface="Calibri" charset="0"/>
                <a:ea typeface="MS PGothic" charset="0"/>
              </a:rPr>
              <a:t>Comparing Healthy control to Low birth weight or preterm joint cohort</a:t>
            </a:r>
          </a:p>
          <a:p>
            <a:pPr marL="171450" lvl="0" indent="-171450">
              <a:buFont typeface="Arial" panose="020B0604020202020204" pitchFamily="34" charset="0"/>
              <a:buChar char="•"/>
            </a:pPr>
            <a:r>
              <a:rPr lang="en-US" baseline="0" dirty="0">
                <a:latin typeface="Calibri" charset="0"/>
                <a:ea typeface="MS PGothic" charset="0"/>
              </a:rPr>
              <a:t>For adverse: birth weight significantly lower, gestational age (explain), HS Score higher for adverse</a:t>
            </a:r>
          </a:p>
          <a:p>
            <a:pPr marL="171450" lvl="0" indent="-171450">
              <a:buFont typeface="Arial" panose="020B0604020202020204" pitchFamily="34" charset="0"/>
              <a:buChar char="•"/>
            </a:pPr>
            <a:r>
              <a:rPr lang="en-US" baseline="0" dirty="0">
                <a:latin typeface="Calibri" charset="0"/>
                <a:ea typeface="MS PGothic" charset="0"/>
              </a:rPr>
              <a:t>Not significant: gender, maternal age, some race, and whether they have HS form</a:t>
            </a:r>
            <a:endParaRPr lang="en-US" dirty="0">
              <a:latin typeface="Calibri" charset="0"/>
              <a:ea typeface="MS PGothic" charset="0"/>
            </a:endParaRPr>
          </a:p>
          <a:p>
            <a:pPr marL="171450" indent="-171450">
              <a:buFont typeface="Arial" panose="020B0604020202020204" pitchFamily="34" charset="0"/>
              <a:buChar char="•"/>
            </a:pPr>
            <a:r>
              <a:rPr lang="en-US" dirty="0">
                <a:latin typeface="Calibri" charset="0"/>
                <a:ea typeface="MS PGothic" charset="0"/>
              </a:rPr>
              <a:t>Race:</a:t>
            </a:r>
            <a:r>
              <a:rPr lang="en-US" baseline="0" dirty="0">
                <a:latin typeface="Calibri" charset="0"/>
                <a:ea typeface="MS PGothic" charset="0"/>
              </a:rPr>
              <a:t> those at risk less white, and more other </a:t>
            </a:r>
          </a:p>
          <a:p>
            <a:pPr marL="628650" lvl="1" indent="-171450">
              <a:buFont typeface="Arial" panose="020B0604020202020204" pitchFamily="34" charset="0"/>
              <a:buChar char="•"/>
            </a:pPr>
            <a:r>
              <a:rPr lang="en-US" baseline="0" dirty="0">
                <a:latin typeface="Calibri" charset="0"/>
                <a:ea typeface="MS PGothic" charset="0"/>
              </a:rPr>
              <a:t>Why is the percentages of adverse birth by race not adding up?</a:t>
            </a:r>
          </a:p>
          <a:p>
            <a:pPr marL="628650" lvl="1" indent="-171450">
              <a:buFont typeface="Arial" panose="020B0604020202020204" pitchFamily="34" charset="0"/>
              <a:buChar char="•"/>
            </a:pPr>
            <a:r>
              <a:rPr lang="en-US" baseline="0" dirty="0">
                <a:latin typeface="Calibri" charset="0"/>
                <a:ea typeface="MS PGothic" charset="0"/>
              </a:rPr>
              <a:t>Seems that black and other (race) increase in adverse, so follow-up</a:t>
            </a:r>
          </a:p>
          <a:p>
            <a:pPr marL="171450" lvl="0" indent="-171450">
              <a:buFont typeface="Arial" panose="020B0604020202020204" pitchFamily="34" charset="0"/>
              <a:buChar char="•"/>
            </a:pPr>
            <a:r>
              <a:rPr lang="en-US" baseline="0" dirty="0">
                <a:latin typeface="Calibri" charset="0"/>
                <a:ea typeface="MS PGothic" charset="0"/>
              </a:rPr>
              <a:t>Ethnicity: seems Hispanic drops for adverse, why?</a:t>
            </a:r>
          </a:p>
          <a:p>
            <a:pPr marL="171450" lvl="0" indent="-171450">
              <a:buFont typeface="Arial" panose="020B0604020202020204" pitchFamily="34" charset="0"/>
              <a:buChar char="•"/>
            </a:pPr>
            <a:r>
              <a:rPr lang="en-US" baseline="0" dirty="0">
                <a:latin typeface="Calibri" charset="0"/>
                <a:ea typeface="MS PGothic" charset="0"/>
              </a:rPr>
              <a:t>Going to use EMR to find races</a:t>
            </a:r>
            <a:endParaRPr lang="en-US" dirty="0">
              <a:latin typeface="Calibri" charset="0"/>
              <a:ea typeface="MS PGothic" charset="0"/>
            </a:endParaRPr>
          </a:p>
        </p:txBody>
      </p:sp>
      <p:sp>
        <p:nvSpPr>
          <p:cNvPr id="573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A9E5AF9C-C84B-E944-8B03-7A15130B076A}" type="slidenum">
              <a:rPr lang="en-US" sz="1800"/>
              <a:pPr/>
              <a:t>19</a:t>
            </a:fld>
            <a:endParaRPr lang="en-US" sz="1800"/>
          </a:p>
        </p:txBody>
      </p:sp>
    </p:spTree>
    <p:extLst>
      <p:ext uri="{BB962C8B-B14F-4D97-AF65-F5344CB8AC3E}">
        <p14:creationId xmlns:p14="http://schemas.microsoft.com/office/powerpoint/2010/main" val="3505869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Trouble</a:t>
            </a:r>
            <a:r>
              <a:rPr lang="en-US" baseline="0" dirty="0"/>
              <a:t> paying bills, not less than .05</a:t>
            </a:r>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20</a:t>
            </a:fld>
            <a:endParaRPr lang="en-US"/>
          </a:p>
        </p:txBody>
      </p:sp>
    </p:spTree>
    <p:extLst>
      <p:ext uri="{BB962C8B-B14F-4D97-AF65-F5344CB8AC3E}">
        <p14:creationId xmlns:p14="http://schemas.microsoft.com/office/powerpoint/2010/main" val="74555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nSpc>
                <a:spcPct val="90000"/>
              </a:lnSpc>
            </a:pPr>
            <a:r>
              <a:rPr lang="en-US" dirty="0">
                <a:latin typeface="Calibri" charset="0"/>
                <a:ea typeface="MS PGothic" charset="0"/>
              </a:rPr>
              <a:t>The standardized prenatal screening instrument for pregnant women includes a series of questions focusing on </a:t>
            </a:r>
            <a:r>
              <a:rPr lang="en-US" b="1" dirty="0">
                <a:latin typeface="Calibri" charset="0"/>
                <a:ea typeface="MS PGothic" charset="0"/>
              </a:rPr>
              <a:t>medical, environmental and psychosocial factors </a:t>
            </a:r>
            <a:r>
              <a:rPr lang="en-US" dirty="0">
                <a:latin typeface="Calibri" charset="0"/>
                <a:ea typeface="MS PGothic" charset="0"/>
              </a:rPr>
              <a:t>that are known, based on documented research, to </a:t>
            </a:r>
            <a:r>
              <a:rPr lang="en-US" b="1" dirty="0">
                <a:latin typeface="Calibri" charset="0"/>
                <a:ea typeface="MS PGothic" charset="0"/>
              </a:rPr>
              <a:t>be associated with increased risk of adverse outcomes</a:t>
            </a:r>
            <a:r>
              <a:rPr lang="en-US" dirty="0">
                <a:latin typeface="Calibri" charset="0"/>
                <a:ea typeface="MS PGothic" charset="0"/>
              </a:rPr>
              <a:t>. </a:t>
            </a:r>
          </a:p>
          <a:p>
            <a:pPr>
              <a:lnSpc>
                <a:spcPct val="90000"/>
              </a:lnSpc>
            </a:pPr>
            <a:endParaRPr lang="en-US" dirty="0">
              <a:latin typeface="Calibri" charset="0"/>
              <a:ea typeface="MS PGothic" charset="0"/>
            </a:endParaRPr>
          </a:p>
          <a:p>
            <a:pPr marL="0" marR="0" indent="0" algn="l" defTabSz="914400" rtl="0" eaLnBrk="0" fontAlgn="base" latinLnBrk="0" hangingPunct="0">
              <a:lnSpc>
                <a:spcPct val="90000"/>
              </a:lnSpc>
              <a:spcBef>
                <a:spcPct val="30000"/>
              </a:spcBef>
              <a:spcAft>
                <a:spcPct val="0"/>
              </a:spcAft>
              <a:buClrTx/>
              <a:buSzTx/>
              <a:buFontTx/>
              <a:buNone/>
              <a:tabLst/>
              <a:defRPr/>
            </a:pPr>
            <a:r>
              <a:rPr lang="en-US" dirty="0">
                <a:latin typeface="Calibri" charset="0"/>
                <a:ea typeface="MS PGothic" charset="0"/>
              </a:rPr>
              <a:t>2) Healthy Start provides a personal Care Coordinator to assist the mother with services throughout her prenatal care and after the birth of her baby.</a:t>
            </a:r>
            <a:r>
              <a:rPr lang="en-US" baseline="0" dirty="0">
                <a:latin typeface="Calibri" charset="0"/>
                <a:ea typeface="MS PGothic" charset="0"/>
              </a:rPr>
              <a:t> </a:t>
            </a:r>
            <a:r>
              <a:rPr lang="en-US" b="1" baseline="0" dirty="0">
                <a:latin typeface="Calibri" charset="0"/>
                <a:ea typeface="MS PGothic" charset="0"/>
              </a:rPr>
              <a:t>Services</a:t>
            </a:r>
            <a:r>
              <a:rPr lang="en-US" baseline="0" dirty="0">
                <a:latin typeface="Calibri" charset="0"/>
                <a:ea typeface="MS PGothic" charset="0"/>
              </a:rPr>
              <a:t> may include: </a:t>
            </a:r>
            <a:r>
              <a:rPr lang="en-US" dirty="0">
                <a:latin typeface="Calibri" charset="0"/>
                <a:ea typeface="MS PGothic" charset="0"/>
              </a:rPr>
              <a:t>Breastfeeding Education and Support, Parenting Education and Support, Tobacco Free Education and Support, Psychosocial Counseling, Childbirth Education, Women’s Health Education and Support. </a:t>
            </a:r>
          </a:p>
          <a:p>
            <a:pPr>
              <a:lnSpc>
                <a:spcPct val="90000"/>
              </a:lnSpc>
              <a:buFontTx/>
              <a:buChar char="-"/>
            </a:pPr>
            <a:endParaRPr lang="en-US" dirty="0">
              <a:latin typeface="Calibri" charset="0"/>
              <a:ea typeface="MS PGothic" charset="0"/>
            </a:endParaRPr>
          </a:p>
          <a:p>
            <a:pPr>
              <a:lnSpc>
                <a:spcPct val="90000"/>
              </a:lnSpc>
            </a:pPr>
            <a:r>
              <a:rPr lang="en-US" dirty="0">
                <a:latin typeface="Calibri" charset="0"/>
                <a:ea typeface="MS PGothic" charset="0"/>
              </a:rPr>
              <a:t>3) Community-based prenatal and infant health care </a:t>
            </a:r>
            <a:r>
              <a:rPr lang="en-US" b="1" dirty="0">
                <a:latin typeface="Calibri" charset="0"/>
                <a:ea typeface="MS PGothic" charset="0"/>
              </a:rPr>
              <a:t>coalitions</a:t>
            </a:r>
            <a:r>
              <a:rPr lang="en-US" baseline="0" dirty="0">
                <a:latin typeface="Calibri" charset="0"/>
                <a:ea typeface="MS PGothic" charset="0"/>
              </a:rPr>
              <a:t> a</a:t>
            </a:r>
            <a:r>
              <a:rPr lang="en-US" dirty="0">
                <a:latin typeface="Calibri" charset="0"/>
                <a:ea typeface="MS PGothic" charset="0"/>
              </a:rPr>
              <a:t>re responsible for </a:t>
            </a:r>
            <a:r>
              <a:rPr lang="en-US" b="1" dirty="0">
                <a:latin typeface="Calibri" charset="0"/>
                <a:ea typeface="MS PGothic" charset="0"/>
              </a:rPr>
              <a:t>allocating funds</a:t>
            </a:r>
            <a:r>
              <a:rPr lang="en-US" dirty="0">
                <a:latin typeface="Calibri" charset="0"/>
                <a:ea typeface="MS PGothic" charset="0"/>
              </a:rPr>
              <a:t>, selecting </a:t>
            </a:r>
            <a:r>
              <a:rPr lang="en-US" b="1" dirty="0">
                <a:latin typeface="Calibri" charset="0"/>
                <a:ea typeface="MS PGothic" charset="0"/>
              </a:rPr>
              <a:t>providers to deliver </a:t>
            </a:r>
            <a:r>
              <a:rPr lang="en-US" dirty="0">
                <a:latin typeface="Calibri" charset="0"/>
                <a:ea typeface="MS PGothic" charset="0"/>
              </a:rPr>
              <a:t>specific services and </a:t>
            </a:r>
            <a:r>
              <a:rPr lang="en-US" b="1" dirty="0">
                <a:latin typeface="Calibri" charset="0"/>
                <a:ea typeface="MS PGothic" charset="0"/>
              </a:rPr>
              <a:t>monitoring the performance of providers </a:t>
            </a:r>
            <a:r>
              <a:rPr lang="en-US" dirty="0">
                <a:latin typeface="Calibri" charset="0"/>
                <a:ea typeface="MS PGothic" charset="0"/>
              </a:rPr>
              <a:t>to ensure quality care and </a:t>
            </a:r>
            <a:r>
              <a:rPr lang="en-US" b="1" dirty="0">
                <a:latin typeface="Calibri" charset="0"/>
                <a:ea typeface="MS PGothic" charset="0"/>
              </a:rPr>
              <a:t>focus on improved outcomes</a:t>
            </a:r>
            <a:r>
              <a:rPr lang="en-US" dirty="0">
                <a:latin typeface="Calibri" charset="0"/>
                <a:ea typeface="MS PGothic" charset="0"/>
              </a:rPr>
              <a:t>. </a:t>
            </a:r>
          </a:p>
          <a:p>
            <a:endParaRPr lang="en-US" dirty="0">
              <a:latin typeface="Calibri" charset="0"/>
              <a:ea typeface="MS PGothic" charset="0"/>
            </a:endParaRPr>
          </a:p>
        </p:txBody>
      </p:sp>
      <p:sp>
        <p:nvSpPr>
          <p:cNvPr id="481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627179B5-EE5D-164E-9D1C-5E51BB7E2240}" type="slidenum">
              <a:rPr lang="en-US" sz="1800"/>
              <a:pPr/>
              <a:t>3</a:t>
            </a:fld>
            <a:endParaRPr lang="en-US" sz="1800"/>
          </a:p>
        </p:txBody>
      </p:sp>
    </p:spTree>
    <p:extLst>
      <p:ext uri="{BB962C8B-B14F-4D97-AF65-F5344CB8AC3E}">
        <p14:creationId xmlns:p14="http://schemas.microsoft.com/office/powerpoint/2010/main" val="106514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HS&gt;6, at risk</a:t>
            </a:r>
          </a:p>
          <a:p>
            <a:r>
              <a:rPr lang="en-US" dirty="0"/>
              <a:t>Question 9:</a:t>
            </a:r>
            <a:r>
              <a:rPr lang="en-US" baseline="0" dirty="0"/>
              <a:t> has someone tried to hurt you or threaten you</a:t>
            </a:r>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4</a:t>
            </a:fld>
            <a:endParaRPr lang="en-US"/>
          </a:p>
        </p:txBody>
      </p:sp>
    </p:spTree>
    <p:extLst>
      <p:ext uri="{BB962C8B-B14F-4D97-AF65-F5344CB8AC3E}">
        <p14:creationId xmlns:p14="http://schemas.microsoft.com/office/powerpoint/2010/main" val="364469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endParaRPr lang="en-US" dirty="0">
              <a:latin typeface="Calibri" charset="0"/>
              <a:ea typeface="MS PGothic" charset="0"/>
            </a:endParaRPr>
          </a:p>
        </p:txBody>
      </p:sp>
      <p:sp>
        <p:nvSpPr>
          <p:cNvPr id="501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F1EDE1B3-83A9-8449-B66A-F177E8A53EB2}" type="slidenum">
              <a:rPr lang="en-US" sz="1800"/>
              <a:pPr/>
              <a:t>5</a:t>
            </a:fld>
            <a:endParaRPr lang="en-US" sz="1800"/>
          </a:p>
        </p:txBody>
      </p:sp>
    </p:spTree>
    <p:extLst>
      <p:ext uri="{BB962C8B-B14F-4D97-AF65-F5344CB8AC3E}">
        <p14:creationId xmlns:p14="http://schemas.microsoft.com/office/powerpoint/2010/main" val="89630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Dyad- baby and mother together; mother-child dyad</a:t>
            </a:r>
          </a:p>
        </p:txBody>
      </p:sp>
      <p:sp>
        <p:nvSpPr>
          <p:cNvPr id="4" name="Slide Number Placeholder 3"/>
          <p:cNvSpPr>
            <a:spLocks noGrp="1"/>
          </p:cNvSpPr>
          <p:nvPr>
            <p:ph type="sldNum" sz="quarter" idx="10"/>
          </p:nvPr>
        </p:nvSpPr>
        <p:spPr/>
        <p:txBody>
          <a:bodyPr/>
          <a:lstStyle/>
          <a:p>
            <a:fld id="{E362D482-B6FB-D04A-BC9F-339CDE74615B}" type="slidenum">
              <a:rPr lang="en-US" smtClean="0"/>
              <a:t>6</a:t>
            </a:fld>
            <a:endParaRPr lang="en-US"/>
          </a:p>
        </p:txBody>
      </p:sp>
    </p:spTree>
    <p:extLst>
      <p:ext uri="{BB962C8B-B14F-4D97-AF65-F5344CB8AC3E}">
        <p14:creationId xmlns:p14="http://schemas.microsoft.com/office/powerpoint/2010/main" val="54775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u="sng" dirty="0">
                <a:latin typeface="Calibri" charset="0"/>
                <a:ea typeface="MS PGothic" charset="0"/>
              </a:rPr>
              <a:t>Fetal factors</a:t>
            </a:r>
            <a:r>
              <a:rPr lang="en-US" i="1" dirty="0">
                <a:latin typeface="Calibri" charset="0"/>
                <a:ea typeface="MS PGothic" charset="0"/>
              </a:rPr>
              <a:t>: </a:t>
            </a:r>
            <a:r>
              <a:rPr lang="en-US" dirty="0">
                <a:latin typeface="Calibri" charset="0"/>
                <a:ea typeface="MS PGothic" charset="0"/>
              </a:rPr>
              <a:t>intrauterine growth restriction </a:t>
            </a:r>
          </a:p>
          <a:p>
            <a:endParaRPr lang="en-US" dirty="0">
              <a:latin typeface="Calibri" charset="0"/>
              <a:ea typeface="MS PGothic" charset="0"/>
            </a:endParaRPr>
          </a:p>
          <a:p>
            <a:r>
              <a:rPr lang="en-US" u="sng" dirty="0">
                <a:latin typeface="Calibri" charset="0"/>
                <a:ea typeface="MS PGothic" charset="0"/>
              </a:rPr>
              <a:t>Maternal prenatal factors</a:t>
            </a:r>
            <a:r>
              <a:rPr lang="en-US" dirty="0">
                <a:latin typeface="Calibri" charset="0"/>
                <a:ea typeface="MS PGothic" charset="0"/>
              </a:rPr>
              <a:t>: oligohydramnios, polyhydramnios, nicotine use during pregnancy, drug use during pregnancy, preeclampsia, uterine implantation abnormalities (</a:t>
            </a:r>
            <a:r>
              <a:rPr lang="en-US" dirty="0" err="1">
                <a:latin typeface="Calibri" charset="0"/>
                <a:ea typeface="MS PGothic" charset="0"/>
              </a:rPr>
              <a:t>accreta</a:t>
            </a:r>
            <a:r>
              <a:rPr lang="en-US" dirty="0">
                <a:latin typeface="Calibri" charset="0"/>
                <a:ea typeface="MS PGothic" charset="0"/>
              </a:rPr>
              <a:t>, </a:t>
            </a:r>
            <a:r>
              <a:rPr lang="en-US" dirty="0" err="1">
                <a:latin typeface="Calibri" charset="0"/>
                <a:ea typeface="MS PGothic" charset="0"/>
              </a:rPr>
              <a:t>previa</a:t>
            </a:r>
            <a:r>
              <a:rPr lang="en-US" dirty="0">
                <a:latin typeface="Calibri" charset="0"/>
                <a:ea typeface="MS PGothic" charset="0"/>
              </a:rPr>
              <a:t>, </a:t>
            </a:r>
            <a:r>
              <a:rPr lang="en-US" dirty="0" err="1">
                <a:latin typeface="Calibri" charset="0"/>
                <a:ea typeface="MS PGothic" charset="0"/>
              </a:rPr>
              <a:t>percreta</a:t>
            </a:r>
            <a:endParaRPr lang="en-US" dirty="0">
              <a:latin typeface="Calibri" charset="0"/>
              <a:ea typeface="MS PGothic" charset="0"/>
            </a:endParaRPr>
          </a:p>
          <a:p>
            <a:endParaRPr lang="en-US" dirty="0">
              <a:latin typeface="Calibri" charset="0"/>
              <a:ea typeface="MS PGothic" charset="0"/>
            </a:endParaRPr>
          </a:p>
          <a:p>
            <a:r>
              <a:rPr lang="en-US" u="sng" dirty="0">
                <a:latin typeface="Calibri" charset="0"/>
                <a:ea typeface="MS PGothic" charset="0"/>
              </a:rPr>
              <a:t>Maternal intrapartum factors</a:t>
            </a:r>
            <a:r>
              <a:rPr lang="en-US" dirty="0">
                <a:latin typeface="Calibri" charset="0"/>
                <a:ea typeface="MS PGothic" charset="0"/>
              </a:rPr>
              <a:t>: premature rupture of membranes, </a:t>
            </a:r>
            <a:r>
              <a:rPr lang="en-US" dirty="0" err="1">
                <a:latin typeface="Calibri" charset="0"/>
                <a:ea typeface="MS PGothic" charset="0"/>
              </a:rPr>
              <a:t>chorioamnionitis</a:t>
            </a:r>
            <a:r>
              <a:rPr lang="en-US" dirty="0">
                <a:latin typeface="Calibri" charset="0"/>
                <a:ea typeface="MS PGothic" charset="0"/>
              </a:rPr>
              <a:t>, preterm labor, placental abruption </a:t>
            </a:r>
          </a:p>
          <a:p>
            <a:endParaRPr lang="en-US" dirty="0">
              <a:latin typeface="Calibri" charset="0"/>
              <a:ea typeface="MS PGothic" charset="0"/>
            </a:endParaRPr>
          </a:p>
        </p:txBody>
      </p:sp>
      <p:sp>
        <p:nvSpPr>
          <p:cNvPr id="542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3D1BFB9D-E5A6-4F48-989D-F4A54928CDF0}" type="slidenum">
              <a:rPr lang="en-US" sz="1800"/>
              <a:pPr/>
              <a:t>7</a:t>
            </a:fld>
            <a:endParaRPr lang="en-US" sz="1800"/>
          </a:p>
        </p:txBody>
      </p:sp>
    </p:spTree>
    <p:extLst>
      <p:ext uri="{BB962C8B-B14F-4D97-AF65-F5344CB8AC3E}">
        <p14:creationId xmlns:p14="http://schemas.microsoft.com/office/powerpoint/2010/main" val="47767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8</a:t>
            </a:fld>
            <a:endParaRPr lang="en-US"/>
          </a:p>
        </p:txBody>
      </p:sp>
    </p:spTree>
    <p:extLst>
      <p:ext uri="{BB962C8B-B14F-4D97-AF65-F5344CB8AC3E}">
        <p14:creationId xmlns:p14="http://schemas.microsoft.com/office/powerpoint/2010/main" val="174111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Arial" panose="020B0604020202020204" pitchFamily="34" charset="0"/>
              <a:buChar char="•"/>
            </a:pPr>
            <a:r>
              <a:rPr lang="en-US" dirty="0">
                <a:latin typeface="Calibri" charset="0"/>
                <a:ea typeface="MS PGothic" charset="0"/>
              </a:rPr>
              <a:t>In</a:t>
            </a:r>
            <a:r>
              <a:rPr lang="en-US" baseline="0" dirty="0">
                <a:latin typeface="Calibri" charset="0"/>
                <a:ea typeface="MS PGothic" charset="0"/>
              </a:rPr>
              <a:t> here, </a:t>
            </a:r>
            <a:endParaRPr lang="en-US" dirty="0">
              <a:latin typeface="Calibri" charset="0"/>
              <a:ea typeface="MS PGothic" charset="0"/>
            </a:endParaRPr>
          </a:p>
          <a:p>
            <a:pPr marL="171450" indent="-171450">
              <a:buFont typeface="Arial" panose="020B0604020202020204" pitchFamily="34" charset="0"/>
              <a:buChar char="•"/>
            </a:pPr>
            <a:r>
              <a:rPr lang="en-US" dirty="0">
                <a:latin typeface="Calibri" charset="0"/>
                <a:ea typeface="MS PGothic" charset="0"/>
              </a:rPr>
              <a:t>Comparing Healthy control to Low birth weight or preterm joint cohort</a:t>
            </a:r>
          </a:p>
          <a:p>
            <a:pPr marL="171450" lvl="0" indent="-171450">
              <a:buFont typeface="Arial" panose="020B0604020202020204" pitchFamily="34" charset="0"/>
              <a:buChar char="•"/>
            </a:pPr>
            <a:r>
              <a:rPr lang="en-US" baseline="0" dirty="0">
                <a:latin typeface="Calibri" charset="0"/>
                <a:ea typeface="MS PGothic" charset="0"/>
              </a:rPr>
              <a:t>For adverse: birth weight significantly lower, gestational age (explain), HS Score higher for adverse</a:t>
            </a:r>
          </a:p>
          <a:p>
            <a:pPr marL="171450" lvl="0" indent="-171450">
              <a:buFont typeface="Arial" panose="020B0604020202020204" pitchFamily="34" charset="0"/>
              <a:buChar char="•"/>
            </a:pPr>
            <a:r>
              <a:rPr lang="en-US" baseline="0" dirty="0">
                <a:latin typeface="Calibri" charset="0"/>
                <a:ea typeface="MS PGothic" charset="0"/>
              </a:rPr>
              <a:t>Not significant: gender, maternal age, some race, and whether they have HS form</a:t>
            </a:r>
            <a:endParaRPr lang="en-US" dirty="0">
              <a:latin typeface="Calibri" charset="0"/>
              <a:ea typeface="MS PGothic" charset="0"/>
            </a:endParaRPr>
          </a:p>
          <a:p>
            <a:pPr marL="171450" indent="-171450">
              <a:buFont typeface="Arial" panose="020B0604020202020204" pitchFamily="34" charset="0"/>
              <a:buChar char="•"/>
            </a:pPr>
            <a:r>
              <a:rPr lang="en-US" dirty="0">
                <a:latin typeface="Calibri" charset="0"/>
                <a:ea typeface="MS PGothic" charset="0"/>
              </a:rPr>
              <a:t>Race:</a:t>
            </a:r>
            <a:r>
              <a:rPr lang="en-US" baseline="0" dirty="0">
                <a:latin typeface="Calibri" charset="0"/>
                <a:ea typeface="MS PGothic" charset="0"/>
              </a:rPr>
              <a:t> those at risk less white, and more other </a:t>
            </a:r>
          </a:p>
          <a:p>
            <a:pPr marL="628650" lvl="1" indent="-171450">
              <a:buFont typeface="Arial" panose="020B0604020202020204" pitchFamily="34" charset="0"/>
              <a:buChar char="•"/>
            </a:pPr>
            <a:r>
              <a:rPr lang="en-US" baseline="0" dirty="0">
                <a:latin typeface="Calibri" charset="0"/>
                <a:ea typeface="MS PGothic" charset="0"/>
              </a:rPr>
              <a:t>Why is the percentages of adverse birth by race not adding up?</a:t>
            </a:r>
          </a:p>
          <a:p>
            <a:pPr marL="628650" lvl="1" indent="-171450">
              <a:buFont typeface="Arial" panose="020B0604020202020204" pitchFamily="34" charset="0"/>
              <a:buChar char="•"/>
            </a:pPr>
            <a:r>
              <a:rPr lang="en-US" baseline="0" dirty="0">
                <a:latin typeface="Calibri" charset="0"/>
                <a:ea typeface="MS PGothic" charset="0"/>
              </a:rPr>
              <a:t>Seems that black and other (race) increase in adverse, so follow-up</a:t>
            </a:r>
          </a:p>
          <a:p>
            <a:pPr marL="171450" lvl="0" indent="-171450">
              <a:buFont typeface="Arial" panose="020B0604020202020204" pitchFamily="34" charset="0"/>
              <a:buChar char="•"/>
            </a:pPr>
            <a:r>
              <a:rPr lang="en-US" baseline="0" dirty="0">
                <a:latin typeface="Calibri" charset="0"/>
                <a:ea typeface="MS PGothic" charset="0"/>
              </a:rPr>
              <a:t>Ethnicity: seems Hispanic drops for adverse, why?</a:t>
            </a:r>
          </a:p>
          <a:p>
            <a:pPr marL="171450" lvl="0" indent="-171450">
              <a:buFont typeface="Arial" panose="020B0604020202020204" pitchFamily="34" charset="0"/>
              <a:buChar char="•"/>
            </a:pPr>
            <a:r>
              <a:rPr lang="en-US" baseline="0" dirty="0">
                <a:latin typeface="Calibri" charset="0"/>
                <a:ea typeface="MS PGothic" charset="0"/>
              </a:rPr>
              <a:t>Going to use EMR to find races</a:t>
            </a:r>
            <a:endParaRPr lang="en-US" dirty="0">
              <a:latin typeface="Calibri" charset="0"/>
              <a:ea typeface="MS PGothic" charset="0"/>
            </a:endParaRPr>
          </a:p>
        </p:txBody>
      </p:sp>
      <p:sp>
        <p:nvSpPr>
          <p:cNvPr id="573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A9E5AF9C-C84B-E944-8B03-7A15130B076A}" type="slidenum">
              <a:rPr lang="en-US" sz="1800"/>
              <a:pPr/>
              <a:t>9</a:t>
            </a:fld>
            <a:endParaRPr lang="en-US" sz="1800"/>
          </a:p>
        </p:txBody>
      </p:sp>
    </p:spTree>
    <p:extLst>
      <p:ext uri="{BB962C8B-B14F-4D97-AF65-F5344CB8AC3E}">
        <p14:creationId xmlns:p14="http://schemas.microsoft.com/office/powerpoint/2010/main" val="31597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a:t>
            </a:r>
            <a:r>
              <a:rPr lang="en-US" baseline="0" dirty="0"/>
              <a:t> ones are not scored and yet significant </a:t>
            </a:r>
            <a:endParaRPr lang="en-US" dirty="0"/>
          </a:p>
        </p:txBody>
      </p:sp>
      <p:sp>
        <p:nvSpPr>
          <p:cNvPr id="4" name="Slide Number Placeholder 3"/>
          <p:cNvSpPr>
            <a:spLocks noGrp="1"/>
          </p:cNvSpPr>
          <p:nvPr>
            <p:ph type="sldNum" sz="quarter" idx="10"/>
          </p:nvPr>
        </p:nvSpPr>
        <p:spPr/>
        <p:txBody>
          <a:bodyPr/>
          <a:lstStyle/>
          <a:p>
            <a:fld id="{E362D482-B6FB-D04A-BC9F-339CDE74615B}" type="slidenum">
              <a:rPr lang="en-US" smtClean="0"/>
              <a:t>10</a:t>
            </a:fld>
            <a:endParaRPr lang="en-US"/>
          </a:p>
        </p:txBody>
      </p:sp>
    </p:spTree>
    <p:extLst>
      <p:ext uri="{BB962C8B-B14F-4D97-AF65-F5344CB8AC3E}">
        <p14:creationId xmlns:p14="http://schemas.microsoft.com/office/powerpoint/2010/main" val="393483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F24510-2254-D346-8524-E84278B63380}"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92800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4510-2254-D346-8524-E84278B63380}"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360569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4510-2254-D346-8524-E84278B63380}"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1719722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3" name="Rectangle 6"/>
          <p:cNvSpPr>
            <a:spLocks noGrp="1"/>
          </p:cNvSpPr>
          <p:nvPr>
            <p:ph type="sldNum" sz="quarter" idx="10"/>
          </p:nvPr>
        </p:nvSpPr>
        <p:spPr/>
        <p:txBody>
          <a:bodyPr/>
          <a:lstStyle>
            <a:lvl1pPr>
              <a:defRPr/>
            </a:lvl1pPr>
          </a:lstStyle>
          <a:p>
            <a:pPr>
              <a:defRPr/>
            </a:pPr>
            <a:fld id="{312909E7-7DA5-AA40-A5F3-F2F02A64DDF3}" type="slidenum">
              <a:rPr lang="en-US"/>
              <a:pPr>
                <a:defRPr/>
              </a:pPr>
              <a:t>‹#›</a:t>
            </a:fld>
            <a:endParaRPr lang="en-US"/>
          </a:p>
        </p:txBody>
      </p:sp>
    </p:spTree>
    <p:extLst>
      <p:ext uri="{BB962C8B-B14F-4D97-AF65-F5344CB8AC3E}">
        <p14:creationId xmlns:p14="http://schemas.microsoft.com/office/powerpoint/2010/main" val="3207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24510-2254-D346-8524-E84278B63380}"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424833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24510-2254-D346-8524-E84278B63380}"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357873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F24510-2254-D346-8524-E84278B63380}"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426776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F24510-2254-D346-8524-E84278B63380}"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427549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F24510-2254-D346-8524-E84278B63380}"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154395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24510-2254-D346-8524-E84278B63380}"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263209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24510-2254-D346-8524-E84278B63380}"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7184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24510-2254-D346-8524-E84278B63380}"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AD48B-25D2-3A4D-8632-81B5D19994AD}" type="slidenum">
              <a:rPr lang="en-US" smtClean="0"/>
              <a:t>‹#›</a:t>
            </a:fld>
            <a:endParaRPr lang="en-US"/>
          </a:p>
        </p:txBody>
      </p:sp>
    </p:spTree>
    <p:extLst>
      <p:ext uri="{BB962C8B-B14F-4D97-AF65-F5344CB8AC3E}">
        <p14:creationId xmlns:p14="http://schemas.microsoft.com/office/powerpoint/2010/main" val="190760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24510-2254-D346-8524-E84278B63380}" type="datetimeFigureOut">
              <a:rPr lang="en-US" smtClean="0"/>
              <a:t>1/22/2018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AD48B-25D2-3A4D-8632-81B5D19994AD}" type="slidenum">
              <a:rPr lang="en-US" smtClean="0"/>
              <a:t>‹#›</a:t>
            </a:fld>
            <a:endParaRPr lang="en-US"/>
          </a:p>
        </p:txBody>
      </p:sp>
    </p:spTree>
    <p:extLst>
      <p:ext uri="{BB962C8B-B14F-4D97-AF65-F5344CB8AC3E}">
        <p14:creationId xmlns:p14="http://schemas.microsoft.com/office/powerpoint/2010/main" val="2718277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26682"/>
            <a:ext cx="7772400" cy="1470025"/>
          </a:xfrm>
        </p:spPr>
        <p:txBody>
          <a:bodyPr>
            <a:normAutofit fontScale="90000"/>
          </a:bodyPr>
          <a:lstStyle/>
          <a:p>
            <a:r>
              <a:rPr lang="en-US" dirty="0"/>
              <a:t>Using the Healthy Start form to predict adverse neonatal outcomes based on risk factors</a:t>
            </a:r>
          </a:p>
        </p:txBody>
      </p:sp>
      <p:sp>
        <p:nvSpPr>
          <p:cNvPr id="3" name="Subtitle 2"/>
          <p:cNvSpPr>
            <a:spLocks noGrp="1"/>
          </p:cNvSpPr>
          <p:nvPr>
            <p:ph type="subTitle" idx="1"/>
          </p:nvPr>
        </p:nvSpPr>
        <p:spPr>
          <a:xfrm>
            <a:off x="1371600" y="2918617"/>
            <a:ext cx="6400800" cy="1752600"/>
          </a:xfrm>
        </p:spPr>
        <p:txBody>
          <a:bodyPr>
            <a:normAutofit/>
          </a:bodyPr>
          <a:lstStyle/>
          <a:p>
            <a:r>
              <a:rPr lang="en-US" sz="1800" dirty="0"/>
              <a:t>Silvio Martinez</a:t>
            </a:r>
          </a:p>
          <a:p>
            <a:r>
              <a:rPr lang="en-US" sz="1800" dirty="0"/>
              <a:t>Mentors: Dr. Diana Montoya-Williams, Dr. Lindsay Thompson</a:t>
            </a:r>
          </a:p>
          <a:p>
            <a:r>
              <a:rPr lang="en-US" sz="1800" dirty="0"/>
              <a:t>Department of Pediatrics &amp; Neonatology</a:t>
            </a: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83" y="4207328"/>
            <a:ext cx="3250973" cy="244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7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71863188"/>
              </p:ext>
            </p:extLst>
          </p:nvPr>
        </p:nvGraphicFramePr>
        <p:xfrm>
          <a:off x="152400" y="76200"/>
          <a:ext cx="8305799" cy="6569017"/>
        </p:xfrm>
        <a:graphic>
          <a:graphicData uri="http://schemas.openxmlformats.org/drawingml/2006/table">
            <a:tbl>
              <a:tblPr firstRow="1" bandRow="1">
                <a:tableStyleId>{17292A2E-F333-43FB-9621-5CBBE7FDCDCB}</a:tableStyleId>
              </a:tblPr>
              <a:tblGrid>
                <a:gridCol w="3591697">
                  <a:extLst>
                    <a:ext uri="{9D8B030D-6E8A-4147-A177-3AD203B41FA5}">
                      <a16:colId xmlns:a16="http://schemas.microsoft.com/office/drawing/2014/main" val="20000"/>
                    </a:ext>
                  </a:extLst>
                </a:gridCol>
                <a:gridCol w="1197232">
                  <a:extLst>
                    <a:ext uri="{9D8B030D-6E8A-4147-A177-3AD203B41FA5}">
                      <a16:colId xmlns:a16="http://schemas.microsoft.com/office/drawing/2014/main" val="20001"/>
                    </a:ext>
                  </a:extLst>
                </a:gridCol>
                <a:gridCol w="1122405">
                  <a:extLst>
                    <a:ext uri="{9D8B030D-6E8A-4147-A177-3AD203B41FA5}">
                      <a16:colId xmlns:a16="http://schemas.microsoft.com/office/drawing/2014/main" val="20002"/>
                    </a:ext>
                  </a:extLst>
                </a:gridCol>
                <a:gridCol w="972751">
                  <a:extLst>
                    <a:ext uri="{9D8B030D-6E8A-4147-A177-3AD203B41FA5}">
                      <a16:colId xmlns:a16="http://schemas.microsoft.com/office/drawing/2014/main" val="20003"/>
                    </a:ext>
                  </a:extLst>
                </a:gridCol>
                <a:gridCol w="1421714">
                  <a:extLst>
                    <a:ext uri="{9D8B030D-6E8A-4147-A177-3AD203B41FA5}">
                      <a16:colId xmlns:a16="http://schemas.microsoft.com/office/drawing/2014/main" val="20004"/>
                    </a:ext>
                  </a:extLst>
                </a:gridCol>
              </a:tblGrid>
              <a:tr h="1020500">
                <a:tc>
                  <a:txBody>
                    <a:bodyPr/>
                    <a:lstStyle/>
                    <a:p>
                      <a:pPr algn="ctr"/>
                      <a:r>
                        <a:rPr lang="en-US" sz="1800" dirty="0"/>
                        <a:t>Healthy</a:t>
                      </a:r>
                      <a:r>
                        <a:rPr lang="en-US" sz="1800" baseline="0" dirty="0"/>
                        <a:t> Start Self-Reported</a:t>
                      </a:r>
                    </a:p>
                    <a:p>
                      <a:pPr algn="ctr"/>
                      <a:r>
                        <a:rPr lang="en-US" sz="1800" dirty="0"/>
                        <a:t> Risk</a:t>
                      </a:r>
                      <a:r>
                        <a:rPr lang="en-US" sz="1800" baseline="0" dirty="0"/>
                        <a:t> Factor</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Healthy</a:t>
                      </a:r>
                      <a:r>
                        <a:rPr lang="en-US" sz="1800" baseline="0" dirty="0"/>
                        <a:t> Control</a:t>
                      </a:r>
                    </a:p>
                    <a:p>
                      <a:pPr algn="ctr"/>
                      <a:r>
                        <a:rPr lang="en-US" sz="1800" baseline="0" dirty="0"/>
                        <a:t>(n =233)</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Adverse Outcome Group</a:t>
                      </a:r>
                    </a:p>
                    <a:p>
                      <a:pPr algn="ctr"/>
                      <a:r>
                        <a:rPr lang="en-US" sz="1800" dirty="0"/>
                        <a:t>(n=35)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p-value*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Scored</a:t>
                      </a:r>
                      <a:r>
                        <a:rPr lang="en-US" sz="1800" baseline="0" dirty="0"/>
                        <a:t> by HS Program?</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413869">
                <a:tc>
                  <a:txBody>
                    <a:bodyPr/>
                    <a:lstStyle/>
                    <a:p>
                      <a:pPr algn="ctr" fontAlgn="b"/>
                      <a:r>
                        <a:rPr lang="en-US" sz="1500" b="1" i="0" u="none" strike="noStrike" dirty="0">
                          <a:solidFill>
                            <a:srgbClr val="000000"/>
                          </a:solidFill>
                          <a:effectLst/>
                          <a:latin typeface="Calibri"/>
                          <a:cs typeface="Calibri"/>
                        </a:rPr>
                        <a:t>Have not graduated from high</a:t>
                      </a:r>
                      <a:r>
                        <a:rPr lang="en-US" sz="1500" b="1" i="0" u="none" strike="noStrike" baseline="0" dirty="0">
                          <a:solidFill>
                            <a:srgbClr val="000000"/>
                          </a:solidFill>
                          <a:effectLst/>
                          <a:latin typeface="Calibri"/>
                          <a:cs typeface="Calibri"/>
                        </a:rPr>
                        <a:t> school</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15</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a:t>
                      </a:r>
                      <a:r>
                        <a:rPr lang="en-US" sz="1600" b="0" i="0" u="none" strike="noStrike" dirty="0">
                          <a:solidFill>
                            <a:srgbClr val="000000"/>
                          </a:solidFill>
                          <a:effectLst/>
                          <a:latin typeface="Calibri"/>
                          <a:cs typeface="Calibri"/>
                        </a:rPr>
                        <a:t>4.3</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13869">
                <a:tc>
                  <a:txBody>
                    <a:bodyPr/>
                    <a:lstStyle/>
                    <a:p>
                      <a:pPr algn="ctr" fontAlgn="b"/>
                      <a:r>
                        <a:rPr lang="en-US" sz="1500" b="1" i="0" u="none" strike="noStrike" dirty="0">
                          <a:solidFill>
                            <a:srgbClr val="000000"/>
                          </a:solidFill>
                          <a:effectLst/>
                          <a:latin typeface="Calibri"/>
                          <a:cs typeface="Calibri"/>
                        </a:rPr>
                        <a:t>Unmarried</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46.4</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57.1</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13869">
                <a:tc>
                  <a:txBody>
                    <a:bodyPr/>
                    <a:lstStyle/>
                    <a:p>
                      <a:pPr algn="ctr" fontAlgn="b"/>
                      <a:r>
                        <a:rPr lang="en-US" sz="1500" b="1" i="0" u="none" strike="noStrike" dirty="0">
                          <a:solidFill>
                            <a:srgbClr val="000000"/>
                          </a:solidFill>
                          <a:effectLst/>
                          <a:latin typeface="Calibri"/>
                          <a:cs typeface="Calibri"/>
                        </a:rPr>
                        <a:t>Children &lt; 5 years</a:t>
                      </a:r>
                      <a:r>
                        <a:rPr lang="en-US" sz="1500" b="1" i="0" u="none" strike="noStrike" baseline="0" dirty="0">
                          <a:solidFill>
                            <a:srgbClr val="000000"/>
                          </a:solidFill>
                          <a:effectLst/>
                          <a:latin typeface="Calibri"/>
                          <a:cs typeface="Calibri"/>
                        </a:rPr>
                        <a:t> </a:t>
                      </a:r>
                      <a:r>
                        <a:rPr lang="en-US" sz="1500" b="1" i="0" u="none" strike="noStrike" dirty="0">
                          <a:solidFill>
                            <a:srgbClr val="000000"/>
                          </a:solidFill>
                          <a:effectLst/>
                          <a:latin typeface="Calibri"/>
                          <a:cs typeface="Calibri"/>
                        </a:rPr>
                        <a:t>at home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5</a:t>
                      </a:r>
                      <a:r>
                        <a:rPr lang="en-US" sz="1600" b="0" i="0" u="none" strike="noStrike" dirty="0">
                          <a:solidFill>
                            <a:srgbClr val="000000"/>
                          </a:solidFill>
                          <a:effectLst/>
                          <a:latin typeface="Calibri"/>
                          <a:cs typeface="Calibri"/>
                        </a:rPr>
                        <a:t>4.8</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5</a:t>
                      </a:r>
                      <a:r>
                        <a:rPr lang="en-US" sz="1600" b="0" i="0" u="none" strike="noStrike" dirty="0">
                          <a:solidFill>
                            <a:srgbClr val="000000"/>
                          </a:solidFill>
                          <a:effectLst/>
                          <a:latin typeface="Calibri"/>
                          <a:cs typeface="Calibri"/>
                        </a:rPr>
                        <a:t>7.1</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413869">
                <a:tc>
                  <a:txBody>
                    <a:bodyPr/>
                    <a:lstStyle/>
                    <a:p>
                      <a:pPr algn="ctr" fontAlgn="b"/>
                      <a:r>
                        <a:rPr lang="en-US" sz="1500" b="1" i="0" u="none" strike="noStrike" dirty="0">
                          <a:solidFill>
                            <a:srgbClr val="000000"/>
                          </a:solidFill>
                          <a:effectLst/>
                          <a:latin typeface="Calibri"/>
                          <a:cs typeface="Calibri"/>
                        </a:rPr>
                        <a:t>Special</a:t>
                      </a:r>
                      <a:r>
                        <a:rPr lang="en-US" sz="1500" b="1" i="0" u="none" strike="noStrike" baseline="0" dirty="0">
                          <a:solidFill>
                            <a:srgbClr val="000000"/>
                          </a:solidFill>
                          <a:effectLst/>
                          <a:latin typeface="Calibri"/>
                          <a:cs typeface="Calibri"/>
                        </a:rPr>
                        <a:t> needs children at home</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3.9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a:t>
                      </a:r>
                      <a:r>
                        <a:rPr lang="en-US" sz="1600" b="0" i="0" u="none" strike="noStrike" dirty="0">
                          <a:solidFill>
                            <a:srgbClr val="000000"/>
                          </a:solidFill>
                          <a:effectLst/>
                          <a:latin typeface="Calibri"/>
                          <a:cs typeface="Calibri"/>
                        </a:rPr>
                        <a:t>3.9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&lt;.05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13869">
                <a:tc>
                  <a:txBody>
                    <a:bodyPr/>
                    <a:lstStyle/>
                    <a:p>
                      <a:pPr algn="ctr" fontAlgn="b"/>
                      <a:r>
                        <a:rPr lang="en-US" sz="1500" b="1" i="0" u="none" strike="noStrike" dirty="0">
                          <a:solidFill>
                            <a:srgbClr val="000000"/>
                          </a:solidFill>
                          <a:effectLst/>
                          <a:latin typeface="Calibri"/>
                          <a:cs typeface="Calibri"/>
                        </a:rPr>
                        <a:t>Not </a:t>
                      </a:r>
                      <a:r>
                        <a:rPr lang="en-US" sz="1500" b="1" i="0" u="none" strike="noStrike" baseline="0" dirty="0">
                          <a:solidFill>
                            <a:srgbClr val="000000"/>
                          </a:solidFill>
                          <a:effectLst/>
                          <a:latin typeface="Calibri"/>
                          <a:cs typeface="Calibri"/>
                        </a:rPr>
                        <a:t>a good time for me to be pregnant</a:t>
                      </a:r>
                      <a:endParaRPr lang="mr-IN"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10.</a:t>
                      </a:r>
                      <a:r>
                        <a:rPr lang="en-US" sz="1600" b="0" i="0" u="none" strike="noStrike" dirty="0">
                          <a:solidFill>
                            <a:srgbClr val="000000"/>
                          </a:solidFill>
                          <a:effectLst/>
                          <a:latin typeface="Calibri"/>
                          <a:cs typeface="Calibri"/>
                        </a:rPr>
                        <a:t>1</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9.4</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&lt;.05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413869">
                <a:tc>
                  <a:txBody>
                    <a:bodyPr/>
                    <a:lstStyle/>
                    <a:p>
                      <a:pPr algn="ctr" fontAlgn="b"/>
                      <a:r>
                        <a:rPr lang="en-US" sz="1500" b="1" i="0" u="none" strike="noStrike" dirty="0">
                          <a:solidFill>
                            <a:srgbClr val="000000"/>
                          </a:solidFill>
                          <a:effectLst/>
                          <a:latin typeface="Calibri"/>
                          <a:cs typeface="Calibri"/>
                        </a:rPr>
                        <a:t>Felt down</a:t>
                      </a:r>
                      <a:r>
                        <a:rPr lang="en-US" sz="1500" b="1" i="0" u="none" strike="noStrike" baseline="0" dirty="0">
                          <a:solidFill>
                            <a:srgbClr val="000000"/>
                          </a:solidFill>
                          <a:effectLst/>
                          <a:latin typeface="Calibri"/>
                          <a:cs typeface="Calibri"/>
                        </a:rPr>
                        <a:t> or hopeless in last month</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12.</a:t>
                      </a:r>
                      <a:r>
                        <a:rPr lang="en-US" sz="1600" b="0" i="0" u="none" strike="noStrike" dirty="0">
                          <a:solidFill>
                            <a:srgbClr val="000000"/>
                          </a:solidFill>
                          <a:effectLst/>
                          <a:latin typeface="Calibri"/>
                          <a:cs typeface="Calibri"/>
                        </a:rPr>
                        <a:t>6</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22.9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13869">
                <a:tc>
                  <a:txBody>
                    <a:bodyPr/>
                    <a:lstStyle/>
                    <a:p>
                      <a:pPr algn="ctr" fontAlgn="b"/>
                      <a:r>
                        <a:rPr lang="en-US" sz="1500" b="1" i="0" u="none" strike="noStrike" dirty="0">
                          <a:solidFill>
                            <a:srgbClr val="000000"/>
                          </a:solidFill>
                          <a:effectLst/>
                          <a:latin typeface="Calibri"/>
                          <a:cs typeface="Calibri"/>
                        </a:rPr>
                        <a:t>Felt alone</a:t>
                      </a:r>
                      <a:r>
                        <a:rPr lang="en-US" sz="1500" b="1" i="0" u="none" strike="noStrike" baseline="0" dirty="0">
                          <a:solidFill>
                            <a:srgbClr val="000000"/>
                          </a:solidFill>
                          <a:effectLst/>
                          <a:latin typeface="Calibri"/>
                          <a:cs typeface="Calibri"/>
                        </a:rPr>
                        <a:t> when facing problems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7.</a:t>
                      </a:r>
                      <a:r>
                        <a:rPr lang="en-US" sz="1600" b="0" i="0" u="none" strike="noStrike" dirty="0">
                          <a:solidFill>
                            <a:srgbClr val="000000"/>
                          </a:solidFill>
                          <a:effectLst/>
                          <a:latin typeface="Calibri"/>
                          <a:cs typeface="Calibri"/>
                        </a:rPr>
                        <a:t>4</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a:t>
                      </a:r>
                      <a:r>
                        <a:rPr lang="en-US" sz="1600" b="0" i="0" u="none" strike="noStrike" dirty="0">
                          <a:solidFill>
                            <a:srgbClr val="000000"/>
                          </a:solidFill>
                          <a:effectLst/>
                          <a:latin typeface="Calibri"/>
                          <a:cs typeface="Calibri"/>
                        </a:rPr>
                        <a:t>1</a:t>
                      </a:r>
                      <a:r>
                        <a:rPr lang="mr-IN" sz="1600" b="0" i="0" u="none" strike="noStrike" dirty="0">
                          <a:solidFill>
                            <a:srgbClr val="000000"/>
                          </a:solidFill>
                          <a:effectLst/>
                          <a:latin typeface="Calibri"/>
                          <a:cs typeface="Calibri"/>
                        </a:rPr>
                        <a:t>.</a:t>
                      </a:r>
                      <a:r>
                        <a:rPr lang="en-US" sz="1600" b="0" i="0" u="none" strike="noStrike" dirty="0">
                          <a:solidFill>
                            <a:srgbClr val="000000"/>
                          </a:solidFill>
                          <a:effectLst/>
                          <a:latin typeface="Calibri"/>
                          <a:cs typeface="Calibri"/>
                        </a:rPr>
                        <a:t>4</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413869">
                <a:tc>
                  <a:txBody>
                    <a:bodyPr/>
                    <a:lstStyle/>
                    <a:p>
                      <a:pPr algn="ctr" fontAlgn="b"/>
                      <a:r>
                        <a:rPr lang="en-US" sz="1500" b="1" i="0" u="none" strike="noStrike" dirty="0">
                          <a:solidFill>
                            <a:srgbClr val="000000"/>
                          </a:solidFill>
                          <a:effectLst/>
                          <a:latin typeface="Calibri"/>
                          <a:cs typeface="Calibri"/>
                        </a:rPr>
                        <a:t>Ever</a:t>
                      </a:r>
                      <a:r>
                        <a:rPr lang="en-US" sz="1500" b="1" i="0" u="none" strike="noStrike" baseline="0" dirty="0">
                          <a:solidFill>
                            <a:srgbClr val="000000"/>
                          </a:solidFill>
                          <a:effectLst/>
                          <a:latin typeface="Calibri"/>
                          <a:cs typeface="Calibri"/>
                        </a:rPr>
                        <a:t> received mental health services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16.</a:t>
                      </a:r>
                      <a:r>
                        <a:rPr lang="en-US" sz="1600" b="0" i="0" u="none" strike="noStrike" dirty="0">
                          <a:solidFill>
                            <a:srgbClr val="000000"/>
                          </a:solidFill>
                          <a:effectLst/>
                          <a:latin typeface="Calibri"/>
                          <a:cs typeface="Calibri"/>
                        </a:rPr>
                        <a:t>5</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2.9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413869">
                <a:tc>
                  <a:txBody>
                    <a:bodyPr/>
                    <a:lstStyle/>
                    <a:p>
                      <a:pPr algn="ctr" fontAlgn="b"/>
                      <a:r>
                        <a:rPr lang="en-US" sz="1500" b="1" i="0" u="none" strike="noStrike" dirty="0">
                          <a:solidFill>
                            <a:srgbClr val="000000"/>
                          </a:solidFill>
                          <a:effectLst/>
                          <a:latin typeface="Calibri"/>
                          <a:cs typeface="Calibri"/>
                        </a:rPr>
                        <a:t>Have</a:t>
                      </a:r>
                      <a:r>
                        <a:rPr lang="en-US" sz="1500" b="1" i="0" u="none" strike="noStrike" baseline="0" dirty="0">
                          <a:solidFill>
                            <a:srgbClr val="000000"/>
                          </a:solidFill>
                          <a:effectLst/>
                          <a:latin typeface="Calibri"/>
                          <a:cs typeface="Calibri"/>
                        </a:rPr>
                        <a:t> trouble paying bills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14.8%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8.6</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&lt;0.05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413869">
                <a:tc>
                  <a:txBody>
                    <a:bodyPr/>
                    <a:lstStyle/>
                    <a:p>
                      <a:pPr algn="ctr" fontAlgn="b"/>
                      <a:r>
                        <a:rPr lang="en-US" sz="1500" b="1" i="0" u="none" strike="noStrike" dirty="0">
                          <a:solidFill>
                            <a:srgbClr val="000000"/>
                          </a:solidFill>
                          <a:effectLst/>
                          <a:latin typeface="Calibri"/>
                          <a:cs typeface="Calibri"/>
                        </a:rPr>
                        <a:t>This</a:t>
                      </a:r>
                      <a:r>
                        <a:rPr lang="en-US" sz="1500" b="1" i="0" u="none" strike="noStrike" baseline="0" dirty="0">
                          <a:solidFill>
                            <a:srgbClr val="000000"/>
                          </a:solidFill>
                          <a:effectLst/>
                          <a:latin typeface="Calibri"/>
                          <a:cs typeface="Calibri"/>
                        </a:rPr>
                        <a:t> is my first pregnancy</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5.7</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28.6</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413869">
                <a:tc>
                  <a:txBody>
                    <a:bodyPr/>
                    <a:lstStyle/>
                    <a:p>
                      <a:pPr algn="ctr" fontAlgn="b"/>
                      <a:r>
                        <a:rPr lang="en-US" sz="1500" b="1" i="0" u="none" strike="noStrike" dirty="0">
                          <a:solidFill>
                            <a:srgbClr val="000000"/>
                          </a:solidFill>
                          <a:effectLst/>
                          <a:latin typeface="Calibri"/>
                          <a:cs typeface="Calibri"/>
                        </a:rPr>
                        <a:t>I am less than 18</a:t>
                      </a:r>
                      <a:endParaRPr lang="mr-IN"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2</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5.</a:t>
                      </a:r>
                      <a:r>
                        <a:rPr lang="en-US" sz="1600" b="0" i="0" u="none" strike="noStrike" dirty="0">
                          <a:solidFill>
                            <a:srgbClr val="000000"/>
                          </a:solidFill>
                          <a:effectLst/>
                          <a:latin typeface="Calibri"/>
                          <a:cs typeface="Calibri"/>
                        </a:rPr>
                        <a:t>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413869">
                <a:tc>
                  <a:txBody>
                    <a:bodyPr/>
                    <a:lstStyle/>
                    <a:p>
                      <a:pPr algn="ctr" fontAlgn="b"/>
                      <a:r>
                        <a:rPr lang="en-US" sz="1500" b="1" i="0" u="none" strike="noStrike" dirty="0">
                          <a:solidFill>
                            <a:srgbClr val="000000"/>
                          </a:solidFill>
                          <a:effectLst/>
                          <a:latin typeface="Calibri"/>
                          <a:cs typeface="Calibri"/>
                        </a:rPr>
                        <a:t>Inter-pregnancy interval is &lt; 18 months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2</a:t>
                      </a:r>
                      <a:r>
                        <a:rPr lang="en-US" sz="1600" b="0" i="0" u="none" strike="noStrike" dirty="0">
                          <a:solidFill>
                            <a:srgbClr val="000000"/>
                          </a:solidFill>
                          <a:effectLst/>
                          <a:latin typeface="Calibri"/>
                          <a:cs typeface="Calibri"/>
                        </a:rPr>
                        <a:t>4.5</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23.3</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413869">
                <a:tc>
                  <a:txBody>
                    <a:bodyPr/>
                    <a:lstStyle/>
                    <a:p>
                      <a:pPr algn="ctr" fontAlgn="b"/>
                      <a:r>
                        <a:rPr lang="en-US" sz="1500" b="1" i="0" u="none" strike="noStrike" dirty="0">
                          <a:solidFill>
                            <a:srgbClr val="000000"/>
                          </a:solidFill>
                          <a:effectLst/>
                          <a:latin typeface="Calibri"/>
                          <a:cs typeface="Calibri"/>
                        </a:rPr>
                        <a:t>Have</a:t>
                      </a:r>
                      <a:r>
                        <a:rPr lang="en-US" sz="1500" b="1" i="0" u="none" strike="noStrike" baseline="0" dirty="0">
                          <a:solidFill>
                            <a:srgbClr val="000000"/>
                          </a:solidFill>
                          <a:effectLst/>
                          <a:latin typeface="Calibri"/>
                          <a:cs typeface="Calibri"/>
                        </a:rPr>
                        <a:t> an illness with ongoing medical care</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a:t>
                      </a:r>
                      <a:r>
                        <a:rPr lang="en-US" sz="1600" b="0" i="0" u="none" strike="noStrike" dirty="0">
                          <a:solidFill>
                            <a:srgbClr val="000000"/>
                          </a:solidFill>
                          <a:effectLst/>
                          <a:latin typeface="Calibri"/>
                          <a:cs typeface="Calibri"/>
                        </a:rPr>
                        <a:t>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5</a:t>
                      </a:r>
                      <a:r>
                        <a:rPr lang="en-US" sz="1600" b="0" i="0" u="none" strike="noStrike">
                          <a:solidFill>
                            <a:srgbClr val="000000"/>
                          </a:solidFill>
                          <a:effectLst/>
                          <a:latin typeface="Calibri"/>
                          <a:cs typeface="Calibri"/>
                        </a:rPr>
                        <a:t>5.6</a:t>
                      </a:r>
                      <a:r>
                        <a:rPr lang="mr-IN" sz="1600" b="0" i="0" u="none" strike="noStrike">
                          <a:solidFill>
                            <a:srgbClr val="000000"/>
                          </a:solidFill>
                          <a:effectLst/>
                          <a:latin typeface="Calibri"/>
                          <a:cs typeface="Calibri"/>
                        </a:rPr>
                        <a:t>%</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&lt;.05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8448" name="TextBox 5"/>
          <p:cNvSpPr txBox="1">
            <a:spLocks noChangeArrowheads="1"/>
          </p:cNvSpPr>
          <p:nvPr/>
        </p:nvSpPr>
        <p:spPr bwMode="auto">
          <a:xfrm>
            <a:off x="152400" y="6541559"/>
            <a:ext cx="312420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500" i="1" dirty="0"/>
              <a:t>* Univariate analyses only. </a:t>
            </a:r>
          </a:p>
        </p:txBody>
      </p:sp>
      <p:sp>
        <p:nvSpPr>
          <p:cNvPr id="7" name="Rounded Rectangle 6"/>
          <p:cNvSpPr/>
          <p:nvPr/>
        </p:nvSpPr>
        <p:spPr>
          <a:xfrm>
            <a:off x="228600" y="2522508"/>
            <a:ext cx="8229600" cy="838200"/>
          </a:xfrm>
          <a:prstGeom prst="roundRect">
            <a:avLst/>
          </a:prstGeom>
          <a:solidFill>
            <a:schemeClr val="accent1">
              <a:lumMod val="40000"/>
              <a:lumOff val="60000"/>
              <a:alpha val="7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228600" y="4579908"/>
            <a:ext cx="8229600" cy="457200"/>
          </a:xfrm>
          <a:prstGeom prst="roundRect">
            <a:avLst/>
          </a:prstGeom>
          <a:solidFill>
            <a:schemeClr val="accent1">
              <a:lumMod val="40000"/>
              <a:lumOff val="60000"/>
              <a:alpha val="7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8511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381000" y="1219200"/>
            <a:ext cx="7848600" cy="5105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en-US" sz="2400" dirty="0">
                <a:latin typeface="Calibri" charset="0"/>
                <a:ea typeface="MS PGothic" charset="0"/>
              </a:rPr>
              <a:t>Finish collecting data for births over one calendar year.</a:t>
            </a:r>
          </a:p>
          <a:p>
            <a:pPr>
              <a:buFontTx/>
              <a:buChar char="•"/>
            </a:pPr>
            <a:endParaRPr lang="en-US" sz="2400" dirty="0">
              <a:latin typeface="Calibri" charset="0"/>
              <a:ea typeface="MS PGothic" charset="0"/>
            </a:endParaRPr>
          </a:p>
          <a:p>
            <a:pPr>
              <a:buFontTx/>
              <a:buChar char="•"/>
            </a:pPr>
            <a:r>
              <a:rPr lang="en-US" sz="2400" dirty="0">
                <a:latin typeface="Calibri" charset="0"/>
                <a:ea typeface="MS PGothic" charset="0"/>
              </a:rPr>
              <a:t>Build adjusted predictive models for an adverse birth outcome using Healthy Start responses</a:t>
            </a:r>
          </a:p>
          <a:p>
            <a:pPr marL="0" indent="0">
              <a:buNone/>
            </a:pPr>
            <a:endParaRPr lang="en-US" sz="2200" dirty="0">
              <a:latin typeface="Calibri" charset="0"/>
              <a:ea typeface="MS PGothic" charset="0"/>
            </a:endParaRPr>
          </a:p>
          <a:p>
            <a:pPr>
              <a:buFontTx/>
              <a:buChar char="•"/>
            </a:pPr>
            <a:r>
              <a:rPr lang="en-US" sz="2200" dirty="0">
                <a:latin typeface="Calibri" charset="0"/>
                <a:ea typeface="MS PGothic" charset="0"/>
              </a:rPr>
              <a:t>Ongoing QI efforts to integrate the Healthy Start form into the EMR at UF Health</a:t>
            </a:r>
          </a:p>
          <a:p>
            <a:pPr>
              <a:buFontTx/>
              <a:buChar char="•"/>
            </a:pPr>
            <a:endParaRPr lang="en-US" sz="2200" dirty="0">
              <a:latin typeface="Calibri" charset="0"/>
              <a:ea typeface="MS PGothic" charset="0"/>
            </a:endParaRPr>
          </a:p>
        </p:txBody>
      </p:sp>
      <p:sp>
        <p:nvSpPr>
          <p:cNvPr id="59394" name="TextBox 5"/>
          <p:cNvSpPr txBox="1">
            <a:spLocks noChangeArrowheads="1"/>
          </p:cNvSpPr>
          <p:nvPr/>
        </p:nvSpPr>
        <p:spPr bwMode="auto">
          <a:xfrm>
            <a:off x="228600" y="304800"/>
            <a:ext cx="807720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3000" b="1">
                <a:solidFill>
                  <a:srgbClr val="000090"/>
                </a:solidFill>
              </a:rPr>
              <a:t>NEXT STEPS</a:t>
            </a:r>
          </a:p>
        </p:txBody>
      </p:sp>
    </p:spTree>
    <p:extLst>
      <p:ext uri="{BB962C8B-B14F-4D97-AF65-F5344CB8AC3E}">
        <p14:creationId xmlns:p14="http://schemas.microsoft.com/office/powerpoint/2010/main" val="4268424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2">
                                            <p:txEl>
                                              <p:pRg st="4" end="4"/>
                                            </p:txEl>
                                          </p:spTgt>
                                        </p:tgtEl>
                                        <p:attrNameLst>
                                          <p:attrName>style.visibility</p:attrName>
                                        </p:attrNameLst>
                                      </p:cBhvr>
                                      <p:to>
                                        <p:strVal val="visible"/>
                                      </p:to>
                                    </p:set>
                                    <p:animEffect transition="in" filter="fade">
                                      <p:cBhvr>
                                        <p:cTn id="7" dur="500"/>
                                        <p:tgtEl>
                                          <p:spTgt spid="56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Screen Shot 2017-11-25 at 10.51.1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575"/>
            <a:ext cx="7931150" cy="655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89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Model </a:t>
            </a:r>
          </a:p>
        </p:txBody>
      </p:sp>
      <p:sp>
        <p:nvSpPr>
          <p:cNvPr id="3" name="Content Placeholder 2"/>
          <p:cNvSpPr>
            <a:spLocks noGrp="1"/>
          </p:cNvSpPr>
          <p:nvPr>
            <p:ph idx="1"/>
          </p:nvPr>
        </p:nvSpPr>
        <p:spPr>
          <a:xfrm>
            <a:off x="0" y="1186985"/>
            <a:ext cx="5141167" cy="4525963"/>
          </a:xfrm>
        </p:spPr>
        <p:txBody>
          <a:bodyPr>
            <a:normAutofit fontScale="85000" lnSpcReduction="20000"/>
          </a:bodyPr>
          <a:lstStyle/>
          <a:p>
            <a:r>
              <a:rPr lang="en-US" dirty="0"/>
              <a:t>Aim: Find the best predictive model for an adverse birth outcome based on responses to the HS Form</a:t>
            </a:r>
          </a:p>
          <a:p>
            <a:pPr lvl="1"/>
            <a:r>
              <a:rPr lang="en-US" dirty="0"/>
              <a:t>Also, determine if some questions should be scored</a:t>
            </a:r>
          </a:p>
          <a:p>
            <a:r>
              <a:rPr lang="en-US" dirty="0"/>
              <a:t>One option: Association between HS score &gt; 6 (exposure) and adverse birth (outcome)</a:t>
            </a:r>
          </a:p>
          <a:p>
            <a:pPr lvl="1"/>
            <a:r>
              <a:rPr lang="en-US" dirty="0"/>
              <a:t>Account for biomedical risk factors with 1 variable (whether they have biomedical risk or not)</a:t>
            </a:r>
          </a:p>
        </p:txBody>
      </p:sp>
      <p:pic>
        <p:nvPicPr>
          <p:cNvPr id="4" name="Picture 3"/>
          <p:cNvPicPr>
            <a:picLocks noChangeAspect="1"/>
          </p:cNvPicPr>
          <p:nvPr/>
        </p:nvPicPr>
        <p:blipFill>
          <a:blip r:embed="rId3"/>
          <a:stretch>
            <a:fillRect/>
          </a:stretch>
        </p:blipFill>
        <p:spPr>
          <a:xfrm>
            <a:off x="5141167" y="1186985"/>
            <a:ext cx="3706847" cy="4933897"/>
          </a:xfrm>
          <a:prstGeom prst="rect">
            <a:avLst/>
          </a:prstGeom>
        </p:spPr>
      </p:pic>
    </p:spTree>
    <p:extLst>
      <p:ext uri="{BB962C8B-B14F-4D97-AF65-F5344CB8AC3E}">
        <p14:creationId xmlns:p14="http://schemas.microsoft.com/office/powerpoint/2010/main" val="14951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Screen Shot 2017-11-25 at 10.51.1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575"/>
            <a:ext cx="7931150" cy="655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381000" y="744661"/>
            <a:ext cx="4229100" cy="5629027"/>
          </a:xfrm>
          <a:prstGeom prst="rect">
            <a:avLst/>
          </a:prstGeom>
        </p:spPr>
      </p:pic>
    </p:spTree>
    <p:extLst>
      <p:ext uri="{BB962C8B-B14F-4D97-AF65-F5344CB8AC3E}">
        <p14:creationId xmlns:p14="http://schemas.microsoft.com/office/powerpoint/2010/main" val="392012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Questions/Considerations</a:t>
            </a:r>
          </a:p>
        </p:txBody>
      </p:sp>
      <p:sp>
        <p:nvSpPr>
          <p:cNvPr id="3" name="Content Placeholder 2"/>
          <p:cNvSpPr>
            <a:spLocks noGrp="1"/>
          </p:cNvSpPr>
          <p:nvPr>
            <p:ph idx="1"/>
          </p:nvPr>
        </p:nvSpPr>
        <p:spPr>
          <a:xfrm>
            <a:off x="457199" y="1600200"/>
            <a:ext cx="8556171" cy="5257800"/>
          </a:xfrm>
        </p:spPr>
        <p:txBody>
          <a:bodyPr>
            <a:normAutofit fontScale="92500" lnSpcReduction="10000"/>
          </a:bodyPr>
          <a:lstStyle/>
          <a:p>
            <a:r>
              <a:rPr lang="en-US" dirty="0"/>
              <a:t>Are some “biomedical risk factors” more predictive of adverse outcome than others?</a:t>
            </a:r>
          </a:p>
          <a:p>
            <a:pPr lvl="1"/>
            <a:r>
              <a:rPr lang="en-US" dirty="0"/>
              <a:t>e.g. Preeclampsia </a:t>
            </a:r>
          </a:p>
          <a:p>
            <a:pPr lvl="1"/>
            <a:r>
              <a:rPr lang="en-US" dirty="0"/>
              <a:t>Add variables to model (forward regression)</a:t>
            </a:r>
          </a:p>
          <a:p>
            <a:r>
              <a:rPr lang="en-US" dirty="0"/>
              <a:t>Some “biomedical risk factors” may be associated with the HS score variable</a:t>
            </a:r>
          </a:p>
          <a:p>
            <a:pPr lvl="1"/>
            <a:r>
              <a:rPr lang="en-US" dirty="0"/>
              <a:t>Interaction term?</a:t>
            </a:r>
          </a:p>
          <a:p>
            <a:r>
              <a:rPr lang="en-US" dirty="0"/>
              <a:t>How to determine which questions should be scored and what score to give?</a:t>
            </a:r>
          </a:p>
          <a:p>
            <a:pPr lvl="1"/>
            <a:r>
              <a:rPr lang="en-US" dirty="0"/>
              <a:t>Find associations &amp; compare questions (chi square)</a:t>
            </a:r>
          </a:p>
          <a:p>
            <a:pPr lvl="1"/>
            <a:r>
              <a:rPr lang="en-US" dirty="0"/>
              <a:t>Test variables: stepwise regression method (elimination)</a:t>
            </a:r>
          </a:p>
        </p:txBody>
      </p:sp>
    </p:spTree>
    <p:extLst>
      <p:ext uri="{BB962C8B-B14F-4D97-AF65-F5344CB8AC3E}">
        <p14:creationId xmlns:p14="http://schemas.microsoft.com/office/powerpoint/2010/main" val="20442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F90-6B7E-44DF-9F9D-09DD3B40291D}"/>
              </a:ext>
            </a:extLst>
          </p:cNvPr>
          <p:cNvSpPr>
            <a:spLocks noGrp="1"/>
          </p:cNvSpPr>
          <p:nvPr>
            <p:ph type="title"/>
          </p:nvPr>
        </p:nvSpPr>
        <p:spPr/>
        <p:txBody>
          <a:bodyPr/>
          <a:lstStyle/>
          <a:p>
            <a:r>
              <a:rPr lang="en-US" dirty="0"/>
              <a:t>Additional Research Questions</a:t>
            </a:r>
          </a:p>
        </p:txBody>
      </p:sp>
      <p:sp>
        <p:nvSpPr>
          <p:cNvPr id="3" name="Content Placeholder 2">
            <a:extLst>
              <a:ext uri="{FF2B5EF4-FFF2-40B4-BE49-F238E27FC236}">
                <a16:creationId xmlns:a16="http://schemas.microsoft.com/office/drawing/2014/main" id="{DB7E48E8-D136-40D3-88EF-697A9178027A}"/>
              </a:ext>
            </a:extLst>
          </p:cNvPr>
          <p:cNvSpPr>
            <a:spLocks noGrp="1"/>
          </p:cNvSpPr>
          <p:nvPr>
            <p:ph idx="1"/>
          </p:nvPr>
        </p:nvSpPr>
        <p:spPr>
          <a:xfrm>
            <a:off x="457200" y="1600200"/>
            <a:ext cx="8229600" cy="4834467"/>
          </a:xfrm>
        </p:spPr>
        <p:txBody>
          <a:bodyPr>
            <a:normAutofit fontScale="77500" lnSpcReduction="20000"/>
          </a:bodyPr>
          <a:lstStyle/>
          <a:p>
            <a:r>
              <a:rPr lang="en-US" dirty="0"/>
              <a:t>Are some “biomedical risk factors” more predictive of adverse outcome than others?</a:t>
            </a:r>
          </a:p>
          <a:p>
            <a:pPr lvl="1"/>
            <a:r>
              <a:rPr lang="en-US" dirty="0"/>
              <a:t>e.g. Preeclampsia: one study found hypertensive disorders effect on LBW more significant than placental previa, oligohydramnios, PROM (1)</a:t>
            </a:r>
          </a:p>
          <a:p>
            <a:pPr lvl="1"/>
            <a:r>
              <a:rPr lang="en-US" dirty="0"/>
              <a:t>Add variables to model (forward regression)</a:t>
            </a:r>
          </a:p>
          <a:p>
            <a:r>
              <a:rPr lang="en-US" dirty="0"/>
              <a:t>What is the risk for Hispanic vs. non-Hispanic dyads? Why does there appear to be no risk?</a:t>
            </a:r>
          </a:p>
          <a:p>
            <a:pPr lvl="1"/>
            <a:r>
              <a:rPr lang="en-US" dirty="0"/>
              <a:t>Lack of controlling for income in </a:t>
            </a:r>
            <a:r>
              <a:rPr lang="en-US"/>
              <a:t>one study (2)</a:t>
            </a:r>
            <a:endParaRPr lang="en-US" dirty="0"/>
          </a:p>
          <a:p>
            <a:r>
              <a:rPr lang="en-US" dirty="0"/>
              <a:t>How much each question should be scored</a:t>
            </a:r>
          </a:p>
          <a:p>
            <a:r>
              <a:rPr lang="en-US" dirty="0"/>
              <a:t>Following up with women to see how they benefited from the program</a:t>
            </a:r>
          </a:p>
          <a:p>
            <a:r>
              <a:rPr lang="en-US" dirty="0"/>
              <a:t>Medicaid and association with decreased LBW and other questions on form (2)</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4F92C43-EE50-4D52-A661-1247AAC2CB3B}"/>
              </a:ext>
            </a:extLst>
          </p:cNvPr>
          <p:cNvPicPr>
            <a:picLocks noChangeAspect="1"/>
          </p:cNvPicPr>
          <p:nvPr/>
        </p:nvPicPr>
        <p:blipFill>
          <a:blip r:embed="rId3"/>
          <a:stretch>
            <a:fillRect/>
          </a:stretch>
        </p:blipFill>
        <p:spPr>
          <a:xfrm>
            <a:off x="8398935" y="274638"/>
            <a:ext cx="4229100" cy="5629027"/>
          </a:xfrm>
          <a:prstGeom prst="rect">
            <a:avLst/>
          </a:prstGeom>
        </p:spPr>
      </p:pic>
    </p:spTree>
    <p:extLst>
      <p:ext uri="{BB962C8B-B14F-4D97-AF65-F5344CB8AC3E}">
        <p14:creationId xmlns:p14="http://schemas.microsoft.com/office/powerpoint/2010/main" val="8289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b="1" dirty="0"/>
              <a:t>Diana Montoya-Williams</a:t>
            </a:r>
            <a:r>
              <a:rPr lang="en-US" dirty="0"/>
              <a:t>, MD, Pediatrician &amp; Neonatology Fellow</a:t>
            </a:r>
          </a:p>
        </p:txBody>
      </p:sp>
    </p:spTree>
    <p:extLst>
      <p:ext uri="{BB962C8B-B14F-4D97-AF65-F5344CB8AC3E}">
        <p14:creationId xmlns:p14="http://schemas.microsoft.com/office/powerpoint/2010/main" val="44237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006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16200000">
            <a:off x="3600450" y="-3429000"/>
            <a:ext cx="457200" cy="74676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Key differences between cohorts</a:t>
            </a:r>
          </a:p>
        </p:txBody>
      </p:sp>
      <p:graphicFrame>
        <p:nvGraphicFramePr>
          <p:cNvPr id="2" name="Table 1"/>
          <p:cNvGraphicFramePr>
            <a:graphicFrameLocks noGrp="1"/>
          </p:cNvGraphicFramePr>
          <p:nvPr>
            <p:extLst>
              <p:ext uri="{D42A27DB-BD31-4B8C-83A1-F6EECF244321}">
                <p14:modId xmlns:p14="http://schemas.microsoft.com/office/powerpoint/2010/main" val="2206197327"/>
              </p:ext>
            </p:extLst>
          </p:nvPr>
        </p:nvGraphicFramePr>
        <p:xfrm>
          <a:off x="152400" y="685800"/>
          <a:ext cx="8305800" cy="5810249"/>
        </p:xfrm>
        <a:graphic>
          <a:graphicData uri="http://schemas.openxmlformats.org/drawingml/2006/table">
            <a:tbl>
              <a:tblPr/>
              <a:tblGrid>
                <a:gridCol w="2057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1030319">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 </a:t>
                      </a:r>
                      <a:endParaRPr kumimoji="0" lang="en-US" sz="1500" b="1" i="0" u="none" strike="noStrike" cap="none" normalizeH="0" baseline="0" dirty="0">
                        <a:ln>
                          <a:noFill/>
                        </a:ln>
                        <a:solidFill>
                          <a:srgbClr val="000000"/>
                        </a:solidFill>
                        <a:effectLst/>
                        <a:latin typeface="Arial" charset="0"/>
                        <a:ea typeface="MS PGothic" charset="0"/>
                        <a:cs typeface="MS PGothic" charset="0"/>
                      </a:endParaRPr>
                    </a:p>
                  </a:txBody>
                  <a:tcPr marL="5734" marR="5734" marT="5734"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2015 Birth Cohort</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n=279</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Healthy Controls </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(≥37w &amp; ≥2.5 kg)</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n=242 </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Calibri" charset="0"/>
                          <a:ea typeface="MS PGothic" charset="0"/>
                          <a:cs typeface="MS PGothic" charset="0"/>
                        </a:rPr>
                        <a:t>Adverse Birth Outcome:</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Low birth weight or </a:t>
                      </a:r>
                      <a:r>
                        <a:rPr kumimoji="0" lang="en-US" sz="1500" b="0" i="0" u="none" strike="noStrike" cap="none" normalizeH="0" baseline="0" dirty="0">
                          <a:ln>
                            <a:noFill/>
                          </a:ln>
                          <a:solidFill>
                            <a:srgbClr val="000000"/>
                          </a:solidFill>
                          <a:effectLst/>
                          <a:latin typeface="Calibri" charset="0"/>
                          <a:ea typeface="MS PGothic" charset="0"/>
                          <a:cs typeface="MS PGothic" charset="0"/>
                        </a:rPr>
                        <a:t>Preterm</a:t>
                      </a:r>
                      <a:r>
                        <a:rPr kumimoji="0" lang="en-US" sz="1500" b="0" i="0" u="none" strike="noStrike" cap="none" normalizeH="0" baseline="0" dirty="0">
                          <a:ln>
                            <a:noFill/>
                          </a:ln>
                          <a:solidFill>
                            <a:srgbClr val="FFFFFF"/>
                          </a:solidFill>
                          <a:effectLst/>
                          <a:latin typeface="Calibri" charset="0"/>
                          <a:ea typeface="MS PGothic" charset="0"/>
                          <a:cs typeface="MS PGothic"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(&lt;2.5 kg or &lt; 37 weeks)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n=37</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p-value</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extLst>
                  <a:ext uri="{0D108BD9-81ED-4DB2-BD59-A6C34878D82A}">
                    <a16:rowId xmlns:a16="http://schemas.microsoft.com/office/drawing/2014/main" val="10000"/>
                  </a:ext>
                </a:extLst>
              </a:tr>
              <a:tr h="64009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Birth weight (grams)</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3162****</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659)</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3349</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408)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MS PGothic" charset="0"/>
                          <a:cs typeface="MS PGothic" charset="0"/>
                        </a:rPr>
                        <a:t>1937***</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MS PGothic" charset="0"/>
                          <a:cs typeface="MS PGothic" charset="0"/>
                        </a:rPr>
                        <a:t>(SD 683)</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9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Gestational age (weeks)</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38****</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2.8)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39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1.2)</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33****</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3.8)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bg1">
                              <a:lumMod val="65000"/>
                            </a:schemeClr>
                          </a:solidFill>
                          <a:effectLst/>
                          <a:latin typeface="Calibri" charset="0"/>
                          <a:ea typeface="MS PGothic" charset="0"/>
                          <a:cs typeface="MS PGothic" charset="0"/>
                        </a:rPr>
                        <a:t>Gender (% male)</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47%</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45%</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57%</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ns</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lumMod val="65000"/>
                            </a:schemeClr>
                          </a:solidFill>
                          <a:effectLst/>
                          <a:latin typeface="Calibri" charset="0"/>
                          <a:ea typeface="MS PGothic" charset="0"/>
                          <a:cs typeface="MS PGothic" charset="0"/>
                        </a:rPr>
                        <a:t>Maternal age (years)</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28 (5.8)</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28 (5.7)</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29 (6.8)</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ns</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9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Maternal Race:</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charset="0"/>
                          <a:ea typeface="MS PGothic" charset="0"/>
                          <a:cs typeface="MS PGothic" charset="0"/>
                        </a:rPr>
                        <a:t>White</a:t>
                      </a:r>
                      <a:endParaRPr kumimoji="0" lang="en-US" sz="1500" b="1" i="0" u="none" strike="noStrike" cap="none" normalizeH="0" baseline="0" dirty="0">
                        <a:ln>
                          <a:noFill/>
                        </a:ln>
                        <a:solidFill>
                          <a:schemeClr val="tx1">
                            <a:lumMod val="75000"/>
                            <a:lumOff val="2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58.1%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59.5%</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49.0%</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ns</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Black</a:t>
                      </a:r>
                      <a:endParaRPr kumimoji="0" lang="en-US" sz="1500" b="1" i="0" u="none" strike="noStrike" cap="none" normalizeH="0" baseline="0" dirty="0">
                        <a:ln>
                          <a:noFill/>
                        </a:ln>
                        <a:solidFill>
                          <a:schemeClr val="tx1"/>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27.2%</a:t>
                      </a:r>
                      <a:endParaRPr kumimoji="0" lang="en-US" sz="1400" b="0" i="0" u="none" strike="noStrike" cap="none" normalizeH="0" baseline="0" dirty="0">
                        <a:ln>
                          <a:noFill/>
                        </a:ln>
                        <a:solidFill>
                          <a:schemeClr val="tx1"/>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25%</a:t>
                      </a:r>
                      <a:endParaRPr kumimoji="0" lang="en-US" sz="1400" b="0" i="0" u="none" strike="noStrike" cap="none" normalizeH="0" baseline="0" dirty="0">
                        <a:ln>
                          <a:noFill/>
                        </a:ln>
                        <a:solidFill>
                          <a:schemeClr val="tx1"/>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41%</a:t>
                      </a:r>
                      <a:endParaRPr kumimoji="0" lang="en-US" sz="1400" b="0" i="0" u="none" strike="noStrike" cap="none" normalizeH="0" baseline="0" dirty="0">
                        <a:ln>
                          <a:noFill/>
                        </a:ln>
                        <a:solidFill>
                          <a:schemeClr val="tx1"/>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0.0796</a:t>
                      </a:r>
                      <a:endParaRPr kumimoji="0" lang="en-US" sz="1400" b="0" i="0" u="none" strike="noStrike" cap="none" normalizeH="0" baseline="0" dirty="0">
                        <a:ln>
                          <a:noFill/>
                        </a:ln>
                        <a:solidFill>
                          <a:schemeClr val="tx1"/>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A6A6A6"/>
                          </a:solidFill>
                          <a:effectLst/>
                          <a:latin typeface="Calibri" charset="0"/>
                          <a:ea typeface="MS PGothic" charset="0"/>
                          <a:cs typeface="MS PGothic" charset="0"/>
                        </a:rPr>
                        <a:t>Asian</a:t>
                      </a:r>
                      <a:endParaRPr kumimoji="0" lang="en-US" sz="1500" b="1"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2.87%</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2.89%</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2.7%</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ns</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bg1">
                              <a:lumMod val="65000"/>
                            </a:schemeClr>
                          </a:solidFill>
                          <a:effectLst/>
                          <a:latin typeface="Calibri" charset="0"/>
                          <a:ea typeface="MS PGothic" charset="0"/>
                          <a:cs typeface="MS PGothic" charset="0"/>
                        </a:rPr>
                        <a:t>Other</a:t>
                      </a:r>
                      <a:endParaRPr kumimoji="0" lang="en-US" sz="1500" b="1"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10.0%</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10.3%</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8.1%</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ns</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bg1">
                              <a:lumMod val="65000"/>
                            </a:schemeClr>
                          </a:solidFill>
                          <a:effectLst/>
                          <a:latin typeface="Calibri" charset="0"/>
                          <a:ea typeface="MS PGothic" charset="0"/>
                          <a:cs typeface="MS PGothic" charset="0"/>
                        </a:rPr>
                        <a:t>Hispanic</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11.8%</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12.8%</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5.41%</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rPr>
                        <a:t>ns (Fisher’s)</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A6A6A6"/>
                          </a:solidFill>
                          <a:effectLst/>
                          <a:latin typeface="Calibri" charset="0"/>
                          <a:ea typeface="MS PGothic" charset="0"/>
                          <a:cs typeface="MS PGothic" charset="0"/>
                        </a:rPr>
                        <a:t>Healthy Start form present</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73%</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73%</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71%</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ns</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34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Healthy Start Score </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4.5 (SD 3.5)</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4.1 (SD 3.3)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6.9 (SD 3.8)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392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4215607" y="-3758407"/>
            <a:ext cx="533400" cy="8355013"/>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MS PGothic" panose="020B0600070205080204" pitchFamily="34" charset="-128"/>
                <a:cs typeface="Geneva" charset="0"/>
              </a:defRPr>
            </a:lvl1pPr>
            <a:lvl2pPr algn="l" rtl="0" eaLnBrk="0" fontAlgn="base" hangingPunct="0">
              <a:spcBef>
                <a:spcPct val="0"/>
              </a:spcBef>
              <a:spcAft>
                <a:spcPct val="0"/>
              </a:spcAft>
              <a:defRPr sz="2400">
                <a:solidFill>
                  <a:schemeClr val="bg1"/>
                </a:solidFill>
                <a:latin typeface="Calibri" charset="0"/>
                <a:ea typeface="MS PGothic" panose="020B0600070205080204" pitchFamily="34" charset="-128"/>
                <a:cs typeface="Geneva" charset="0"/>
              </a:defRPr>
            </a:lvl2pPr>
            <a:lvl3pPr algn="l" rtl="0" eaLnBrk="0" fontAlgn="base" hangingPunct="0">
              <a:spcBef>
                <a:spcPct val="0"/>
              </a:spcBef>
              <a:spcAft>
                <a:spcPct val="0"/>
              </a:spcAft>
              <a:defRPr sz="2400">
                <a:solidFill>
                  <a:schemeClr val="bg1"/>
                </a:solidFill>
                <a:latin typeface="Calibri" charset="0"/>
                <a:ea typeface="MS PGothic" panose="020B0600070205080204" pitchFamily="34" charset="-128"/>
                <a:cs typeface="Geneva" charset="0"/>
              </a:defRPr>
            </a:lvl3pPr>
            <a:lvl4pPr algn="l" rtl="0" eaLnBrk="0" fontAlgn="base" hangingPunct="0">
              <a:spcBef>
                <a:spcPct val="0"/>
              </a:spcBef>
              <a:spcAft>
                <a:spcPct val="0"/>
              </a:spcAft>
              <a:defRPr sz="2400">
                <a:solidFill>
                  <a:schemeClr val="bg1"/>
                </a:solidFill>
                <a:latin typeface="Calibri" charset="0"/>
                <a:ea typeface="MS PGothic" panose="020B0600070205080204" pitchFamily="34" charset="-128"/>
                <a:cs typeface="Geneva" charset="0"/>
              </a:defRPr>
            </a:lvl4pPr>
            <a:lvl5pPr algn="l" rtl="0" eaLnBrk="0" fontAlgn="base" hangingPunct="0">
              <a:spcBef>
                <a:spcPct val="0"/>
              </a:spcBef>
              <a:spcAft>
                <a:spcPct val="0"/>
              </a:spcAft>
              <a:defRPr sz="2400">
                <a:solidFill>
                  <a:schemeClr val="bg1"/>
                </a:solidFill>
                <a:latin typeface="Calibri" charset="0"/>
                <a:ea typeface="MS PGothic" panose="020B0600070205080204" pitchFamily="34" charset="-128"/>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dirty="0">
                <a:solidFill>
                  <a:srgbClr val="000090"/>
                </a:solidFill>
                <a:ea typeface="Geneva" charset="0"/>
              </a:rPr>
              <a:t>The Healthy Start Program </a:t>
            </a:r>
          </a:p>
        </p:txBody>
      </p:sp>
      <p:pic>
        <p:nvPicPr>
          <p:cNvPr id="45058" name="Picture 9" descr="Healthy-Start-Infographic-Intro-Image-(11.15.16)-v-01.0.jpg"/>
          <p:cNvPicPr>
            <a:picLocks noChangeAspect="1"/>
          </p:cNvPicPr>
          <p:nvPr/>
        </p:nvPicPr>
        <p:blipFill>
          <a:blip r:embed="rId3">
            <a:extLst>
              <a:ext uri="{28A0092B-C50C-407E-A947-70E740481C1C}">
                <a14:useLocalDpi xmlns:a14="http://schemas.microsoft.com/office/drawing/2010/main" val="0"/>
              </a:ext>
            </a:extLst>
          </a:blip>
          <a:srcRect t="44911" b="11"/>
          <a:stretch>
            <a:fillRect/>
          </a:stretch>
        </p:blipFill>
        <p:spPr bwMode="auto">
          <a:xfrm>
            <a:off x="762000" y="1008063"/>
            <a:ext cx="7162800" cy="5849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59" name="Picture 7" descr="Screen Shot 2017-11-12 at 10.16.36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6142038"/>
            <a:ext cx="1676400"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83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63862760"/>
              </p:ext>
            </p:extLst>
          </p:nvPr>
        </p:nvGraphicFramePr>
        <p:xfrm>
          <a:off x="152400" y="76200"/>
          <a:ext cx="8305799" cy="6569017"/>
        </p:xfrm>
        <a:graphic>
          <a:graphicData uri="http://schemas.openxmlformats.org/drawingml/2006/table">
            <a:tbl>
              <a:tblPr firstRow="1" bandRow="1">
                <a:tableStyleId>{17292A2E-F333-43FB-9621-5CBBE7FDCDCB}</a:tableStyleId>
              </a:tblPr>
              <a:tblGrid>
                <a:gridCol w="3591697">
                  <a:extLst>
                    <a:ext uri="{9D8B030D-6E8A-4147-A177-3AD203B41FA5}">
                      <a16:colId xmlns:a16="http://schemas.microsoft.com/office/drawing/2014/main" val="20000"/>
                    </a:ext>
                  </a:extLst>
                </a:gridCol>
                <a:gridCol w="1197232">
                  <a:extLst>
                    <a:ext uri="{9D8B030D-6E8A-4147-A177-3AD203B41FA5}">
                      <a16:colId xmlns:a16="http://schemas.microsoft.com/office/drawing/2014/main" val="20001"/>
                    </a:ext>
                  </a:extLst>
                </a:gridCol>
                <a:gridCol w="1122405">
                  <a:extLst>
                    <a:ext uri="{9D8B030D-6E8A-4147-A177-3AD203B41FA5}">
                      <a16:colId xmlns:a16="http://schemas.microsoft.com/office/drawing/2014/main" val="20002"/>
                    </a:ext>
                  </a:extLst>
                </a:gridCol>
                <a:gridCol w="972751">
                  <a:extLst>
                    <a:ext uri="{9D8B030D-6E8A-4147-A177-3AD203B41FA5}">
                      <a16:colId xmlns:a16="http://schemas.microsoft.com/office/drawing/2014/main" val="20003"/>
                    </a:ext>
                  </a:extLst>
                </a:gridCol>
                <a:gridCol w="1421714">
                  <a:extLst>
                    <a:ext uri="{9D8B030D-6E8A-4147-A177-3AD203B41FA5}">
                      <a16:colId xmlns:a16="http://schemas.microsoft.com/office/drawing/2014/main" val="20004"/>
                    </a:ext>
                  </a:extLst>
                </a:gridCol>
              </a:tblGrid>
              <a:tr h="1020500">
                <a:tc>
                  <a:txBody>
                    <a:bodyPr/>
                    <a:lstStyle/>
                    <a:p>
                      <a:pPr algn="ctr"/>
                      <a:r>
                        <a:rPr lang="en-US" sz="1800" dirty="0"/>
                        <a:t>Healthy</a:t>
                      </a:r>
                      <a:r>
                        <a:rPr lang="en-US" sz="1800" baseline="0" dirty="0"/>
                        <a:t> Start Self-Reported</a:t>
                      </a:r>
                    </a:p>
                    <a:p>
                      <a:pPr algn="ctr"/>
                      <a:r>
                        <a:rPr lang="en-US" sz="1800" dirty="0"/>
                        <a:t> Risk</a:t>
                      </a:r>
                      <a:r>
                        <a:rPr lang="en-US" sz="1800" baseline="0" dirty="0"/>
                        <a:t> Factor</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Healthy</a:t>
                      </a:r>
                      <a:r>
                        <a:rPr lang="en-US" sz="1800" baseline="0" dirty="0"/>
                        <a:t> Control</a:t>
                      </a:r>
                    </a:p>
                    <a:p>
                      <a:pPr algn="ctr"/>
                      <a:r>
                        <a:rPr lang="en-US" sz="1800" baseline="0" dirty="0"/>
                        <a:t>(n =242)</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Adverse Outcome Group</a:t>
                      </a:r>
                    </a:p>
                    <a:p>
                      <a:pPr algn="ctr"/>
                      <a:r>
                        <a:rPr lang="en-US" sz="1800" dirty="0"/>
                        <a:t>(n=37)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p-value*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dirty="0"/>
                        <a:t>Scored</a:t>
                      </a:r>
                      <a:r>
                        <a:rPr lang="en-US" sz="1800" baseline="0" dirty="0"/>
                        <a:t> by HS Program?</a:t>
                      </a: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413869">
                <a:tc>
                  <a:txBody>
                    <a:bodyPr/>
                    <a:lstStyle/>
                    <a:p>
                      <a:pPr algn="ctr" fontAlgn="b"/>
                      <a:r>
                        <a:rPr lang="en-US" sz="1500" b="1" i="0" u="none" strike="noStrike" dirty="0">
                          <a:solidFill>
                            <a:srgbClr val="000000"/>
                          </a:solidFill>
                          <a:effectLst/>
                          <a:latin typeface="Calibri"/>
                          <a:cs typeface="Calibri"/>
                        </a:rPr>
                        <a:t>Have not graduated from high</a:t>
                      </a:r>
                      <a:r>
                        <a:rPr lang="en-US" sz="1500" b="1" i="0" u="none" strike="noStrike" baseline="0" dirty="0">
                          <a:solidFill>
                            <a:srgbClr val="000000"/>
                          </a:solidFill>
                          <a:effectLst/>
                          <a:latin typeface="Calibri"/>
                          <a:cs typeface="Calibri"/>
                        </a:rPr>
                        <a:t> school</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13869">
                <a:tc>
                  <a:txBody>
                    <a:bodyPr/>
                    <a:lstStyle/>
                    <a:p>
                      <a:pPr algn="ctr" fontAlgn="b"/>
                      <a:r>
                        <a:rPr lang="en-US" sz="1500" b="1" i="0" u="none" strike="noStrike" dirty="0">
                          <a:solidFill>
                            <a:srgbClr val="000000"/>
                          </a:solidFill>
                          <a:effectLst/>
                          <a:latin typeface="Calibri"/>
                          <a:cs typeface="Calibri"/>
                        </a:rPr>
                        <a:t>Unmarried</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13869">
                <a:tc>
                  <a:txBody>
                    <a:bodyPr/>
                    <a:lstStyle/>
                    <a:p>
                      <a:pPr algn="ctr" fontAlgn="b"/>
                      <a:r>
                        <a:rPr lang="en-US" sz="1500" b="1" i="0" u="none" strike="noStrike" dirty="0">
                          <a:solidFill>
                            <a:srgbClr val="000000"/>
                          </a:solidFill>
                          <a:effectLst/>
                          <a:latin typeface="Calibri"/>
                          <a:cs typeface="Calibri"/>
                        </a:rPr>
                        <a:t>Children &lt; 5 years</a:t>
                      </a:r>
                      <a:r>
                        <a:rPr lang="en-US" sz="1500" b="1" i="0" u="none" strike="noStrike" baseline="0" dirty="0">
                          <a:solidFill>
                            <a:srgbClr val="000000"/>
                          </a:solidFill>
                          <a:effectLst/>
                          <a:latin typeface="Calibri"/>
                          <a:cs typeface="Calibri"/>
                        </a:rPr>
                        <a:t> </a:t>
                      </a:r>
                      <a:r>
                        <a:rPr lang="en-US" sz="1500" b="1" i="0" u="none" strike="noStrike" dirty="0">
                          <a:solidFill>
                            <a:srgbClr val="000000"/>
                          </a:solidFill>
                          <a:effectLst/>
                          <a:latin typeface="Calibri"/>
                          <a:cs typeface="Calibri"/>
                        </a:rPr>
                        <a:t>at home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413869">
                <a:tc>
                  <a:txBody>
                    <a:bodyPr/>
                    <a:lstStyle/>
                    <a:p>
                      <a:pPr algn="ctr" fontAlgn="b"/>
                      <a:r>
                        <a:rPr lang="en-US" sz="1500" b="1" i="0" u="none" strike="noStrike" dirty="0">
                          <a:solidFill>
                            <a:srgbClr val="000000"/>
                          </a:solidFill>
                          <a:effectLst/>
                          <a:latin typeface="Calibri"/>
                          <a:cs typeface="Calibri"/>
                        </a:rPr>
                        <a:t>Special</a:t>
                      </a:r>
                      <a:r>
                        <a:rPr lang="en-US" sz="1500" b="1" i="0" u="none" strike="noStrike" baseline="0" dirty="0">
                          <a:solidFill>
                            <a:srgbClr val="000000"/>
                          </a:solidFill>
                          <a:effectLst/>
                          <a:latin typeface="Calibri"/>
                          <a:cs typeface="Calibri"/>
                        </a:rPr>
                        <a:t> needs children at home</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4.13</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16.2%</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&lt;.05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13869">
                <a:tc>
                  <a:txBody>
                    <a:bodyPr/>
                    <a:lstStyle/>
                    <a:p>
                      <a:pPr algn="ctr" fontAlgn="b"/>
                      <a:r>
                        <a:rPr lang="en-US" sz="1500" b="1" i="0" u="none" strike="noStrike" dirty="0">
                          <a:solidFill>
                            <a:srgbClr val="000000"/>
                          </a:solidFill>
                          <a:effectLst/>
                          <a:latin typeface="Calibri"/>
                          <a:cs typeface="Calibri"/>
                        </a:rPr>
                        <a:t>Not </a:t>
                      </a:r>
                      <a:r>
                        <a:rPr lang="en-US" sz="1500" b="1" i="0" u="none" strike="noStrike" baseline="0" dirty="0">
                          <a:solidFill>
                            <a:srgbClr val="000000"/>
                          </a:solidFill>
                          <a:effectLst/>
                          <a:latin typeface="Calibri"/>
                          <a:cs typeface="Calibri"/>
                        </a:rPr>
                        <a:t>a good time for me to be pregnant</a:t>
                      </a:r>
                      <a:endParaRPr lang="mr-IN"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10.3%</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27.0%</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&lt;.01</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413869">
                <a:tc>
                  <a:txBody>
                    <a:bodyPr/>
                    <a:lstStyle/>
                    <a:p>
                      <a:pPr algn="ctr" fontAlgn="b"/>
                      <a:r>
                        <a:rPr lang="en-US" sz="1500" b="1" i="0" u="none" strike="noStrike" dirty="0">
                          <a:solidFill>
                            <a:srgbClr val="000000"/>
                          </a:solidFill>
                          <a:effectLst/>
                          <a:latin typeface="Calibri"/>
                          <a:cs typeface="Calibri"/>
                        </a:rPr>
                        <a:t>Felt down</a:t>
                      </a:r>
                      <a:r>
                        <a:rPr lang="en-US" sz="1500" b="1" i="0" u="none" strike="noStrike" baseline="0" dirty="0">
                          <a:solidFill>
                            <a:srgbClr val="000000"/>
                          </a:solidFill>
                          <a:effectLst/>
                          <a:latin typeface="Calibri"/>
                          <a:cs typeface="Calibri"/>
                        </a:rPr>
                        <a:t> or hopeless in last month</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13869">
                <a:tc>
                  <a:txBody>
                    <a:bodyPr/>
                    <a:lstStyle/>
                    <a:p>
                      <a:pPr algn="ctr" fontAlgn="b"/>
                      <a:r>
                        <a:rPr lang="en-US" sz="1500" b="1" i="0" u="none" strike="noStrike" dirty="0">
                          <a:solidFill>
                            <a:srgbClr val="000000"/>
                          </a:solidFill>
                          <a:effectLst/>
                          <a:latin typeface="Calibri"/>
                          <a:cs typeface="Calibri"/>
                        </a:rPr>
                        <a:t>Felt alone</a:t>
                      </a:r>
                      <a:r>
                        <a:rPr lang="en-US" sz="1500" b="1" i="0" u="none" strike="noStrike" baseline="0" dirty="0">
                          <a:solidFill>
                            <a:srgbClr val="000000"/>
                          </a:solidFill>
                          <a:effectLst/>
                          <a:latin typeface="Calibri"/>
                          <a:cs typeface="Calibri"/>
                        </a:rPr>
                        <a:t> when facing problems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413869">
                <a:tc>
                  <a:txBody>
                    <a:bodyPr/>
                    <a:lstStyle/>
                    <a:p>
                      <a:pPr algn="ctr" fontAlgn="b"/>
                      <a:r>
                        <a:rPr lang="en-US" sz="1500" b="1" i="0" u="none" strike="noStrike" dirty="0">
                          <a:solidFill>
                            <a:srgbClr val="000000"/>
                          </a:solidFill>
                          <a:effectLst/>
                          <a:latin typeface="Calibri"/>
                          <a:cs typeface="Calibri"/>
                        </a:rPr>
                        <a:t>Ever</a:t>
                      </a:r>
                      <a:r>
                        <a:rPr lang="en-US" sz="1500" b="1" i="0" u="none" strike="noStrike" baseline="0" dirty="0">
                          <a:solidFill>
                            <a:srgbClr val="000000"/>
                          </a:solidFill>
                          <a:effectLst/>
                          <a:latin typeface="Calibri"/>
                          <a:cs typeface="Calibri"/>
                        </a:rPr>
                        <a:t> received mental health services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413869">
                <a:tc>
                  <a:txBody>
                    <a:bodyPr/>
                    <a:lstStyle/>
                    <a:p>
                      <a:pPr algn="ctr" fontAlgn="b"/>
                      <a:r>
                        <a:rPr lang="en-US" sz="1500" b="1" i="0" u="none" strike="noStrike" dirty="0">
                          <a:solidFill>
                            <a:srgbClr val="000000"/>
                          </a:solidFill>
                          <a:effectLst/>
                          <a:latin typeface="Calibri"/>
                          <a:cs typeface="Calibri"/>
                        </a:rPr>
                        <a:t>Have</a:t>
                      </a:r>
                      <a:r>
                        <a:rPr lang="en-US" sz="1500" b="1" i="0" u="none" strike="noStrike" baseline="0" dirty="0">
                          <a:solidFill>
                            <a:srgbClr val="000000"/>
                          </a:solidFill>
                          <a:effectLst/>
                          <a:latin typeface="Calibri"/>
                          <a:cs typeface="Calibri"/>
                        </a:rPr>
                        <a:t> trouble paying bills</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mr-IN" sz="1600" b="0" i="0" u="none" strike="noStrike" dirty="0">
                          <a:solidFill>
                            <a:srgbClr val="000000"/>
                          </a:solidFill>
                          <a:effectLst/>
                          <a:latin typeface="Calibri"/>
                          <a:cs typeface="Calibri"/>
                        </a:rPr>
                        <a:t>14.</a:t>
                      </a:r>
                      <a:r>
                        <a:rPr lang="en-US" sz="1600" b="0" i="0" u="none" strike="noStrike" dirty="0">
                          <a:solidFill>
                            <a:srgbClr val="000000"/>
                          </a:solidFill>
                          <a:effectLst/>
                          <a:latin typeface="Calibri"/>
                          <a:cs typeface="Calibri"/>
                        </a:rPr>
                        <a:t>9</a:t>
                      </a:r>
                      <a:r>
                        <a:rPr lang="mr-IN" sz="1600" b="0" i="0" u="none" strike="noStrike" dirty="0">
                          <a:solidFill>
                            <a:srgbClr val="000000"/>
                          </a:solidFill>
                          <a:effectLst/>
                          <a:latin typeface="Calibri"/>
                          <a:cs typeface="Calibri"/>
                        </a:rPr>
                        <a:t>%</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27.0%</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&lt;0.10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No</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413869">
                <a:tc>
                  <a:txBody>
                    <a:bodyPr/>
                    <a:lstStyle/>
                    <a:p>
                      <a:pPr algn="ctr" fontAlgn="b"/>
                      <a:r>
                        <a:rPr lang="en-US" sz="1500" b="1" i="0" u="none" strike="noStrike" dirty="0">
                          <a:solidFill>
                            <a:srgbClr val="000000"/>
                          </a:solidFill>
                          <a:effectLst/>
                          <a:latin typeface="Calibri"/>
                          <a:cs typeface="Calibri"/>
                        </a:rPr>
                        <a:t>This</a:t>
                      </a:r>
                      <a:r>
                        <a:rPr lang="en-US" sz="1500" b="1" i="0" u="none" strike="noStrike" baseline="0" dirty="0">
                          <a:solidFill>
                            <a:srgbClr val="000000"/>
                          </a:solidFill>
                          <a:effectLst/>
                          <a:latin typeface="Calibri"/>
                          <a:cs typeface="Calibri"/>
                        </a:rPr>
                        <a:t> is my first pregnancy</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413869">
                <a:tc>
                  <a:txBody>
                    <a:bodyPr/>
                    <a:lstStyle/>
                    <a:p>
                      <a:pPr algn="ctr" fontAlgn="b"/>
                      <a:r>
                        <a:rPr lang="en-US" sz="1500" b="1" i="0" u="none" strike="noStrike" dirty="0">
                          <a:solidFill>
                            <a:srgbClr val="000000"/>
                          </a:solidFill>
                          <a:effectLst/>
                          <a:latin typeface="Calibri"/>
                          <a:cs typeface="Calibri"/>
                        </a:rPr>
                        <a:t>I am less than 18</a:t>
                      </a:r>
                      <a:endParaRPr lang="mr-IN"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413869">
                <a:tc>
                  <a:txBody>
                    <a:bodyPr/>
                    <a:lstStyle/>
                    <a:p>
                      <a:pPr algn="ctr" fontAlgn="b"/>
                      <a:r>
                        <a:rPr lang="en-US" sz="1500" b="1" i="0" u="none" strike="noStrike" dirty="0">
                          <a:solidFill>
                            <a:srgbClr val="000000"/>
                          </a:solidFill>
                          <a:effectLst/>
                          <a:latin typeface="Calibri"/>
                          <a:cs typeface="Calibri"/>
                        </a:rPr>
                        <a:t>Inter-pregnancy interval is &lt; 18 months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413869">
                <a:tc>
                  <a:txBody>
                    <a:bodyPr/>
                    <a:lstStyle/>
                    <a:p>
                      <a:pPr algn="ctr" fontAlgn="b"/>
                      <a:r>
                        <a:rPr lang="en-US" sz="1500" b="1" i="0" u="none" strike="noStrike" dirty="0">
                          <a:solidFill>
                            <a:srgbClr val="000000"/>
                          </a:solidFill>
                          <a:effectLst/>
                          <a:latin typeface="Calibri"/>
                          <a:cs typeface="Calibri"/>
                        </a:rPr>
                        <a:t>Have</a:t>
                      </a:r>
                      <a:r>
                        <a:rPr lang="en-US" sz="1500" b="1" i="0" u="none" strike="noStrike" baseline="0" dirty="0">
                          <a:solidFill>
                            <a:srgbClr val="000000"/>
                          </a:solidFill>
                          <a:effectLst/>
                          <a:latin typeface="Calibri"/>
                          <a:cs typeface="Calibri"/>
                        </a:rPr>
                        <a:t> an illness with ongoing medical care</a:t>
                      </a:r>
                      <a:endParaRPr lang="en-US" sz="1500" b="1"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cs typeface="Calibri"/>
                        </a:rPr>
                        <a:t>Yes</a:t>
                      </a:r>
                      <a:endParaRPr lang="mr-IN" sz="1600" b="0" i="0" u="none" strike="noStrike" dirty="0">
                        <a:solidFill>
                          <a:srgbClr val="000000"/>
                        </a:solidFill>
                        <a:effectLst/>
                        <a:latin typeface="Calibri"/>
                        <a:cs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8448" name="TextBox 5"/>
          <p:cNvSpPr txBox="1">
            <a:spLocks noChangeArrowheads="1"/>
          </p:cNvSpPr>
          <p:nvPr/>
        </p:nvSpPr>
        <p:spPr bwMode="auto">
          <a:xfrm>
            <a:off x="152400" y="6541559"/>
            <a:ext cx="312420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500" i="1" dirty="0"/>
              <a:t>* Univariate analyses only. </a:t>
            </a:r>
          </a:p>
        </p:txBody>
      </p:sp>
      <p:sp>
        <p:nvSpPr>
          <p:cNvPr id="7" name="Rounded Rectangle 6"/>
          <p:cNvSpPr/>
          <p:nvPr/>
        </p:nvSpPr>
        <p:spPr>
          <a:xfrm>
            <a:off x="228599" y="2522508"/>
            <a:ext cx="8229600" cy="838200"/>
          </a:xfrm>
          <a:prstGeom prst="roundRect">
            <a:avLst/>
          </a:prstGeom>
          <a:solidFill>
            <a:schemeClr val="accent1">
              <a:lumMod val="40000"/>
              <a:lumOff val="60000"/>
              <a:alpha val="7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ounded Rectangle 7"/>
          <p:cNvSpPr/>
          <p:nvPr/>
        </p:nvSpPr>
        <p:spPr>
          <a:xfrm>
            <a:off x="190499" y="4545762"/>
            <a:ext cx="8229600" cy="457200"/>
          </a:xfrm>
          <a:prstGeom prst="roundRect">
            <a:avLst/>
          </a:prstGeom>
          <a:solidFill>
            <a:schemeClr val="accent1">
              <a:lumMod val="40000"/>
              <a:lumOff val="60000"/>
              <a:alpha val="7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91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Screen Shot 2017-11-25 at 10.51.1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575"/>
            <a:ext cx="7931150" cy="655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3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481703" y="1447800"/>
          <a:ext cx="59436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p:cNvPicPr>
            <a:picLocks noChangeAspect="1"/>
          </p:cNvPicPr>
          <p:nvPr/>
        </p:nvPicPr>
        <p:blipFill rotWithShape="1">
          <a:blip r:embed="rId8">
            <a:extLst>
              <a:ext uri="{28A0092B-C50C-407E-A947-70E740481C1C}">
                <a14:useLocalDpi xmlns:a14="http://schemas.microsoft.com/office/drawing/2010/main" val="0"/>
              </a:ext>
            </a:extLst>
          </a:blip>
          <a:srcRect t="4187" b="48421"/>
          <a:stretch/>
        </p:blipFill>
        <p:spPr bwMode="auto">
          <a:xfrm>
            <a:off x="457200" y="475488"/>
            <a:ext cx="7696200" cy="1069848"/>
          </a:xfrm>
          <a:prstGeom prst="rect">
            <a:avLst/>
          </a:prstGeom>
          <a:solidFill>
            <a:schemeClr val="accent5">
              <a:lumMod val="60000"/>
              <a:lumOff val="40000"/>
              <a:alpha val="46000"/>
            </a:schemeClr>
          </a:solidFill>
          <a:ln>
            <a:noFill/>
          </a:ln>
          <a:effectLst>
            <a:glow rad="101600">
              <a:schemeClr val="accent5">
                <a:lumMod val="60000"/>
                <a:lumOff val="40000"/>
                <a:alpha val="75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87967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Screen Shot 2017-11-25 at 10.51.1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2575"/>
            <a:ext cx="7931150" cy="655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68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655638"/>
            <a:ext cx="8747637" cy="5881288"/>
          </a:xfrm>
        </p:spPr>
        <p:txBody>
          <a:bodyPr>
            <a:normAutofit fontScale="92500" lnSpcReduction="10000"/>
          </a:bodyPr>
          <a:lstStyle/>
          <a:p>
            <a:pPr marL="285750" indent="-285750">
              <a:buFont typeface="Arial" panose="020B0604020202020204" pitchFamily="34" charset="0"/>
              <a:buChar char="•"/>
              <a:defRPr/>
            </a:pPr>
            <a:r>
              <a:rPr lang="en-US" altLang="en-US" sz="2500" dirty="0"/>
              <a:t>National literature has focused on implementation outcomes and uptake of services as reported by individual Healthy Start projects around the country</a:t>
            </a:r>
            <a:r>
              <a:rPr lang="en-US" altLang="en-US" sz="2500" baseline="30000" dirty="0"/>
              <a:t>1</a:t>
            </a:r>
            <a:endParaRPr lang="en-US" altLang="en-US" sz="2500" dirty="0"/>
          </a:p>
          <a:p>
            <a:pPr marL="285750" indent="-285750">
              <a:buFont typeface="Arial" panose="020B0604020202020204" pitchFamily="34" charset="0"/>
              <a:buChar char="•"/>
              <a:defRPr/>
            </a:pPr>
            <a:endParaRPr lang="en-US" altLang="en-US" sz="2500" dirty="0"/>
          </a:p>
          <a:p>
            <a:pPr marL="285750" indent="-285750">
              <a:buFont typeface="Arial" panose="020B0604020202020204" pitchFamily="34" charset="0"/>
              <a:buChar char="•"/>
              <a:defRPr/>
            </a:pPr>
            <a:r>
              <a:rPr lang="en-US" altLang="en-US" sz="2500" dirty="0"/>
              <a:t>Individual level Healthy Start initiatives have documented:</a:t>
            </a:r>
          </a:p>
          <a:p>
            <a:pPr marL="685800" lvl="1">
              <a:buFont typeface="Arial" panose="020B0604020202020204" pitchFamily="34" charset="0"/>
              <a:buChar char="•"/>
              <a:defRPr/>
            </a:pPr>
            <a:r>
              <a:rPr lang="en-US" altLang="en-US" sz="2500" dirty="0"/>
              <a:t>Improved preterm birth (PTB) rates</a:t>
            </a:r>
            <a:r>
              <a:rPr lang="en-US" altLang="en-US" sz="2500" baseline="30000" dirty="0"/>
              <a:t>2</a:t>
            </a:r>
            <a:r>
              <a:rPr lang="en-US" altLang="en-US" sz="2500" dirty="0"/>
              <a:t> </a:t>
            </a:r>
          </a:p>
          <a:p>
            <a:pPr marL="1085850" lvl="2">
              <a:buFont typeface="Arial" panose="020B0604020202020204" pitchFamily="34" charset="0"/>
              <a:buChar char="•"/>
              <a:defRPr/>
            </a:pPr>
            <a:r>
              <a:rPr lang="en-US" altLang="en-US" sz="2100" dirty="0"/>
              <a:t>&lt;37 weeks, often low birth weight (&lt;2500g)</a:t>
            </a:r>
          </a:p>
          <a:p>
            <a:pPr marL="685800" lvl="1">
              <a:buFont typeface="Arial" panose="020B0604020202020204" pitchFamily="34" charset="0"/>
              <a:buChar char="•"/>
              <a:defRPr/>
            </a:pPr>
            <a:r>
              <a:rPr lang="en-US" altLang="en-US" sz="2500" dirty="0"/>
              <a:t>Improved low birth weight (LBW) rates</a:t>
            </a:r>
            <a:r>
              <a:rPr lang="en-US" altLang="en-US" sz="2500" baseline="30000" dirty="0"/>
              <a:t>3</a:t>
            </a:r>
          </a:p>
          <a:p>
            <a:pPr marL="1085850" lvl="2">
              <a:buFont typeface="Arial" panose="020B0604020202020204" pitchFamily="34" charset="0"/>
              <a:buChar char="•"/>
              <a:defRPr/>
            </a:pPr>
            <a:r>
              <a:rPr lang="en-US" altLang="en-US" sz="2100" dirty="0"/>
              <a:t>&lt;2500g</a:t>
            </a:r>
          </a:p>
          <a:p>
            <a:pPr marL="685800" lvl="1">
              <a:buFont typeface="Arial" panose="020B0604020202020204" pitchFamily="34" charset="0"/>
              <a:buChar char="•"/>
              <a:defRPr/>
            </a:pPr>
            <a:r>
              <a:rPr lang="en-US" altLang="en-US" sz="2500" dirty="0"/>
              <a:t>Decreased sexually transmitted infection</a:t>
            </a:r>
            <a:r>
              <a:rPr lang="en-US" altLang="en-US" sz="2500" baseline="30000" dirty="0"/>
              <a:t>4</a:t>
            </a:r>
            <a:endParaRPr lang="en-US" altLang="en-US" sz="2500" dirty="0"/>
          </a:p>
          <a:p>
            <a:pPr marL="0" indent="0">
              <a:buNone/>
              <a:defRPr/>
            </a:pPr>
            <a:endParaRPr lang="en-US" altLang="en-US" sz="2500" dirty="0"/>
          </a:p>
          <a:p>
            <a:pPr>
              <a:buFontTx/>
              <a:buChar char="•"/>
              <a:defRPr/>
            </a:pPr>
            <a:r>
              <a:rPr lang="en-US" altLang="en-US" sz="2500" dirty="0"/>
              <a:t>Sensitivity of the screening tool in identifying women at increased risk of poor birth outcomes is poor as of 2008</a:t>
            </a:r>
            <a:r>
              <a:rPr lang="en-US" altLang="en-US" sz="2500" baseline="30000" dirty="0"/>
              <a:t>5</a:t>
            </a:r>
            <a:endParaRPr lang="en-US" altLang="en-US" sz="2500" dirty="0"/>
          </a:p>
          <a:p>
            <a:pPr lvl="1">
              <a:buFontTx/>
              <a:buChar char="•"/>
              <a:defRPr/>
            </a:pPr>
            <a:r>
              <a:rPr lang="en-US" altLang="en-US" sz="2500" dirty="0"/>
              <a:t>47.1% for LBW</a:t>
            </a:r>
          </a:p>
          <a:p>
            <a:pPr lvl="1">
              <a:buFontTx/>
              <a:buChar char="•"/>
              <a:defRPr/>
            </a:pPr>
            <a:r>
              <a:rPr lang="en-US" altLang="en-US" sz="2500" dirty="0"/>
              <a:t>40.9% for PTB</a:t>
            </a:r>
          </a:p>
          <a:p>
            <a:pPr>
              <a:buFontTx/>
              <a:buChar char="•"/>
              <a:defRPr/>
            </a:pPr>
            <a:endParaRPr lang="en-US" dirty="0"/>
          </a:p>
          <a:p>
            <a:pPr lvl="1">
              <a:buFont typeface="Arial" panose="020B0604020202020204" pitchFamily="34" charset="0"/>
              <a:buChar char="•"/>
              <a:defRPr/>
            </a:pPr>
            <a:endParaRPr lang="en-US" dirty="0"/>
          </a:p>
        </p:txBody>
      </p:sp>
      <p:sp>
        <p:nvSpPr>
          <p:cNvPr id="4" name="Title 1"/>
          <p:cNvSpPr txBox="1">
            <a:spLocks/>
          </p:cNvSpPr>
          <p:nvPr/>
        </p:nvSpPr>
        <p:spPr>
          <a:xfrm rot="16200000">
            <a:off x="2895600" y="-2590800"/>
            <a:ext cx="533400" cy="58674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Healthy Start Literature to date </a:t>
            </a:r>
          </a:p>
        </p:txBody>
      </p:sp>
      <p:sp>
        <p:nvSpPr>
          <p:cNvPr id="2" name="TextBox 1"/>
          <p:cNvSpPr txBox="1">
            <a:spLocks noChangeArrowheads="1"/>
          </p:cNvSpPr>
          <p:nvPr/>
        </p:nvSpPr>
        <p:spPr bwMode="auto">
          <a:xfrm>
            <a:off x="6781800" y="5791200"/>
            <a:ext cx="1981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300" baseline="30000"/>
              <a:t>1</a:t>
            </a:r>
            <a:r>
              <a:rPr lang="en-US" sz="1300"/>
              <a:t>Drayton et al., 2015</a:t>
            </a:r>
            <a:endParaRPr lang="en-US" sz="1300" baseline="30000"/>
          </a:p>
          <a:p>
            <a:r>
              <a:rPr lang="en-US" sz="1300" baseline="30000"/>
              <a:t>2</a:t>
            </a:r>
            <a:r>
              <a:rPr lang="en-US" sz="1300"/>
              <a:t>Salihu et al., 2009</a:t>
            </a:r>
          </a:p>
          <a:p>
            <a:r>
              <a:rPr lang="en-US" sz="1300" baseline="30000"/>
              <a:t>3</a:t>
            </a:r>
            <a:r>
              <a:rPr lang="en-US" sz="1300"/>
              <a:t>Kothari et al, 2014</a:t>
            </a:r>
          </a:p>
          <a:p>
            <a:r>
              <a:rPr lang="en-US" sz="1300" baseline="30000"/>
              <a:t>4</a:t>
            </a:r>
            <a:r>
              <a:rPr lang="en-US" sz="1300"/>
              <a:t>Livingwood et al., 2010</a:t>
            </a:r>
          </a:p>
          <a:p>
            <a:r>
              <a:rPr lang="en-US" sz="1300" baseline="30000"/>
              <a:t>5</a:t>
            </a:r>
            <a:r>
              <a:rPr lang="en-US" sz="1300"/>
              <a:t>Thompson et al., 2010</a:t>
            </a:r>
          </a:p>
        </p:txBody>
      </p:sp>
    </p:spTree>
    <p:extLst>
      <p:ext uri="{BB962C8B-B14F-4D97-AF65-F5344CB8AC3E}">
        <p14:creationId xmlns:p14="http://schemas.microsoft.com/office/powerpoint/2010/main" val="1456542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381000" y="609600"/>
          <a:ext cx="80772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rot="16200000">
            <a:off x="2971800" y="-2514600"/>
            <a:ext cx="533400" cy="58674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Specific aims</a:t>
            </a:r>
          </a:p>
        </p:txBody>
      </p:sp>
    </p:spTree>
    <p:extLst>
      <p:ext uri="{BB962C8B-B14F-4D97-AF65-F5344CB8AC3E}">
        <p14:creationId xmlns:p14="http://schemas.microsoft.com/office/powerpoint/2010/main" val="235059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bwMode="auto">
          <a:xfrm>
            <a:off x="304800" y="838200"/>
            <a:ext cx="7848600" cy="4983163"/>
          </a:xfrm>
          <a:extLst/>
        </p:spPr>
        <p:txBody>
          <a:bodyPr vert="horz" wrap="square" lIns="91440" tIns="45720" rIns="91440" bIns="45720" numCol="1" anchor="t" anchorCtr="0" compatLnSpc="1">
            <a:prstTxWarp prst="textNoShape">
              <a:avLst/>
            </a:prstTxWarp>
            <a:normAutofit fontScale="92500" lnSpcReduction="10000"/>
          </a:bodyPr>
          <a:lstStyle/>
          <a:p>
            <a:pPr>
              <a:buFontTx/>
              <a:buChar char="•"/>
              <a:defRPr/>
            </a:pPr>
            <a:r>
              <a:rPr lang="en-US" sz="2400" b="1" dirty="0">
                <a:ea typeface="MS PGothic" charset="0"/>
              </a:rPr>
              <a:t>Retrospective cohort study: </a:t>
            </a:r>
            <a:r>
              <a:rPr lang="en-US" sz="2400" dirty="0">
                <a:ea typeface="MS PGothic" charset="0"/>
              </a:rPr>
              <a:t>All maternal-infant dyads where infant was born at UF Health in 2015</a:t>
            </a:r>
          </a:p>
          <a:p>
            <a:pPr marL="0" indent="0">
              <a:defRPr/>
            </a:pPr>
            <a:endParaRPr lang="en-US" sz="2400" dirty="0">
              <a:ea typeface="MS PGothic" charset="0"/>
            </a:endParaRPr>
          </a:p>
          <a:p>
            <a:pPr>
              <a:buFontTx/>
              <a:buChar char="•"/>
              <a:defRPr/>
            </a:pPr>
            <a:r>
              <a:rPr lang="en-US" sz="2400" b="1" dirty="0">
                <a:ea typeface="MS PGothic" charset="0"/>
              </a:rPr>
              <a:t>Predictor Variable: </a:t>
            </a:r>
            <a:r>
              <a:rPr lang="en-US" sz="2400" dirty="0">
                <a:ea typeface="MS PGothic" charset="0"/>
              </a:rPr>
              <a:t>Response to the Healthy Start form</a:t>
            </a:r>
          </a:p>
          <a:p>
            <a:pPr>
              <a:buFontTx/>
              <a:buChar char="•"/>
              <a:defRPr/>
            </a:pPr>
            <a:endParaRPr lang="en-US" sz="2400" dirty="0">
              <a:ea typeface="MS PGothic" charset="0"/>
            </a:endParaRPr>
          </a:p>
          <a:p>
            <a:pPr>
              <a:buFontTx/>
              <a:buChar char="•"/>
              <a:defRPr/>
            </a:pPr>
            <a:r>
              <a:rPr lang="en-US" sz="2400" b="1" dirty="0">
                <a:ea typeface="MS PGothic" charset="0"/>
              </a:rPr>
              <a:t>Outcome of Interest: Adverse Birth Outcome </a:t>
            </a:r>
          </a:p>
          <a:p>
            <a:pPr lvl="1">
              <a:buFontTx/>
              <a:buChar char="•"/>
              <a:defRPr/>
            </a:pPr>
            <a:r>
              <a:rPr lang="en-US" sz="2400" dirty="0">
                <a:ea typeface="MS PGothic" charset="0"/>
              </a:rPr>
              <a:t>Defined as </a:t>
            </a:r>
            <a:r>
              <a:rPr lang="en-US" sz="2400" dirty="0"/>
              <a:t>preterm birth (&lt; 37 weeks) or low birth weight    (&lt; 2500 grams)</a:t>
            </a:r>
          </a:p>
          <a:p>
            <a:pPr>
              <a:buFontTx/>
              <a:buChar char="•"/>
              <a:defRPr/>
            </a:pPr>
            <a:endParaRPr lang="en-US" sz="2400" b="1" dirty="0">
              <a:ea typeface="MS PGothic" charset="0"/>
            </a:endParaRPr>
          </a:p>
          <a:p>
            <a:pPr>
              <a:buFontTx/>
              <a:buChar char="•"/>
              <a:defRPr/>
            </a:pPr>
            <a:r>
              <a:rPr lang="en-US" sz="2400" b="1" dirty="0">
                <a:ea typeface="MS PGothic" charset="0"/>
              </a:rPr>
              <a:t>Maternal Biomedical Covariates for PTB/LBW: </a:t>
            </a:r>
          </a:p>
          <a:p>
            <a:pPr lvl="2">
              <a:buFontTx/>
              <a:buChar char="•"/>
              <a:defRPr/>
            </a:pPr>
            <a:r>
              <a:rPr lang="en-US" sz="2400" dirty="0"/>
              <a:t>Fetal factors</a:t>
            </a:r>
          </a:p>
          <a:p>
            <a:pPr lvl="2">
              <a:buFontTx/>
              <a:buChar char="•"/>
              <a:defRPr/>
            </a:pPr>
            <a:r>
              <a:rPr lang="en-US" sz="2400" dirty="0"/>
              <a:t>Maternal prenatal factors</a:t>
            </a:r>
          </a:p>
          <a:p>
            <a:pPr lvl="2">
              <a:buFontTx/>
              <a:buChar char="•"/>
              <a:defRPr/>
            </a:pPr>
            <a:r>
              <a:rPr lang="en-US" sz="2400" dirty="0"/>
              <a:t>Maternal </a:t>
            </a:r>
            <a:r>
              <a:rPr lang="en-US" sz="2400" dirty="0" err="1"/>
              <a:t>intrapartum</a:t>
            </a:r>
            <a:r>
              <a:rPr lang="en-US" sz="2400" dirty="0"/>
              <a:t> factors</a:t>
            </a:r>
          </a:p>
          <a:p>
            <a:pPr lvl="1">
              <a:buFont typeface="Arial" charset="0"/>
              <a:buChar char="•"/>
              <a:defRPr/>
            </a:pPr>
            <a:endParaRPr lang="en-US" dirty="0"/>
          </a:p>
        </p:txBody>
      </p:sp>
      <p:sp>
        <p:nvSpPr>
          <p:cNvPr id="4" name="Title 1"/>
          <p:cNvSpPr txBox="1">
            <a:spLocks/>
          </p:cNvSpPr>
          <p:nvPr/>
        </p:nvSpPr>
        <p:spPr>
          <a:xfrm rot="16200000">
            <a:off x="2971800" y="-2514600"/>
            <a:ext cx="533400" cy="58674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Design &amp; Variables of interest</a:t>
            </a:r>
          </a:p>
        </p:txBody>
      </p:sp>
      <p:pic>
        <p:nvPicPr>
          <p:cNvPr id="3" name="Picture 2"/>
          <p:cNvPicPr>
            <a:picLocks noChangeAspect="1"/>
          </p:cNvPicPr>
          <p:nvPr/>
        </p:nvPicPr>
        <p:blipFill>
          <a:blip r:embed="rId3"/>
          <a:stretch>
            <a:fillRect/>
          </a:stretch>
        </p:blipFill>
        <p:spPr>
          <a:xfrm>
            <a:off x="4569885" y="776430"/>
            <a:ext cx="4229100" cy="5629027"/>
          </a:xfrm>
          <a:prstGeom prst="rect">
            <a:avLst/>
          </a:prstGeom>
        </p:spPr>
      </p:pic>
    </p:spTree>
    <p:extLst>
      <p:ext uri="{BB962C8B-B14F-4D97-AF65-F5344CB8AC3E}">
        <p14:creationId xmlns:p14="http://schemas.microsoft.com/office/powerpoint/2010/main" val="232868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21245808"/>
              </p:ext>
            </p:extLst>
          </p:nvPr>
        </p:nvGraphicFramePr>
        <p:xfrm>
          <a:off x="304800" y="925400"/>
          <a:ext cx="7543800" cy="5834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rot="16200000">
            <a:off x="3048000" y="-2667000"/>
            <a:ext cx="762000" cy="60960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Data collection to date</a:t>
            </a:r>
          </a:p>
        </p:txBody>
      </p:sp>
    </p:spTree>
    <p:extLst>
      <p:ext uri="{BB962C8B-B14F-4D97-AF65-F5344CB8AC3E}">
        <p14:creationId xmlns:p14="http://schemas.microsoft.com/office/powerpoint/2010/main" val="42585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16200000">
            <a:off x="3600450" y="-3429000"/>
            <a:ext cx="457200" cy="7467600"/>
          </a:xfrm>
          <a:prstGeom prst="rect">
            <a:avLst/>
          </a:prstGeom>
        </p:spPr>
        <p:txBody>
          <a:bodyPr vert="vert" anchor="ctr"/>
          <a:lstStyle>
            <a:lvl1pPr algn="l" rtl="0" eaLnBrk="0" fontAlgn="base" hangingPunct="0">
              <a:spcBef>
                <a:spcPct val="0"/>
              </a:spcBef>
              <a:spcAft>
                <a:spcPct val="0"/>
              </a:spcAft>
              <a:defRPr sz="2400" cap="small">
                <a:solidFill>
                  <a:schemeClr val="bg1"/>
                </a:solidFill>
                <a:latin typeface="+mj-lt"/>
                <a:ea typeface="Geneva" charset="0"/>
                <a:cs typeface="Geneva" charset="0"/>
              </a:defRPr>
            </a:lvl1pPr>
            <a:lvl2pPr algn="l" rtl="0" eaLnBrk="0" fontAlgn="base" hangingPunct="0">
              <a:spcBef>
                <a:spcPct val="0"/>
              </a:spcBef>
              <a:spcAft>
                <a:spcPct val="0"/>
              </a:spcAft>
              <a:defRPr sz="2400">
                <a:solidFill>
                  <a:schemeClr val="bg1"/>
                </a:solidFill>
                <a:latin typeface="Calibri" charset="0"/>
                <a:ea typeface="Geneva" charset="0"/>
                <a:cs typeface="Geneva" charset="0"/>
              </a:defRPr>
            </a:lvl2pPr>
            <a:lvl3pPr algn="l" rtl="0" eaLnBrk="0" fontAlgn="base" hangingPunct="0">
              <a:spcBef>
                <a:spcPct val="0"/>
              </a:spcBef>
              <a:spcAft>
                <a:spcPct val="0"/>
              </a:spcAft>
              <a:defRPr sz="2400">
                <a:solidFill>
                  <a:schemeClr val="bg1"/>
                </a:solidFill>
                <a:latin typeface="Calibri" charset="0"/>
                <a:ea typeface="Geneva" charset="0"/>
                <a:cs typeface="Geneva" charset="0"/>
              </a:defRPr>
            </a:lvl3pPr>
            <a:lvl4pPr algn="l" rtl="0" eaLnBrk="0" fontAlgn="base" hangingPunct="0">
              <a:spcBef>
                <a:spcPct val="0"/>
              </a:spcBef>
              <a:spcAft>
                <a:spcPct val="0"/>
              </a:spcAft>
              <a:defRPr sz="2400">
                <a:solidFill>
                  <a:schemeClr val="bg1"/>
                </a:solidFill>
                <a:latin typeface="Calibri" charset="0"/>
                <a:ea typeface="Geneva" charset="0"/>
                <a:cs typeface="Geneva" charset="0"/>
              </a:defRPr>
            </a:lvl4pPr>
            <a:lvl5pPr algn="l" rtl="0" eaLnBrk="0" fontAlgn="base" hangingPunct="0">
              <a:spcBef>
                <a:spcPct val="0"/>
              </a:spcBef>
              <a:spcAft>
                <a:spcPct val="0"/>
              </a:spcAft>
              <a:defRPr sz="2400">
                <a:solidFill>
                  <a:schemeClr val="bg1"/>
                </a:solidFill>
                <a:latin typeface="Calibri" charset="0"/>
                <a:ea typeface="Geneva" charset="0"/>
                <a:cs typeface="Geneva" charset="0"/>
              </a:defRPr>
            </a:lvl5pPr>
            <a:lvl6pPr marL="457200" algn="l" rtl="0" fontAlgn="base">
              <a:spcBef>
                <a:spcPct val="0"/>
              </a:spcBef>
              <a:spcAft>
                <a:spcPct val="0"/>
              </a:spcAft>
              <a:defRPr sz="2400">
                <a:solidFill>
                  <a:schemeClr val="bg1"/>
                </a:solidFill>
                <a:latin typeface="Calibri" charset="0"/>
                <a:ea typeface="Geneva" charset="0"/>
                <a:cs typeface="Geneva" charset="0"/>
              </a:defRPr>
            </a:lvl6pPr>
            <a:lvl7pPr marL="914400" algn="l" rtl="0" fontAlgn="base">
              <a:spcBef>
                <a:spcPct val="0"/>
              </a:spcBef>
              <a:spcAft>
                <a:spcPct val="0"/>
              </a:spcAft>
              <a:defRPr sz="2400">
                <a:solidFill>
                  <a:schemeClr val="bg1"/>
                </a:solidFill>
                <a:latin typeface="Calibri" charset="0"/>
                <a:ea typeface="Geneva" charset="0"/>
                <a:cs typeface="Geneva" charset="0"/>
              </a:defRPr>
            </a:lvl7pPr>
            <a:lvl8pPr marL="1371600" algn="l" rtl="0" fontAlgn="base">
              <a:spcBef>
                <a:spcPct val="0"/>
              </a:spcBef>
              <a:spcAft>
                <a:spcPct val="0"/>
              </a:spcAft>
              <a:defRPr sz="2400">
                <a:solidFill>
                  <a:schemeClr val="bg1"/>
                </a:solidFill>
                <a:latin typeface="Calibri" charset="0"/>
                <a:ea typeface="Geneva" charset="0"/>
                <a:cs typeface="Geneva" charset="0"/>
              </a:defRPr>
            </a:lvl8pPr>
            <a:lvl9pPr marL="1828800" algn="l" rtl="0" fontAlgn="base">
              <a:spcBef>
                <a:spcPct val="0"/>
              </a:spcBef>
              <a:spcAft>
                <a:spcPct val="0"/>
              </a:spcAft>
              <a:defRPr sz="2400">
                <a:solidFill>
                  <a:schemeClr val="bg1"/>
                </a:solidFill>
                <a:latin typeface="Calibri" charset="0"/>
                <a:ea typeface="Geneva" charset="0"/>
                <a:cs typeface="Geneva" charset="0"/>
              </a:defRPr>
            </a:lvl9pPr>
            <a:extLst/>
          </a:lstStyle>
          <a:p>
            <a:pPr>
              <a:defRPr/>
            </a:pPr>
            <a:r>
              <a:rPr lang="en-US" sz="3000" b="1" kern="0" dirty="0">
                <a:solidFill>
                  <a:srgbClr val="000090"/>
                </a:solidFill>
                <a:ea typeface="ＭＳ Ｐゴシック" charset="0"/>
              </a:rPr>
              <a:t>Key differences between cohorts</a:t>
            </a:r>
          </a:p>
        </p:txBody>
      </p:sp>
      <p:graphicFrame>
        <p:nvGraphicFramePr>
          <p:cNvPr id="2" name="Table 1"/>
          <p:cNvGraphicFramePr>
            <a:graphicFrameLocks noGrp="1"/>
          </p:cNvGraphicFramePr>
          <p:nvPr>
            <p:extLst>
              <p:ext uri="{D42A27DB-BD31-4B8C-83A1-F6EECF244321}">
                <p14:modId xmlns:p14="http://schemas.microsoft.com/office/powerpoint/2010/main" val="104945590"/>
              </p:ext>
            </p:extLst>
          </p:nvPr>
        </p:nvGraphicFramePr>
        <p:xfrm>
          <a:off x="152400" y="685800"/>
          <a:ext cx="8305800" cy="5810249"/>
        </p:xfrm>
        <a:graphic>
          <a:graphicData uri="http://schemas.openxmlformats.org/drawingml/2006/table">
            <a:tbl>
              <a:tblPr/>
              <a:tblGrid>
                <a:gridCol w="2057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1030319">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 </a:t>
                      </a:r>
                      <a:endParaRPr kumimoji="0" lang="en-US" sz="1500" b="1" i="0" u="none" strike="noStrike" cap="none" normalizeH="0" baseline="0" dirty="0">
                        <a:ln>
                          <a:noFill/>
                        </a:ln>
                        <a:solidFill>
                          <a:srgbClr val="000000"/>
                        </a:solidFill>
                        <a:effectLst/>
                        <a:latin typeface="Arial" charset="0"/>
                        <a:ea typeface="MS PGothic" charset="0"/>
                        <a:cs typeface="MS PGothic" charset="0"/>
                      </a:endParaRPr>
                    </a:p>
                  </a:txBody>
                  <a:tcPr marL="5734" marR="5734" marT="5734"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2015 Birth Cohort</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n=372</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Healthy Controls </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(≥37w &amp; ≥2.5 kg)</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n=242 </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Calibri" charset="0"/>
                          <a:ea typeface="MS PGothic" charset="0"/>
                          <a:cs typeface="MS PGothic" charset="0"/>
                        </a:rPr>
                        <a:t>Adverse Birth Outcome:</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Low birth weight or </a:t>
                      </a:r>
                      <a:r>
                        <a:rPr kumimoji="0" lang="en-US" sz="1500" b="0" i="0" u="none" strike="noStrike" cap="none" normalizeH="0" baseline="0" dirty="0">
                          <a:ln>
                            <a:noFill/>
                          </a:ln>
                          <a:solidFill>
                            <a:srgbClr val="000000"/>
                          </a:solidFill>
                          <a:effectLst/>
                          <a:latin typeface="Calibri" charset="0"/>
                          <a:ea typeface="MS PGothic" charset="0"/>
                          <a:cs typeface="MS PGothic" charset="0"/>
                        </a:rPr>
                        <a:t>Preterm</a:t>
                      </a:r>
                      <a:r>
                        <a:rPr kumimoji="0" lang="en-US" sz="1500" b="0" i="0" u="none" strike="noStrike" cap="none" normalizeH="0" baseline="0" dirty="0">
                          <a:ln>
                            <a:noFill/>
                          </a:ln>
                          <a:solidFill>
                            <a:srgbClr val="FFFFFF"/>
                          </a:solidFill>
                          <a:effectLst/>
                          <a:latin typeface="Calibri" charset="0"/>
                          <a:ea typeface="MS PGothic" charset="0"/>
                          <a:cs typeface="MS PGothic"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MS PGothic" charset="0"/>
                          <a:cs typeface="MS PGothic" charset="0"/>
                        </a:rPr>
                        <a:t>(&lt;2.5 kg or &lt; 37 weeks)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n=37</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p-value</a:t>
                      </a:r>
                      <a:endParaRPr kumimoji="0" lang="en-US" sz="1500" b="1" i="0" u="none" strike="noStrike" cap="none" normalizeH="0" baseline="0" dirty="0">
                        <a:ln>
                          <a:noFill/>
                        </a:ln>
                        <a:solidFill>
                          <a:srgbClr val="FFFFFF"/>
                        </a:solidFill>
                        <a:effectLst/>
                        <a:latin typeface="Calibri" charset="0"/>
                        <a:ea typeface="MS PGothic" charset="0"/>
                        <a:cs typeface="MS PGothic" charset="0"/>
                      </a:endParaRPr>
                    </a:p>
                  </a:txBody>
                  <a:tcPr marL="5734" marR="5734" marT="573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CD0BA"/>
                    </a:solidFill>
                  </a:tcPr>
                </a:tc>
                <a:extLst>
                  <a:ext uri="{0D108BD9-81ED-4DB2-BD59-A6C34878D82A}">
                    <a16:rowId xmlns:a16="http://schemas.microsoft.com/office/drawing/2014/main" val="10000"/>
                  </a:ext>
                </a:extLst>
              </a:tr>
              <a:tr h="64009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Birth weight (grams)</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3160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702)</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3368</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417)</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MS PGothic" charset="0"/>
                          <a:cs typeface="MS PGothic" charset="0"/>
                        </a:rPr>
                        <a:t>1856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MS PGothic" charset="0"/>
                          <a:cs typeface="MS PGothic" charset="0"/>
                        </a:rPr>
                        <a:t>(SD 731)</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9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Gestational age (weeks)</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38</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39 </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1.2)</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32</a:t>
                      </a: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(SD 4.2)</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bg1">
                              <a:lumMod val="65000"/>
                            </a:schemeClr>
                          </a:solidFill>
                          <a:effectLst/>
                          <a:latin typeface="Calibri" charset="0"/>
                          <a:ea typeface="MS PGothic" charset="0"/>
                          <a:cs typeface="MS PGothic" charset="0"/>
                        </a:rPr>
                        <a:t>Gender (% male)</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46%</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45%</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53%</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ns</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bg1">
                              <a:lumMod val="65000"/>
                            </a:schemeClr>
                          </a:solidFill>
                          <a:effectLst/>
                          <a:latin typeface="Calibri" charset="0"/>
                          <a:ea typeface="MS PGothic" charset="0"/>
                          <a:cs typeface="MS PGothic" charset="0"/>
                        </a:rPr>
                        <a:t>Maternal age (years)</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28 (6)</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28 (5.9)</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28 (6.5)</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lumMod val="65000"/>
                            </a:schemeClr>
                          </a:solidFill>
                          <a:effectLst/>
                          <a:latin typeface="Calibri" charset="0"/>
                          <a:ea typeface="MS PGothic" charset="0"/>
                          <a:cs typeface="MS PGothic" charset="0"/>
                        </a:rPr>
                        <a:t>ns</a:t>
                      </a:r>
                      <a:endParaRPr kumimoji="0" lang="en-US" sz="1400" b="0" i="0" u="none" strike="noStrike" cap="none" normalizeH="0" baseline="0" dirty="0">
                        <a:ln>
                          <a:noFill/>
                        </a:ln>
                        <a:solidFill>
                          <a:schemeClr val="bg1">
                            <a:lumMod val="6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195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Maternal Race:</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charset="0"/>
                          <a:ea typeface="MS PGothic" charset="0"/>
                          <a:cs typeface="MS PGothic" charset="0"/>
                        </a:rPr>
                        <a:t>White</a:t>
                      </a:r>
                      <a:endParaRPr kumimoji="0" lang="en-US" sz="1500" b="1" i="0" u="none" strike="noStrike" cap="none" normalizeH="0" baseline="0" dirty="0">
                        <a:ln>
                          <a:noFill/>
                        </a:ln>
                        <a:solidFill>
                          <a:schemeClr val="tx1">
                            <a:lumMod val="75000"/>
                            <a:lumOff val="2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57%</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charset="0"/>
                          <a:ea typeface="MS PGothic" charset="0"/>
                          <a:cs typeface="MS PGothic" charset="0"/>
                        </a:rPr>
                        <a:t>50.8%</a:t>
                      </a:r>
                      <a:endParaRPr kumimoji="0" lang="en-US" sz="1400" b="0" i="0" u="none" strike="noStrike" cap="none" normalizeH="0" baseline="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29.0%</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&lt;.05</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782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A6A6A6"/>
                          </a:solidFill>
                          <a:effectLst/>
                          <a:latin typeface="Calibri" charset="0"/>
                          <a:ea typeface="MS PGothic" charset="0"/>
                          <a:cs typeface="MS PGothic" charset="0"/>
                        </a:rPr>
                        <a:t>Black</a:t>
                      </a:r>
                      <a:endParaRPr kumimoji="0" lang="en-US" sz="1500" b="1"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25%</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23.6%</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18.3%</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A6A6A6"/>
                        </a:solidFill>
                        <a:effectLst/>
                        <a:latin typeface="Calibri" charset="0"/>
                        <a:ea typeface="MS PGothic" charset="0"/>
                        <a:cs typeface="MS PGothic" charset="0"/>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ns</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A6A6A6"/>
                          </a:solidFill>
                          <a:effectLst/>
                          <a:latin typeface="Calibri" charset="0"/>
                          <a:ea typeface="MS PGothic" charset="0"/>
                          <a:cs typeface="MS PGothic" charset="0"/>
                        </a:rPr>
                        <a:t>Asian</a:t>
                      </a:r>
                      <a:endParaRPr kumimoji="0" lang="en-US" sz="1500" b="1"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4%</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A6A6A6"/>
                          </a:solidFill>
                          <a:effectLst/>
                          <a:latin typeface="Calibri" charset="0"/>
                          <a:ea typeface="MS PGothic" charset="0"/>
                          <a:cs typeface="MS PGothic" charset="0"/>
                        </a:rPr>
                        <a:t>3.3%</a:t>
                      </a:r>
                      <a:endParaRPr kumimoji="0" lang="en-US" sz="1400" b="0" i="0" u="none" strike="noStrike" cap="none" normalizeH="0" baseline="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0.8%</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ns</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charset="0"/>
                          <a:ea typeface="MS PGothic" charset="0"/>
                          <a:cs typeface="MS PGothic" charset="0"/>
                        </a:rPr>
                        <a:t>Other</a:t>
                      </a:r>
                      <a:endParaRPr kumimoji="0" lang="en-US" sz="1500" b="1" i="0" u="none" strike="noStrike" cap="none" normalizeH="0" baseline="0" dirty="0">
                        <a:ln>
                          <a:noFill/>
                        </a:ln>
                        <a:solidFill>
                          <a:schemeClr val="tx1">
                            <a:lumMod val="75000"/>
                            <a:lumOff val="25000"/>
                          </a:schemeClr>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13%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14.4%</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&lt;.05</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59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Hispanic</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12%</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13.3%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3.8%</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&lt;.05</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A6A6A6"/>
                          </a:solidFill>
                          <a:effectLst/>
                          <a:latin typeface="Calibri" charset="0"/>
                          <a:ea typeface="MS PGothic" charset="0"/>
                          <a:cs typeface="MS PGothic" charset="0"/>
                        </a:rPr>
                        <a:t>Healthy Start form present</a:t>
                      </a: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73%</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73%</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71%</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A6A6A6"/>
                          </a:solidFill>
                          <a:effectLst/>
                          <a:latin typeface="Calibri" charset="0"/>
                          <a:ea typeface="MS PGothic" charset="0"/>
                          <a:cs typeface="MS PGothic" charset="0"/>
                        </a:rPr>
                        <a:t>ns</a:t>
                      </a:r>
                      <a:endParaRPr kumimoji="0" lang="en-US" sz="1400" b="0" i="0" u="none" strike="noStrike" cap="none" normalizeH="0" baseline="0" dirty="0">
                        <a:ln>
                          <a:noFill/>
                        </a:ln>
                        <a:solidFill>
                          <a:srgbClr val="A6A6A6"/>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34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MS PGothic" charset="0"/>
                          <a:cs typeface="MS PGothic" charset="0"/>
                        </a:rPr>
                        <a:t>Healthy Start Score </a:t>
                      </a:r>
                      <a:endParaRPr kumimoji="0" lang="en-US" sz="1500" b="1" i="0" u="none" strike="noStrike" cap="none" normalizeH="0" baseline="0" dirty="0">
                        <a:ln>
                          <a:noFill/>
                        </a:ln>
                        <a:solidFill>
                          <a:srgbClr val="000000"/>
                        </a:solidFill>
                        <a:effectLst/>
                        <a:latin typeface="Calibri"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4.5 (SD 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4.1 (SD 3)</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7(4)</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charset="0"/>
                          <a:ea typeface="MS PGothic" charset="0"/>
                          <a:cs typeface="MS PGothic" charset="0"/>
                        </a:rPr>
                        <a:t>&lt;.0001</a:t>
                      </a:r>
                      <a:endParaRPr kumimoji="0" lang="en-US" sz="1400" b="0" i="0" u="none" strike="noStrike" cap="none" normalizeH="0" baseline="0" dirty="0">
                        <a:ln>
                          <a:noFill/>
                        </a:ln>
                        <a:solidFill>
                          <a:srgbClr val="000000"/>
                        </a:solidFill>
                        <a:effectLst/>
                        <a:latin typeface="Arial" charset="0"/>
                        <a:ea typeface="MS PGothic" charset="0"/>
                        <a:cs typeface="MS PGothic" charset="0"/>
                      </a:endParaRPr>
                    </a:p>
                  </a:txBody>
                  <a:tcPr marL="5734" marR="5734" marT="0" marB="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81860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5110</TotalTime>
  <Words>2264</Words>
  <Application>Microsoft Office PowerPoint</Application>
  <PresentationFormat>On-screen Show (4:3)</PresentationFormat>
  <Paragraphs>447</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MS PGothic</vt:lpstr>
      <vt:lpstr>MS PGothic</vt:lpstr>
      <vt:lpstr>Arial</vt:lpstr>
      <vt:lpstr>Calibri</vt:lpstr>
      <vt:lpstr>Geneva</vt:lpstr>
      <vt:lpstr>Office Theme</vt:lpstr>
      <vt:lpstr>Using the Healthy Start form to predict adverse neonatal outcomes based on risk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Model </vt:lpstr>
      <vt:lpstr>PowerPoint Presentation</vt:lpstr>
      <vt:lpstr>Statistical Questions/Considerations</vt:lpstr>
      <vt:lpstr>Additional Research Questions</vt:lpstr>
      <vt:lpstr>Acknowledgement</vt:lpstr>
      <vt:lpstr>Questions?</vt:lpstr>
      <vt:lpstr>PowerPoint Presentation</vt:lpstr>
      <vt:lpstr>PowerPoint Presentation</vt:lpstr>
      <vt:lpstr>PowerPoint Presentation</vt:lpstr>
    </vt:vector>
  </TitlesOfParts>
  <Company>MIFOGA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Montoya-Williams</dc:creator>
  <cp:lastModifiedBy>Silvio Martinez</cp:lastModifiedBy>
  <cp:revision>217</cp:revision>
  <dcterms:created xsi:type="dcterms:W3CDTF">2017-12-04T01:09:41Z</dcterms:created>
  <dcterms:modified xsi:type="dcterms:W3CDTF">2018-01-25T13:18:10Z</dcterms:modified>
</cp:coreProperties>
</file>