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64" r:id="rId3"/>
    <p:sldId id="265" r:id="rId4"/>
    <p:sldId id="266" r:id="rId5"/>
    <p:sldId id="269" r:id="rId6"/>
    <p:sldId id="262" r:id="rId7"/>
    <p:sldId id="270" r:id="rId8"/>
    <p:sldId id="271" r:id="rId9"/>
    <p:sldId id="263" r:id="rId10"/>
    <p:sldId id="272" r:id="rId11"/>
    <p:sldId id="273" r:id="rId12"/>
    <p:sldId id="274" r:id="rId13"/>
    <p:sldId id="278" r:id="rId14"/>
    <p:sldId id="279" r:id="rId15"/>
    <p:sldId id="275" r:id="rId16"/>
    <p:sldId id="280" r:id="rId17"/>
    <p:sldId id="281" r:id="rId18"/>
    <p:sldId id="276" r:id="rId19"/>
    <p:sldId id="282" r:id="rId20"/>
    <p:sldId id="283" r:id="rId21"/>
    <p:sldId id="277" r:id="rId22"/>
    <p:sldId id="284" r:id="rId23"/>
    <p:sldId id="285" r:id="rId24"/>
    <p:sldId id="288" r:id="rId25"/>
    <p:sldId id="287" r:id="rId2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9DCD"/>
    <a:srgbClr val="A77AA7"/>
    <a:srgbClr val="8402B2"/>
    <a:srgbClr val="6C357F"/>
    <a:srgbClr val="AD89C5"/>
    <a:srgbClr val="C8A2C8"/>
    <a:srgbClr val="E8DCE8"/>
    <a:srgbClr val="D1D7E8"/>
    <a:srgbClr val="E3EFE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0" d="100"/>
          <a:sy n="30" d="100"/>
        </p:scale>
        <p:origin x="2228" y="40"/>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514A9-44F5-41E7-969D-F88C4ED95D62}" type="datetimeFigureOut">
              <a:rPr lang="pt-BR" smtClean="0"/>
              <a:t>14/06/2024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D69C3-5DA9-4939-9C92-B280F34D62E1}" type="slidenum">
              <a:rPr lang="pt-BR" smtClean="0"/>
              <a:t>‹nº›</a:t>
            </a:fld>
            <a:endParaRPr lang="pt-BR"/>
          </a:p>
        </p:txBody>
      </p:sp>
    </p:spTree>
    <p:extLst>
      <p:ext uri="{BB962C8B-B14F-4D97-AF65-F5344CB8AC3E}">
        <p14:creationId xmlns:p14="http://schemas.microsoft.com/office/powerpoint/2010/main" val="159896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46AC2C9-46C7-45AA-8E69-90819C18FA50}" type="datetime1">
              <a:rPr lang="pt-BR" smtClean="0"/>
              <a:t>14/06/2024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159400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68F2B4-FAF1-487A-910E-E87D6FD60307}" type="datetime1">
              <a:rPr lang="pt-BR" smtClean="0"/>
              <a:t>14/06/2024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32146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03E70C-441F-410D-9F48-020CFA4158E3}" type="datetime1">
              <a:rPr lang="pt-BR" smtClean="0"/>
              <a:t>14/06/2024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372060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E39B3A7-4E74-4FCB-81F5-389F42BF742E}" type="datetime1">
              <a:rPr lang="pt-BR" smtClean="0"/>
              <a:t>14/06/2024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96523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A047647-2B97-4243-ABF7-81A79B4B4606}" type="datetime1">
              <a:rPr lang="pt-BR" smtClean="0"/>
              <a:t>14/06/2024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191810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A19FBD9-117F-4527-B3E0-2A97BF64DEEC}" type="datetime1">
              <a:rPr lang="pt-BR" smtClean="0"/>
              <a:t>14/06/2024</a:t>
            </a:fld>
            <a:endParaRPr lang="pt-BR"/>
          </a:p>
        </p:txBody>
      </p:sp>
      <p:sp>
        <p:nvSpPr>
          <p:cNvPr id="6" name="Footer Placeholder 5"/>
          <p:cNvSpPr>
            <a:spLocks noGrp="1"/>
          </p:cNvSpPr>
          <p:nvPr>
            <p:ph type="ftr" sz="quarter" idx="11"/>
          </p:nvPr>
        </p:nvSpPr>
        <p:spPr/>
        <p:txBody>
          <a:bodyPr/>
          <a:lstStyle/>
          <a:p>
            <a:r>
              <a:rPr lang="pt-BR"/>
              <a:t>SELETORES CSS PARA JEDIS- SILVIO DINIZ</a:t>
            </a:r>
          </a:p>
        </p:txBody>
      </p:sp>
      <p:sp>
        <p:nvSpPr>
          <p:cNvPr id="7" name="Slide Number Placeholder 6"/>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186771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6ABC4B1-E6B2-4AD3-AB7C-CC06FB3DE969}" type="datetime1">
              <a:rPr lang="pt-BR" smtClean="0"/>
              <a:t>14/06/2024</a:t>
            </a:fld>
            <a:endParaRPr lang="pt-BR"/>
          </a:p>
        </p:txBody>
      </p:sp>
      <p:sp>
        <p:nvSpPr>
          <p:cNvPr id="8" name="Footer Placeholder 7"/>
          <p:cNvSpPr>
            <a:spLocks noGrp="1"/>
          </p:cNvSpPr>
          <p:nvPr>
            <p:ph type="ftr" sz="quarter" idx="11"/>
          </p:nvPr>
        </p:nvSpPr>
        <p:spPr/>
        <p:txBody>
          <a:bodyPr/>
          <a:lstStyle/>
          <a:p>
            <a:r>
              <a:rPr lang="pt-BR"/>
              <a:t>SELETORES CSS PARA JEDIS- SILVIO DINIZ</a:t>
            </a:r>
          </a:p>
        </p:txBody>
      </p:sp>
      <p:sp>
        <p:nvSpPr>
          <p:cNvPr id="9" name="Slide Number Placeholder 8"/>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261927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4C017B2-080F-488B-88F6-8B88404748D6}" type="datetime1">
              <a:rPr lang="pt-BR" smtClean="0"/>
              <a:t>14/06/2024</a:t>
            </a:fld>
            <a:endParaRPr lang="pt-BR"/>
          </a:p>
        </p:txBody>
      </p:sp>
      <p:sp>
        <p:nvSpPr>
          <p:cNvPr id="4" name="Footer Placeholder 3"/>
          <p:cNvSpPr>
            <a:spLocks noGrp="1"/>
          </p:cNvSpPr>
          <p:nvPr>
            <p:ph type="ftr" sz="quarter" idx="11"/>
          </p:nvPr>
        </p:nvSpPr>
        <p:spPr/>
        <p:txBody>
          <a:bodyPr/>
          <a:lstStyle/>
          <a:p>
            <a:r>
              <a:rPr lang="pt-BR"/>
              <a:t>SELETORES CSS PARA JEDIS- SILVIO DINIZ</a:t>
            </a:r>
          </a:p>
        </p:txBody>
      </p:sp>
      <p:sp>
        <p:nvSpPr>
          <p:cNvPr id="5" name="Slide Number Placeholder 4"/>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326088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138F7-A265-453D-8DB3-2A9EE6322B5B}" type="datetime1">
              <a:rPr lang="pt-BR" smtClean="0"/>
              <a:t>14/06/2024</a:t>
            </a:fld>
            <a:endParaRPr lang="pt-BR"/>
          </a:p>
        </p:txBody>
      </p:sp>
      <p:sp>
        <p:nvSpPr>
          <p:cNvPr id="3" name="Footer Placeholder 2"/>
          <p:cNvSpPr>
            <a:spLocks noGrp="1"/>
          </p:cNvSpPr>
          <p:nvPr>
            <p:ph type="ftr" sz="quarter" idx="11"/>
          </p:nvPr>
        </p:nvSpPr>
        <p:spPr/>
        <p:txBody>
          <a:bodyPr/>
          <a:lstStyle/>
          <a:p>
            <a:r>
              <a:rPr lang="pt-BR"/>
              <a:t>SELETORES CSS PARA JEDIS- SILVIO DINIZ</a:t>
            </a:r>
          </a:p>
        </p:txBody>
      </p:sp>
      <p:sp>
        <p:nvSpPr>
          <p:cNvPr id="4" name="Slide Number Placeholder 3"/>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389643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BFDB18D-B503-4F61-8413-8F8C6A0633E2}" type="datetime1">
              <a:rPr lang="pt-BR" smtClean="0"/>
              <a:t>14/06/2024</a:t>
            </a:fld>
            <a:endParaRPr lang="pt-BR"/>
          </a:p>
        </p:txBody>
      </p:sp>
      <p:sp>
        <p:nvSpPr>
          <p:cNvPr id="6" name="Footer Placeholder 5"/>
          <p:cNvSpPr>
            <a:spLocks noGrp="1"/>
          </p:cNvSpPr>
          <p:nvPr>
            <p:ph type="ftr" sz="quarter" idx="11"/>
          </p:nvPr>
        </p:nvSpPr>
        <p:spPr/>
        <p:txBody>
          <a:bodyPr/>
          <a:lstStyle/>
          <a:p>
            <a:r>
              <a:rPr lang="pt-BR"/>
              <a:t>SELETORES CSS PARA JEDIS- SILVIO DINIZ</a:t>
            </a:r>
          </a:p>
        </p:txBody>
      </p:sp>
      <p:sp>
        <p:nvSpPr>
          <p:cNvPr id="7" name="Slide Number Placeholder 6"/>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423805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7F8475A-14CD-4E76-8A0A-93208B5ED541}" type="datetime1">
              <a:rPr lang="pt-BR" smtClean="0"/>
              <a:t>14/06/2024</a:t>
            </a:fld>
            <a:endParaRPr lang="pt-BR"/>
          </a:p>
        </p:txBody>
      </p:sp>
      <p:sp>
        <p:nvSpPr>
          <p:cNvPr id="6" name="Footer Placeholder 5"/>
          <p:cNvSpPr>
            <a:spLocks noGrp="1"/>
          </p:cNvSpPr>
          <p:nvPr>
            <p:ph type="ftr" sz="quarter" idx="11"/>
          </p:nvPr>
        </p:nvSpPr>
        <p:spPr/>
        <p:txBody>
          <a:bodyPr/>
          <a:lstStyle/>
          <a:p>
            <a:r>
              <a:rPr lang="pt-BR"/>
              <a:t>SELETORES CSS PARA JEDIS- SILVIO DINIZ</a:t>
            </a:r>
          </a:p>
        </p:txBody>
      </p:sp>
      <p:sp>
        <p:nvSpPr>
          <p:cNvPr id="7" name="Slide Number Placeholder 6"/>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65461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A9A6B408-DD6A-488F-9B94-94C05696E6CF}" type="datetime1">
              <a:rPr lang="pt-BR" smtClean="0"/>
              <a:t>14/06/2024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SELETORES CSS PARA JEDIS- SILVIO DINIZ</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648B5FA1-E309-487D-A597-A20404494ED4}" type="slidenum">
              <a:rPr lang="pt-BR" smtClean="0"/>
              <a:t>‹nº›</a:t>
            </a:fld>
            <a:endParaRPr lang="pt-BR"/>
          </a:p>
        </p:txBody>
      </p:sp>
    </p:spTree>
    <p:extLst>
      <p:ext uri="{BB962C8B-B14F-4D97-AF65-F5344CB8AC3E}">
        <p14:creationId xmlns:p14="http://schemas.microsoft.com/office/powerpoint/2010/main" val="2262012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silviodiniz"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9E64BC0-2160-C815-A853-B9314B2B046F}"/>
              </a:ext>
            </a:extLst>
          </p:cNvPr>
          <p:cNvSpPr/>
          <p:nvPr/>
        </p:nvSpPr>
        <p:spPr>
          <a:xfrm>
            <a:off x="-14467" y="1"/>
            <a:ext cx="9612000" cy="12801599"/>
          </a:xfrm>
          <a:prstGeom prst="rect">
            <a:avLst/>
          </a:prstGeom>
          <a:solidFill>
            <a:srgbClr val="C1A9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8" name="Agrupar 17">
            <a:extLst>
              <a:ext uri="{FF2B5EF4-FFF2-40B4-BE49-F238E27FC236}">
                <a16:creationId xmlns:a16="http://schemas.microsoft.com/office/drawing/2014/main" id="{1A3D7FD9-2E8D-8FDA-5971-D4B212C0D517}"/>
              </a:ext>
            </a:extLst>
          </p:cNvPr>
          <p:cNvGrpSpPr/>
          <p:nvPr/>
        </p:nvGrpSpPr>
        <p:grpSpPr>
          <a:xfrm>
            <a:off x="0" y="2572284"/>
            <a:ext cx="9601200" cy="7657032"/>
            <a:chOff x="0" y="2572284"/>
            <a:chExt cx="9601200" cy="7657032"/>
          </a:xfrm>
        </p:grpSpPr>
        <p:pic>
          <p:nvPicPr>
            <p:cNvPr id="7" name="Imagem 6" descr="Homem com flor no cabelo&#10;&#10;Descrição gerada automaticamente">
              <a:extLst>
                <a:ext uri="{FF2B5EF4-FFF2-40B4-BE49-F238E27FC236}">
                  <a16:creationId xmlns:a16="http://schemas.microsoft.com/office/drawing/2014/main" id="{DE7D2A11-1773-9278-6A4E-875983D7D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72284"/>
              <a:ext cx="9601200" cy="7657032"/>
            </a:xfrm>
            <a:prstGeom prst="rect">
              <a:avLst/>
            </a:prstGeom>
          </p:spPr>
        </p:pic>
        <p:sp>
          <p:nvSpPr>
            <p:cNvPr id="3" name="Retângulo 2">
              <a:extLst>
                <a:ext uri="{FF2B5EF4-FFF2-40B4-BE49-F238E27FC236}">
                  <a16:creationId xmlns:a16="http://schemas.microsoft.com/office/drawing/2014/main" id="{02166181-F418-0D54-291C-CD8824B86DC5}"/>
                </a:ext>
              </a:extLst>
            </p:cNvPr>
            <p:cNvSpPr/>
            <p:nvPr/>
          </p:nvSpPr>
          <p:spPr>
            <a:xfrm>
              <a:off x="0" y="2572284"/>
              <a:ext cx="972000" cy="7657032"/>
            </a:xfrm>
            <a:prstGeom prst="rect">
              <a:avLst/>
            </a:prstGeom>
            <a:solidFill>
              <a:srgbClr val="C1A9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43F76262-0B3E-066C-0FAF-2A35522D18AC}"/>
                </a:ext>
              </a:extLst>
            </p:cNvPr>
            <p:cNvSpPr/>
            <p:nvPr/>
          </p:nvSpPr>
          <p:spPr>
            <a:xfrm>
              <a:off x="8642795" y="2572284"/>
              <a:ext cx="958405" cy="7657032"/>
            </a:xfrm>
            <a:prstGeom prst="rect">
              <a:avLst/>
            </a:prstGeom>
            <a:solidFill>
              <a:srgbClr val="C1A9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descr="Ícone&#10;&#10;Descrição gerada automaticamente">
              <a:extLst>
                <a:ext uri="{FF2B5EF4-FFF2-40B4-BE49-F238E27FC236}">
                  <a16:creationId xmlns:a16="http://schemas.microsoft.com/office/drawing/2014/main" id="{3AA89FCD-E2CF-06DE-02A9-6054F2CE6967}"/>
                </a:ext>
              </a:extLst>
            </p:cNvPr>
            <p:cNvPicPr>
              <a:picLocks noChangeAspect="1"/>
            </p:cNvPicPr>
            <p:nvPr/>
          </p:nvPicPr>
          <p:blipFill rotWithShape="1">
            <a:blip r:embed="rId3">
              <a:biLevel thresh="2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26726" t="-8660" r="-45851" b="81817"/>
            <a:stretch/>
          </p:blipFill>
          <p:spPr>
            <a:xfrm>
              <a:off x="3218029" y="3533209"/>
              <a:ext cx="3804488" cy="834190"/>
            </a:xfrm>
            <a:prstGeom prst="rect">
              <a:avLst/>
            </a:prstGeom>
          </p:spPr>
        </p:pic>
        <p:pic>
          <p:nvPicPr>
            <p:cNvPr id="11" name="Imagem 10" descr="Ícone&#10;&#10;Descrição gerada automaticamente">
              <a:extLst>
                <a:ext uri="{FF2B5EF4-FFF2-40B4-BE49-F238E27FC236}">
                  <a16:creationId xmlns:a16="http://schemas.microsoft.com/office/drawing/2014/main" id="{39E7A29D-18C0-FB8A-77E1-9E1828FE26BF}"/>
                </a:ext>
              </a:extLst>
            </p:cNvPr>
            <p:cNvPicPr>
              <a:picLocks noChangeAspect="1"/>
            </p:cNvPicPr>
            <p:nvPr/>
          </p:nvPicPr>
          <p:blipFill rotWithShape="1">
            <a:blip r:embed="rId5">
              <a:alphaModFix amt="35000"/>
              <a:duotone>
                <a:schemeClr val="accent5">
                  <a:shade val="45000"/>
                  <a:satMod val="135000"/>
                </a:schemeClr>
                <a:prstClr val="white"/>
              </a:duotone>
              <a:extLst>
                <a:ext uri="{28A0092B-C50C-407E-A947-70E740481C1C}">
                  <a14:useLocalDpi xmlns:a14="http://schemas.microsoft.com/office/drawing/2010/main" val="0"/>
                </a:ext>
              </a:extLst>
            </a:blip>
            <a:srcRect t="20620"/>
            <a:stretch/>
          </p:blipFill>
          <p:spPr>
            <a:xfrm>
              <a:off x="4321397" y="6403448"/>
              <a:ext cx="958405" cy="1072468"/>
            </a:xfrm>
            <a:prstGeom prst="rect">
              <a:avLst/>
            </a:prstGeom>
            <a:solidFill>
              <a:srgbClr val="C1A9C1"/>
            </a:solidFill>
          </p:spPr>
        </p:pic>
      </p:grpSp>
      <p:sp>
        <p:nvSpPr>
          <p:cNvPr id="13" name="CaixaDeTexto 12">
            <a:extLst>
              <a:ext uri="{FF2B5EF4-FFF2-40B4-BE49-F238E27FC236}">
                <a16:creationId xmlns:a16="http://schemas.microsoft.com/office/drawing/2014/main" id="{2DC9C46E-AE69-3BA3-F25F-AA13ED0910D3}"/>
              </a:ext>
            </a:extLst>
          </p:cNvPr>
          <p:cNvSpPr txBox="1"/>
          <p:nvPr/>
        </p:nvSpPr>
        <p:spPr>
          <a:xfrm>
            <a:off x="2496066" y="366568"/>
            <a:ext cx="5567472" cy="1323439"/>
          </a:xfrm>
          <a:prstGeom prst="rect">
            <a:avLst/>
          </a:prstGeom>
          <a:noFill/>
          <a:ln>
            <a:noFill/>
          </a:ln>
        </p:spPr>
        <p:txBody>
          <a:bodyPr wrap="square" rtlCol="0">
            <a:spAutoFit/>
          </a:bodyPr>
          <a:lstStyle/>
          <a:p>
            <a:r>
              <a:rPr lang="pt-BR" sz="8000" dirty="0">
                <a:solidFill>
                  <a:schemeClr val="bg1"/>
                </a:solidFill>
                <a:effectLst>
                  <a:glow rad="101600">
                    <a:srgbClr val="AD89C5">
                      <a:alpha val="60000"/>
                    </a:srgbClr>
                  </a:glow>
                </a:effectLst>
                <a:latin typeface="Square One" panose="00000400000000000000" pitchFamily="2" charset="0"/>
                <a:cs typeface="Quire Sans" panose="020B0502040204020203" pitchFamily="34" charset="0"/>
              </a:rPr>
              <a:t>CSS JEDI:</a:t>
            </a:r>
          </a:p>
        </p:txBody>
      </p:sp>
      <p:sp>
        <p:nvSpPr>
          <p:cNvPr id="5" name="CaixaDeTexto 4">
            <a:extLst>
              <a:ext uri="{FF2B5EF4-FFF2-40B4-BE49-F238E27FC236}">
                <a16:creationId xmlns:a16="http://schemas.microsoft.com/office/drawing/2014/main" id="{8727DBE8-5FE5-DAE7-1BA6-F4E21921BEFE}"/>
              </a:ext>
            </a:extLst>
          </p:cNvPr>
          <p:cNvSpPr txBox="1"/>
          <p:nvPr/>
        </p:nvSpPr>
        <p:spPr>
          <a:xfrm>
            <a:off x="1509824" y="1768656"/>
            <a:ext cx="6424760" cy="646331"/>
          </a:xfrm>
          <a:prstGeom prst="rect">
            <a:avLst/>
          </a:prstGeom>
          <a:noFill/>
        </p:spPr>
        <p:txBody>
          <a:bodyPr wrap="square" rtlCol="0">
            <a:spAutoFit/>
          </a:bodyPr>
          <a:lstStyle/>
          <a:p>
            <a:pPr algn="ctr"/>
            <a:r>
              <a:rPr lang="pt-BR" sz="3600" dirty="0">
                <a:solidFill>
                  <a:schemeClr val="bg1"/>
                </a:solidFill>
                <a:latin typeface="Impact" panose="020B0806030902050204" pitchFamily="34" charset="0"/>
              </a:rPr>
              <a:t>DOMINE A FORÇA DOS SELETORES </a:t>
            </a:r>
          </a:p>
        </p:txBody>
      </p:sp>
      <p:sp>
        <p:nvSpPr>
          <p:cNvPr id="16" name="CaixaDeTexto 15">
            <a:extLst>
              <a:ext uri="{FF2B5EF4-FFF2-40B4-BE49-F238E27FC236}">
                <a16:creationId xmlns:a16="http://schemas.microsoft.com/office/drawing/2014/main" id="{AF44EFAB-D2CF-B332-48B7-D5A34F025ECA}"/>
              </a:ext>
            </a:extLst>
          </p:cNvPr>
          <p:cNvSpPr txBox="1"/>
          <p:nvPr/>
        </p:nvSpPr>
        <p:spPr>
          <a:xfrm>
            <a:off x="1780292" y="11610345"/>
            <a:ext cx="5883823" cy="615553"/>
          </a:xfrm>
          <a:prstGeom prst="rect">
            <a:avLst/>
          </a:prstGeom>
          <a:noFill/>
        </p:spPr>
        <p:txBody>
          <a:bodyPr wrap="square" rtlCol="0">
            <a:spAutoFit/>
          </a:bodyPr>
          <a:lstStyle/>
          <a:p>
            <a:pPr algn="ctr"/>
            <a:r>
              <a:rPr lang="pt-BR" sz="3400" dirty="0">
                <a:solidFill>
                  <a:schemeClr val="bg1"/>
                </a:solidFill>
                <a:latin typeface="Impact" panose="020B0806030902050204" pitchFamily="34" charset="0"/>
              </a:rPr>
              <a:t>Sílvio Diniz</a:t>
            </a:r>
          </a:p>
        </p:txBody>
      </p:sp>
      <p:sp>
        <p:nvSpPr>
          <p:cNvPr id="8" name="Espaço Reservado para Número de Slide 7">
            <a:extLst>
              <a:ext uri="{FF2B5EF4-FFF2-40B4-BE49-F238E27FC236}">
                <a16:creationId xmlns:a16="http://schemas.microsoft.com/office/drawing/2014/main" id="{BE05CECF-0648-E55E-006A-040CEAF0D1DA}"/>
              </a:ext>
            </a:extLst>
          </p:cNvPr>
          <p:cNvSpPr>
            <a:spLocks noGrp="1"/>
          </p:cNvSpPr>
          <p:nvPr>
            <p:ph type="sldNum" sz="quarter" idx="12"/>
          </p:nvPr>
        </p:nvSpPr>
        <p:spPr/>
        <p:txBody>
          <a:bodyPr/>
          <a:lstStyle/>
          <a:p>
            <a:fld id="{648B5FA1-E309-487D-A597-A20404494ED4}" type="slidenum">
              <a:rPr lang="pt-BR" smtClean="0"/>
              <a:t>1</a:t>
            </a:fld>
            <a:endParaRPr lang="pt-BR"/>
          </a:p>
        </p:txBody>
      </p:sp>
      <p:sp>
        <p:nvSpPr>
          <p:cNvPr id="6" name="texto_componente">
            <a:extLst>
              <a:ext uri="{FF2B5EF4-FFF2-40B4-BE49-F238E27FC236}">
                <a16:creationId xmlns:a16="http://schemas.microsoft.com/office/drawing/2014/main" id="{D3E5DD1B-D483-D8D8-EFCD-CF14543C1607}"/>
              </a:ext>
            </a:extLst>
          </p:cNvPr>
          <p:cNvSpPr txBox="1"/>
          <p:nvPr/>
        </p:nvSpPr>
        <p:spPr>
          <a:xfrm>
            <a:off x="201880" y="10587650"/>
            <a:ext cx="9601200" cy="591059"/>
          </a:xfrm>
          <a:prstGeom prst="rect">
            <a:avLst/>
          </a:prstGeom>
          <a:noFill/>
        </p:spPr>
        <p:txBody>
          <a:bodyPr wrap="square" rtlCol="0">
            <a:spAutoFit/>
          </a:bodyPr>
          <a:lstStyle/>
          <a:p>
            <a:pPr algn="ctr">
              <a:lnSpc>
                <a:spcPct val="125000"/>
              </a:lnSpc>
            </a:pPr>
            <a:r>
              <a:rPr lang="pt-BR"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Os principais seletores para construção de páginas web</a:t>
            </a:r>
          </a:p>
        </p:txBody>
      </p:sp>
    </p:spTree>
    <p:extLst>
      <p:ext uri="{BB962C8B-B14F-4D97-AF65-F5344CB8AC3E}">
        <p14:creationId xmlns:p14="http://schemas.microsoft.com/office/powerpoint/2010/main" val="156810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8" y="1699326"/>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descendente permite que você selecione elementos dentro de outros elementos. Por exemplo, para estilizar todas as linhas não ordenadas dentro de uma </a:t>
            </a:r>
            <a:r>
              <a:rPr lang="pt-BR" sz="2400" dirty="0" err="1">
                <a:latin typeface="Calibri" panose="020F0502020204030204" pitchFamily="34" charset="0"/>
                <a:ea typeface="Calibri" panose="020F0502020204030204" pitchFamily="34" charset="0"/>
                <a:cs typeface="Calibri" panose="020F0502020204030204" pitchFamily="34" charset="0"/>
              </a:rPr>
              <a:t>div</a:t>
            </a:r>
            <a:r>
              <a:rPr lang="pt-BR" sz="2400" dirty="0">
                <a:latin typeface="Calibri" panose="020F0502020204030204" pitchFamily="34" charset="0"/>
                <a:ea typeface="Calibri" panose="020F0502020204030204" pitchFamily="34" charset="0"/>
                <a:cs typeface="Calibri" panose="020F0502020204030204" pitchFamily="34" charset="0"/>
              </a:rPr>
              <a:t> com a classe “container”, você pode usar o seletor `.container </a:t>
            </a:r>
            <a:r>
              <a:rPr lang="pt-BR" sz="2400" dirty="0" err="1">
                <a:latin typeface="Calibri" panose="020F0502020204030204" pitchFamily="34" charset="0"/>
                <a:ea typeface="Calibri" panose="020F0502020204030204" pitchFamily="34" charset="0"/>
                <a:cs typeface="Calibri" panose="020F0502020204030204" pitchFamily="34" charset="0"/>
              </a:rPr>
              <a:t>ul</a:t>
            </a:r>
            <a:r>
              <a:rPr lang="pt-BR" sz="2400" dirty="0">
                <a:latin typeface="Calibri" panose="020F0502020204030204" pitchFamily="34" charset="0"/>
                <a:ea typeface="Calibri" panose="020F0502020204030204" pitchFamily="34" charset="0"/>
                <a:cs typeface="Calibri" panose="020F0502020204030204" pitchFamily="34" charset="0"/>
              </a:rPr>
              <a:t>`.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Descendente</a:t>
            </a:r>
            <a:endParaRPr lang="pt-BR" sz="4000" dirty="0">
              <a:latin typeface="Impact" panose="020B0806030902050204" pitchFamily="34" charset="0"/>
            </a:endParaRPr>
          </a:p>
        </p:txBody>
      </p:sp>
      <p:pic>
        <p:nvPicPr>
          <p:cNvPr id="5" name="Imagem 4" descr="Texto&#10;&#10;Descrição gerada automaticamente">
            <a:extLst>
              <a:ext uri="{FF2B5EF4-FFF2-40B4-BE49-F238E27FC236}">
                <a16:creationId xmlns:a16="http://schemas.microsoft.com/office/drawing/2014/main" id="{4128828F-456D-6DEB-661D-E8687B047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5142"/>
            <a:ext cx="9601200" cy="4800600"/>
          </a:xfrm>
          <a:prstGeom prst="rect">
            <a:avLst/>
          </a:prstGeom>
        </p:spPr>
      </p:pic>
      <p:sp>
        <p:nvSpPr>
          <p:cNvPr id="7" name="Espaço Reservado para Rodapé 6">
            <a:extLst>
              <a:ext uri="{FF2B5EF4-FFF2-40B4-BE49-F238E27FC236}">
                <a16:creationId xmlns:a16="http://schemas.microsoft.com/office/drawing/2014/main" id="{18A25367-64C3-ED9F-949B-FB650C3BB1BD}"/>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1B9DF980-9C41-5252-A4A8-ED596CF64D6F}"/>
              </a:ext>
            </a:extLst>
          </p:cNvPr>
          <p:cNvSpPr>
            <a:spLocks noGrp="1"/>
          </p:cNvSpPr>
          <p:nvPr>
            <p:ph type="sldNum" sz="quarter" idx="12"/>
          </p:nvPr>
        </p:nvSpPr>
        <p:spPr/>
        <p:txBody>
          <a:bodyPr/>
          <a:lstStyle/>
          <a:p>
            <a:fld id="{648B5FA1-E309-487D-A597-A20404494ED4}" type="slidenum">
              <a:rPr lang="pt-BR" smtClean="0"/>
              <a:t>10</a:t>
            </a:fld>
            <a:endParaRPr lang="pt-BR"/>
          </a:p>
        </p:txBody>
      </p:sp>
      <p:pic>
        <p:nvPicPr>
          <p:cNvPr id="2" name="Imagem 1">
            <a:extLst>
              <a:ext uri="{FF2B5EF4-FFF2-40B4-BE49-F238E27FC236}">
                <a16:creationId xmlns:a16="http://schemas.microsoft.com/office/drawing/2014/main" id="{6754D202-24E6-1345-5754-97FA2EBACB22}"/>
              </a:ext>
            </a:extLst>
          </p:cNvPr>
          <p:cNvPicPr>
            <a:picLocks noChangeAspect="1"/>
          </p:cNvPicPr>
          <p:nvPr/>
        </p:nvPicPr>
        <p:blipFill>
          <a:blip r:embed="rId3"/>
          <a:stretch>
            <a:fillRect/>
          </a:stretch>
        </p:blipFill>
        <p:spPr>
          <a:xfrm>
            <a:off x="296955" y="1007477"/>
            <a:ext cx="6123848" cy="508026"/>
          </a:xfrm>
          <a:prstGeom prst="rect">
            <a:avLst/>
          </a:prstGeom>
        </p:spPr>
      </p:pic>
      <p:sp>
        <p:nvSpPr>
          <p:cNvPr id="6" name="Retângulo 5">
            <a:extLst>
              <a:ext uri="{FF2B5EF4-FFF2-40B4-BE49-F238E27FC236}">
                <a16:creationId xmlns:a16="http://schemas.microsoft.com/office/drawing/2014/main" id="{3D0C58D5-9E4F-D142-C964-A1E5EDD91BB7}"/>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0065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8" y="1599327"/>
            <a:ext cx="7336465" cy="3139321"/>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filho direto é semelhante ao seletor de descendente, mas seleciona apenas os elementos filhos diretos de um elemento pai. Por exemplo, para estilizar apenas os parágrafos que são filhos diretos de uma </a:t>
            </a:r>
            <a:r>
              <a:rPr lang="pt-BR" sz="2400" dirty="0" err="1">
                <a:latin typeface="Calibri" panose="020F0502020204030204" pitchFamily="34" charset="0"/>
                <a:ea typeface="Calibri" panose="020F0502020204030204" pitchFamily="34" charset="0"/>
                <a:cs typeface="Calibri" panose="020F0502020204030204" pitchFamily="34" charset="0"/>
              </a:rPr>
              <a:t>div</a:t>
            </a:r>
            <a:r>
              <a:rPr lang="pt-BR" sz="2400" dirty="0">
                <a:latin typeface="Calibri" panose="020F0502020204030204" pitchFamily="34" charset="0"/>
                <a:ea typeface="Calibri" panose="020F0502020204030204" pitchFamily="34" charset="0"/>
                <a:cs typeface="Calibri" panose="020F0502020204030204" pitchFamily="34" charset="0"/>
              </a:rPr>
              <a:t> com a classe “destaque”, você pode usar o seletor `.destaque &gt; p`.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65106"/>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Filho Direto</a:t>
            </a:r>
            <a:endParaRPr lang="pt-BR" sz="4000" dirty="0">
              <a:latin typeface="Impact" panose="020B0806030902050204" pitchFamily="34" charset="0"/>
            </a:endParaRPr>
          </a:p>
        </p:txBody>
      </p:sp>
      <p:pic>
        <p:nvPicPr>
          <p:cNvPr id="6" name="Imagem 5" descr="Texto&#10;&#10;Descrição gerada automaticamente">
            <a:extLst>
              <a:ext uri="{FF2B5EF4-FFF2-40B4-BE49-F238E27FC236}">
                <a16:creationId xmlns:a16="http://schemas.microsoft.com/office/drawing/2014/main" id="{7C55071E-5B40-38E3-4335-7633A25D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37" y="4808575"/>
            <a:ext cx="9601200" cy="4800600"/>
          </a:xfrm>
          <a:prstGeom prst="rect">
            <a:avLst/>
          </a:prstGeom>
        </p:spPr>
      </p:pic>
      <p:sp>
        <p:nvSpPr>
          <p:cNvPr id="7" name="Espaço Reservado para Rodapé 6">
            <a:extLst>
              <a:ext uri="{FF2B5EF4-FFF2-40B4-BE49-F238E27FC236}">
                <a16:creationId xmlns:a16="http://schemas.microsoft.com/office/drawing/2014/main" id="{2FDF3EAA-0A61-B19E-CD1B-068338F9DB70}"/>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9B144807-6477-8724-4708-B779A195DD20}"/>
              </a:ext>
            </a:extLst>
          </p:cNvPr>
          <p:cNvSpPr>
            <a:spLocks noGrp="1"/>
          </p:cNvSpPr>
          <p:nvPr>
            <p:ph type="sldNum" sz="quarter" idx="12"/>
          </p:nvPr>
        </p:nvSpPr>
        <p:spPr/>
        <p:txBody>
          <a:bodyPr/>
          <a:lstStyle/>
          <a:p>
            <a:fld id="{648B5FA1-E309-487D-A597-A20404494ED4}" type="slidenum">
              <a:rPr lang="pt-BR" smtClean="0"/>
              <a:t>11</a:t>
            </a:fld>
            <a:endParaRPr lang="pt-BR"/>
          </a:p>
        </p:txBody>
      </p:sp>
      <p:pic>
        <p:nvPicPr>
          <p:cNvPr id="2" name="Imagem 1">
            <a:extLst>
              <a:ext uri="{FF2B5EF4-FFF2-40B4-BE49-F238E27FC236}">
                <a16:creationId xmlns:a16="http://schemas.microsoft.com/office/drawing/2014/main" id="{21F51A80-C892-F6FF-F79A-D94CE9B92D55}"/>
              </a:ext>
            </a:extLst>
          </p:cNvPr>
          <p:cNvPicPr>
            <a:picLocks noChangeAspect="1"/>
          </p:cNvPicPr>
          <p:nvPr/>
        </p:nvPicPr>
        <p:blipFill>
          <a:blip r:embed="rId3"/>
          <a:stretch>
            <a:fillRect/>
          </a:stretch>
        </p:blipFill>
        <p:spPr>
          <a:xfrm>
            <a:off x="296955" y="1007477"/>
            <a:ext cx="5711959" cy="508026"/>
          </a:xfrm>
          <a:prstGeom prst="rect">
            <a:avLst/>
          </a:prstGeom>
        </p:spPr>
      </p:pic>
      <p:sp>
        <p:nvSpPr>
          <p:cNvPr id="5" name="Retângulo 4">
            <a:extLst>
              <a:ext uri="{FF2B5EF4-FFF2-40B4-BE49-F238E27FC236}">
                <a16:creationId xmlns:a16="http://schemas.microsoft.com/office/drawing/2014/main" id="{42B8E642-7957-3665-7E3D-64A08A4CEF04}"/>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2157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ATRIBUTO</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04</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741209"/>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atributo permitem que você selecione elementos com base em seus atributos HTML. Eles são úteis quando você precisa estilizar elementos com atributos específicos. Veja os exemplos a seguir:</a:t>
            </a:r>
          </a:p>
          <a:p>
            <a:endParaRPr lang="pt-BR" dirty="0"/>
          </a:p>
        </p:txBody>
      </p:sp>
      <p:sp>
        <p:nvSpPr>
          <p:cNvPr id="7" name="Espaço Reservado para Rodapé 6">
            <a:extLst>
              <a:ext uri="{FF2B5EF4-FFF2-40B4-BE49-F238E27FC236}">
                <a16:creationId xmlns:a16="http://schemas.microsoft.com/office/drawing/2014/main" id="{0588B5D1-7EEF-E7FE-6E5D-141C5C703D12}"/>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B941F9EA-A9E8-2AC6-96EE-5E686FA56385}"/>
              </a:ext>
            </a:extLst>
          </p:cNvPr>
          <p:cNvSpPr>
            <a:spLocks noGrp="1"/>
          </p:cNvSpPr>
          <p:nvPr>
            <p:ph type="sldNum" sz="quarter" idx="12"/>
          </p:nvPr>
        </p:nvSpPr>
        <p:spPr/>
        <p:txBody>
          <a:bodyPr/>
          <a:lstStyle/>
          <a:p>
            <a:fld id="{648B5FA1-E309-487D-A597-A20404494ED4}" type="slidenum">
              <a:rPr lang="pt-BR" smtClean="0"/>
              <a:t>12</a:t>
            </a:fld>
            <a:endParaRPr lang="pt-BR"/>
          </a:p>
        </p:txBody>
      </p:sp>
    </p:spTree>
    <p:extLst>
      <p:ext uri="{BB962C8B-B14F-4D97-AF65-F5344CB8AC3E}">
        <p14:creationId xmlns:p14="http://schemas.microsoft.com/office/powerpoint/2010/main" val="289655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99326"/>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atributo existente permite selecionar elementos que possuem um determinado atributo, independentemente de seu valor. Por exemplo, para estilizar todos os elementos que possuem o atributo target, você pode usar o seletor [target].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Atributo Existente</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38565E3B-E4A3-5B6E-0BC2-6C78FF962286}"/>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7DD1471D-68A6-E967-BB77-A9BB695C8013}"/>
              </a:ext>
            </a:extLst>
          </p:cNvPr>
          <p:cNvSpPr>
            <a:spLocks noGrp="1"/>
          </p:cNvSpPr>
          <p:nvPr>
            <p:ph type="sldNum" sz="quarter" idx="12"/>
          </p:nvPr>
        </p:nvSpPr>
        <p:spPr/>
        <p:txBody>
          <a:bodyPr/>
          <a:lstStyle/>
          <a:p>
            <a:fld id="{648B5FA1-E309-487D-A597-A20404494ED4}" type="slidenum">
              <a:rPr lang="pt-BR" smtClean="0"/>
              <a:t>13</a:t>
            </a:fld>
            <a:endParaRPr lang="pt-BR"/>
          </a:p>
        </p:txBody>
      </p:sp>
      <p:pic>
        <p:nvPicPr>
          <p:cNvPr id="7" name="Imagem 6">
            <a:extLst>
              <a:ext uri="{FF2B5EF4-FFF2-40B4-BE49-F238E27FC236}">
                <a16:creationId xmlns:a16="http://schemas.microsoft.com/office/drawing/2014/main" id="{0C95AABF-985E-5A37-2FF4-D4B80A5D1556}"/>
              </a:ext>
            </a:extLst>
          </p:cNvPr>
          <p:cNvPicPr>
            <a:picLocks noChangeAspect="1"/>
          </p:cNvPicPr>
          <p:nvPr/>
        </p:nvPicPr>
        <p:blipFill>
          <a:blip r:embed="rId2"/>
          <a:stretch>
            <a:fillRect/>
          </a:stretch>
        </p:blipFill>
        <p:spPr>
          <a:xfrm>
            <a:off x="213827" y="1007477"/>
            <a:ext cx="7192465" cy="508026"/>
          </a:xfrm>
          <a:prstGeom prst="rect">
            <a:avLst/>
          </a:prstGeom>
        </p:spPr>
      </p:pic>
      <p:sp>
        <p:nvSpPr>
          <p:cNvPr id="8" name="Retângulo 7">
            <a:extLst>
              <a:ext uri="{FF2B5EF4-FFF2-40B4-BE49-F238E27FC236}">
                <a16:creationId xmlns:a16="http://schemas.microsoft.com/office/drawing/2014/main" id="{DFFDED94-0AE6-DE4C-B991-090C412FB22F}"/>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Interface gráfica do usuário, Aplicativo&#10;&#10;Descrição gerada automaticamente">
            <a:extLst>
              <a:ext uri="{FF2B5EF4-FFF2-40B4-BE49-F238E27FC236}">
                <a16:creationId xmlns:a16="http://schemas.microsoft.com/office/drawing/2014/main" id="{094701BD-EAF7-F1F5-0E2D-9504453F9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9" y="4397616"/>
            <a:ext cx="9601200" cy="4800600"/>
          </a:xfrm>
          <a:prstGeom prst="rect">
            <a:avLst/>
          </a:prstGeom>
        </p:spPr>
      </p:pic>
    </p:spTree>
    <p:extLst>
      <p:ext uri="{BB962C8B-B14F-4D97-AF65-F5344CB8AC3E}">
        <p14:creationId xmlns:p14="http://schemas.microsoft.com/office/powerpoint/2010/main" val="359210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_componente">
            <a:extLst>
              <a:ext uri="{FF2B5EF4-FFF2-40B4-BE49-F238E27FC236}">
                <a16:creationId xmlns:a16="http://schemas.microsoft.com/office/drawing/2014/main" id="{2CE89122-9889-0D88-88F5-2D0C623DFDC5}"/>
              </a:ext>
            </a:extLst>
          </p:cNvPr>
          <p:cNvSpPr txBox="1"/>
          <p:nvPr/>
        </p:nvSpPr>
        <p:spPr>
          <a:xfrm>
            <a:off x="702209" y="537567"/>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Atributo com Valor</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E09D0D21-099D-8B8A-061A-99D1DE1A3F00}"/>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4259223C-4439-8441-320D-07CF56573483}"/>
              </a:ext>
            </a:extLst>
          </p:cNvPr>
          <p:cNvSpPr>
            <a:spLocks noGrp="1"/>
          </p:cNvSpPr>
          <p:nvPr>
            <p:ph type="sldNum" sz="quarter" idx="12"/>
          </p:nvPr>
        </p:nvSpPr>
        <p:spPr/>
        <p:txBody>
          <a:bodyPr/>
          <a:lstStyle/>
          <a:p>
            <a:fld id="{648B5FA1-E309-487D-A597-A20404494ED4}" type="slidenum">
              <a:rPr lang="pt-BR" smtClean="0"/>
              <a:t>14</a:t>
            </a:fld>
            <a:endParaRPr lang="pt-BR"/>
          </a:p>
        </p:txBody>
      </p:sp>
      <p:pic>
        <p:nvPicPr>
          <p:cNvPr id="7" name="Imagem 6">
            <a:extLst>
              <a:ext uri="{FF2B5EF4-FFF2-40B4-BE49-F238E27FC236}">
                <a16:creationId xmlns:a16="http://schemas.microsoft.com/office/drawing/2014/main" id="{5077A8F2-48F8-ABC3-D646-C8B00F01233E}"/>
              </a:ext>
            </a:extLst>
          </p:cNvPr>
          <p:cNvPicPr>
            <a:picLocks noChangeAspect="1"/>
          </p:cNvPicPr>
          <p:nvPr/>
        </p:nvPicPr>
        <p:blipFill>
          <a:blip r:embed="rId2"/>
          <a:stretch>
            <a:fillRect/>
          </a:stretch>
        </p:blipFill>
        <p:spPr>
          <a:xfrm>
            <a:off x="296954" y="1007477"/>
            <a:ext cx="6629625" cy="508026"/>
          </a:xfrm>
          <a:prstGeom prst="rect">
            <a:avLst/>
          </a:prstGeom>
        </p:spPr>
      </p:pic>
      <p:sp>
        <p:nvSpPr>
          <p:cNvPr id="8" name="Retângulo 7">
            <a:extLst>
              <a:ext uri="{FF2B5EF4-FFF2-40B4-BE49-F238E27FC236}">
                <a16:creationId xmlns:a16="http://schemas.microsoft.com/office/drawing/2014/main" id="{20B92A57-1756-4811-238E-E22B4366BAC4}"/>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exto_componente">
            <a:extLst>
              <a:ext uri="{FF2B5EF4-FFF2-40B4-BE49-F238E27FC236}">
                <a16:creationId xmlns:a16="http://schemas.microsoft.com/office/drawing/2014/main" id="{35E2444F-F00D-955A-DE9E-5A12896E79D3}"/>
              </a:ext>
            </a:extLst>
          </p:cNvPr>
          <p:cNvSpPr txBox="1"/>
          <p:nvPr/>
        </p:nvSpPr>
        <p:spPr>
          <a:xfrm>
            <a:off x="702209" y="1699326"/>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atributo com valor permite selecionar elementos que possuem um determinado atributo com  um valor específico Por exemplo, para estilizar links com </a:t>
            </a:r>
            <a:r>
              <a:rPr lang="pt-BR" sz="2400" dirty="0" err="1">
                <a:latin typeface="Calibri" panose="020F0502020204030204" pitchFamily="34" charset="0"/>
                <a:ea typeface="Calibri" panose="020F0502020204030204" pitchFamily="34" charset="0"/>
                <a:cs typeface="Calibri" panose="020F0502020204030204" pitchFamily="34" charset="0"/>
              </a:rPr>
              <a:t>com</a:t>
            </a:r>
            <a:r>
              <a:rPr lang="pt-BR" sz="2400" dirty="0">
                <a:latin typeface="Calibri" panose="020F0502020204030204" pitchFamily="34" charset="0"/>
                <a:ea typeface="Calibri" panose="020F0502020204030204" pitchFamily="34" charset="0"/>
                <a:cs typeface="Calibri" panose="020F0502020204030204" pitchFamily="34" charset="0"/>
              </a:rPr>
              <a:t> o atributo target=“</a:t>
            </a:r>
            <a:r>
              <a:rPr lang="pt-BR" sz="2400" dirty="0" err="1">
                <a:latin typeface="Calibri" panose="020F0502020204030204" pitchFamily="34" charset="0"/>
                <a:ea typeface="Calibri" panose="020F0502020204030204" pitchFamily="34" charset="0"/>
                <a:cs typeface="Calibri" panose="020F0502020204030204" pitchFamily="34" charset="0"/>
              </a:rPr>
              <a:t>blank</a:t>
            </a:r>
            <a:r>
              <a:rPr lang="pt-BR" sz="2400" dirty="0">
                <a:latin typeface="Calibri" panose="020F0502020204030204" pitchFamily="34" charset="0"/>
                <a:ea typeface="Calibri" panose="020F0502020204030204" pitchFamily="34" charset="0"/>
                <a:cs typeface="Calibri" panose="020F0502020204030204" pitchFamily="34" charset="0"/>
              </a:rPr>
              <a:t>”, você pode usar o seletor [target=“_</a:t>
            </a:r>
            <a:r>
              <a:rPr lang="pt-BR" sz="2400" dirty="0" err="1">
                <a:latin typeface="Calibri" panose="020F0502020204030204" pitchFamily="34" charset="0"/>
                <a:ea typeface="Calibri" panose="020F0502020204030204" pitchFamily="34" charset="0"/>
                <a:cs typeface="Calibri" panose="020F0502020204030204" pitchFamily="34" charset="0"/>
              </a:rPr>
              <a:t>blank</a:t>
            </a:r>
            <a:r>
              <a:rPr lang="pt-BR" sz="2400" dirty="0">
                <a:latin typeface="Calibri" panose="020F0502020204030204" pitchFamily="34" charset="0"/>
                <a:ea typeface="Calibri" panose="020F0502020204030204" pitchFamily="34" charset="0"/>
                <a:cs typeface="Calibri" panose="020F0502020204030204" pitchFamily="34" charset="0"/>
              </a:rPr>
              <a:t>”]. Veja o exemplo:</a:t>
            </a:r>
          </a:p>
          <a:p>
            <a:endParaRPr lang="pt-BR" dirty="0"/>
          </a:p>
        </p:txBody>
      </p:sp>
      <p:pic>
        <p:nvPicPr>
          <p:cNvPr id="16" name="Imagem 15" descr="Interface gráfica do usuário, Texto, Aplicativo&#10;&#10;Descrição gerada automaticamente">
            <a:extLst>
              <a:ext uri="{FF2B5EF4-FFF2-40B4-BE49-F238E27FC236}">
                <a16:creationId xmlns:a16="http://schemas.microsoft.com/office/drawing/2014/main" id="{DAE7EF4B-A03F-8F92-BCD2-8F15BE574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 y="4376982"/>
            <a:ext cx="9601200" cy="4800600"/>
          </a:xfrm>
          <a:prstGeom prst="rect">
            <a:avLst/>
          </a:prstGeom>
        </p:spPr>
      </p:pic>
    </p:spTree>
    <p:extLst>
      <p:ext uri="{BB962C8B-B14F-4D97-AF65-F5344CB8AC3E}">
        <p14:creationId xmlns:p14="http://schemas.microsoft.com/office/powerpoint/2010/main" val="393428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PSEUDOCLASSES</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05</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729334"/>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pseudoclasses permitem selecionar elementos em estados específicos ou com base em ações do usuário. Eles são úteis para estilizar elementos interativos. Confira os exemplos a seguir:</a:t>
            </a:r>
          </a:p>
          <a:p>
            <a:endParaRPr lang="pt-BR" dirty="0"/>
          </a:p>
        </p:txBody>
      </p:sp>
      <p:sp>
        <p:nvSpPr>
          <p:cNvPr id="7" name="Espaço Reservado para Rodapé 6">
            <a:extLst>
              <a:ext uri="{FF2B5EF4-FFF2-40B4-BE49-F238E27FC236}">
                <a16:creationId xmlns:a16="http://schemas.microsoft.com/office/drawing/2014/main" id="{D5A88D16-5A52-90DA-D99B-49BB2F55CB3E}"/>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FA6974CA-645E-302A-DFCA-B258039BFE52}"/>
              </a:ext>
            </a:extLst>
          </p:cNvPr>
          <p:cNvSpPr>
            <a:spLocks noGrp="1"/>
          </p:cNvSpPr>
          <p:nvPr>
            <p:ph type="sldNum" sz="quarter" idx="12"/>
          </p:nvPr>
        </p:nvSpPr>
        <p:spPr/>
        <p:txBody>
          <a:bodyPr/>
          <a:lstStyle/>
          <a:p>
            <a:fld id="{648B5FA1-E309-487D-A597-A20404494ED4}" type="slidenum">
              <a:rPr lang="pt-BR" smtClean="0"/>
              <a:t>15</a:t>
            </a:fld>
            <a:endParaRPr lang="pt-BR"/>
          </a:p>
        </p:txBody>
      </p:sp>
    </p:spTree>
    <p:extLst>
      <p:ext uri="{BB962C8B-B14F-4D97-AF65-F5344CB8AC3E}">
        <p14:creationId xmlns:p14="http://schemas.microsoft.com/office/powerpoint/2010/main" val="306087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1531"/>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pseudoclasse </a:t>
            </a:r>
            <a:r>
              <a:rPr lang="pt-BR" sz="2400" i="1" dirty="0">
                <a:latin typeface="Calibri" panose="020F0502020204030204" pitchFamily="34" charset="0"/>
                <a:ea typeface="Calibri" panose="020F0502020204030204" pitchFamily="34" charset="0"/>
                <a:cs typeface="Calibri" panose="020F0502020204030204" pitchFamily="34" charset="0"/>
              </a:rPr>
              <a:t>:</a:t>
            </a:r>
            <a:r>
              <a:rPr lang="pt-BR" sz="2400" i="1" dirty="0" err="1">
                <a:latin typeface="Calibri" panose="020F0502020204030204" pitchFamily="34" charset="0"/>
                <a:ea typeface="Calibri" panose="020F0502020204030204" pitchFamily="34" charset="0"/>
                <a:cs typeface="Calibri" panose="020F0502020204030204" pitchFamily="34" charset="0"/>
              </a:rPr>
              <a:t>hover</a:t>
            </a:r>
            <a:r>
              <a:rPr lang="pt-BR" sz="2400" i="1" dirty="0">
                <a:latin typeface="Calibri" panose="020F0502020204030204" pitchFamily="34" charset="0"/>
                <a:ea typeface="Calibri" panose="020F0502020204030204" pitchFamily="34" charset="0"/>
                <a:cs typeface="Calibri" panose="020F0502020204030204" pitchFamily="34" charset="0"/>
              </a:rPr>
              <a:t> </a:t>
            </a:r>
            <a:r>
              <a:rPr lang="pt-BR" sz="2400" dirty="0">
                <a:latin typeface="Calibri" panose="020F0502020204030204" pitchFamily="34" charset="0"/>
                <a:ea typeface="Calibri" panose="020F0502020204030204" pitchFamily="34" charset="0"/>
                <a:cs typeface="Calibri" panose="020F0502020204030204" pitchFamily="34" charset="0"/>
              </a:rPr>
              <a:t>permite estilizar um elemento quando o cursor do mouse está sobre ele. Por exemplo, para alterar a cor de fundo de um botão quando ele é </a:t>
            </a:r>
            <a:r>
              <a:rPr lang="pt-BR" sz="2400" b="1" i="1" dirty="0" err="1">
                <a:latin typeface="Calibri" panose="020F0502020204030204" pitchFamily="34" charset="0"/>
                <a:ea typeface="Calibri" panose="020F0502020204030204" pitchFamily="34" charset="0"/>
                <a:cs typeface="Calibri" panose="020F0502020204030204" pitchFamily="34" charset="0"/>
              </a:rPr>
              <a:t>hove</a:t>
            </a:r>
            <a:r>
              <a:rPr lang="pt-BR" sz="2400" b="1" dirty="0" err="1">
                <a:latin typeface="Calibri" panose="020F0502020204030204" pitchFamily="34" charset="0"/>
                <a:ea typeface="Calibri" panose="020F0502020204030204" pitchFamily="34" charset="0"/>
                <a:cs typeface="Calibri" panose="020F0502020204030204" pitchFamily="34" charset="0"/>
              </a:rPr>
              <a:t>r</a:t>
            </a:r>
            <a:r>
              <a:rPr lang="pt-BR" sz="2400" dirty="0">
                <a:latin typeface="Calibri" panose="020F0502020204030204" pitchFamily="34" charset="0"/>
                <a:ea typeface="Calibri" panose="020F0502020204030204" pitchFamily="34" charset="0"/>
                <a:cs typeface="Calibri" panose="020F0502020204030204" pitchFamily="34" charset="0"/>
              </a:rPr>
              <a:t>, você pode usar o seletor .</a:t>
            </a:r>
            <a:r>
              <a:rPr lang="pt-BR" sz="2400" dirty="0" err="1">
                <a:latin typeface="Calibri" panose="020F0502020204030204" pitchFamily="34" charset="0"/>
                <a:ea typeface="Calibri" panose="020F0502020204030204" pitchFamily="34" charset="0"/>
                <a:cs typeface="Calibri" panose="020F0502020204030204" pitchFamily="34" charset="0"/>
              </a:rPr>
              <a:t>botão:hover</a:t>
            </a:r>
            <a:r>
              <a:rPr lang="pt-BR" sz="2400" dirty="0">
                <a:latin typeface="Calibri" panose="020F0502020204030204" pitchFamily="34" charset="0"/>
                <a:ea typeface="Calibri" panose="020F0502020204030204" pitchFamily="34" charset="0"/>
                <a:cs typeface="Calibri" panose="020F0502020204030204" pitchFamily="34" charset="0"/>
              </a:rPr>
              <a:t>.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Pseudoclasse</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0DCD7167-8665-B402-2EC5-E8E6C49FCBFE}"/>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CB5C35A5-D546-FC70-6D94-2E7077139DF9}"/>
              </a:ext>
            </a:extLst>
          </p:cNvPr>
          <p:cNvSpPr>
            <a:spLocks noGrp="1"/>
          </p:cNvSpPr>
          <p:nvPr>
            <p:ph type="sldNum" sz="quarter" idx="12"/>
          </p:nvPr>
        </p:nvSpPr>
        <p:spPr/>
        <p:txBody>
          <a:bodyPr/>
          <a:lstStyle/>
          <a:p>
            <a:fld id="{648B5FA1-E309-487D-A597-A20404494ED4}" type="slidenum">
              <a:rPr lang="pt-BR" smtClean="0"/>
              <a:t>16</a:t>
            </a:fld>
            <a:endParaRPr lang="pt-BR"/>
          </a:p>
        </p:txBody>
      </p:sp>
      <p:pic>
        <p:nvPicPr>
          <p:cNvPr id="7" name="Imagem 6">
            <a:extLst>
              <a:ext uri="{FF2B5EF4-FFF2-40B4-BE49-F238E27FC236}">
                <a16:creationId xmlns:a16="http://schemas.microsoft.com/office/drawing/2014/main" id="{DBCCC0F2-E604-9BEE-6C5D-05B973ACDA4B}"/>
              </a:ext>
            </a:extLst>
          </p:cNvPr>
          <p:cNvPicPr>
            <a:picLocks noChangeAspect="1"/>
          </p:cNvPicPr>
          <p:nvPr/>
        </p:nvPicPr>
        <p:blipFill>
          <a:blip r:embed="rId2"/>
          <a:stretch>
            <a:fillRect/>
          </a:stretch>
        </p:blipFill>
        <p:spPr>
          <a:xfrm>
            <a:off x="296955" y="1007477"/>
            <a:ext cx="6343875" cy="508026"/>
          </a:xfrm>
          <a:prstGeom prst="rect">
            <a:avLst/>
          </a:prstGeom>
        </p:spPr>
      </p:pic>
      <p:sp>
        <p:nvSpPr>
          <p:cNvPr id="8" name="Retângulo 7">
            <a:extLst>
              <a:ext uri="{FF2B5EF4-FFF2-40B4-BE49-F238E27FC236}">
                <a16:creationId xmlns:a16="http://schemas.microsoft.com/office/drawing/2014/main" id="{8CE7163C-DC76-2FFB-4E8F-B929FAB23204}"/>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Interface gráfica do usuário, Texto, Aplicativo&#10;&#10;Descrição gerada automaticamente">
            <a:extLst>
              <a:ext uri="{FF2B5EF4-FFF2-40B4-BE49-F238E27FC236}">
                <a16:creationId xmlns:a16="http://schemas.microsoft.com/office/drawing/2014/main" id="{25A00739-96A5-392D-CB1A-A635FA24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 y="3794760"/>
            <a:ext cx="9601200" cy="4800600"/>
          </a:xfrm>
          <a:prstGeom prst="rect">
            <a:avLst/>
          </a:prstGeom>
        </p:spPr>
      </p:pic>
    </p:spTree>
    <p:extLst>
      <p:ext uri="{BB962C8B-B14F-4D97-AF65-F5344CB8AC3E}">
        <p14:creationId xmlns:p14="http://schemas.microsoft.com/office/powerpoint/2010/main" val="40280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69254"/>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pseudoclasse: </a:t>
            </a:r>
            <a:r>
              <a:rPr lang="pt-BR" sz="2400" dirty="0" err="1">
                <a:latin typeface="Calibri" panose="020F0502020204030204" pitchFamily="34" charset="0"/>
                <a:ea typeface="Calibri" panose="020F0502020204030204" pitchFamily="34" charset="0"/>
                <a:cs typeface="Calibri" panose="020F0502020204030204" pitchFamily="34" charset="0"/>
              </a:rPr>
              <a:t>nth-child</a:t>
            </a:r>
            <a:r>
              <a:rPr lang="pt-BR" sz="2400" dirty="0">
                <a:latin typeface="Calibri" panose="020F0502020204030204" pitchFamily="34" charset="0"/>
                <a:ea typeface="Calibri" panose="020F0502020204030204" pitchFamily="34" charset="0"/>
                <a:cs typeface="Calibri" panose="020F0502020204030204" pitchFamily="34" charset="0"/>
              </a:rPr>
              <a:t>() permite  selecionar  elementos com base em sua posição em relação à seus irmãos. Por exemplo, para estilizar cada segundo  item de uma lista não ordenada, você pode usar </a:t>
            </a:r>
            <a:r>
              <a:rPr lang="pt-BR" sz="2400" dirty="0" err="1">
                <a:latin typeface="Calibri" panose="020F0502020204030204" pitchFamily="34" charset="0"/>
                <a:ea typeface="Calibri" panose="020F0502020204030204" pitchFamily="34" charset="0"/>
                <a:cs typeface="Calibri" panose="020F0502020204030204" pitchFamily="34" charset="0"/>
              </a:rPr>
              <a:t>li:nth-child</a:t>
            </a:r>
            <a:r>
              <a:rPr lang="pt-BR" sz="2400" dirty="0">
                <a:latin typeface="Calibri" panose="020F0502020204030204" pitchFamily="34" charset="0"/>
                <a:ea typeface="Calibri" panose="020F0502020204030204" pitchFamily="34" charset="0"/>
                <a:cs typeface="Calibri" panose="020F0502020204030204" pitchFamily="34" charset="0"/>
              </a:rPr>
              <a:t>(2n).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65106"/>
            <a:ext cx="8056591"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Pseudoclasse: NTH-CHILD</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6098A82E-B619-C050-CF98-F1AA8551C3BB}"/>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9BC0E235-FF01-42A5-939F-2AD4A1C2794B}"/>
              </a:ext>
            </a:extLst>
          </p:cNvPr>
          <p:cNvSpPr>
            <a:spLocks noGrp="1"/>
          </p:cNvSpPr>
          <p:nvPr>
            <p:ph type="sldNum" sz="quarter" idx="12"/>
          </p:nvPr>
        </p:nvSpPr>
        <p:spPr/>
        <p:txBody>
          <a:bodyPr/>
          <a:lstStyle/>
          <a:p>
            <a:fld id="{648B5FA1-E309-487D-A597-A20404494ED4}" type="slidenum">
              <a:rPr lang="pt-BR" smtClean="0"/>
              <a:t>17</a:t>
            </a:fld>
            <a:endParaRPr lang="pt-BR"/>
          </a:p>
        </p:txBody>
      </p:sp>
      <p:pic>
        <p:nvPicPr>
          <p:cNvPr id="7" name="Imagem 6">
            <a:extLst>
              <a:ext uri="{FF2B5EF4-FFF2-40B4-BE49-F238E27FC236}">
                <a16:creationId xmlns:a16="http://schemas.microsoft.com/office/drawing/2014/main" id="{C03211A7-1CD2-657E-939D-3A405F85B5F5}"/>
              </a:ext>
            </a:extLst>
          </p:cNvPr>
          <p:cNvPicPr>
            <a:picLocks noChangeAspect="1"/>
          </p:cNvPicPr>
          <p:nvPr/>
        </p:nvPicPr>
        <p:blipFill>
          <a:blip r:embed="rId2"/>
          <a:stretch>
            <a:fillRect/>
          </a:stretch>
        </p:blipFill>
        <p:spPr>
          <a:xfrm>
            <a:off x="296955" y="1007477"/>
            <a:ext cx="8746036" cy="508026"/>
          </a:xfrm>
          <a:prstGeom prst="rect">
            <a:avLst/>
          </a:prstGeom>
        </p:spPr>
      </p:pic>
      <p:sp>
        <p:nvSpPr>
          <p:cNvPr id="8" name="Retângulo 7">
            <a:extLst>
              <a:ext uri="{FF2B5EF4-FFF2-40B4-BE49-F238E27FC236}">
                <a16:creationId xmlns:a16="http://schemas.microsoft.com/office/drawing/2014/main" id="{3A6C26F0-60C0-8FC6-61CA-8ABEF1382A99}"/>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Texto&#10;&#10;Descrição gerada automaticamente">
            <a:extLst>
              <a:ext uri="{FF2B5EF4-FFF2-40B4-BE49-F238E27FC236}">
                <a16:creationId xmlns:a16="http://schemas.microsoft.com/office/drawing/2014/main" id="{99F35395-CF06-8CF4-546C-608ABD7A1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4500661"/>
            <a:ext cx="9601200" cy="4800600"/>
          </a:xfrm>
          <a:prstGeom prst="rect">
            <a:avLst/>
          </a:prstGeom>
        </p:spPr>
      </p:pic>
    </p:spTree>
    <p:extLst>
      <p:ext uri="{BB962C8B-B14F-4D97-AF65-F5344CB8AC3E}">
        <p14:creationId xmlns:p14="http://schemas.microsoft.com/office/powerpoint/2010/main" val="360427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FILHOS E IRMÃOS</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06</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729331"/>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filhos e irmãos permitem selecionar elementos com base em sua relação com outros elementos. Eles são úteis quando você deseja estilizar elementos específicos em uma estrutura hierárquica. Confira os exemplos a seguir:</a:t>
            </a:r>
          </a:p>
          <a:p>
            <a:endParaRPr lang="pt-BR" dirty="0"/>
          </a:p>
        </p:txBody>
      </p:sp>
      <p:sp>
        <p:nvSpPr>
          <p:cNvPr id="7" name="Espaço Reservado para Rodapé 6">
            <a:extLst>
              <a:ext uri="{FF2B5EF4-FFF2-40B4-BE49-F238E27FC236}">
                <a16:creationId xmlns:a16="http://schemas.microsoft.com/office/drawing/2014/main" id="{77B6AD4A-BF9C-9E54-E5EE-54A3A28FDC43}"/>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CFAA7FB8-12F5-193B-E040-0D05CBA22FE4}"/>
              </a:ext>
            </a:extLst>
          </p:cNvPr>
          <p:cNvSpPr>
            <a:spLocks noGrp="1"/>
          </p:cNvSpPr>
          <p:nvPr>
            <p:ph type="sldNum" sz="quarter" idx="12"/>
          </p:nvPr>
        </p:nvSpPr>
        <p:spPr/>
        <p:txBody>
          <a:bodyPr/>
          <a:lstStyle/>
          <a:p>
            <a:fld id="{648B5FA1-E309-487D-A597-A20404494ED4}" type="slidenum">
              <a:rPr lang="pt-BR" smtClean="0"/>
              <a:t>18</a:t>
            </a:fld>
            <a:endParaRPr lang="pt-BR"/>
          </a:p>
        </p:txBody>
      </p:sp>
    </p:spTree>
    <p:extLst>
      <p:ext uri="{BB962C8B-B14F-4D97-AF65-F5344CB8AC3E}">
        <p14:creationId xmlns:p14="http://schemas.microsoft.com/office/powerpoint/2010/main" val="310249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1531"/>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filho adjacente (+) permite que você selecione o primeiro elemento irmão imediatamente após outro elemento. Por exemplo, para estilizar o primeiro parágrafo após um título </a:t>
            </a:r>
            <a:r>
              <a:rPr lang="pt-BR" sz="2400" i="1" dirty="0">
                <a:latin typeface="Calibri" panose="020F0502020204030204" pitchFamily="34" charset="0"/>
                <a:ea typeface="Calibri" panose="020F0502020204030204" pitchFamily="34" charset="0"/>
                <a:cs typeface="Calibri" panose="020F0502020204030204" pitchFamily="34" charset="0"/>
              </a:rPr>
              <a:t>h2</a:t>
            </a:r>
            <a:r>
              <a:rPr lang="pt-BR" sz="2400" dirty="0">
                <a:latin typeface="Calibri" panose="020F0502020204030204" pitchFamily="34" charset="0"/>
                <a:ea typeface="Calibri" panose="020F0502020204030204" pitchFamily="34" charset="0"/>
                <a:cs typeface="Calibri" panose="020F0502020204030204" pitchFamily="34" charset="0"/>
              </a:rPr>
              <a:t>, você pode usar o seletor h2 + p.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Filho Adjacente (+)</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F1890DEF-3482-7E43-B70E-266659F59AD0}"/>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0D4A387A-FC9C-62B2-FC1E-A057230BF5C5}"/>
              </a:ext>
            </a:extLst>
          </p:cNvPr>
          <p:cNvSpPr>
            <a:spLocks noGrp="1"/>
          </p:cNvSpPr>
          <p:nvPr>
            <p:ph type="sldNum" sz="quarter" idx="12"/>
          </p:nvPr>
        </p:nvSpPr>
        <p:spPr/>
        <p:txBody>
          <a:bodyPr/>
          <a:lstStyle/>
          <a:p>
            <a:fld id="{648B5FA1-E309-487D-A597-A20404494ED4}" type="slidenum">
              <a:rPr lang="pt-BR" smtClean="0"/>
              <a:t>19</a:t>
            </a:fld>
            <a:endParaRPr lang="pt-BR"/>
          </a:p>
        </p:txBody>
      </p:sp>
      <p:pic>
        <p:nvPicPr>
          <p:cNvPr id="7" name="Imagem 6">
            <a:extLst>
              <a:ext uri="{FF2B5EF4-FFF2-40B4-BE49-F238E27FC236}">
                <a16:creationId xmlns:a16="http://schemas.microsoft.com/office/drawing/2014/main" id="{F2B02FC8-4615-AF9C-CC63-60DE411D8CDB}"/>
              </a:ext>
            </a:extLst>
          </p:cNvPr>
          <p:cNvPicPr>
            <a:picLocks noChangeAspect="1"/>
          </p:cNvPicPr>
          <p:nvPr/>
        </p:nvPicPr>
        <p:blipFill>
          <a:blip r:embed="rId2"/>
          <a:stretch>
            <a:fillRect/>
          </a:stretch>
        </p:blipFill>
        <p:spPr>
          <a:xfrm>
            <a:off x="296954" y="1007477"/>
            <a:ext cx="7336465" cy="508026"/>
          </a:xfrm>
          <a:prstGeom prst="rect">
            <a:avLst/>
          </a:prstGeom>
        </p:spPr>
      </p:pic>
      <p:sp>
        <p:nvSpPr>
          <p:cNvPr id="8" name="Retângulo 7">
            <a:extLst>
              <a:ext uri="{FF2B5EF4-FFF2-40B4-BE49-F238E27FC236}">
                <a16:creationId xmlns:a16="http://schemas.microsoft.com/office/drawing/2014/main" id="{79D51386-6DFC-C106-029D-96A268A17ABD}"/>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Interface gráfica do usuário, Texto, Aplicativo&#10;&#10;Descrição gerada automaticamente com confiança média">
            <a:extLst>
              <a:ext uri="{FF2B5EF4-FFF2-40B4-BE49-F238E27FC236}">
                <a16:creationId xmlns:a16="http://schemas.microsoft.com/office/drawing/2014/main" id="{FB4B7426-8156-7E46-C5B4-45F0B4123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7620"/>
            <a:ext cx="9601200" cy="4800600"/>
          </a:xfrm>
          <a:prstGeom prst="rect">
            <a:avLst/>
          </a:prstGeom>
        </p:spPr>
      </p:pic>
    </p:spTree>
    <p:extLst>
      <p:ext uri="{BB962C8B-B14F-4D97-AF65-F5344CB8AC3E}">
        <p14:creationId xmlns:p14="http://schemas.microsoft.com/office/powerpoint/2010/main" val="294734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_componente">
            <a:extLst>
              <a:ext uri="{FF2B5EF4-FFF2-40B4-BE49-F238E27FC236}">
                <a16:creationId xmlns:a16="http://schemas.microsoft.com/office/drawing/2014/main" id="{41F05651-33DD-CF61-14A0-8A00D8F078FB}"/>
              </a:ext>
            </a:extLst>
          </p:cNvPr>
          <p:cNvSpPr txBox="1"/>
          <p:nvPr/>
        </p:nvSpPr>
        <p:spPr>
          <a:xfrm>
            <a:off x="702209" y="2640868"/>
            <a:ext cx="7880317" cy="3289811"/>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CSS (</a:t>
            </a:r>
            <a:r>
              <a:rPr lang="pt-BR" sz="2400" dirty="0" err="1">
                <a:latin typeface="Calibri" panose="020F0502020204030204" pitchFamily="34" charset="0"/>
                <a:ea typeface="Calibri" panose="020F0502020204030204" pitchFamily="34" charset="0"/>
                <a:cs typeface="Calibri" panose="020F0502020204030204" pitchFamily="34" charset="0"/>
              </a:rPr>
              <a:t>Cascading</a:t>
            </a:r>
            <a:r>
              <a:rPr lang="pt-BR" sz="2400" dirty="0">
                <a:latin typeface="Calibri" panose="020F0502020204030204" pitchFamily="34" charset="0"/>
                <a:ea typeface="Calibri" panose="020F0502020204030204" pitchFamily="34" charset="0"/>
                <a:cs typeface="Calibri" panose="020F0502020204030204" pitchFamily="34" charset="0"/>
              </a:rPr>
              <a:t> </a:t>
            </a:r>
            <a:r>
              <a:rPr lang="pt-BR" sz="2400" dirty="0" err="1">
                <a:latin typeface="Calibri" panose="020F0502020204030204" pitchFamily="34" charset="0"/>
                <a:ea typeface="Calibri" panose="020F0502020204030204" pitchFamily="34" charset="0"/>
                <a:cs typeface="Calibri" panose="020F0502020204030204" pitchFamily="34" charset="0"/>
              </a:rPr>
              <a:t>Style</a:t>
            </a:r>
            <a:r>
              <a:rPr lang="pt-BR" sz="2400" dirty="0">
                <a:latin typeface="Calibri" panose="020F0502020204030204" pitchFamily="34" charset="0"/>
                <a:ea typeface="Calibri" panose="020F0502020204030204" pitchFamily="34" charset="0"/>
                <a:cs typeface="Calibri" panose="020F0502020204030204" pitchFamily="34" charset="0"/>
              </a:rPr>
              <a:t> </a:t>
            </a:r>
            <a:r>
              <a:rPr lang="pt-BR" sz="2400" dirty="0" err="1">
                <a:latin typeface="Calibri" panose="020F0502020204030204" pitchFamily="34" charset="0"/>
                <a:ea typeface="Calibri" panose="020F0502020204030204" pitchFamily="34" charset="0"/>
                <a:cs typeface="Calibri" panose="020F0502020204030204" pitchFamily="34" charset="0"/>
              </a:rPr>
              <a:t>Sheets</a:t>
            </a:r>
            <a:r>
              <a:rPr lang="pt-BR" sz="2400" dirty="0">
                <a:latin typeface="Calibri" panose="020F0502020204030204" pitchFamily="34" charset="0"/>
                <a:ea typeface="Calibri" panose="020F0502020204030204" pitchFamily="34" charset="0"/>
                <a:cs typeface="Calibri" panose="020F0502020204030204" pitchFamily="34" charset="0"/>
              </a:rPr>
              <a:t>) é uma linguagem essencial para estilizar páginas da web. Com a utilização correta dos seletores CSS, podemos direcionar e estilizar elementos específicos de forma eficiente. </a:t>
            </a:r>
          </a:p>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Neste ebook, exploraremos os principais  seletores CSS, e forneceremos exemplos de código em contextos reais. Prepare-se para simplificar o estilo dos seus elementos! </a:t>
            </a:r>
          </a:p>
        </p:txBody>
      </p:sp>
      <p:sp>
        <p:nvSpPr>
          <p:cNvPr id="7" name="subtítulo_componente">
            <a:extLst>
              <a:ext uri="{FF2B5EF4-FFF2-40B4-BE49-F238E27FC236}">
                <a16:creationId xmlns:a16="http://schemas.microsoft.com/office/drawing/2014/main" id="{EF5C7CEA-7ABE-EBA4-F6A7-50B7D3F31416}"/>
              </a:ext>
            </a:extLst>
          </p:cNvPr>
          <p:cNvSpPr txBox="1"/>
          <p:nvPr/>
        </p:nvSpPr>
        <p:spPr>
          <a:xfrm>
            <a:off x="702209" y="1617964"/>
            <a:ext cx="7336465" cy="584775"/>
          </a:xfrm>
          <a:prstGeom prst="rect">
            <a:avLst/>
          </a:prstGeom>
          <a:noFill/>
        </p:spPr>
        <p:txBody>
          <a:bodyPr wrap="square" rtlCol="0">
            <a:spAutoFit/>
          </a:bodyPr>
          <a:lstStyle/>
          <a:p>
            <a:pPr algn="just"/>
            <a:r>
              <a:rPr lang="pt-BR" sz="3200" dirty="0">
                <a:latin typeface="Calibri Light" panose="020F0302020204030204" pitchFamily="34" charset="0"/>
                <a:ea typeface="Calibri Light" panose="020F0302020204030204" pitchFamily="34" charset="0"/>
                <a:cs typeface="Calibri Light" panose="020F0302020204030204" pitchFamily="34" charset="0"/>
              </a:rPr>
              <a:t>Simplificando o Estilo de seus Elementos</a:t>
            </a:r>
            <a:endParaRPr lang="pt-BR" sz="3200" dirty="0"/>
          </a:p>
        </p:txBody>
      </p:sp>
      <p:sp>
        <p:nvSpPr>
          <p:cNvPr id="8" name="título_componente">
            <a:extLst>
              <a:ext uri="{FF2B5EF4-FFF2-40B4-BE49-F238E27FC236}">
                <a16:creationId xmlns:a16="http://schemas.microsoft.com/office/drawing/2014/main" id="{33E3BC70-F1D5-3E92-C535-D1916B80144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Principais Seletores CSS</a:t>
            </a:r>
            <a:endParaRPr lang="pt-BR" sz="4000" dirty="0">
              <a:latin typeface="Impact" panose="020B0806030902050204" pitchFamily="34" charset="0"/>
            </a:endParaRPr>
          </a:p>
        </p:txBody>
      </p:sp>
      <p:sp>
        <p:nvSpPr>
          <p:cNvPr id="9" name="Retângulo 8">
            <a:extLst>
              <a:ext uri="{FF2B5EF4-FFF2-40B4-BE49-F238E27FC236}">
                <a16:creationId xmlns:a16="http://schemas.microsoft.com/office/drawing/2014/main" id="{1C42F87A-26E6-7C3B-4B73-72913E2812E1}"/>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descr="Ícone&#10;&#10;Descrição gerada automaticamente">
            <a:extLst>
              <a:ext uri="{FF2B5EF4-FFF2-40B4-BE49-F238E27FC236}">
                <a16:creationId xmlns:a16="http://schemas.microsoft.com/office/drawing/2014/main" id="{A6C1DEBF-5130-0C7F-484F-85E744E08299}"/>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artisticMarker trans="3000"/>
                    </a14:imgEffect>
                  </a14:imgLayer>
                </a14:imgProps>
              </a:ext>
              <a:ext uri="{28A0092B-C50C-407E-A947-70E740481C1C}">
                <a14:useLocalDpi xmlns:a14="http://schemas.microsoft.com/office/drawing/2010/main" val="0"/>
              </a:ext>
            </a:extLst>
          </a:blip>
          <a:srcRect t="20620"/>
          <a:stretch/>
        </p:blipFill>
        <p:spPr>
          <a:xfrm>
            <a:off x="3423140" y="6553523"/>
            <a:ext cx="2979510" cy="3334111"/>
          </a:xfrm>
          <a:prstGeom prst="rect">
            <a:avLst/>
          </a:prstGeom>
          <a:noFill/>
          <a:ln>
            <a:noFill/>
          </a:ln>
          <a:effectLst>
            <a:glow rad="127000">
              <a:srgbClr val="00B0F0">
                <a:alpha val="50000"/>
              </a:srgbClr>
            </a:glow>
          </a:effectLst>
        </p:spPr>
      </p:pic>
      <p:sp>
        <p:nvSpPr>
          <p:cNvPr id="2" name="Espaço Reservado para Rodapé 1">
            <a:extLst>
              <a:ext uri="{FF2B5EF4-FFF2-40B4-BE49-F238E27FC236}">
                <a16:creationId xmlns:a16="http://schemas.microsoft.com/office/drawing/2014/main" id="{37A83F3F-3FD5-68C2-57F1-4F6ECD1E31ED}"/>
              </a:ext>
            </a:extLst>
          </p:cNvPr>
          <p:cNvSpPr>
            <a:spLocks noGrp="1"/>
          </p:cNvSpPr>
          <p:nvPr>
            <p:ph type="ftr" sz="quarter" idx="11"/>
          </p:nvPr>
        </p:nvSpPr>
        <p:spPr/>
        <p:txBody>
          <a:bodyPr/>
          <a:lstStyle/>
          <a:p>
            <a:r>
              <a:rPr lang="pt-BR"/>
              <a:t>SELETORES CSS PARA JEDIS- SILVIO DINIZ</a:t>
            </a:r>
          </a:p>
        </p:txBody>
      </p:sp>
      <p:sp>
        <p:nvSpPr>
          <p:cNvPr id="3" name="Espaço Reservado para Número de Slide 2">
            <a:extLst>
              <a:ext uri="{FF2B5EF4-FFF2-40B4-BE49-F238E27FC236}">
                <a16:creationId xmlns:a16="http://schemas.microsoft.com/office/drawing/2014/main" id="{A7CABD0D-2D37-6010-BA85-E047372479F3}"/>
              </a:ext>
            </a:extLst>
          </p:cNvPr>
          <p:cNvSpPr>
            <a:spLocks noGrp="1"/>
          </p:cNvSpPr>
          <p:nvPr>
            <p:ph type="sldNum" sz="quarter" idx="12"/>
          </p:nvPr>
        </p:nvSpPr>
        <p:spPr/>
        <p:txBody>
          <a:bodyPr/>
          <a:lstStyle/>
          <a:p>
            <a:fld id="{648B5FA1-E309-487D-A597-A20404494ED4}" type="slidenum">
              <a:rPr lang="pt-BR" smtClean="0"/>
              <a:t>2</a:t>
            </a:fld>
            <a:endParaRPr lang="pt-BR"/>
          </a:p>
        </p:txBody>
      </p:sp>
      <p:pic>
        <p:nvPicPr>
          <p:cNvPr id="12" name="Imagem 11">
            <a:extLst>
              <a:ext uri="{FF2B5EF4-FFF2-40B4-BE49-F238E27FC236}">
                <a16:creationId xmlns:a16="http://schemas.microsoft.com/office/drawing/2014/main" id="{06913940-CEE3-A53F-0C2F-FB32249B867C}"/>
              </a:ext>
            </a:extLst>
          </p:cNvPr>
          <p:cNvPicPr>
            <a:picLocks noChangeAspect="1"/>
          </p:cNvPicPr>
          <p:nvPr/>
        </p:nvPicPr>
        <p:blipFill>
          <a:blip r:embed="rId4"/>
          <a:stretch>
            <a:fillRect/>
          </a:stretch>
        </p:blipFill>
        <p:spPr>
          <a:xfrm>
            <a:off x="139650" y="999459"/>
            <a:ext cx="6451156" cy="508026"/>
          </a:xfrm>
          <a:prstGeom prst="rect">
            <a:avLst/>
          </a:prstGeom>
        </p:spPr>
      </p:pic>
    </p:spTree>
    <p:extLst>
      <p:ext uri="{BB962C8B-B14F-4D97-AF65-F5344CB8AC3E}">
        <p14:creationId xmlns:p14="http://schemas.microsoft.com/office/powerpoint/2010/main" val="425549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8" y="1748122"/>
            <a:ext cx="7354800"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filho irmão geral () permite selecionar todos os elementos irmã que ocorrem após outro elemento. Por exemplo, para estilizar todos os parágrafos que ocorrem após um título h2, você pode usar o seletor h2 ~ p.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65106"/>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Irmão Geral</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AC91AC4F-6DBD-1A22-CDE5-4271C98A65E9}"/>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39C2BE66-A2D1-C760-CD5E-729BBED9C238}"/>
              </a:ext>
            </a:extLst>
          </p:cNvPr>
          <p:cNvSpPr>
            <a:spLocks noGrp="1"/>
          </p:cNvSpPr>
          <p:nvPr>
            <p:ph type="sldNum" sz="quarter" idx="12"/>
          </p:nvPr>
        </p:nvSpPr>
        <p:spPr/>
        <p:txBody>
          <a:bodyPr/>
          <a:lstStyle/>
          <a:p>
            <a:fld id="{648B5FA1-E309-487D-A597-A20404494ED4}" type="slidenum">
              <a:rPr lang="pt-BR" smtClean="0"/>
              <a:t>20</a:t>
            </a:fld>
            <a:endParaRPr lang="pt-BR"/>
          </a:p>
        </p:txBody>
      </p:sp>
      <p:pic>
        <p:nvPicPr>
          <p:cNvPr id="7" name="Imagem 6">
            <a:extLst>
              <a:ext uri="{FF2B5EF4-FFF2-40B4-BE49-F238E27FC236}">
                <a16:creationId xmlns:a16="http://schemas.microsoft.com/office/drawing/2014/main" id="{7BC12588-7E27-A37B-B3C6-BB10BFB8182F}"/>
              </a:ext>
            </a:extLst>
          </p:cNvPr>
          <p:cNvPicPr>
            <a:picLocks noChangeAspect="1"/>
          </p:cNvPicPr>
          <p:nvPr/>
        </p:nvPicPr>
        <p:blipFill>
          <a:blip r:embed="rId2"/>
          <a:stretch>
            <a:fillRect/>
          </a:stretch>
        </p:blipFill>
        <p:spPr>
          <a:xfrm>
            <a:off x="296955" y="1007477"/>
            <a:ext cx="5669505" cy="508026"/>
          </a:xfrm>
          <a:prstGeom prst="rect">
            <a:avLst/>
          </a:prstGeom>
        </p:spPr>
      </p:pic>
      <p:sp>
        <p:nvSpPr>
          <p:cNvPr id="8" name="Retângulo 7">
            <a:extLst>
              <a:ext uri="{FF2B5EF4-FFF2-40B4-BE49-F238E27FC236}">
                <a16:creationId xmlns:a16="http://schemas.microsoft.com/office/drawing/2014/main" id="{1AD0BC48-AEF2-1DDB-A4CA-F882A7497B6B}"/>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Interface gráfica do usuário, Texto, Aplicativo&#10;&#10;Descrição gerada automaticamente">
            <a:extLst>
              <a:ext uri="{FF2B5EF4-FFF2-40B4-BE49-F238E27FC236}">
                <a16:creationId xmlns:a16="http://schemas.microsoft.com/office/drawing/2014/main" id="{4C30268E-6BF5-3AA7-CD71-0B169E99E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3330"/>
            <a:ext cx="9601200" cy="4800600"/>
          </a:xfrm>
          <a:prstGeom prst="rect">
            <a:avLst/>
          </a:prstGeom>
        </p:spPr>
      </p:pic>
    </p:spTree>
    <p:extLst>
      <p:ext uri="{BB962C8B-B14F-4D97-AF65-F5344CB8AC3E}">
        <p14:creationId xmlns:p14="http://schemas.microsoft.com/office/powerpoint/2010/main" val="379502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 UNIVERSAL E NEGATIVO</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07</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741202"/>
            <a:ext cx="8080744" cy="1754326"/>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universal e negativo oferecem opções adicionais para selecionar elementos específicos ou excluir elementos de um conjunto de seleção. Confira os exemplos a seguir:</a:t>
            </a:r>
          </a:p>
          <a:p>
            <a:endParaRPr lang="pt-BR" dirty="0"/>
          </a:p>
        </p:txBody>
      </p:sp>
      <p:sp>
        <p:nvSpPr>
          <p:cNvPr id="7" name="Espaço Reservado para Rodapé 6">
            <a:extLst>
              <a:ext uri="{FF2B5EF4-FFF2-40B4-BE49-F238E27FC236}">
                <a16:creationId xmlns:a16="http://schemas.microsoft.com/office/drawing/2014/main" id="{A3ED9BEB-F72A-6A17-FE51-C8E8B4759322}"/>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E853C957-1540-801B-E6FB-29BD1051AD1F}"/>
              </a:ext>
            </a:extLst>
          </p:cNvPr>
          <p:cNvSpPr>
            <a:spLocks noGrp="1"/>
          </p:cNvSpPr>
          <p:nvPr>
            <p:ph type="sldNum" sz="quarter" idx="12"/>
          </p:nvPr>
        </p:nvSpPr>
        <p:spPr/>
        <p:txBody>
          <a:bodyPr/>
          <a:lstStyle/>
          <a:p>
            <a:fld id="{648B5FA1-E309-487D-A597-A20404494ED4}" type="slidenum">
              <a:rPr lang="pt-BR" smtClean="0"/>
              <a:t>21</a:t>
            </a:fld>
            <a:endParaRPr lang="pt-BR"/>
          </a:p>
        </p:txBody>
      </p:sp>
    </p:spTree>
    <p:extLst>
      <p:ext uri="{BB962C8B-B14F-4D97-AF65-F5344CB8AC3E}">
        <p14:creationId xmlns:p14="http://schemas.microsoft.com/office/powerpoint/2010/main" val="35667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1531"/>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universal * permite que você selecione todos os elementos em um documento. Pode ser utilizado para aplicar estilos gerais ou fazer seleções mais amplas. Por exemplo, para definir uma margem padrão para todos os elementos, você pode usar o seletor *.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Universal</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DFE4744D-7EE7-7AF6-EE44-AD6B60193A48}"/>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782FC5DA-0BB1-8727-D29C-51ABC73C6891}"/>
              </a:ext>
            </a:extLst>
          </p:cNvPr>
          <p:cNvSpPr>
            <a:spLocks noGrp="1"/>
          </p:cNvSpPr>
          <p:nvPr>
            <p:ph type="sldNum" sz="quarter" idx="12"/>
          </p:nvPr>
        </p:nvSpPr>
        <p:spPr/>
        <p:txBody>
          <a:bodyPr/>
          <a:lstStyle/>
          <a:p>
            <a:fld id="{648B5FA1-E309-487D-A597-A20404494ED4}" type="slidenum">
              <a:rPr lang="pt-BR" smtClean="0"/>
              <a:t>22</a:t>
            </a:fld>
            <a:endParaRPr lang="pt-BR"/>
          </a:p>
        </p:txBody>
      </p:sp>
      <p:pic>
        <p:nvPicPr>
          <p:cNvPr id="7" name="Imagem 6">
            <a:extLst>
              <a:ext uri="{FF2B5EF4-FFF2-40B4-BE49-F238E27FC236}">
                <a16:creationId xmlns:a16="http://schemas.microsoft.com/office/drawing/2014/main" id="{F76569F1-61EA-FC85-0BC0-63F437812252}"/>
              </a:ext>
            </a:extLst>
          </p:cNvPr>
          <p:cNvPicPr>
            <a:picLocks noChangeAspect="1"/>
          </p:cNvPicPr>
          <p:nvPr/>
        </p:nvPicPr>
        <p:blipFill>
          <a:blip r:embed="rId2"/>
          <a:stretch>
            <a:fillRect/>
          </a:stretch>
        </p:blipFill>
        <p:spPr>
          <a:xfrm>
            <a:off x="296955" y="1007477"/>
            <a:ext cx="4686525" cy="508026"/>
          </a:xfrm>
          <a:prstGeom prst="rect">
            <a:avLst/>
          </a:prstGeom>
        </p:spPr>
      </p:pic>
      <p:sp>
        <p:nvSpPr>
          <p:cNvPr id="8" name="Retângulo 7">
            <a:extLst>
              <a:ext uri="{FF2B5EF4-FFF2-40B4-BE49-F238E27FC236}">
                <a16:creationId xmlns:a16="http://schemas.microsoft.com/office/drawing/2014/main" id="{2CB2D936-9409-2674-7CE6-571E22094BF5}"/>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Texto&#10;&#10;Descrição gerada automaticamente">
            <a:extLst>
              <a:ext uri="{FF2B5EF4-FFF2-40B4-BE49-F238E27FC236}">
                <a16:creationId xmlns:a16="http://schemas.microsoft.com/office/drawing/2014/main" id="{4B3EC2AA-04FA-AC28-65A1-CCB2A3DE5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 y="4000500"/>
            <a:ext cx="9601200" cy="4800600"/>
          </a:xfrm>
          <a:prstGeom prst="rect">
            <a:avLst/>
          </a:prstGeom>
        </p:spPr>
      </p:pic>
    </p:spTree>
    <p:extLst>
      <p:ext uri="{BB962C8B-B14F-4D97-AF65-F5344CB8AC3E}">
        <p14:creationId xmlns:p14="http://schemas.microsoft.com/office/powerpoint/2010/main" val="376790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7824"/>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negativo (:</a:t>
            </a:r>
            <a:r>
              <a:rPr lang="pt-BR" sz="2400" dirty="0" err="1">
                <a:latin typeface="Calibri" panose="020F0502020204030204" pitchFamily="34" charset="0"/>
                <a:ea typeface="Calibri" panose="020F0502020204030204" pitchFamily="34" charset="0"/>
                <a:cs typeface="Calibri" panose="020F0502020204030204" pitchFamily="34" charset="0"/>
              </a:rPr>
              <a:t>not</a:t>
            </a:r>
            <a:r>
              <a:rPr lang="pt-BR" sz="2400" dirty="0">
                <a:latin typeface="Calibri" panose="020F0502020204030204" pitchFamily="34" charset="0"/>
                <a:ea typeface="Calibri" panose="020F0502020204030204" pitchFamily="34" charset="0"/>
                <a:cs typeface="Calibri" panose="020F0502020204030204" pitchFamily="34" charset="0"/>
              </a:rPr>
              <a:t>()) permite selecionar elementos que não correspondem a um determinado seletor. Por exemplo, para estilizar todos os parágrafos, exceto aqueles que com a classe “destaque”, você pode usar o seletor `</a:t>
            </a:r>
            <a:r>
              <a:rPr lang="pt-BR" sz="2400" dirty="0" err="1">
                <a:latin typeface="Calibri" panose="020F0502020204030204" pitchFamily="34" charset="0"/>
                <a:ea typeface="Calibri" panose="020F0502020204030204" pitchFamily="34" charset="0"/>
                <a:cs typeface="Calibri" panose="020F0502020204030204" pitchFamily="34" charset="0"/>
              </a:rPr>
              <a:t>p:not</a:t>
            </a:r>
            <a:r>
              <a:rPr lang="pt-BR" sz="2400" dirty="0">
                <a:latin typeface="Calibri" panose="020F0502020204030204" pitchFamily="34" charset="0"/>
                <a:ea typeface="Calibri" panose="020F0502020204030204" pitchFamily="34" charset="0"/>
                <a:cs typeface="Calibri" panose="020F0502020204030204" pitchFamily="34" charset="0"/>
              </a:rPr>
              <a:t>(.destaque)`.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3178" y="565106"/>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Negativo (:NOT())</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1DD2A88E-C999-F6F6-34B6-964100619B59}"/>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4382E8FF-C864-FD1F-7E85-DB7A5979060B}"/>
              </a:ext>
            </a:extLst>
          </p:cNvPr>
          <p:cNvSpPr>
            <a:spLocks noGrp="1"/>
          </p:cNvSpPr>
          <p:nvPr>
            <p:ph type="sldNum" sz="quarter" idx="12"/>
          </p:nvPr>
        </p:nvSpPr>
        <p:spPr/>
        <p:txBody>
          <a:bodyPr/>
          <a:lstStyle/>
          <a:p>
            <a:fld id="{648B5FA1-E309-487D-A597-A20404494ED4}" type="slidenum">
              <a:rPr lang="pt-BR" smtClean="0"/>
              <a:t>23</a:t>
            </a:fld>
            <a:endParaRPr lang="pt-BR"/>
          </a:p>
        </p:txBody>
      </p:sp>
      <p:pic>
        <p:nvPicPr>
          <p:cNvPr id="7" name="Imagem 6">
            <a:extLst>
              <a:ext uri="{FF2B5EF4-FFF2-40B4-BE49-F238E27FC236}">
                <a16:creationId xmlns:a16="http://schemas.microsoft.com/office/drawing/2014/main" id="{03014B75-E392-4D92-294C-0F7FD623171B}"/>
              </a:ext>
            </a:extLst>
          </p:cNvPr>
          <p:cNvPicPr>
            <a:picLocks noChangeAspect="1"/>
          </p:cNvPicPr>
          <p:nvPr/>
        </p:nvPicPr>
        <p:blipFill>
          <a:blip r:embed="rId2"/>
          <a:stretch>
            <a:fillRect/>
          </a:stretch>
        </p:blipFill>
        <p:spPr>
          <a:xfrm>
            <a:off x="296955" y="1007477"/>
            <a:ext cx="6206715" cy="508026"/>
          </a:xfrm>
          <a:prstGeom prst="rect">
            <a:avLst/>
          </a:prstGeom>
        </p:spPr>
      </p:pic>
      <p:sp>
        <p:nvSpPr>
          <p:cNvPr id="8" name="Retângulo 7">
            <a:extLst>
              <a:ext uri="{FF2B5EF4-FFF2-40B4-BE49-F238E27FC236}">
                <a16:creationId xmlns:a16="http://schemas.microsoft.com/office/drawing/2014/main" id="{38AA8AA8-3E24-1F13-7589-CE37BD4A64D8}"/>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Texto&#10;&#10;Descrição gerada automaticamente">
            <a:extLst>
              <a:ext uri="{FF2B5EF4-FFF2-40B4-BE49-F238E27FC236}">
                <a16:creationId xmlns:a16="http://schemas.microsoft.com/office/drawing/2014/main" id="{00979617-532E-B7D8-A450-733CF689C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 y="3851910"/>
            <a:ext cx="9601200" cy="4800600"/>
          </a:xfrm>
          <a:prstGeom prst="rect">
            <a:avLst/>
          </a:prstGeom>
        </p:spPr>
      </p:pic>
    </p:spTree>
    <p:extLst>
      <p:ext uri="{BB962C8B-B14F-4D97-AF65-F5344CB8AC3E}">
        <p14:creationId xmlns:p14="http://schemas.microsoft.com/office/powerpoint/2010/main" val="2793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1011866" y="5163959"/>
            <a:ext cx="7800752" cy="1200329"/>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AGRADECIMENTOS</a:t>
            </a:r>
            <a:endParaRPr lang="pt-BR" sz="7200" dirty="0">
              <a:solidFill>
                <a:schemeClr val="bg1"/>
              </a:solidFill>
              <a:latin typeface="Impact" panose="020B0806030902050204" pitchFamily="34" charset="0"/>
            </a:endParaRPr>
          </a:p>
        </p:txBody>
      </p:sp>
      <p:sp>
        <p:nvSpPr>
          <p:cNvPr id="7" name="Espaço Reservado para Rodapé 6">
            <a:extLst>
              <a:ext uri="{FF2B5EF4-FFF2-40B4-BE49-F238E27FC236}">
                <a16:creationId xmlns:a16="http://schemas.microsoft.com/office/drawing/2014/main" id="{A3ED9BEB-F72A-6A17-FE51-C8E8B4759322}"/>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E853C957-1540-801B-E6FB-29BD1051AD1F}"/>
              </a:ext>
            </a:extLst>
          </p:cNvPr>
          <p:cNvSpPr>
            <a:spLocks noGrp="1"/>
          </p:cNvSpPr>
          <p:nvPr>
            <p:ph type="sldNum" sz="quarter" idx="12"/>
          </p:nvPr>
        </p:nvSpPr>
        <p:spPr/>
        <p:txBody>
          <a:bodyPr/>
          <a:lstStyle/>
          <a:p>
            <a:fld id="{648B5FA1-E309-487D-A597-A20404494ED4}" type="slidenum">
              <a:rPr lang="pt-BR" smtClean="0"/>
              <a:t>24</a:t>
            </a:fld>
            <a:endParaRPr lang="pt-BR"/>
          </a:p>
        </p:txBody>
      </p:sp>
      <p:sp>
        <p:nvSpPr>
          <p:cNvPr id="9" name="Retângulo 8">
            <a:extLst>
              <a:ext uri="{FF2B5EF4-FFF2-40B4-BE49-F238E27FC236}">
                <a16:creationId xmlns:a16="http://schemas.microsoft.com/office/drawing/2014/main" id="{06D183DD-4A22-3DFE-1AA1-C84686B5FF4E}"/>
              </a:ext>
            </a:extLst>
          </p:cNvPr>
          <p:cNvSpPr/>
          <p:nvPr/>
        </p:nvSpPr>
        <p:spPr>
          <a:xfrm>
            <a:off x="760228" y="6256288"/>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2559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7824"/>
            <a:ext cx="7336465" cy="4216219"/>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Este E-book foi desenvolvido através da inteligência artificial (IA) e diagramado e revisado por mim. As etapas do processo de produção estão descritas no meu </a:t>
            </a:r>
            <a:r>
              <a:rPr lang="pt-BR" sz="2400" dirty="0" err="1">
                <a:latin typeface="Calibri" panose="020F0502020204030204" pitchFamily="34" charset="0"/>
                <a:ea typeface="Calibri" panose="020F0502020204030204" pitchFamily="34" charset="0"/>
                <a:cs typeface="Calibri" panose="020F0502020204030204" pitchFamily="34" charset="0"/>
              </a:rPr>
              <a:t>Github</a:t>
            </a:r>
            <a:r>
              <a:rPr lang="pt-BR" sz="2400" dirty="0">
                <a:latin typeface="Calibri" panose="020F0502020204030204" pitchFamily="34" charset="0"/>
                <a:ea typeface="Calibri" panose="020F0502020204030204" pitchFamily="34" charset="0"/>
                <a:cs typeface="Calibri" panose="020F0502020204030204" pitchFamily="34" charset="0"/>
              </a:rPr>
              <a:t>. </a:t>
            </a:r>
          </a:p>
          <a:p>
            <a:pPr algn="just">
              <a:lnSpc>
                <a:spcPct val="125000"/>
              </a:lnSpc>
            </a:pPr>
            <a:endParaRPr lang="pt-BR" sz="2400" dirty="0">
              <a:latin typeface="Calibri" panose="020F0502020204030204" pitchFamily="34" charset="0"/>
              <a:ea typeface="Calibri" panose="020F0502020204030204" pitchFamily="34" charset="0"/>
              <a:cs typeface="Calibri" panose="020F0502020204030204" pitchFamily="34" charset="0"/>
            </a:endParaRPr>
          </a:p>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conteúdo foi estruturado para fins didáticos.  Entretanto, sugere-se a verificação das informações em função de possíveis erros cometidos pela ferramenta de IA utilizada, bem como por conta de futuras atualizações do CSS.</a:t>
            </a:r>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3178" y="565106"/>
            <a:ext cx="7336465" cy="707886"/>
          </a:xfrm>
          <a:prstGeom prst="rect">
            <a:avLst/>
          </a:prstGeom>
          <a:noFill/>
        </p:spPr>
        <p:txBody>
          <a:bodyPr wrap="square" rtlCol="0">
            <a:spAutoFit/>
          </a:bodyPr>
          <a:lstStyle/>
          <a:p>
            <a:pPr algn="ctr"/>
            <a:r>
              <a:rPr lang="pt-BR" sz="4000" dirty="0">
                <a:latin typeface="Impact" panose="020B0806030902050204" pitchFamily="34" charset="0"/>
                <a:ea typeface="Calibri Light" panose="020F0302020204030204" pitchFamily="34" charset="0"/>
                <a:cs typeface="Calibri Light" panose="020F0302020204030204" pitchFamily="34" charset="0"/>
              </a:rPr>
              <a:t>OBRIGADO POR LER ATÉ AQUI!</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1DD2A88E-C999-F6F6-34B6-964100619B59}"/>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4382E8FF-C864-FD1F-7E85-DB7A5979060B}"/>
              </a:ext>
            </a:extLst>
          </p:cNvPr>
          <p:cNvSpPr>
            <a:spLocks noGrp="1"/>
          </p:cNvSpPr>
          <p:nvPr>
            <p:ph type="sldNum" sz="quarter" idx="12"/>
          </p:nvPr>
        </p:nvSpPr>
        <p:spPr/>
        <p:txBody>
          <a:bodyPr/>
          <a:lstStyle/>
          <a:p>
            <a:fld id="{648B5FA1-E309-487D-A597-A20404494ED4}" type="slidenum">
              <a:rPr lang="pt-BR" smtClean="0"/>
              <a:t>25</a:t>
            </a:fld>
            <a:endParaRPr lang="pt-BR"/>
          </a:p>
        </p:txBody>
      </p:sp>
      <p:pic>
        <p:nvPicPr>
          <p:cNvPr id="7" name="Imagem 6">
            <a:extLst>
              <a:ext uri="{FF2B5EF4-FFF2-40B4-BE49-F238E27FC236}">
                <a16:creationId xmlns:a16="http://schemas.microsoft.com/office/drawing/2014/main" id="{03014B75-E392-4D92-294C-0F7FD623171B}"/>
              </a:ext>
            </a:extLst>
          </p:cNvPr>
          <p:cNvPicPr>
            <a:picLocks noChangeAspect="1"/>
          </p:cNvPicPr>
          <p:nvPr/>
        </p:nvPicPr>
        <p:blipFill>
          <a:blip r:embed="rId2"/>
          <a:stretch>
            <a:fillRect/>
          </a:stretch>
        </p:blipFill>
        <p:spPr>
          <a:xfrm>
            <a:off x="0" y="1030449"/>
            <a:ext cx="8158348" cy="508026"/>
          </a:xfrm>
          <a:prstGeom prst="rect">
            <a:avLst/>
          </a:prstGeom>
        </p:spPr>
      </p:pic>
      <p:sp>
        <p:nvSpPr>
          <p:cNvPr id="8" name="Retângulo 7">
            <a:extLst>
              <a:ext uri="{FF2B5EF4-FFF2-40B4-BE49-F238E27FC236}">
                <a16:creationId xmlns:a16="http://schemas.microsoft.com/office/drawing/2014/main" id="{38AA8AA8-3E24-1F13-7589-CE37BD4A64D8}"/>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7B32AA6F-03A2-6181-BC62-3C7622EB0EB4}"/>
              </a:ext>
            </a:extLst>
          </p:cNvPr>
          <p:cNvSpPr txBox="1"/>
          <p:nvPr/>
        </p:nvSpPr>
        <p:spPr>
          <a:xfrm>
            <a:off x="3455757" y="7236141"/>
            <a:ext cx="3325091" cy="369332"/>
          </a:xfrm>
          <a:prstGeom prst="rect">
            <a:avLst/>
          </a:prstGeom>
          <a:noFill/>
        </p:spPr>
        <p:txBody>
          <a:bodyPr wrap="square" rtlCol="0">
            <a:spAutoFit/>
          </a:bodyPr>
          <a:lstStyle/>
          <a:p>
            <a:pPr algn="ctr"/>
            <a:r>
              <a:rPr lang="pt-BR" dirty="0">
                <a:hlinkClick r:id="rId3"/>
              </a:rPr>
              <a:t>https://github.com/silviodiniz</a:t>
            </a:r>
            <a:endParaRPr lang="pt-BR" dirty="0"/>
          </a:p>
        </p:txBody>
      </p:sp>
      <p:pic>
        <p:nvPicPr>
          <p:cNvPr id="14" name="Imagem 13">
            <a:extLst>
              <a:ext uri="{FF2B5EF4-FFF2-40B4-BE49-F238E27FC236}">
                <a16:creationId xmlns:a16="http://schemas.microsoft.com/office/drawing/2014/main" id="{12E7208F-36D8-6BE1-B8E2-9AC06845505C}"/>
              </a:ext>
            </a:extLst>
          </p:cNvPr>
          <p:cNvPicPr>
            <a:picLocks noChangeAspect="1"/>
          </p:cNvPicPr>
          <p:nvPr/>
        </p:nvPicPr>
        <p:blipFill>
          <a:blip r:embed="rId4"/>
          <a:stretch>
            <a:fillRect/>
          </a:stretch>
        </p:blipFill>
        <p:spPr>
          <a:xfrm>
            <a:off x="4079174" y="5442378"/>
            <a:ext cx="1797142" cy="1727289"/>
          </a:xfrm>
          <a:prstGeom prst="rect">
            <a:avLst/>
          </a:prstGeom>
        </p:spPr>
      </p:pic>
    </p:spTree>
    <p:extLst>
      <p:ext uri="{BB962C8B-B14F-4D97-AF65-F5344CB8AC3E}">
        <p14:creationId xmlns:p14="http://schemas.microsoft.com/office/powerpoint/2010/main" val="328445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1196175" y="5798154"/>
            <a:ext cx="7200000"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ELEMENTO</a:t>
            </a:r>
            <a:endParaRPr lang="pt-BR" sz="88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01</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53778A06-7998-D656-D875-F7C09F8D42A9}"/>
              </a:ext>
            </a:extLst>
          </p:cNvPr>
          <p:cNvSpPr txBox="1"/>
          <p:nvPr/>
        </p:nvSpPr>
        <p:spPr>
          <a:xfrm>
            <a:off x="744280" y="8753084"/>
            <a:ext cx="8080744" cy="1754326"/>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elemento permitem que você direcione um elemento HTML específico com base em seu nome de </a:t>
            </a:r>
            <a:r>
              <a:rPr lang="pt-BR"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tag</a:t>
            </a: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    Eles são simples e diretos. Vamos ver alguns exemplos:</a:t>
            </a:r>
          </a:p>
          <a:p>
            <a:endParaRPr lang="pt-BR" dirty="0"/>
          </a:p>
        </p:txBody>
      </p:sp>
      <p:sp>
        <p:nvSpPr>
          <p:cNvPr id="7" name="Espaço Reservado para Rodapé 6">
            <a:extLst>
              <a:ext uri="{FF2B5EF4-FFF2-40B4-BE49-F238E27FC236}">
                <a16:creationId xmlns:a16="http://schemas.microsoft.com/office/drawing/2014/main" id="{94FCED38-3EE5-DEC8-9577-17248475FD06}"/>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ECCEB223-3D7F-22B7-B103-CA712D1D69CA}"/>
              </a:ext>
            </a:extLst>
          </p:cNvPr>
          <p:cNvSpPr>
            <a:spLocks noGrp="1"/>
          </p:cNvSpPr>
          <p:nvPr>
            <p:ph type="sldNum" sz="quarter" idx="12"/>
          </p:nvPr>
        </p:nvSpPr>
        <p:spPr/>
        <p:txBody>
          <a:bodyPr/>
          <a:lstStyle/>
          <a:p>
            <a:fld id="{648B5FA1-E309-487D-A597-A20404494ED4}" type="slidenum">
              <a:rPr lang="pt-BR" smtClean="0"/>
              <a:t>3</a:t>
            </a:fld>
            <a:endParaRPr lang="pt-BR"/>
          </a:p>
        </p:txBody>
      </p:sp>
    </p:spTree>
    <p:extLst>
      <p:ext uri="{BB962C8B-B14F-4D97-AF65-F5344CB8AC3E}">
        <p14:creationId xmlns:p14="http://schemas.microsoft.com/office/powerpoint/2010/main" val="50882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715363"/>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elemento simples é utilizado para selecionar elementos com base em seu nome de </a:t>
            </a:r>
            <a:r>
              <a:rPr lang="pt-BR" sz="2400" dirty="0" err="1">
                <a:latin typeface="Calibri" panose="020F0502020204030204" pitchFamily="34" charset="0"/>
                <a:ea typeface="Calibri" panose="020F0502020204030204" pitchFamily="34" charset="0"/>
                <a:cs typeface="Calibri" panose="020F0502020204030204" pitchFamily="34" charset="0"/>
              </a:rPr>
              <a:t>tag</a:t>
            </a:r>
            <a:r>
              <a:rPr lang="pt-BR" sz="2400" dirty="0">
                <a:latin typeface="Calibri" panose="020F0502020204030204" pitchFamily="34" charset="0"/>
                <a:ea typeface="Calibri" panose="020F0502020204030204" pitchFamily="34" charset="0"/>
                <a:cs typeface="Calibri" panose="020F0502020204030204" pitchFamily="34" charset="0"/>
              </a:rPr>
              <a:t>. Por exemplo, para estilizar todos os parágrafos em seu documento HTML, você pode usar o seletor de elemento p. Veja o exemplo abaixo.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Elemento Simples</a:t>
            </a:r>
            <a:endParaRPr lang="pt-BR" sz="4000" dirty="0">
              <a:latin typeface="Impact" panose="020B0806030902050204" pitchFamily="34" charset="0"/>
            </a:endParaRPr>
          </a:p>
        </p:txBody>
      </p:sp>
      <p:pic>
        <p:nvPicPr>
          <p:cNvPr id="14" name="Imagem 13" descr="Interface gráfica do usuário, Aplicativo&#10;&#10;Descrição gerada automaticamente">
            <a:extLst>
              <a:ext uri="{FF2B5EF4-FFF2-40B4-BE49-F238E27FC236}">
                <a16:creationId xmlns:a16="http://schemas.microsoft.com/office/drawing/2014/main" id="{5D594E5B-7BDD-BB5C-268B-5EB930ADD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72" y="4829839"/>
            <a:ext cx="9601200" cy="4800600"/>
          </a:xfrm>
          <a:prstGeom prst="rect">
            <a:avLst/>
          </a:prstGeom>
        </p:spPr>
      </p:pic>
      <p:sp>
        <p:nvSpPr>
          <p:cNvPr id="15" name="Espaço Reservado para Rodapé 14">
            <a:extLst>
              <a:ext uri="{FF2B5EF4-FFF2-40B4-BE49-F238E27FC236}">
                <a16:creationId xmlns:a16="http://schemas.microsoft.com/office/drawing/2014/main" id="{FB29D00A-C183-4633-708B-0B06F6F0AC6E}"/>
              </a:ext>
            </a:extLst>
          </p:cNvPr>
          <p:cNvSpPr>
            <a:spLocks noGrp="1"/>
          </p:cNvSpPr>
          <p:nvPr>
            <p:ph type="ftr" sz="quarter" idx="11"/>
          </p:nvPr>
        </p:nvSpPr>
        <p:spPr/>
        <p:txBody>
          <a:bodyPr/>
          <a:lstStyle/>
          <a:p>
            <a:r>
              <a:rPr lang="pt-BR"/>
              <a:t>SELETORES CSS PARA JEDIS- SILVIO DINIZ</a:t>
            </a:r>
          </a:p>
        </p:txBody>
      </p:sp>
      <p:sp>
        <p:nvSpPr>
          <p:cNvPr id="16" name="Espaço Reservado para Número de Slide 15">
            <a:extLst>
              <a:ext uri="{FF2B5EF4-FFF2-40B4-BE49-F238E27FC236}">
                <a16:creationId xmlns:a16="http://schemas.microsoft.com/office/drawing/2014/main" id="{157622C2-F206-0D42-FF3F-4191EAD649AD}"/>
              </a:ext>
            </a:extLst>
          </p:cNvPr>
          <p:cNvSpPr>
            <a:spLocks noGrp="1"/>
          </p:cNvSpPr>
          <p:nvPr>
            <p:ph type="sldNum" sz="quarter" idx="12"/>
          </p:nvPr>
        </p:nvSpPr>
        <p:spPr/>
        <p:txBody>
          <a:bodyPr/>
          <a:lstStyle/>
          <a:p>
            <a:fld id="{648B5FA1-E309-487D-A597-A20404494ED4}" type="slidenum">
              <a:rPr lang="pt-BR" smtClean="0"/>
              <a:t>4</a:t>
            </a:fld>
            <a:endParaRPr lang="pt-BR"/>
          </a:p>
        </p:txBody>
      </p:sp>
      <p:pic>
        <p:nvPicPr>
          <p:cNvPr id="2" name="Imagem 1">
            <a:extLst>
              <a:ext uri="{FF2B5EF4-FFF2-40B4-BE49-F238E27FC236}">
                <a16:creationId xmlns:a16="http://schemas.microsoft.com/office/drawing/2014/main" id="{992AAFB4-C38B-B3BE-905A-4CB649133CBA}"/>
              </a:ext>
            </a:extLst>
          </p:cNvPr>
          <p:cNvPicPr>
            <a:picLocks noChangeAspect="1"/>
          </p:cNvPicPr>
          <p:nvPr/>
        </p:nvPicPr>
        <p:blipFill>
          <a:blip r:embed="rId3"/>
          <a:stretch>
            <a:fillRect/>
          </a:stretch>
        </p:blipFill>
        <p:spPr>
          <a:xfrm>
            <a:off x="154172" y="1012108"/>
            <a:ext cx="6626676" cy="508026"/>
          </a:xfrm>
          <a:prstGeom prst="rect">
            <a:avLst/>
          </a:prstGeom>
        </p:spPr>
      </p:pic>
      <p:sp>
        <p:nvSpPr>
          <p:cNvPr id="5" name="Retângulo 4">
            <a:extLst>
              <a:ext uri="{FF2B5EF4-FFF2-40B4-BE49-F238E27FC236}">
                <a16:creationId xmlns:a16="http://schemas.microsoft.com/office/drawing/2014/main" id="{E71F7999-0AF6-724A-EA21-D403A3F7E847}"/>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9100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1531"/>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Você também pode utilizar uma classe em conjunto com o seletor de elemento para direcionar elementos específicos. Por exemplo, para utilizar os parágrafos com classe “destaque”, você pode usar o seletor `</a:t>
            </a:r>
            <a:r>
              <a:rPr lang="pt-BR" sz="2400" dirty="0" err="1">
                <a:latin typeface="Calibri" panose="020F0502020204030204" pitchFamily="34" charset="0"/>
                <a:ea typeface="Calibri" panose="020F0502020204030204" pitchFamily="34" charset="0"/>
                <a:cs typeface="Calibri" panose="020F0502020204030204" pitchFamily="34" charset="0"/>
              </a:rPr>
              <a:t>p.destaque</a:t>
            </a:r>
            <a:r>
              <a:rPr lang="pt-BR" sz="2400" dirty="0">
                <a:latin typeface="Calibri" panose="020F0502020204030204" pitchFamily="34" charset="0"/>
                <a:ea typeface="Calibri" panose="020F0502020204030204" pitchFamily="34" charset="0"/>
                <a:cs typeface="Calibri" panose="020F0502020204030204" pitchFamily="34" charset="0"/>
              </a:rPr>
              <a:t>`.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25996"/>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Elemento  com Classe</a:t>
            </a:r>
            <a:endParaRPr lang="pt-BR" sz="4000" dirty="0">
              <a:latin typeface="Impact" panose="020B0806030902050204" pitchFamily="34" charset="0"/>
            </a:endParaRPr>
          </a:p>
        </p:txBody>
      </p:sp>
      <p:pic>
        <p:nvPicPr>
          <p:cNvPr id="5" name="Imagem 4" descr="Interface gráfica do usuário, Texto, Aplicativo&#10;&#10;Descrição gerada automaticamente">
            <a:extLst>
              <a:ext uri="{FF2B5EF4-FFF2-40B4-BE49-F238E27FC236}">
                <a16:creationId xmlns:a16="http://schemas.microsoft.com/office/drawing/2014/main" id="{226D17A0-194D-3E23-962C-B1132EBB3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7" y="4787309"/>
            <a:ext cx="9601200" cy="4800600"/>
          </a:xfrm>
          <a:prstGeom prst="rect">
            <a:avLst/>
          </a:prstGeom>
        </p:spPr>
      </p:pic>
      <p:sp>
        <p:nvSpPr>
          <p:cNvPr id="2" name="Espaço Reservado para Rodapé 1">
            <a:extLst>
              <a:ext uri="{FF2B5EF4-FFF2-40B4-BE49-F238E27FC236}">
                <a16:creationId xmlns:a16="http://schemas.microsoft.com/office/drawing/2014/main" id="{0CE84D45-7C79-2F60-9E19-FE50E1EB1987}"/>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56BFCCB0-2AE9-BF32-B57D-48410BF34A20}"/>
              </a:ext>
            </a:extLst>
          </p:cNvPr>
          <p:cNvSpPr>
            <a:spLocks noGrp="1"/>
          </p:cNvSpPr>
          <p:nvPr>
            <p:ph type="sldNum" sz="quarter" idx="12"/>
          </p:nvPr>
        </p:nvSpPr>
        <p:spPr/>
        <p:txBody>
          <a:bodyPr/>
          <a:lstStyle/>
          <a:p>
            <a:fld id="{648B5FA1-E309-487D-A597-A20404494ED4}" type="slidenum">
              <a:rPr lang="pt-BR" smtClean="0"/>
              <a:t>5</a:t>
            </a:fld>
            <a:endParaRPr lang="pt-BR"/>
          </a:p>
        </p:txBody>
      </p:sp>
      <p:pic>
        <p:nvPicPr>
          <p:cNvPr id="7" name="Imagem 6">
            <a:extLst>
              <a:ext uri="{FF2B5EF4-FFF2-40B4-BE49-F238E27FC236}">
                <a16:creationId xmlns:a16="http://schemas.microsoft.com/office/drawing/2014/main" id="{AB895F1A-356F-1DE2-8B3C-BCAB27D4D584}"/>
              </a:ext>
            </a:extLst>
          </p:cNvPr>
          <p:cNvPicPr>
            <a:picLocks noChangeAspect="1"/>
          </p:cNvPicPr>
          <p:nvPr/>
        </p:nvPicPr>
        <p:blipFill>
          <a:blip r:embed="rId3"/>
          <a:stretch>
            <a:fillRect/>
          </a:stretch>
        </p:blipFill>
        <p:spPr>
          <a:xfrm>
            <a:off x="11948" y="1007477"/>
            <a:ext cx="8395782" cy="508026"/>
          </a:xfrm>
          <a:prstGeom prst="rect">
            <a:avLst/>
          </a:prstGeom>
        </p:spPr>
      </p:pic>
      <p:sp>
        <p:nvSpPr>
          <p:cNvPr id="8" name="Retângulo 7">
            <a:extLst>
              <a:ext uri="{FF2B5EF4-FFF2-40B4-BE49-F238E27FC236}">
                <a16:creationId xmlns:a16="http://schemas.microsoft.com/office/drawing/2014/main" id="{D43DD753-19E7-13DF-D88D-0B2CBC26EAA9}"/>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4139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1196175" y="5798154"/>
            <a:ext cx="7200000"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CLASSE E ID</a:t>
            </a:r>
            <a:endParaRPr lang="pt-BR" sz="88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02</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9ECB20BA-03BA-00F5-5B6C-89CEAB9CA56D}"/>
              </a:ext>
            </a:extLst>
          </p:cNvPr>
          <p:cNvSpPr txBox="1"/>
          <p:nvPr/>
        </p:nvSpPr>
        <p:spPr>
          <a:xfrm>
            <a:off x="744279" y="8654021"/>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 seletor de classe e ID fornece uma maneira mais precisa de  direcionar elementos . Eles permitem que você atribua identificadores ou classes aos elementos HTML e os estilize de forma independente. Veja exemplos a seguir:</a:t>
            </a:r>
            <a:endParaRPr lang="pt-BR"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pt-BR" dirty="0"/>
          </a:p>
        </p:txBody>
      </p:sp>
      <p:sp>
        <p:nvSpPr>
          <p:cNvPr id="7" name="Espaço Reservado para Rodapé 6">
            <a:extLst>
              <a:ext uri="{FF2B5EF4-FFF2-40B4-BE49-F238E27FC236}">
                <a16:creationId xmlns:a16="http://schemas.microsoft.com/office/drawing/2014/main" id="{C22171B3-CBD6-B371-3076-192CCFC5649C}"/>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994B459E-193D-AC96-E802-6E2D07F3CB7B}"/>
              </a:ext>
            </a:extLst>
          </p:cNvPr>
          <p:cNvSpPr>
            <a:spLocks noGrp="1"/>
          </p:cNvSpPr>
          <p:nvPr>
            <p:ph type="sldNum" sz="quarter" idx="12"/>
          </p:nvPr>
        </p:nvSpPr>
        <p:spPr/>
        <p:txBody>
          <a:bodyPr/>
          <a:lstStyle/>
          <a:p>
            <a:fld id="{648B5FA1-E309-487D-A597-A20404494ED4}" type="slidenum">
              <a:rPr lang="pt-BR" smtClean="0"/>
              <a:t>6</a:t>
            </a:fld>
            <a:endParaRPr lang="pt-BR"/>
          </a:p>
        </p:txBody>
      </p:sp>
    </p:spTree>
    <p:extLst>
      <p:ext uri="{BB962C8B-B14F-4D97-AF65-F5344CB8AC3E}">
        <p14:creationId xmlns:p14="http://schemas.microsoft.com/office/powerpoint/2010/main" val="388636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38291"/>
            <a:ext cx="7336465" cy="2215991"/>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classe permite que você direcione elementos com base em suas classes. Por exemplo, para estilizar os elementos com a classe “botão”, você pode usar o seletor `.botão`.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Classe</a:t>
            </a:r>
            <a:endParaRPr lang="pt-BR" sz="4000" dirty="0">
              <a:latin typeface="Impact" panose="020B0806030902050204" pitchFamily="34" charset="0"/>
            </a:endParaRPr>
          </a:p>
        </p:txBody>
      </p:sp>
      <p:pic>
        <p:nvPicPr>
          <p:cNvPr id="6" name="Imagem 5" descr="Texto&#10;&#10;Descrição gerada automaticamente">
            <a:extLst>
              <a:ext uri="{FF2B5EF4-FFF2-40B4-BE49-F238E27FC236}">
                <a16:creationId xmlns:a16="http://schemas.microsoft.com/office/drawing/2014/main" id="{3CB7C86E-23E2-88DE-BCDC-A6F3B426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1226"/>
            <a:ext cx="9601200" cy="4800600"/>
          </a:xfrm>
          <a:prstGeom prst="rect">
            <a:avLst/>
          </a:prstGeom>
        </p:spPr>
      </p:pic>
      <p:sp>
        <p:nvSpPr>
          <p:cNvPr id="2" name="Espaço Reservado para Rodapé 1">
            <a:extLst>
              <a:ext uri="{FF2B5EF4-FFF2-40B4-BE49-F238E27FC236}">
                <a16:creationId xmlns:a16="http://schemas.microsoft.com/office/drawing/2014/main" id="{7F44D5C9-4D3C-F475-9BDE-D790AECFAAF8}"/>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3C26106C-0681-6DA0-38B5-807E3F0711A3}"/>
              </a:ext>
            </a:extLst>
          </p:cNvPr>
          <p:cNvSpPr>
            <a:spLocks noGrp="1"/>
          </p:cNvSpPr>
          <p:nvPr>
            <p:ph type="sldNum" sz="quarter" idx="12"/>
          </p:nvPr>
        </p:nvSpPr>
        <p:spPr/>
        <p:txBody>
          <a:bodyPr/>
          <a:lstStyle/>
          <a:p>
            <a:fld id="{648B5FA1-E309-487D-A597-A20404494ED4}" type="slidenum">
              <a:rPr lang="pt-BR" smtClean="0"/>
              <a:t>7</a:t>
            </a:fld>
            <a:endParaRPr lang="pt-BR"/>
          </a:p>
        </p:txBody>
      </p:sp>
      <p:pic>
        <p:nvPicPr>
          <p:cNvPr id="7" name="Imagem 6">
            <a:extLst>
              <a:ext uri="{FF2B5EF4-FFF2-40B4-BE49-F238E27FC236}">
                <a16:creationId xmlns:a16="http://schemas.microsoft.com/office/drawing/2014/main" id="{F9E656D2-3D71-8F6E-C416-E7E8D3D011A9}"/>
              </a:ext>
            </a:extLst>
          </p:cNvPr>
          <p:cNvPicPr>
            <a:picLocks noChangeAspect="1"/>
          </p:cNvPicPr>
          <p:nvPr/>
        </p:nvPicPr>
        <p:blipFill>
          <a:blip r:embed="rId3"/>
          <a:stretch>
            <a:fillRect/>
          </a:stretch>
        </p:blipFill>
        <p:spPr>
          <a:xfrm>
            <a:off x="296955" y="1007477"/>
            <a:ext cx="4655055" cy="508026"/>
          </a:xfrm>
          <a:prstGeom prst="rect">
            <a:avLst/>
          </a:prstGeom>
        </p:spPr>
      </p:pic>
      <p:sp>
        <p:nvSpPr>
          <p:cNvPr id="8" name="Retângulo 7">
            <a:extLst>
              <a:ext uri="{FF2B5EF4-FFF2-40B4-BE49-F238E27FC236}">
                <a16:creationId xmlns:a16="http://schemas.microsoft.com/office/drawing/2014/main" id="{41186AD8-298A-6C91-9E5A-34CE04E4B408}"/>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1238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630209" y="1669677"/>
            <a:ext cx="7336465" cy="2215991"/>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ID é utilizado para direcionar um elemento com base em seu ID. Por exemplo, para estilizar um elemento com o ID “cabeçalho”, você pode usar o seletor `#cabeçalho`.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ID</a:t>
            </a:r>
            <a:endParaRPr lang="pt-BR" sz="4000" dirty="0">
              <a:latin typeface="Impact" panose="020B0806030902050204" pitchFamily="34" charset="0"/>
            </a:endParaRPr>
          </a:p>
        </p:txBody>
      </p:sp>
      <p:pic>
        <p:nvPicPr>
          <p:cNvPr id="5" name="Imagem 4" descr="Texto&#10;&#10;Descrição gerada automaticamente">
            <a:extLst>
              <a:ext uri="{FF2B5EF4-FFF2-40B4-BE49-F238E27FC236}">
                <a16:creationId xmlns:a16="http://schemas.microsoft.com/office/drawing/2014/main" id="{6893C608-A768-E002-23A5-3B893B3D8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3756"/>
            <a:ext cx="9601200" cy="4800600"/>
          </a:xfrm>
          <a:prstGeom prst="rect">
            <a:avLst/>
          </a:prstGeom>
        </p:spPr>
      </p:pic>
      <p:sp>
        <p:nvSpPr>
          <p:cNvPr id="2" name="Espaço Reservado para Rodapé 1">
            <a:extLst>
              <a:ext uri="{FF2B5EF4-FFF2-40B4-BE49-F238E27FC236}">
                <a16:creationId xmlns:a16="http://schemas.microsoft.com/office/drawing/2014/main" id="{9A7D094D-B247-F99C-6F71-9F409C7A4B1E}"/>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7E611A48-731E-0CA6-5A20-BA701A6B1A56}"/>
              </a:ext>
            </a:extLst>
          </p:cNvPr>
          <p:cNvSpPr>
            <a:spLocks noGrp="1"/>
          </p:cNvSpPr>
          <p:nvPr>
            <p:ph type="sldNum" sz="quarter" idx="12"/>
          </p:nvPr>
        </p:nvSpPr>
        <p:spPr/>
        <p:txBody>
          <a:bodyPr/>
          <a:lstStyle/>
          <a:p>
            <a:fld id="{648B5FA1-E309-487D-A597-A20404494ED4}" type="slidenum">
              <a:rPr lang="pt-BR" smtClean="0"/>
              <a:t>8</a:t>
            </a:fld>
            <a:endParaRPr lang="pt-BR"/>
          </a:p>
        </p:txBody>
      </p:sp>
      <p:pic>
        <p:nvPicPr>
          <p:cNvPr id="7" name="Imagem 6">
            <a:extLst>
              <a:ext uri="{FF2B5EF4-FFF2-40B4-BE49-F238E27FC236}">
                <a16:creationId xmlns:a16="http://schemas.microsoft.com/office/drawing/2014/main" id="{585F025E-1D5A-1620-9E99-C6F1F61F659F}"/>
              </a:ext>
            </a:extLst>
          </p:cNvPr>
          <p:cNvPicPr>
            <a:picLocks noChangeAspect="1"/>
          </p:cNvPicPr>
          <p:nvPr/>
        </p:nvPicPr>
        <p:blipFill>
          <a:blip r:embed="rId3"/>
          <a:stretch>
            <a:fillRect/>
          </a:stretch>
        </p:blipFill>
        <p:spPr>
          <a:xfrm>
            <a:off x="296955" y="1007477"/>
            <a:ext cx="4655055" cy="508026"/>
          </a:xfrm>
          <a:prstGeom prst="rect">
            <a:avLst/>
          </a:prstGeom>
        </p:spPr>
      </p:pic>
      <p:sp>
        <p:nvSpPr>
          <p:cNvPr id="8" name="Retângulo 7">
            <a:extLst>
              <a:ext uri="{FF2B5EF4-FFF2-40B4-BE49-F238E27FC236}">
                <a16:creationId xmlns:a16="http://schemas.microsoft.com/office/drawing/2014/main" id="{CC718C08-3BF3-49C5-C338-A11AE36F14C7}"/>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3537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DESCENDENTE E FILHO</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03</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669959"/>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descendente e filho permitem que você selecione elementos com base em sua hierarquia dentro do HTML. Eles são úteis para estilizar elementos específicos dentro de um contexto mais amplo. Confira os exemplos a seguir:</a:t>
            </a:r>
          </a:p>
          <a:p>
            <a:endParaRPr lang="pt-BR" dirty="0"/>
          </a:p>
        </p:txBody>
      </p:sp>
      <p:sp>
        <p:nvSpPr>
          <p:cNvPr id="7" name="Espaço Reservado para Rodapé 6">
            <a:extLst>
              <a:ext uri="{FF2B5EF4-FFF2-40B4-BE49-F238E27FC236}">
                <a16:creationId xmlns:a16="http://schemas.microsoft.com/office/drawing/2014/main" id="{4F8EA680-161B-95A6-E2CE-5905F8CEB90F}"/>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4D669F61-7BB2-0325-25DC-3ABF03734406}"/>
              </a:ext>
            </a:extLst>
          </p:cNvPr>
          <p:cNvSpPr>
            <a:spLocks noGrp="1"/>
          </p:cNvSpPr>
          <p:nvPr>
            <p:ph type="sldNum" sz="quarter" idx="12"/>
          </p:nvPr>
        </p:nvSpPr>
        <p:spPr/>
        <p:txBody>
          <a:bodyPr/>
          <a:lstStyle/>
          <a:p>
            <a:fld id="{648B5FA1-E309-487D-A597-A20404494ED4}" type="slidenum">
              <a:rPr lang="pt-BR" smtClean="0"/>
              <a:t>9</a:t>
            </a:fld>
            <a:endParaRPr lang="pt-BR"/>
          </a:p>
        </p:txBody>
      </p:sp>
    </p:spTree>
    <p:extLst>
      <p:ext uri="{BB962C8B-B14F-4D97-AF65-F5344CB8AC3E}">
        <p14:creationId xmlns:p14="http://schemas.microsoft.com/office/powerpoint/2010/main" val="97771397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1618</TotalTime>
  <Words>1325</Words>
  <Application>Microsoft Office PowerPoint</Application>
  <PresentationFormat>Papel A3 (297 x 420 mm)</PresentationFormat>
  <Paragraphs>112</Paragraphs>
  <Slides>25</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Aptos</vt:lpstr>
      <vt:lpstr>Aptos Display</vt:lpstr>
      <vt:lpstr>Arial</vt:lpstr>
      <vt:lpstr>Calibri</vt:lpstr>
      <vt:lpstr>Calibri Light</vt:lpstr>
      <vt:lpstr>Impact</vt:lpstr>
      <vt:lpstr>Square One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Edson Defendi</dc:creator>
  <cp:lastModifiedBy>Edson Defendi</cp:lastModifiedBy>
  <cp:revision>113</cp:revision>
  <dcterms:created xsi:type="dcterms:W3CDTF">2024-06-10T20:44:29Z</dcterms:created>
  <dcterms:modified xsi:type="dcterms:W3CDTF">2024-06-14T03:16:49Z</dcterms:modified>
</cp:coreProperties>
</file>