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91" r:id="rId2"/>
    <p:sldId id="259" r:id="rId3"/>
    <p:sldId id="317" r:id="rId4"/>
    <p:sldId id="318" r:id="rId5"/>
    <p:sldId id="313" r:id="rId6"/>
    <p:sldId id="310" r:id="rId7"/>
    <p:sldId id="319" r:id="rId8"/>
    <p:sldId id="314" r:id="rId9"/>
    <p:sldId id="320" r:id="rId10"/>
    <p:sldId id="321" r:id="rId11"/>
    <p:sldId id="315" r:id="rId12"/>
    <p:sldId id="323" r:id="rId13"/>
    <p:sldId id="324" r:id="rId14"/>
    <p:sldId id="316" r:id="rId15"/>
  </p:sldIdLst>
  <p:sldSz cx="9144000" cy="6858000" type="screen4x3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/>
    <p:restoredTop sz="94648"/>
  </p:normalViewPr>
  <p:slideViewPr>
    <p:cSldViewPr>
      <p:cViewPr varScale="1">
        <p:scale>
          <a:sx n="69" d="100"/>
          <a:sy n="69" d="100"/>
        </p:scale>
        <p:origin x="184" y="8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618" cy="354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5797708" y="1"/>
            <a:ext cx="4434617" cy="3548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484C2-0E13-490E-9ECB-49A451D54A62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1" y="6748144"/>
            <a:ext cx="4434618" cy="3548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5797708" y="6748144"/>
            <a:ext cx="4434617" cy="3548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FA4E6-1C5B-4FC7-B3A5-85213110E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82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7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1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4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5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1992-5C3B-4962-A61B-8CD5BD91A0D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DD7E3-4D2D-467F-870E-38FBC763E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FD55-2881-9447-84B4-514524F56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73873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Lucida Fax" panose="02060602050505020204" pitchFamily="18" charset="77"/>
              </a:rPr>
              <a:t>CELSS Experiment</a:t>
            </a:r>
            <a:br>
              <a:rPr lang="en-US" sz="6600" b="1" dirty="0">
                <a:solidFill>
                  <a:srgbClr val="0070C0"/>
                </a:solidFill>
              </a:rPr>
            </a:br>
            <a:br>
              <a:rPr lang="en-US" sz="6600" b="1" dirty="0">
                <a:solidFill>
                  <a:srgbClr val="0070C0"/>
                </a:solidFill>
              </a:rPr>
            </a:br>
            <a:r>
              <a:rPr lang="en-US" sz="5300" b="1" dirty="0">
                <a:solidFill>
                  <a:srgbClr val="0070C0"/>
                </a:solidFill>
                <a:latin typeface="Lucida Fax" panose="02060602050505020204" pitchFamily="18" charset="77"/>
              </a:rPr>
              <a:t>Instructions</a:t>
            </a:r>
            <a:endParaRPr lang="en-US" sz="6600" b="1" dirty="0">
              <a:solidFill>
                <a:srgbClr val="0070C0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1438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5536" y="404664"/>
            <a:ext cx="8424936" cy="61516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76773" y="4859603"/>
            <a:ext cx="4143299" cy="247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755576" y="5085184"/>
            <a:ext cx="4755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0%	                  50%	        	   100%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08449" y="785210"/>
            <a:ext cx="33843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Step #1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483768" y="4818591"/>
            <a:ext cx="213185" cy="3436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971600" y="3212976"/>
            <a:ext cx="439248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Pass: $  8.40	      Keep: $  5.60</a:t>
            </a:r>
          </a:p>
          <a:p>
            <a:pPr marL="0" indent="0">
              <a:buNone/>
            </a:pPr>
            <a:r>
              <a:rPr lang="en-US" sz="2600" b="1" dirty="0"/>
              <a:t>          60%		 40%</a:t>
            </a:r>
          </a:p>
        </p:txBody>
      </p:sp>
      <p:sp>
        <p:nvSpPr>
          <p:cNvPr id="2" name="Rettangolo 1"/>
          <p:cNvSpPr/>
          <p:nvPr/>
        </p:nvSpPr>
        <p:spPr>
          <a:xfrm>
            <a:off x="683568" y="733708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683568" y="2513498"/>
            <a:ext cx="4860540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5798975" y="2513498"/>
            <a:ext cx="2733465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1475656" y="278092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  Resource   $ 14.00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50F0A69-41EA-8144-B375-7D7060BC1B28}"/>
              </a:ext>
            </a:extLst>
          </p:cNvPr>
          <p:cNvSpPr txBox="1">
            <a:spLocks/>
          </p:cNvSpPr>
          <p:nvPr/>
        </p:nvSpPr>
        <p:spPr>
          <a:xfrm>
            <a:off x="755576" y="1728778"/>
            <a:ext cx="7776864" cy="47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Probability of ending: 33%</a:t>
            </a:r>
          </a:p>
        </p:txBody>
      </p:sp>
      <p:sp>
        <p:nvSpPr>
          <p:cNvPr id="19" name="Rettangolo 1">
            <a:extLst>
              <a:ext uri="{FF2B5EF4-FFF2-40B4-BE49-F238E27FC236}">
                <a16:creationId xmlns:a16="http://schemas.microsoft.com/office/drawing/2014/main" id="{160AB62A-2AD6-0C4A-99EF-EDAB4C350766}"/>
              </a:ext>
            </a:extLst>
          </p:cNvPr>
          <p:cNvSpPr/>
          <p:nvPr/>
        </p:nvSpPr>
        <p:spPr>
          <a:xfrm>
            <a:off x="683568" y="1628800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6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7E6F-A9A8-E546-96FA-0A4C4F86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1232"/>
            <a:ext cx="8229600" cy="449493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Lucida Fax" panose="02060602050505020204" pitchFamily="18" charset="77"/>
              </a:rPr>
              <a:t>Part III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20 rounds</a:t>
            </a:r>
          </a:p>
          <a:p>
            <a:r>
              <a:rPr lang="en-US" dirty="0"/>
              <a:t>Probability of ending the round: 33%</a:t>
            </a:r>
          </a:p>
          <a:p>
            <a:r>
              <a:rPr lang="en-US" dirty="0"/>
              <a:t>On average +3 participants</a:t>
            </a:r>
          </a:p>
          <a:p>
            <a:r>
              <a:rPr lang="en-US" dirty="0"/>
              <a:t>Initial resource: between $0 and $24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343820-EF93-714B-9FDB-F0F2E1C3DD66}"/>
              </a:ext>
            </a:extLst>
          </p:cNvPr>
          <p:cNvSpPr txBox="1">
            <a:spLocks/>
          </p:cNvSpPr>
          <p:nvPr/>
        </p:nvSpPr>
        <p:spPr>
          <a:xfrm>
            <a:off x="685800" y="332656"/>
            <a:ext cx="7772400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>
                <a:solidFill>
                  <a:srgbClr val="0070C0"/>
                </a:solidFill>
                <a:latin typeface="Lucida Fax" panose="02060602050505020204" pitchFamily="18" charset="77"/>
              </a:rPr>
              <a:t>Summary </a:t>
            </a:r>
            <a:endParaRPr lang="en-US" sz="6600" b="1" dirty="0">
              <a:solidFill>
                <a:srgbClr val="0070C0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093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5536" y="404664"/>
            <a:ext cx="8424936" cy="61516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76773" y="4859603"/>
            <a:ext cx="4143299" cy="247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755576" y="5085184"/>
            <a:ext cx="4755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0%	                  50%	        	   100%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08449" y="785210"/>
            <a:ext cx="33843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Step #1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270583" y="4818591"/>
            <a:ext cx="213185" cy="3436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971600" y="3212976"/>
            <a:ext cx="439248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Pass: $ 11.48	      Keep: $  4.92</a:t>
            </a:r>
          </a:p>
          <a:p>
            <a:pPr marL="0" indent="0">
              <a:buNone/>
            </a:pPr>
            <a:r>
              <a:rPr lang="en-US" sz="2600" b="1" dirty="0"/>
              <a:t>          70%		 30%</a:t>
            </a:r>
          </a:p>
        </p:txBody>
      </p:sp>
      <p:sp>
        <p:nvSpPr>
          <p:cNvPr id="2" name="Rettangolo 1"/>
          <p:cNvSpPr/>
          <p:nvPr/>
        </p:nvSpPr>
        <p:spPr>
          <a:xfrm>
            <a:off x="683568" y="733708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683568" y="2513498"/>
            <a:ext cx="4860540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5798975" y="2513498"/>
            <a:ext cx="2733465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1475656" y="278092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  Resource   $ 16.40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50F0A69-41EA-8144-B375-7D7060BC1B28}"/>
              </a:ext>
            </a:extLst>
          </p:cNvPr>
          <p:cNvSpPr txBox="1">
            <a:spLocks/>
          </p:cNvSpPr>
          <p:nvPr/>
        </p:nvSpPr>
        <p:spPr>
          <a:xfrm>
            <a:off x="755576" y="1728778"/>
            <a:ext cx="7776864" cy="47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Probability of ending: 25%</a:t>
            </a:r>
          </a:p>
        </p:txBody>
      </p:sp>
      <p:sp>
        <p:nvSpPr>
          <p:cNvPr id="19" name="Rettangolo 1">
            <a:extLst>
              <a:ext uri="{FF2B5EF4-FFF2-40B4-BE49-F238E27FC236}">
                <a16:creationId xmlns:a16="http://schemas.microsoft.com/office/drawing/2014/main" id="{160AB62A-2AD6-0C4A-99EF-EDAB4C350766}"/>
              </a:ext>
            </a:extLst>
          </p:cNvPr>
          <p:cNvSpPr/>
          <p:nvPr/>
        </p:nvSpPr>
        <p:spPr>
          <a:xfrm>
            <a:off x="683568" y="1628800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6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23">
            <a:extLst>
              <a:ext uri="{FF2B5EF4-FFF2-40B4-BE49-F238E27FC236}">
                <a16:creationId xmlns:a16="http://schemas.microsoft.com/office/drawing/2014/main" id="{67DAD581-D535-3149-A445-FAB6E1E47310}"/>
              </a:ext>
            </a:extLst>
          </p:cNvPr>
          <p:cNvSpPr txBox="1"/>
          <p:nvPr/>
        </p:nvSpPr>
        <p:spPr>
          <a:xfrm>
            <a:off x="725140" y="1772816"/>
            <a:ext cx="203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Resource ($)</a:t>
            </a:r>
          </a:p>
        </p:txBody>
      </p:sp>
      <p:sp>
        <p:nvSpPr>
          <p:cNvPr id="11" name="Ovale 4">
            <a:extLst>
              <a:ext uri="{FF2B5EF4-FFF2-40B4-BE49-F238E27FC236}">
                <a16:creationId xmlns:a16="http://schemas.microsoft.com/office/drawing/2014/main" id="{3AFB272E-4504-BC45-A4DF-F65E92A9C2AD}"/>
              </a:ext>
            </a:extLst>
          </p:cNvPr>
          <p:cNvSpPr/>
          <p:nvPr/>
        </p:nvSpPr>
        <p:spPr>
          <a:xfrm>
            <a:off x="3389436" y="2348880"/>
            <a:ext cx="1580801" cy="1587831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orta 8">
            <a:extLst>
              <a:ext uri="{FF2B5EF4-FFF2-40B4-BE49-F238E27FC236}">
                <a16:creationId xmlns:a16="http://schemas.microsoft.com/office/drawing/2014/main" id="{A4F432F9-A8A6-D441-95A1-3FB9E50B96B5}"/>
              </a:ext>
            </a:extLst>
          </p:cNvPr>
          <p:cNvSpPr/>
          <p:nvPr/>
        </p:nvSpPr>
        <p:spPr>
          <a:xfrm>
            <a:off x="3389436" y="2356272"/>
            <a:ext cx="1580801" cy="1587831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ccia a destra 11">
            <a:extLst>
              <a:ext uri="{FF2B5EF4-FFF2-40B4-BE49-F238E27FC236}">
                <a16:creationId xmlns:a16="http://schemas.microsoft.com/office/drawing/2014/main" id="{BF8438D9-33EA-DB46-B113-72E227FD8828}"/>
              </a:ext>
            </a:extLst>
          </p:cNvPr>
          <p:cNvSpPr/>
          <p:nvPr/>
        </p:nvSpPr>
        <p:spPr>
          <a:xfrm>
            <a:off x="2643907" y="2837094"/>
            <a:ext cx="598105" cy="533147"/>
          </a:xfrm>
          <a:prstGeom prst="rightArrow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asellaDiTesto 23">
            <a:extLst>
              <a:ext uri="{FF2B5EF4-FFF2-40B4-BE49-F238E27FC236}">
                <a16:creationId xmlns:a16="http://schemas.microsoft.com/office/drawing/2014/main" id="{4EA6A287-38BB-CF41-AC27-A7C8D4DC17EB}"/>
              </a:ext>
            </a:extLst>
          </p:cNvPr>
          <p:cNvSpPr txBox="1"/>
          <p:nvPr/>
        </p:nvSpPr>
        <p:spPr>
          <a:xfrm>
            <a:off x="6147596" y="2018935"/>
            <a:ext cx="211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Terminate</a:t>
            </a:r>
          </a:p>
        </p:txBody>
      </p:sp>
      <p:sp>
        <p:nvSpPr>
          <p:cNvPr id="12" name="CasellaDiTesto 23">
            <a:extLst>
              <a:ext uri="{FF2B5EF4-FFF2-40B4-BE49-F238E27FC236}">
                <a16:creationId xmlns:a16="http://schemas.microsoft.com/office/drawing/2014/main" id="{1375D86A-0BDA-3344-BE79-C6406E477755}"/>
              </a:ext>
            </a:extLst>
          </p:cNvPr>
          <p:cNvSpPr txBox="1"/>
          <p:nvPr/>
        </p:nvSpPr>
        <p:spPr>
          <a:xfrm>
            <a:off x="5200719" y="1969676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25%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69B751-F8C5-0B4F-BB1F-30B85253880A}"/>
              </a:ext>
            </a:extLst>
          </p:cNvPr>
          <p:cNvCxnSpPr/>
          <p:nvPr/>
        </p:nvCxnSpPr>
        <p:spPr>
          <a:xfrm flipV="1">
            <a:off x="5045620" y="2412297"/>
            <a:ext cx="995237" cy="6454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60D18D-BB90-8540-B0C5-F049BBF7F161}"/>
              </a:ext>
            </a:extLst>
          </p:cNvPr>
          <p:cNvCxnSpPr>
            <a:cxnSpLocks/>
          </p:cNvCxnSpPr>
          <p:nvPr/>
        </p:nvCxnSpPr>
        <p:spPr>
          <a:xfrm>
            <a:off x="5045620" y="3205289"/>
            <a:ext cx="995237" cy="7353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23">
            <a:extLst>
              <a:ext uri="{FF2B5EF4-FFF2-40B4-BE49-F238E27FC236}">
                <a16:creationId xmlns:a16="http://schemas.microsoft.com/office/drawing/2014/main" id="{4038FACD-7D62-3F46-B06C-73F9AF407033}"/>
              </a:ext>
            </a:extLst>
          </p:cNvPr>
          <p:cNvSpPr txBox="1"/>
          <p:nvPr/>
        </p:nvSpPr>
        <p:spPr>
          <a:xfrm>
            <a:off x="742480" y="3861048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8" name="CasellaDiTesto 23">
            <a:extLst>
              <a:ext uri="{FF2B5EF4-FFF2-40B4-BE49-F238E27FC236}">
                <a16:creationId xmlns:a16="http://schemas.microsoft.com/office/drawing/2014/main" id="{BDCCB55C-81BD-9941-92C6-8E0AF040F49A}"/>
              </a:ext>
            </a:extLst>
          </p:cNvPr>
          <p:cNvSpPr txBox="1"/>
          <p:nvPr/>
        </p:nvSpPr>
        <p:spPr>
          <a:xfrm>
            <a:off x="6237709" y="3671909"/>
            <a:ext cx="22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Continue…</a:t>
            </a:r>
          </a:p>
        </p:txBody>
      </p:sp>
      <p:sp>
        <p:nvSpPr>
          <p:cNvPr id="19" name="CasellaDiTesto 23">
            <a:extLst>
              <a:ext uri="{FF2B5EF4-FFF2-40B4-BE49-F238E27FC236}">
                <a16:creationId xmlns:a16="http://schemas.microsoft.com/office/drawing/2014/main" id="{44BE7CD5-8B87-C04D-88BF-51D5BAFF7899}"/>
              </a:ext>
            </a:extLst>
          </p:cNvPr>
          <p:cNvSpPr txBox="1"/>
          <p:nvPr/>
        </p:nvSpPr>
        <p:spPr>
          <a:xfrm>
            <a:off x="5272727" y="391389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75%</a:t>
            </a:r>
          </a:p>
        </p:txBody>
      </p:sp>
      <p:sp>
        <p:nvSpPr>
          <p:cNvPr id="26" name="CasellaDiTesto 23">
            <a:extLst>
              <a:ext uri="{FF2B5EF4-FFF2-40B4-BE49-F238E27FC236}">
                <a16:creationId xmlns:a16="http://schemas.microsoft.com/office/drawing/2014/main" id="{B505A276-CF4B-4344-A98F-36CA59565E79}"/>
              </a:ext>
            </a:extLst>
          </p:cNvPr>
          <p:cNvSpPr txBox="1"/>
          <p:nvPr/>
        </p:nvSpPr>
        <p:spPr>
          <a:xfrm>
            <a:off x="6393513" y="4253381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1AE4B"/>
                </a:solidFill>
              </a:rPr>
              <a:t>Recipient 2</a:t>
            </a:r>
          </a:p>
          <a:p>
            <a:r>
              <a:rPr lang="en-US" sz="2400" b="1" dirty="0">
                <a:solidFill>
                  <a:srgbClr val="11AE4B"/>
                </a:solidFill>
              </a:rPr>
              <a:t>= Donor 3</a:t>
            </a:r>
          </a:p>
        </p:txBody>
      </p:sp>
      <p:sp>
        <p:nvSpPr>
          <p:cNvPr id="30" name="Torta 9">
            <a:extLst>
              <a:ext uri="{FF2B5EF4-FFF2-40B4-BE49-F238E27FC236}">
                <a16:creationId xmlns:a16="http://schemas.microsoft.com/office/drawing/2014/main" id="{016969DA-E6D3-EF44-BDB6-87407BFFE311}"/>
              </a:ext>
            </a:extLst>
          </p:cNvPr>
          <p:cNvSpPr/>
          <p:nvPr/>
        </p:nvSpPr>
        <p:spPr>
          <a:xfrm>
            <a:off x="3391992" y="2348880"/>
            <a:ext cx="1575687" cy="1638803"/>
          </a:xfrm>
          <a:prstGeom prst="pie">
            <a:avLst>
              <a:gd name="adj1" fmla="val 16177201"/>
              <a:gd name="adj2" fmla="val 300857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e 4">
            <a:extLst>
              <a:ext uri="{FF2B5EF4-FFF2-40B4-BE49-F238E27FC236}">
                <a16:creationId xmlns:a16="http://schemas.microsoft.com/office/drawing/2014/main" id="{B495F47D-0436-2A46-87E4-1888A194F4BE}"/>
              </a:ext>
            </a:extLst>
          </p:cNvPr>
          <p:cNvSpPr/>
          <p:nvPr/>
        </p:nvSpPr>
        <p:spPr>
          <a:xfrm>
            <a:off x="872531" y="2348880"/>
            <a:ext cx="1580801" cy="1587831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orta 8">
            <a:extLst>
              <a:ext uri="{FF2B5EF4-FFF2-40B4-BE49-F238E27FC236}">
                <a16:creationId xmlns:a16="http://schemas.microsoft.com/office/drawing/2014/main" id="{C974FC00-5EA0-134B-8D52-4D6C19334EA0}"/>
              </a:ext>
            </a:extLst>
          </p:cNvPr>
          <p:cNvSpPr/>
          <p:nvPr/>
        </p:nvSpPr>
        <p:spPr>
          <a:xfrm>
            <a:off x="872531" y="2356272"/>
            <a:ext cx="1580801" cy="1587831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asellaDiTesto 23">
            <a:extLst>
              <a:ext uri="{FF2B5EF4-FFF2-40B4-BE49-F238E27FC236}">
                <a16:creationId xmlns:a16="http://schemas.microsoft.com/office/drawing/2014/main" id="{FF2F7C6E-6E42-A44C-91AC-983D29B564FA}"/>
              </a:ext>
            </a:extLst>
          </p:cNvPr>
          <p:cNvSpPr txBox="1"/>
          <p:nvPr/>
        </p:nvSpPr>
        <p:spPr>
          <a:xfrm>
            <a:off x="3404625" y="3995075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Recipient 1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= Donor 2</a:t>
            </a:r>
          </a:p>
        </p:txBody>
      </p:sp>
    </p:spTree>
    <p:extLst>
      <p:ext uri="{BB962C8B-B14F-4D97-AF65-F5344CB8AC3E}">
        <p14:creationId xmlns:p14="http://schemas.microsoft.com/office/powerpoint/2010/main" val="3670270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7E6F-A9A8-E546-96FA-0A4C4F86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1232"/>
            <a:ext cx="8229600" cy="449493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Lucida Fax" panose="02060602050505020204" pitchFamily="18" charset="77"/>
              </a:rPr>
              <a:t>Part IV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15 rounds</a:t>
            </a:r>
          </a:p>
          <a:p>
            <a:r>
              <a:rPr lang="en-US" dirty="0"/>
              <a:t>Probability of ending the round: 25%</a:t>
            </a:r>
          </a:p>
          <a:p>
            <a:r>
              <a:rPr lang="en-US" dirty="0"/>
              <a:t>On average +4 participants</a:t>
            </a:r>
          </a:p>
          <a:p>
            <a:r>
              <a:rPr lang="en-US" dirty="0"/>
              <a:t>Initial resource: between $0 and $30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343820-EF93-714B-9FDB-F0F2E1C3DD66}"/>
              </a:ext>
            </a:extLst>
          </p:cNvPr>
          <p:cNvSpPr txBox="1">
            <a:spLocks/>
          </p:cNvSpPr>
          <p:nvPr/>
        </p:nvSpPr>
        <p:spPr>
          <a:xfrm>
            <a:off x="685800" y="332656"/>
            <a:ext cx="7772400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>
                <a:solidFill>
                  <a:srgbClr val="0070C0"/>
                </a:solidFill>
                <a:latin typeface="Lucida Fax" panose="02060602050505020204" pitchFamily="18" charset="77"/>
              </a:rPr>
              <a:t>Summary </a:t>
            </a:r>
            <a:endParaRPr lang="en-US" sz="6600" b="1" dirty="0">
              <a:solidFill>
                <a:srgbClr val="0070C0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982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611560" y="1765768"/>
            <a:ext cx="3096000" cy="3096344"/>
          </a:xfrm>
          <a:prstGeom prst="ellips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/>
          <p:cNvSpPr/>
          <p:nvPr/>
        </p:nvSpPr>
        <p:spPr>
          <a:xfrm>
            <a:off x="5436440" y="1765768"/>
            <a:ext cx="3096000" cy="3096344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ccia a destra 6"/>
          <p:cNvSpPr/>
          <p:nvPr/>
        </p:nvSpPr>
        <p:spPr>
          <a:xfrm>
            <a:off x="3995936" y="2845888"/>
            <a:ext cx="1152128" cy="936104"/>
          </a:xfrm>
          <a:prstGeom prst="rightArrow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orta 8"/>
          <p:cNvSpPr/>
          <p:nvPr/>
        </p:nvSpPr>
        <p:spPr>
          <a:xfrm>
            <a:off x="5436440" y="1773160"/>
            <a:ext cx="3096000" cy="3096000"/>
          </a:xfrm>
          <a:prstGeom prst="pie">
            <a:avLst>
              <a:gd name="adj1" fmla="val 11305"/>
              <a:gd name="adj2" fmla="val 8737627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asellaDiTesto 23">
            <a:extLst>
              <a:ext uri="{FF2B5EF4-FFF2-40B4-BE49-F238E27FC236}">
                <a16:creationId xmlns:a16="http://schemas.microsoft.com/office/drawing/2014/main" id="{BDFA73DE-8385-E34C-8528-9420A9B3EE61}"/>
              </a:ext>
            </a:extLst>
          </p:cNvPr>
          <p:cNvSpPr txBox="1"/>
          <p:nvPr/>
        </p:nvSpPr>
        <p:spPr>
          <a:xfrm>
            <a:off x="571857" y="797803"/>
            <a:ext cx="3352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Resource ($)</a:t>
            </a:r>
          </a:p>
        </p:txBody>
      </p:sp>
      <p:sp>
        <p:nvSpPr>
          <p:cNvPr id="8" name="CasellaDiTesto 23">
            <a:extLst>
              <a:ext uri="{FF2B5EF4-FFF2-40B4-BE49-F238E27FC236}">
                <a16:creationId xmlns:a16="http://schemas.microsoft.com/office/drawing/2014/main" id="{92DE7CBD-E882-A645-9415-BC33A5B20E8D}"/>
              </a:ext>
            </a:extLst>
          </p:cNvPr>
          <p:cNvSpPr txBox="1"/>
          <p:nvPr/>
        </p:nvSpPr>
        <p:spPr>
          <a:xfrm>
            <a:off x="6093009" y="815286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0" name="CasellaDiTesto 23">
            <a:extLst>
              <a:ext uri="{FF2B5EF4-FFF2-40B4-BE49-F238E27FC236}">
                <a16:creationId xmlns:a16="http://schemas.microsoft.com/office/drawing/2014/main" id="{4BE271AE-EBE6-E046-8003-D52918A21E5D}"/>
              </a:ext>
            </a:extLst>
          </p:cNvPr>
          <p:cNvSpPr txBox="1"/>
          <p:nvPr/>
        </p:nvSpPr>
        <p:spPr>
          <a:xfrm>
            <a:off x="5700433" y="4981597"/>
            <a:ext cx="2568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Recipient</a:t>
            </a:r>
          </a:p>
        </p:txBody>
      </p:sp>
    </p:spTree>
    <p:extLst>
      <p:ext uri="{BB962C8B-B14F-4D97-AF65-F5344CB8AC3E}">
        <p14:creationId xmlns:p14="http://schemas.microsoft.com/office/powerpoint/2010/main" val="22851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5536" y="404664"/>
            <a:ext cx="8424936" cy="61516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76773" y="4859603"/>
            <a:ext cx="4143299" cy="247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755576" y="5085184"/>
            <a:ext cx="4755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0%	                  50%	        	   100%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08449" y="785210"/>
            <a:ext cx="33843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Step #1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3278695" y="4818591"/>
            <a:ext cx="213185" cy="3436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971600" y="3212976"/>
            <a:ext cx="439248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Pass: $  3.20	      Keep: $  4.80</a:t>
            </a:r>
          </a:p>
          <a:p>
            <a:pPr marL="0" indent="0">
              <a:buNone/>
            </a:pPr>
            <a:r>
              <a:rPr lang="en-US" sz="2600" b="1" dirty="0"/>
              <a:t>          40%		 60%</a:t>
            </a:r>
          </a:p>
        </p:txBody>
      </p:sp>
      <p:sp>
        <p:nvSpPr>
          <p:cNvPr id="2" name="Rettangolo 1"/>
          <p:cNvSpPr/>
          <p:nvPr/>
        </p:nvSpPr>
        <p:spPr>
          <a:xfrm>
            <a:off x="683568" y="733708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683568" y="2513498"/>
            <a:ext cx="4860540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5798975" y="2513498"/>
            <a:ext cx="2733465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1475656" y="278092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  Resource   $ 8.00</a:t>
            </a:r>
          </a:p>
        </p:txBody>
      </p:sp>
      <p:sp>
        <p:nvSpPr>
          <p:cNvPr id="19" name="Rettangolo 1">
            <a:extLst>
              <a:ext uri="{FF2B5EF4-FFF2-40B4-BE49-F238E27FC236}">
                <a16:creationId xmlns:a16="http://schemas.microsoft.com/office/drawing/2014/main" id="{160AB62A-2AD6-0C4A-99EF-EDAB4C350766}"/>
              </a:ext>
            </a:extLst>
          </p:cNvPr>
          <p:cNvSpPr/>
          <p:nvPr/>
        </p:nvSpPr>
        <p:spPr>
          <a:xfrm>
            <a:off x="683568" y="1628800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5536" y="404664"/>
            <a:ext cx="8424936" cy="61516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08449" y="785210"/>
            <a:ext cx="33843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Step #2</a:t>
            </a:r>
          </a:p>
        </p:txBody>
      </p:sp>
      <p:sp>
        <p:nvSpPr>
          <p:cNvPr id="2" name="Rettangolo 1"/>
          <p:cNvSpPr/>
          <p:nvPr/>
        </p:nvSpPr>
        <p:spPr>
          <a:xfrm>
            <a:off x="683568" y="733708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683568" y="2513498"/>
            <a:ext cx="4860540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5798975" y="2513498"/>
            <a:ext cx="2733465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1475656" y="3551673"/>
            <a:ext cx="3312368" cy="88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You received $ 3.20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50F0A69-41EA-8144-B375-7D7060BC1B28}"/>
              </a:ext>
            </a:extLst>
          </p:cNvPr>
          <p:cNvSpPr txBox="1">
            <a:spLocks/>
          </p:cNvSpPr>
          <p:nvPr/>
        </p:nvSpPr>
        <p:spPr>
          <a:xfrm>
            <a:off x="755576" y="1728778"/>
            <a:ext cx="7776864" cy="47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Current round reached the end</a:t>
            </a:r>
          </a:p>
        </p:txBody>
      </p:sp>
      <p:sp>
        <p:nvSpPr>
          <p:cNvPr id="19" name="Rettangolo 1">
            <a:extLst>
              <a:ext uri="{FF2B5EF4-FFF2-40B4-BE49-F238E27FC236}">
                <a16:creationId xmlns:a16="http://schemas.microsoft.com/office/drawing/2014/main" id="{160AB62A-2AD6-0C4A-99EF-EDAB4C350766}"/>
              </a:ext>
            </a:extLst>
          </p:cNvPr>
          <p:cNvSpPr/>
          <p:nvPr/>
        </p:nvSpPr>
        <p:spPr>
          <a:xfrm>
            <a:off x="683568" y="1628800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A4BA-8C88-0842-BDB0-4D2F77650AEE}"/>
              </a:ext>
            </a:extLst>
          </p:cNvPr>
          <p:cNvSpPr/>
          <p:nvPr/>
        </p:nvSpPr>
        <p:spPr>
          <a:xfrm>
            <a:off x="2339752" y="4941168"/>
            <a:ext cx="1368152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77999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7E6F-A9A8-E546-96FA-0A4C4F86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1232"/>
            <a:ext cx="8229600" cy="449493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Lucida Fax" panose="02060602050505020204" pitchFamily="18" charset="77"/>
              </a:rPr>
              <a:t>Part 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20 rounds</a:t>
            </a:r>
          </a:p>
          <a:p>
            <a:r>
              <a:rPr lang="en-US"/>
              <a:t>2 participants: </a:t>
            </a:r>
            <a:r>
              <a:rPr lang="en-US" dirty="0"/>
              <a:t>Donor and Receiver</a:t>
            </a:r>
          </a:p>
          <a:p>
            <a:r>
              <a:rPr lang="en-US" dirty="0"/>
              <a:t>Initial resource: between $0 and $12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343820-EF93-714B-9FDB-F0F2E1C3DD66}"/>
              </a:ext>
            </a:extLst>
          </p:cNvPr>
          <p:cNvSpPr txBox="1">
            <a:spLocks/>
          </p:cNvSpPr>
          <p:nvPr/>
        </p:nvSpPr>
        <p:spPr>
          <a:xfrm>
            <a:off x="685800" y="332656"/>
            <a:ext cx="7772400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>
                <a:solidFill>
                  <a:srgbClr val="0070C0"/>
                </a:solidFill>
                <a:latin typeface="Lucida Fax" panose="02060602050505020204" pitchFamily="18" charset="77"/>
              </a:rPr>
              <a:t>Summary </a:t>
            </a:r>
            <a:endParaRPr lang="en-US" sz="6600" b="1" dirty="0">
              <a:solidFill>
                <a:srgbClr val="0070C0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5956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23">
            <a:extLst>
              <a:ext uri="{FF2B5EF4-FFF2-40B4-BE49-F238E27FC236}">
                <a16:creationId xmlns:a16="http://schemas.microsoft.com/office/drawing/2014/main" id="{67DAD581-D535-3149-A445-FAB6E1E47310}"/>
              </a:ext>
            </a:extLst>
          </p:cNvPr>
          <p:cNvSpPr txBox="1"/>
          <p:nvPr/>
        </p:nvSpPr>
        <p:spPr>
          <a:xfrm>
            <a:off x="-36512" y="1772816"/>
            <a:ext cx="203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Resource ($)</a:t>
            </a:r>
          </a:p>
        </p:txBody>
      </p:sp>
      <p:sp>
        <p:nvSpPr>
          <p:cNvPr id="11" name="Ovale 4">
            <a:extLst>
              <a:ext uri="{FF2B5EF4-FFF2-40B4-BE49-F238E27FC236}">
                <a16:creationId xmlns:a16="http://schemas.microsoft.com/office/drawing/2014/main" id="{3AFB272E-4504-BC45-A4DF-F65E92A9C2AD}"/>
              </a:ext>
            </a:extLst>
          </p:cNvPr>
          <p:cNvSpPr/>
          <p:nvPr/>
        </p:nvSpPr>
        <p:spPr>
          <a:xfrm>
            <a:off x="2627784" y="2348880"/>
            <a:ext cx="1580801" cy="1587831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orta 8">
            <a:extLst>
              <a:ext uri="{FF2B5EF4-FFF2-40B4-BE49-F238E27FC236}">
                <a16:creationId xmlns:a16="http://schemas.microsoft.com/office/drawing/2014/main" id="{A4F432F9-A8A6-D441-95A1-3FB9E50B96B5}"/>
              </a:ext>
            </a:extLst>
          </p:cNvPr>
          <p:cNvSpPr/>
          <p:nvPr/>
        </p:nvSpPr>
        <p:spPr>
          <a:xfrm>
            <a:off x="2627784" y="2356272"/>
            <a:ext cx="1580801" cy="1587831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ccia a destra 11">
            <a:extLst>
              <a:ext uri="{FF2B5EF4-FFF2-40B4-BE49-F238E27FC236}">
                <a16:creationId xmlns:a16="http://schemas.microsoft.com/office/drawing/2014/main" id="{BF8438D9-33EA-DB46-B113-72E227FD8828}"/>
              </a:ext>
            </a:extLst>
          </p:cNvPr>
          <p:cNvSpPr/>
          <p:nvPr/>
        </p:nvSpPr>
        <p:spPr>
          <a:xfrm>
            <a:off x="1882255" y="2837094"/>
            <a:ext cx="598105" cy="533147"/>
          </a:xfrm>
          <a:prstGeom prst="rightArrow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asellaDiTesto 23">
            <a:extLst>
              <a:ext uri="{FF2B5EF4-FFF2-40B4-BE49-F238E27FC236}">
                <a16:creationId xmlns:a16="http://schemas.microsoft.com/office/drawing/2014/main" id="{4EA6A287-38BB-CF41-AC27-A7C8D4DC17EB}"/>
              </a:ext>
            </a:extLst>
          </p:cNvPr>
          <p:cNvSpPr txBox="1"/>
          <p:nvPr/>
        </p:nvSpPr>
        <p:spPr>
          <a:xfrm>
            <a:off x="5220072" y="804850"/>
            <a:ext cx="211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Terminate</a:t>
            </a:r>
          </a:p>
        </p:txBody>
      </p:sp>
      <p:sp>
        <p:nvSpPr>
          <p:cNvPr id="12" name="CasellaDiTesto 23">
            <a:extLst>
              <a:ext uri="{FF2B5EF4-FFF2-40B4-BE49-F238E27FC236}">
                <a16:creationId xmlns:a16="http://schemas.microsoft.com/office/drawing/2014/main" id="{1375D86A-0BDA-3344-BE79-C6406E477755}"/>
              </a:ext>
            </a:extLst>
          </p:cNvPr>
          <p:cNvSpPr txBox="1"/>
          <p:nvPr/>
        </p:nvSpPr>
        <p:spPr>
          <a:xfrm>
            <a:off x="4315324" y="23562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69B751-F8C5-0B4F-BB1F-30B85253880A}"/>
              </a:ext>
            </a:extLst>
          </p:cNvPr>
          <p:cNvCxnSpPr/>
          <p:nvPr/>
        </p:nvCxnSpPr>
        <p:spPr>
          <a:xfrm flipV="1">
            <a:off x="4283968" y="2412297"/>
            <a:ext cx="995237" cy="6454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60D18D-BB90-8540-B0C5-F049BBF7F161}"/>
              </a:ext>
            </a:extLst>
          </p:cNvPr>
          <p:cNvCxnSpPr>
            <a:cxnSpLocks/>
          </p:cNvCxnSpPr>
          <p:nvPr/>
        </p:nvCxnSpPr>
        <p:spPr>
          <a:xfrm>
            <a:off x="4283968" y="3205289"/>
            <a:ext cx="995237" cy="7353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23">
            <a:extLst>
              <a:ext uri="{FF2B5EF4-FFF2-40B4-BE49-F238E27FC236}">
                <a16:creationId xmlns:a16="http://schemas.microsoft.com/office/drawing/2014/main" id="{4038FACD-7D62-3F46-B06C-73F9AF407033}"/>
              </a:ext>
            </a:extLst>
          </p:cNvPr>
          <p:cNvSpPr txBox="1"/>
          <p:nvPr/>
        </p:nvSpPr>
        <p:spPr>
          <a:xfrm>
            <a:off x="-19172" y="3861048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7" name="CasellaDiTesto 23">
            <a:extLst>
              <a:ext uri="{FF2B5EF4-FFF2-40B4-BE49-F238E27FC236}">
                <a16:creationId xmlns:a16="http://schemas.microsoft.com/office/drawing/2014/main" id="{D3A11EE8-9B56-8F4B-A705-92BD166D5AB4}"/>
              </a:ext>
            </a:extLst>
          </p:cNvPr>
          <p:cNvSpPr txBox="1"/>
          <p:nvPr/>
        </p:nvSpPr>
        <p:spPr>
          <a:xfrm>
            <a:off x="7249934" y="1772816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Recipient 1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= Donor 2</a:t>
            </a:r>
          </a:p>
        </p:txBody>
      </p:sp>
      <p:sp>
        <p:nvSpPr>
          <p:cNvPr id="18" name="CasellaDiTesto 23">
            <a:extLst>
              <a:ext uri="{FF2B5EF4-FFF2-40B4-BE49-F238E27FC236}">
                <a16:creationId xmlns:a16="http://schemas.microsoft.com/office/drawing/2014/main" id="{BDCCB55C-81BD-9941-92C6-8E0AF040F49A}"/>
              </a:ext>
            </a:extLst>
          </p:cNvPr>
          <p:cNvSpPr txBox="1"/>
          <p:nvPr/>
        </p:nvSpPr>
        <p:spPr>
          <a:xfrm>
            <a:off x="5220072" y="4798893"/>
            <a:ext cx="22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Continue…</a:t>
            </a:r>
          </a:p>
        </p:txBody>
      </p:sp>
      <p:sp>
        <p:nvSpPr>
          <p:cNvPr id="19" name="CasellaDiTesto 23">
            <a:extLst>
              <a:ext uri="{FF2B5EF4-FFF2-40B4-BE49-F238E27FC236}">
                <a16:creationId xmlns:a16="http://schemas.microsoft.com/office/drawing/2014/main" id="{44BE7CD5-8B87-C04D-88BF-51D5BAFF7899}"/>
              </a:ext>
            </a:extLst>
          </p:cNvPr>
          <p:cNvSpPr txBox="1"/>
          <p:nvPr/>
        </p:nvSpPr>
        <p:spPr>
          <a:xfrm>
            <a:off x="4328833" y="357591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50%</a:t>
            </a:r>
          </a:p>
        </p:txBody>
      </p:sp>
      <p:sp>
        <p:nvSpPr>
          <p:cNvPr id="21" name="Ovale 4">
            <a:extLst>
              <a:ext uri="{FF2B5EF4-FFF2-40B4-BE49-F238E27FC236}">
                <a16:creationId xmlns:a16="http://schemas.microsoft.com/office/drawing/2014/main" id="{3FE1B83C-9BEC-664F-979B-B013B8809A5A}"/>
              </a:ext>
            </a:extLst>
          </p:cNvPr>
          <p:cNvSpPr/>
          <p:nvPr/>
        </p:nvSpPr>
        <p:spPr>
          <a:xfrm>
            <a:off x="5383627" y="3189588"/>
            <a:ext cx="1580801" cy="156702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orta 8">
            <a:extLst>
              <a:ext uri="{FF2B5EF4-FFF2-40B4-BE49-F238E27FC236}">
                <a16:creationId xmlns:a16="http://schemas.microsoft.com/office/drawing/2014/main" id="{D37FFD35-F0C5-D345-840D-26E6436B46A7}"/>
              </a:ext>
            </a:extLst>
          </p:cNvPr>
          <p:cNvSpPr/>
          <p:nvPr/>
        </p:nvSpPr>
        <p:spPr>
          <a:xfrm>
            <a:off x="5383627" y="3177857"/>
            <a:ext cx="1580801" cy="1554678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orta 9">
            <a:extLst>
              <a:ext uri="{FF2B5EF4-FFF2-40B4-BE49-F238E27FC236}">
                <a16:creationId xmlns:a16="http://schemas.microsoft.com/office/drawing/2014/main" id="{AEB8A167-6B62-5240-A478-36904CC723B7}"/>
              </a:ext>
            </a:extLst>
          </p:cNvPr>
          <p:cNvSpPr/>
          <p:nvPr/>
        </p:nvSpPr>
        <p:spPr>
          <a:xfrm>
            <a:off x="5388741" y="3212976"/>
            <a:ext cx="1575687" cy="1638803"/>
          </a:xfrm>
          <a:prstGeom prst="pie">
            <a:avLst>
              <a:gd name="adj1" fmla="val 16177201"/>
              <a:gd name="adj2" fmla="val 300857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e 4">
            <a:extLst>
              <a:ext uri="{FF2B5EF4-FFF2-40B4-BE49-F238E27FC236}">
                <a16:creationId xmlns:a16="http://schemas.microsoft.com/office/drawing/2014/main" id="{49D3091C-C499-EC48-90BF-C96951685C82}"/>
              </a:ext>
            </a:extLst>
          </p:cNvPr>
          <p:cNvSpPr/>
          <p:nvPr/>
        </p:nvSpPr>
        <p:spPr>
          <a:xfrm>
            <a:off x="5383627" y="1428244"/>
            <a:ext cx="1580801" cy="1567022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orta 8">
            <a:extLst>
              <a:ext uri="{FF2B5EF4-FFF2-40B4-BE49-F238E27FC236}">
                <a16:creationId xmlns:a16="http://schemas.microsoft.com/office/drawing/2014/main" id="{F9557AE7-E518-494E-B2DB-E4B12B4001F1}"/>
              </a:ext>
            </a:extLst>
          </p:cNvPr>
          <p:cNvSpPr/>
          <p:nvPr/>
        </p:nvSpPr>
        <p:spPr>
          <a:xfrm>
            <a:off x="5383627" y="1416513"/>
            <a:ext cx="1580801" cy="1587830"/>
          </a:xfrm>
          <a:prstGeom prst="pie">
            <a:avLst>
              <a:gd name="adj1" fmla="val 16177201"/>
              <a:gd name="adj2" fmla="val 5380134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orta 9">
            <a:extLst>
              <a:ext uri="{FF2B5EF4-FFF2-40B4-BE49-F238E27FC236}">
                <a16:creationId xmlns:a16="http://schemas.microsoft.com/office/drawing/2014/main" id="{A8BA27AC-969A-3D42-ADFB-1642597CE6A6}"/>
              </a:ext>
            </a:extLst>
          </p:cNvPr>
          <p:cNvSpPr/>
          <p:nvPr/>
        </p:nvSpPr>
        <p:spPr>
          <a:xfrm>
            <a:off x="5388741" y="1412776"/>
            <a:ext cx="1575687" cy="1735583"/>
          </a:xfrm>
          <a:prstGeom prst="pie">
            <a:avLst>
              <a:gd name="adj1" fmla="val 16177201"/>
              <a:gd name="adj2" fmla="val 300857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asellaDiTesto 23">
            <a:extLst>
              <a:ext uri="{FF2B5EF4-FFF2-40B4-BE49-F238E27FC236}">
                <a16:creationId xmlns:a16="http://schemas.microsoft.com/office/drawing/2014/main" id="{B505A276-CF4B-4344-A98F-36CA59565E79}"/>
              </a:ext>
            </a:extLst>
          </p:cNvPr>
          <p:cNvSpPr txBox="1"/>
          <p:nvPr/>
        </p:nvSpPr>
        <p:spPr>
          <a:xfrm>
            <a:off x="7380312" y="4182179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1AE4B"/>
                </a:solidFill>
              </a:rPr>
              <a:t>Recipient 2</a:t>
            </a:r>
          </a:p>
          <a:p>
            <a:r>
              <a:rPr lang="en-US" sz="2400" b="1" dirty="0">
                <a:solidFill>
                  <a:srgbClr val="11AE4B"/>
                </a:solidFill>
              </a:rPr>
              <a:t>= Donor 3</a:t>
            </a:r>
          </a:p>
        </p:txBody>
      </p:sp>
      <p:sp>
        <p:nvSpPr>
          <p:cNvPr id="27" name="CasellaDiTesto 23">
            <a:extLst>
              <a:ext uri="{FF2B5EF4-FFF2-40B4-BE49-F238E27FC236}">
                <a16:creationId xmlns:a16="http://schemas.microsoft.com/office/drawing/2014/main" id="{A08115A0-DF06-EE42-8EC2-759E9172D70B}"/>
              </a:ext>
            </a:extLst>
          </p:cNvPr>
          <p:cNvSpPr txBox="1"/>
          <p:nvPr/>
        </p:nvSpPr>
        <p:spPr>
          <a:xfrm>
            <a:off x="7452320" y="3228275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Recipient 1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= Donor 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00022D2-F654-F349-89BB-A2DA3D5A5A6C}"/>
              </a:ext>
            </a:extLst>
          </p:cNvPr>
          <p:cNvSpPr/>
          <p:nvPr/>
        </p:nvSpPr>
        <p:spPr>
          <a:xfrm>
            <a:off x="6964428" y="1412776"/>
            <a:ext cx="348751" cy="1582490"/>
          </a:xfrm>
          <a:prstGeom prst="rightBrace">
            <a:avLst>
              <a:gd name="adj1" fmla="val 64517"/>
              <a:gd name="adj2" fmla="val 47936"/>
            </a:avLst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9201FF5C-284A-894B-9D56-B9AA78262DCE}"/>
              </a:ext>
            </a:extLst>
          </p:cNvPr>
          <p:cNvSpPr/>
          <p:nvPr/>
        </p:nvSpPr>
        <p:spPr>
          <a:xfrm>
            <a:off x="7066214" y="3207326"/>
            <a:ext cx="348751" cy="851946"/>
          </a:xfrm>
          <a:prstGeom prst="rightBrace">
            <a:avLst>
              <a:gd name="adj1" fmla="val 64517"/>
              <a:gd name="adj2" fmla="val 32603"/>
            </a:avLst>
          </a:prstGeom>
          <a:ln w="412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EE3538BD-37D1-D348-8415-603C535AADC4}"/>
              </a:ext>
            </a:extLst>
          </p:cNvPr>
          <p:cNvSpPr/>
          <p:nvPr/>
        </p:nvSpPr>
        <p:spPr>
          <a:xfrm>
            <a:off x="7066214" y="4189730"/>
            <a:ext cx="348751" cy="609163"/>
          </a:xfrm>
          <a:prstGeom prst="rightBrace">
            <a:avLst>
              <a:gd name="adj1" fmla="val 64517"/>
              <a:gd name="adj2" fmla="val 47936"/>
            </a:avLst>
          </a:prstGeom>
          <a:ln w="41275">
            <a:solidFill>
              <a:srgbClr val="11AE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orta 9">
            <a:extLst>
              <a:ext uri="{FF2B5EF4-FFF2-40B4-BE49-F238E27FC236}">
                <a16:creationId xmlns:a16="http://schemas.microsoft.com/office/drawing/2014/main" id="{016969DA-E6D3-EF44-BDB6-87407BFFE311}"/>
              </a:ext>
            </a:extLst>
          </p:cNvPr>
          <p:cNvSpPr/>
          <p:nvPr/>
        </p:nvSpPr>
        <p:spPr>
          <a:xfrm>
            <a:off x="2630340" y="2348880"/>
            <a:ext cx="1575687" cy="1638803"/>
          </a:xfrm>
          <a:prstGeom prst="pie">
            <a:avLst>
              <a:gd name="adj1" fmla="val 16177201"/>
              <a:gd name="adj2" fmla="val 300857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e 4">
            <a:extLst>
              <a:ext uri="{FF2B5EF4-FFF2-40B4-BE49-F238E27FC236}">
                <a16:creationId xmlns:a16="http://schemas.microsoft.com/office/drawing/2014/main" id="{B495F47D-0436-2A46-87E4-1888A194F4BE}"/>
              </a:ext>
            </a:extLst>
          </p:cNvPr>
          <p:cNvSpPr/>
          <p:nvPr/>
        </p:nvSpPr>
        <p:spPr>
          <a:xfrm>
            <a:off x="110879" y="2348880"/>
            <a:ext cx="1580801" cy="1587831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orta 8">
            <a:extLst>
              <a:ext uri="{FF2B5EF4-FFF2-40B4-BE49-F238E27FC236}">
                <a16:creationId xmlns:a16="http://schemas.microsoft.com/office/drawing/2014/main" id="{C974FC00-5EA0-134B-8D52-4D6C19334EA0}"/>
              </a:ext>
            </a:extLst>
          </p:cNvPr>
          <p:cNvSpPr/>
          <p:nvPr/>
        </p:nvSpPr>
        <p:spPr>
          <a:xfrm>
            <a:off x="110879" y="2356272"/>
            <a:ext cx="1580801" cy="1587831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asellaDiTesto 23">
            <a:extLst>
              <a:ext uri="{FF2B5EF4-FFF2-40B4-BE49-F238E27FC236}">
                <a16:creationId xmlns:a16="http://schemas.microsoft.com/office/drawing/2014/main" id="{FF2F7C6E-6E42-A44C-91AC-983D29B564FA}"/>
              </a:ext>
            </a:extLst>
          </p:cNvPr>
          <p:cNvSpPr txBox="1"/>
          <p:nvPr/>
        </p:nvSpPr>
        <p:spPr>
          <a:xfrm>
            <a:off x="2642973" y="3995075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Recipient 1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= Donor 2</a:t>
            </a:r>
          </a:p>
        </p:txBody>
      </p:sp>
    </p:spTree>
    <p:extLst>
      <p:ext uri="{BB962C8B-B14F-4D97-AF65-F5344CB8AC3E}">
        <p14:creationId xmlns:p14="http://schemas.microsoft.com/office/powerpoint/2010/main" val="164860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395536" y="404664"/>
            <a:ext cx="8424936" cy="61516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ttangolo 4"/>
          <p:cNvSpPr/>
          <p:nvPr/>
        </p:nvSpPr>
        <p:spPr>
          <a:xfrm>
            <a:off x="1076773" y="4859603"/>
            <a:ext cx="4143299" cy="247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egnaposto contenuto 2"/>
          <p:cNvSpPr txBox="1">
            <a:spLocks/>
          </p:cNvSpPr>
          <p:nvPr/>
        </p:nvSpPr>
        <p:spPr>
          <a:xfrm>
            <a:off x="755576" y="5085184"/>
            <a:ext cx="4755367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0%	                  50%	        	   100%</a:t>
            </a: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608449" y="785210"/>
            <a:ext cx="3384376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 Step #1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2699792" y="4818591"/>
            <a:ext cx="213185" cy="34360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egnaposto contenuto 2"/>
          <p:cNvSpPr txBox="1">
            <a:spLocks/>
          </p:cNvSpPr>
          <p:nvPr/>
        </p:nvSpPr>
        <p:spPr>
          <a:xfrm>
            <a:off x="971600" y="3212976"/>
            <a:ext cx="4392488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Pass: $  5.77	      Keep: $  4.73</a:t>
            </a:r>
          </a:p>
          <a:p>
            <a:pPr marL="0" indent="0">
              <a:buNone/>
            </a:pPr>
            <a:r>
              <a:rPr lang="en-US" sz="2600" b="1" dirty="0"/>
              <a:t>          55%		 45%</a:t>
            </a:r>
          </a:p>
        </p:txBody>
      </p:sp>
      <p:sp>
        <p:nvSpPr>
          <p:cNvPr id="2" name="Rettangolo 1"/>
          <p:cNvSpPr/>
          <p:nvPr/>
        </p:nvSpPr>
        <p:spPr>
          <a:xfrm>
            <a:off x="683568" y="733708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/>
          <p:cNvSpPr/>
          <p:nvPr/>
        </p:nvSpPr>
        <p:spPr>
          <a:xfrm>
            <a:off x="683568" y="2513498"/>
            <a:ext cx="4860540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/>
          <p:cNvSpPr/>
          <p:nvPr/>
        </p:nvSpPr>
        <p:spPr>
          <a:xfrm>
            <a:off x="5798975" y="2513498"/>
            <a:ext cx="2733465" cy="3795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egnaposto contenuto 2"/>
          <p:cNvSpPr txBox="1">
            <a:spLocks/>
          </p:cNvSpPr>
          <p:nvPr/>
        </p:nvSpPr>
        <p:spPr>
          <a:xfrm>
            <a:off x="1475656" y="2780928"/>
            <a:ext cx="33123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  Resource   $ 10.50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50F0A69-41EA-8144-B375-7D7060BC1B28}"/>
              </a:ext>
            </a:extLst>
          </p:cNvPr>
          <p:cNvSpPr txBox="1">
            <a:spLocks/>
          </p:cNvSpPr>
          <p:nvPr/>
        </p:nvSpPr>
        <p:spPr>
          <a:xfrm>
            <a:off x="755576" y="1728778"/>
            <a:ext cx="7776864" cy="47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Probability of ending: 50%</a:t>
            </a:r>
          </a:p>
        </p:txBody>
      </p:sp>
      <p:sp>
        <p:nvSpPr>
          <p:cNvPr id="19" name="Rettangolo 1">
            <a:extLst>
              <a:ext uri="{FF2B5EF4-FFF2-40B4-BE49-F238E27FC236}">
                <a16:creationId xmlns:a16="http://schemas.microsoft.com/office/drawing/2014/main" id="{160AB62A-2AD6-0C4A-99EF-EDAB4C350766}"/>
              </a:ext>
            </a:extLst>
          </p:cNvPr>
          <p:cNvSpPr/>
          <p:nvPr/>
        </p:nvSpPr>
        <p:spPr>
          <a:xfrm>
            <a:off x="683568" y="1628800"/>
            <a:ext cx="7848872" cy="679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7E6F-A9A8-E546-96FA-0A4C4F86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31232"/>
            <a:ext cx="8229600" cy="4494932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Lucida Fax" panose="02060602050505020204" pitchFamily="18" charset="77"/>
              </a:rPr>
              <a:t>Part II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20 rounds</a:t>
            </a:r>
          </a:p>
          <a:p>
            <a:r>
              <a:rPr lang="en-US" dirty="0"/>
              <a:t>Probability of ending the round: 50%</a:t>
            </a:r>
          </a:p>
          <a:p>
            <a:r>
              <a:rPr lang="en-US" dirty="0"/>
              <a:t>On average +2 participants</a:t>
            </a:r>
          </a:p>
          <a:p>
            <a:r>
              <a:rPr lang="en-US" dirty="0"/>
              <a:t>Initial resource: between $0 and $18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343820-EF93-714B-9FDB-F0F2E1C3DD66}"/>
              </a:ext>
            </a:extLst>
          </p:cNvPr>
          <p:cNvSpPr txBox="1">
            <a:spLocks/>
          </p:cNvSpPr>
          <p:nvPr/>
        </p:nvSpPr>
        <p:spPr>
          <a:xfrm>
            <a:off x="685800" y="332656"/>
            <a:ext cx="7772400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>
                <a:solidFill>
                  <a:srgbClr val="0070C0"/>
                </a:solidFill>
                <a:latin typeface="Lucida Fax" panose="02060602050505020204" pitchFamily="18" charset="77"/>
              </a:rPr>
              <a:t>Summary </a:t>
            </a:r>
            <a:endParaRPr lang="en-US" sz="6600" b="1" dirty="0">
              <a:solidFill>
                <a:srgbClr val="0070C0"/>
              </a:solidFill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169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23">
            <a:extLst>
              <a:ext uri="{FF2B5EF4-FFF2-40B4-BE49-F238E27FC236}">
                <a16:creationId xmlns:a16="http://schemas.microsoft.com/office/drawing/2014/main" id="{67DAD581-D535-3149-A445-FAB6E1E47310}"/>
              </a:ext>
            </a:extLst>
          </p:cNvPr>
          <p:cNvSpPr txBox="1"/>
          <p:nvPr/>
        </p:nvSpPr>
        <p:spPr>
          <a:xfrm>
            <a:off x="725140" y="1772816"/>
            <a:ext cx="203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Resource ($)</a:t>
            </a:r>
          </a:p>
        </p:txBody>
      </p:sp>
      <p:sp>
        <p:nvSpPr>
          <p:cNvPr id="11" name="Ovale 4">
            <a:extLst>
              <a:ext uri="{FF2B5EF4-FFF2-40B4-BE49-F238E27FC236}">
                <a16:creationId xmlns:a16="http://schemas.microsoft.com/office/drawing/2014/main" id="{3AFB272E-4504-BC45-A4DF-F65E92A9C2AD}"/>
              </a:ext>
            </a:extLst>
          </p:cNvPr>
          <p:cNvSpPr/>
          <p:nvPr/>
        </p:nvSpPr>
        <p:spPr>
          <a:xfrm>
            <a:off x="3389436" y="2348880"/>
            <a:ext cx="1580801" cy="1587831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orta 8">
            <a:extLst>
              <a:ext uri="{FF2B5EF4-FFF2-40B4-BE49-F238E27FC236}">
                <a16:creationId xmlns:a16="http://schemas.microsoft.com/office/drawing/2014/main" id="{A4F432F9-A8A6-D441-95A1-3FB9E50B96B5}"/>
              </a:ext>
            </a:extLst>
          </p:cNvPr>
          <p:cNvSpPr/>
          <p:nvPr/>
        </p:nvSpPr>
        <p:spPr>
          <a:xfrm>
            <a:off x="3389436" y="2356272"/>
            <a:ext cx="1580801" cy="1587831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ccia a destra 11">
            <a:extLst>
              <a:ext uri="{FF2B5EF4-FFF2-40B4-BE49-F238E27FC236}">
                <a16:creationId xmlns:a16="http://schemas.microsoft.com/office/drawing/2014/main" id="{BF8438D9-33EA-DB46-B113-72E227FD8828}"/>
              </a:ext>
            </a:extLst>
          </p:cNvPr>
          <p:cNvSpPr/>
          <p:nvPr/>
        </p:nvSpPr>
        <p:spPr>
          <a:xfrm>
            <a:off x="2643907" y="2837094"/>
            <a:ext cx="598105" cy="533147"/>
          </a:xfrm>
          <a:prstGeom prst="rightArrow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CasellaDiTesto 23">
            <a:extLst>
              <a:ext uri="{FF2B5EF4-FFF2-40B4-BE49-F238E27FC236}">
                <a16:creationId xmlns:a16="http://schemas.microsoft.com/office/drawing/2014/main" id="{4EA6A287-38BB-CF41-AC27-A7C8D4DC17EB}"/>
              </a:ext>
            </a:extLst>
          </p:cNvPr>
          <p:cNvSpPr txBox="1"/>
          <p:nvPr/>
        </p:nvSpPr>
        <p:spPr>
          <a:xfrm>
            <a:off x="6147596" y="2018935"/>
            <a:ext cx="2117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Terminate</a:t>
            </a:r>
          </a:p>
        </p:txBody>
      </p:sp>
      <p:sp>
        <p:nvSpPr>
          <p:cNvPr id="12" name="CasellaDiTesto 23">
            <a:extLst>
              <a:ext uri="{FF2B5EF4-FFF2-40B4-BE49-F238E27FC236}">
                <a16:creationId xmlns:a16="http://schemas.microsoft.com/office/drawing/2014/main" id="{1375D86A-0BDA-3344-BE79-C6406E477755}"/>
              </a:ext>
            </a:extLst>
          </p:cNvPr>
          <p:cNvSpPr txBox="1"/>
          <p:nvPr/>
        </p:nvSpPr>
        <p:spPr>
          <a:xfrm>
            <a:off x="5200719" y="1969676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33%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69B751-F8C5-0B4F-BB1F-30B85253880A}"/>
              </a:ext>
            </a:extLst>
          </p:cNvPr>
          <p:cNvCxnSpPr/>
          <p:nvPr/>
        </p:nvCxnSpPr>
        <p:spPr>
          <a:xfrm flipV="1">
            <a:off x="5045620" y="2412297"/>
            <a:ext cx="995237" cy="6454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60D18D-BB90-8540-B0C5-F049BBF7F161}"/>
              </a:ext>
            </a:extLst>
          </p:cNvPr>
          <p:cNvCxnSpPr>
            <a:cxnSpLocks/>
          </p:cNvCxnSpPr>
          <p:nvPr/>
        </p:nvCxnSpPr>
        <p:spPr>
          <a:xfrm>
            <a:off x="5045620" y="3205289"/>
            <a:ext cx="995237" cy="7353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sellaDiTesto 23">
            <a:extLst>
              <a:ext uri="{FF2B5EF4-FFF2-40B4-BE49-F238E27FC236}">
                <a16:creationId xmlns:a16="http://schemas.microsoft.com/office/drawing/2014/main" id="{4038FACD-7D62-3F46-B06C-73F9AF407033}"/>
              </a:ext>
            </a:extLst>
          </p:cNvPr>
          <p:cNvSpPr txBox="1"/>
          <p:nvPr/>
        </p:nvSpPr>
        <p:spPr>
          <a:xfrm>
            <a:off x="742480" y="3861048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18" name="CasellaDiTesto 23">
            <a:extLst>
              <a:ext uri="{FF2B5EF4-FFF2-40B4-BE49-F238E27FC236}">
                <a16:creationId xmlns:a16="http://schemas.microsoft.com/office/drawing/2014/main" id="{BDCCB55C-81BD-9941-92C6-8E0AF040F49A}"/>
              </a:ext>
            </a:extLst>
          </p:cNvPr>
          <p:cNvSpPr txBox="1"/>
          <p:nvPr/>
        </p:nvSpPr>
        <p:spPr>
          <a:xfrm>
            <a:off x="6237709" y="3671909"/>
            <a:ext cx="229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Continue…</a:t>
            </a:r>
          </a:p>
        </p:txBody>
      </p:sp>
      <p:sp>
        <p:nvSpPr>
          <p:cNvPr id="19" name="CasellaDiTesto 23">
            <a:extLst>
              <a:ext uri="{FF2B5EF4-FFF2-40B4-BE49-F238E27FC236}">
                <a16:creationId xmlns:a16="http://schemas.microsoft.com/office/drawing/2014/main" id="{44BE7CD5-8B87-C04D-88BF-51D5BAFF7899}"/>
              </a:ext>
            </a:extLst>
          </p:cNvPr>
          <p:cNvSpPr txBox="1"/>
          <p:nvPr/>
        </p:nvSpPr>
        <p:spPr>
          <a:xfrm>
            <a:off x="5272727" y="3913892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67%</a:t>
            </a:r>
          </a:p>
        </p:txBody>
      </p:sp>
      <p:sp>
        <p:nvSpPr>
          <p:cNvPr id="26" name="CasellaDiTesto 23">
            <a:extLst>
              <a:ext uri="{FF2B5EF4-FFF2-40B4-BE49-F238E27FC236}">
                <a16:creationId xmlns:a16="http://schemas.microsoft.com/office/drawing/2014/main" id="{B505A276-CF4B-4344-A98F-36CA59565E79}"/>
              </a:ext>
            </a:extLst>
          </p:cNvPr>
          <p:cNvSpPr txBox="1"/>
          <p:nvPr/>
        </p:nvSpPr>
        <p:spPr>
          <a:xfrm>
            <a:off x="6393513" y="4253381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1AE4B"/>
                </a:solidFill>
              </a:rPr>
              <a:t>Recipient 2</a:t>
            </a:r>
          </a:p>
          <a:p>
            <a:r>
              <a:rPr lang="en-US" sz="2400" b="1" dirty="0">
                <a:solidFill>
                  <a:srgbClr val="11AE4B"/>
                </a:solidFill>
              </a:rPr>
              <a:t>= Donor 3</a:t>
            </a:r>
          </a:p>
        </p:txBody>
      </p:sp>
      <p:sp>
        <p:nvSpPr>
          <p:cNvPr id="30" name="Torta 9">
            <a:extLst>
              <a:ext uri="{FF2B5EF4-FFF2-40B4-BE49-F238E27FC236}">
                <a16:creationId xmlns:a16="http://schemas.microsoft.com/office/drawing/2014/main" id="{016969DA-E6D3-EF44-BDB6-87407BFFE311}"/>
              </a:ext>
            </a:extLst>
          </p:cNvPr>
          <p:cNvSpPr/>
          <p:nvPr/>
        </p:nvSpPr>
        <p:spPr>
          <a:xfrm>
            <a:off x="3391992" y="2348880"/>
            <a:ext cx="1575687" cy="1638803"/>
          </a:xfrm>
          <a:prstGeom prst="pie">
            <a:avLst>
              <a:gd name="adj1" fmla="val 16177201"/>
              <a:gd name="adj2" fmla="val 300857"/>
            </a:avLst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Ovale 4">
            <a:extLst>
              <a:ext uri="{FF2B5EF4-FFF2-40B4-BE49-F238E27FC236}">
                <a16:creationId xmlns:a16="http://schemas.microsoft.com/office/drawing/2014/main" id="{B495F47D-0436-2A46-87E4-1888A194F4BE}"/>
              </a:ext>
            </a:extLst>
          </p:cNvPr>
          <p:cNvSpPr/>
          <p:nvPr/>
        </p:nvSpPr>
        <p:spPr>
          <a:xfrm>
            <a:off x="872531" y="2348880"/>
            <a:ext cx="1580801" cy="1587831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orta 8">
            <a:extLst>
              <a:ext uri="{FF2B5EF4-FFF2-40B4-BE49-F238E27FC236}">
                <a16:creationId xmlns:a16="http://schemas.microsoft.com/office/drawing/2014/main" id="{C974FC00-5EA0-134B-8D52-4D6C19334EA0}"/>
              </a:ext>
            </a:extLst>
          </p:cNvPr>
          <p:cNvSpPr/>
          <p:nvPr/>
        </p:nvSpPr>
        <p:spPr>
          <a:xfrm>
            <a:off x="872531" y="2356272"/>
            <a:ext cx="1580801" cy="1587831"/>
          </a:xfrm>
          <a:prstGeom prst="pie">
            <a:avLst>
              <a:gd name="adj1" fmla="val 16177201"/>
              <a:gd name="adj2" fmla="val 5380134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asellaDiTesto 23">
            <a:extLst>
              <a:ext uri="{FF2B5EF4-FFF2-40B4-BE49-F238E27FC236}">
                <a16:creationId xmlns:a16="http://schemas.microsoft.com/office/drawing/2014/main" id="{FF2F7C6E-6E42-A44C-91AC-983D29B564FA}"/>
              </a:ext>
            </a:extLst>
          </p:cNvPr>
          <p:cNvSpPr txBox="1"/>
          <p:nvPr/>
        </p:nvSpPr>
        <p:spPr>
          <a:xfrm>
            <a:off x="3404625" y="3995075"/>
            <a:ext cx="1640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Recipient 1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= Donor 2</a:t>
            </a:r>
          </a:p>
        </p:txBody>
      </p:sp>
    </p:spTree>
    <p:extLst>
      <p:ext uri="{BB962C8B-B14F-4D97-AF65-F5344CB8AC3E}">
        <p14:creationId xmlns:p14="http://schemas.microsoft.com/office/powerpoint/2010/main" val="436490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265</Words>
  <Application>Microsoft Macintosh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Lucida Fax</vt:lpstr>
      <vt:lpstr>Tema di Office</vt:lpstr>
      <vt:lpstr>CELSS Experiment 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Silvio</dc:creator>
  <cp:lastModifiedBy>Silvio Ravaioli</cp:lastModifiedBy>
  <cp:revision>76</cp:revision>
  <dcterms:created xsi:type="dcterms:W3CDTF">2017-04-08T13:30:38Z</dcterms:created>
  <dcterms:modified xsi:type="dcterms:W3CDTF">2018-04-18T02:45:05Z</dcterms:modified>
</cp:coreProperties>
</file>