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/>
    <p:restoredTop sz="94674"/>
  </p:normalViewPr>
  <p:slideViewPr>
    <p:cSldViewPr snapToGrid="0" snapToObjects="1">
      <p:cViewPr>
        <p:scale>
          <a:sx n="136" d="100"/>
          <a:sy n="136" d="100"/>
        </p:scale>
        <p:origin x="-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73977-C0D9-DB49-8187-D2BF8922BAEB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E547C-FF36-8E47-9589-F7AA9ABB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6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1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3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AB1-7D4C-834A-BFBE-22EE9308C04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FAB1-7D4C-834A-BFBE-22EE9308C045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CD2C9-553D-7A40-8ED8-114809A6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hyperlink" Target="mailto:silvia@192.168.1.102" TargetMode="External"/><Relationship Id="rId14" Type="http://schemas.openxmlformats.org/officeDocument/2006/relationships/hyperlink" Target="mailto:silvia@172.16.226.10" TargetMode="External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20" Type="http://schemas.openxmlformats.org/officeDocument/2006/relationships/image" Target="../media/image31.png"/><Relationship Id="rId21" Type="http://schemas.openxmlformats.org/officeDocument/2006/relationships/image" Target="../media/image5.png"/><Relationship Id="rId22" Type="http://schemas.openxmlformats.org/officeDocument/2006/relationships/image" Target="../media/image9.png"/><Relationship Id="rId23" Type="http://schemas.openxmlformats.org/officeDocument/2006/relationships/image" Target="../media/image32.png"/><Relationship Id="rId24" Type="http://schemas.openxmlformats.org/officeDocument/2006/relationships/image" Target="../media/image1.png"/><Relationship Id="rId25" Type="http://schemas.openxmlformats.org/officeDocument/2006/relationships/image" Target="../media/image33.png"/><Relationship Id="rId26" Type="http://schemas.openxmlformats.org/officeDocument/2006/relationships/image" Target="../media/image17.png"/><Relationship Id="rId10" Type="http://schemas.openxmlformats.org/officeDocument/2006/relationships/image" Target="../media/image16.png"/><Relationship Id="rId11" Type="http://schemas.openxmlformats.org/officeDocument/2006/relationships/image" Target="../media/image8.png"/><Relationship Id="rId12" Type="http://schemas.openxmlformats.org/officeDocument/2006/relationships/image" Target="../media/image7.png"/><Relationship Id="rId13" Type="http://schemas.openxmlformats.org/officeDocument/2006/relationships/image" Target="../media/image10.png"/><Relationship Id="rId14" Type="http://schemas.openxmlformats.org/officeDocument/2006/relationships/image" Target="../media/image18.png"/><Relationship Id="rId15" Type="http://schemas.openxmlformats.org/officeDocument/2006/relationships/image" Target="../media/image14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Juniper Networks </a:t>
            </a:r>
            <a:br>
              <a:rPr lang="en-US" dirty="0" smtClean="0"/>
            </a:br>
            <a:r>
              <a:rPr lang="en-US" dirty="0" smtClean="0"/>
              <a:t>LAB Presentation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95966" y="5015059"/>
            <a:ext cx="3161907" cy="388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/>
              <a:t>Silvia Murgescu</a:t>
            </a:r>
          </a:p>
          <a:p>
            <a:pPr algn="l"/>
            <a:r>
              <a:rPr lang="en-US" sz="1600" dirty="0" smtClean="0"/>
              <a:t>Email: </a:t>
            </a:r>
            <a:r>
              <a:rPr lang="en-US" sz="1600" smtClean="0"/>
              <a:t>silvique_ms@yahoo.com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683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Wireless Gate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23" y="4286318"/>
            <a:ext cx="407213" cy="453419"/>
          </a:xfrm>
          <a:prstGeom prst="rect">
            <a:avLst/>
          </a:prstGeom>
        </p:spPr>
      </p:pic>
      <p:cxnSp>
        <p:nvCxnSpPr>
          <p:cNvPr id="37" name="Elbow Connector 36"/>
          <p:cNvCxnSpPr>
            <a:stCxn id="10" idx="3"/>
            <a:endCxn id="19" idx="1"/>
          </p:cNvCxnSpPr>
          <p:nvPr/>
        </p:nvCxnSpPr>
        <p:spPr>
          <a:xfrm>
            <a:off x="8330334" y="4122253"/>
            <a:ext cx="1515316" cy="786730"/>
          </a:xfrm>
          <a:prstGeom prst="bentConnector3">
            <a:avLst>
              <a:gd name="adj1" fmla="val 4429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yellow g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62" y="4844551"/>
            <a:ext cx="1124354" cy="797229"/>
          </a:xfrm>
          <a:prstGeom prst="rect">
            <a:avLst/>
          </a:prstGeom>
        </p:spPr>
      </p:pic>
      <p:pic>
        <p:nvPicPr>
          <p:cNvPr id="17" name="Picture 16" descr="yellow g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62" y="2757667"/>
            <a:ext cx="1124354" cy="187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29"/>
            <a:ext cx="10515600" cy="1325563"/>
          </a:xfrm>
        </p:spPr>
        <p:txBody>
          <a:bodyPr/>
          <a:lstStyle/>
          <a:p>
            <a:r>
              <a:rPr lang="en-US" dirty="0" smtClean="0"/>
              <a:t>Software Virtual Diagram</a:t>
            </a:r>
            <a:endParaRPr lang="en-US" dirty="0"/>
          </a:p>
        </p:txBody>
      </p:sp>
      <p:pic>
        <p:nvPicPr>
          <p:cNvPr id="4" name="Picture 3" descr="vM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42" y="3898470"/>
            <a:ext cx="820465" cy="475995"/>
          </a:xfrm>
          <a:prstGeom prst="rect">
            <a:avLst/>
          </a:prstGeom>
        </p:spPr>
      </p:pic>
      <p:pic>
        <p:nvPicPr>
          <p:cNvPr id="5" name="Picture 4" descr="vSR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49" y="4925874"/>
            <a:ext cx="820465" cy="475995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16867" y="4371614"/>
            <a:ext cx="833904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vMX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34574" y="5395640"/>
            <a:ext cx="833904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err="1" smtClean="0">
                <a:latin typeface="Arial" panose="020B0604020202020204" pitchFamily="34" charset="0"/>
              </a:rPr>
              <a:t>vSRX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8" name="Picture 7" descr="Generic Serv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46" y="2901878"/>
            <a:ext cx="302362" cy="692506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007907" y="3601261"/>
            <a:ext cx="674859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Ubuntu Server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10" name="Picture 9" descr="L2-L3 Switc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22" y="3902797"/>
            <a:ext cx="438912" cy="438912"/>
          </a:xfrm>
          <a:prstGeom prst="rect">
            <a:avLst/>
          </a:prstGeom>
        </p:spPr>
      </p:pic>
      <p:pic>
        <p:nvPicPr>
          <p:cNvPr id="15" name="Picture 14" descr="Lapto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09" y="4518291"/>
            <a:ext cx="1382940" cy="877349"/>
          </a:xfrm>
          <a:prstGeom prst="rect">
            <a:avLst/>
          </a:prstGeom>
        </p:spPr>
      </p:pic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9342138" y="5389342"/>
            <a:ext cx="1338386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MacBook PRO 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19" name="Picture 18" descr="Network Automati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650" y="4632176"/>
            <a:ext cx="489560" cy="553614"/>
          </a:xfrm>
          <a:prstGeom prst="rect">
            <a:avLst/>
          </a:prstGeom>
        </p:spPr>
      </p:pic>
      <p:pic>
        <p:nvPicPr>
          <p:cNvPr id="20" name="Picture 19" descr="User_Female_behind_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50" y="4721843"/>
            <a:ext cx="745785" cy="771391"/>
          </a:xfrm>
          <a:prstGeom prst="rect">
            <a:avLst/>
          </a:prstGeom>
        </p:spPr>
      </p:pic>
      <p:cxnSp>
        <p:nvCxnSpPr>
          <p:cNvPr id="40" name="Elbow Connector 39"/>
          <p:cNvCxnSpPr>
            <a:stCxn id="8" idx="3"/>
            <a:endCxn id="10" idx="0"/>
          </p:cNvCxnSpPr>
          <p:nvPr/>
        </p:nvCxnSpPr>
        <p:spPr>
          <a:xfrm>
            <a:off x="6457208" y="3248131"/>
            <a:ext cx="1653670" cy="65466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3"/>
            <a:endCxn id="10" idx="1"/>
          </p:cNvCxnSpPr>
          <p:nvPr/>
        </p:nvCxnSpPr>
        <p:spPr>
          <a:xfrm flipV="1">
            <a:off x="6731407" y="4122253"/>
            <a:ext cx="1160015" cy="14215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3"/>
            <a:endCxn id="10" idx="2"/>
          </p:cNvCxnSpPr>
          <p:nvPr/>
        </p:nvCxnSpPr>
        <p:spPr>
          <a:xfrm flipV="1">
            <a:off x="6723714" y="4341709"/>
            <a:ext cx="1387164" cy="82216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78"/>
          <p:cNvSpPr txBox="1"/>
          <p:nvPr/>
        </p:nvSpPr>
        <p:spPr>
          <a:xfrm>
            <a:off x="8153586" y="3714839"/>
            <a:ext cx="891170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smtClean="0"/>
              <a:t>172.16.226.0/24</a:t>
            </a:r>
            <a:endParaRPr lang="en-US" sz="700" dirty="0"/>
          </a:p>
        </p:txBody>
      </p:sp>
      <p:sp>
        <p:nvSpPr>
          <p:cNvPr id="59" name="TextBox 278"/>
          <p:cNvSpPr txBox="1"/>
          <p:nvPr/>
        </p:nvSpPr>
        <p:spPr>
          <a:xfrm>
            <a:off x="9039259" y="4745937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r"/>
            <a:r>
              <a:rPr lang="en-US" sz="700" dirty="0"/>
              <a:t>v</a:t>
            </a:r>
            <a:r>
              <a:rPr lang="en-US" sz="700" dirty="0" smtClean="0"/>
              <a:t>mnet8 dhcp</a:t>
            </a:r>
          </a:p>
          <a:p>
            <a:pPr algn="r"/>
            <a:r>
              <a:rPr lang="en-US" sz="700" dirty="0" smtClean="0"/>
              <a:t>.1</a:t>
            </a:r>
            <a:endParaRPr lang="en-US" sz="700" dirty="0"/>
          </a:p>
        </p:txBody>
      </p:sp>
      <p:sp>
        <p:nvSpPr>
          <p:cNvPr id="60" name="TextBox 278"/>
          <p:cNvSpPr txBox="1"/>
          <p:nvPr/>
        </p:nvSpPr>
        <p:spPr>
          <a:xfrm>
            <a:off x="6882616" y="4998479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ge-0/0/0.0</a:t>
            </a:r>
          </a:p>
          <a:p>
            <a:pPr algn="l"/>
            <a:r>
              <a:rPr lang="en-US" sz="700" dirty="0" smtClean="0"/>
              <a:t>.21</a:t>
            </a:r>
            <a:endParaRPr lang="en-US" sz="700" dirty="0"/>
          </a:p>
        </p:txBody>
      </p:sp>
      <p:sp>
        <p:nvSpPr>
          <p:cNvPr id="61" name="TextBox 278"/>
          <p:cNvSpPr txBox="1"/>
          <p:nvPr/>
        </p:nvSpPr>
        <p:spPr>
          <a:xfrm>
            <a:off x="6876405" y="3964225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.10</a:t>
            </a:r>
          </a:p>
          <a:p>
            <a:pPr algn="l"/>
            <a:r>
              <a:rPr lang="en-US" sz="700" dirty="0"/>
              <a:t>f</a:t>
            </a:r>
            <a:r>
              <a:rPr lang="en-US" sz="700" dirty="0" smtClean="0"/>
              <a:t>xp0.0</a:t>
            </a:r>
            <a:endParaRPr lang="en-US" sz="700" dirty="0"/>
          </a:p>
        </p:txBody>
      </p:sp>
      <p:sp>
        <p:nvSpPr>
          <p:cNvPr id="62" name="TextBox 278"/>
          <p:cNvSpPr txBox="1"/>
          <p:nvPr/>
        </p:nvSpPr>
        <p:spPr>
          <a:xfrm>
            <a:off x="6897445" y="3087489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.20</a:t>
            </a:r>
          </a:p>
          <a:p>
            <a:pPr algn="l"/>
            <a:r>
              <a:rPr lang="en-US" sz="700" dirty="0" smtClean="0"/>
              <a:t>eth0</a:t>
            </a:r>
            <a:endParaRPr lang="en-US" sz="700" dirty="0"/>
          </a:p>
        </p:txBody>
      </p:sp>
      <p:pic>
        <p:nvPicPr>
          <p:cNvPr id="63" name="Picture 62" descr="cloud_O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6620" y="2738047"/>
            <a:ext cx="2037180" cy="1093578"/>
          </a:xfrm>
          <a:prstGeom prst="rect">
            <a:avLst/>
          </a:prstGeom>
        </p:spPr>
      </p:pic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10179055" y="3467767"/>
            <a:ext cx="849312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INTERNET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66" name="Picture 65" descr="Wireless Gate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491" y="2546632"/>
            <a:ext cx="407213" cy="382829"/>
          </a:xfrm>
          <a:prstGeom prst="rect">
            <a:avLst/>
          </a:prstGeom>
        </p:spPr>
      </p:pic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9446854" y="2929461"/>
            <a:ext cx="6477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Wireless Gateway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3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0461" cy="4351338"/>
          </a:xfrm>
          <a:gradFill>
            <a:gsLst>
              <a:gs pos="1800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  <a:alpha val="24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Software: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800" dirty="0" err="1" smtClean="0"/>
              <a:t>MacOS</a:t>
            </a:r>
            <a:r>
              <a:rPr lang="en-US" sz="1800" dirty="0" smtClean="0"/>
              <a:t> Sierra 10.12.6</a:t>
            </a:r>
          </a:p>
          <a:p>
            <a:pPr>
              <a:buFontTx/>
              <a:buChar char="-"/>
            </a:pPr>
            <a:r>
              <a:rPr lang="en-US" sz="1800" dirty="0" smtClean="0"/>
              <a:t>VMWare Fusion 8.5.7</a:t>
            </a:r>
          </a:p>
          <a:p>
            <a:pPr>
              <a:buFontTx/>
              <a:buChar char="-"/>
            </a:pPr>
            <a:r>
              <a:rPr lang="en-US" sz="1800" dirty="0" smtClean="0"/>
              <a:t>Ubuntu 14.4.1 LTS</a:t>
            </a:r>
          </a:p>
          <a:p>
            <a:pPr>
              <a:buFontTx/>
              <a:buChar char="-"/>
            </a:pPr>
            <a:r>
              <a:rPr lang="en-US" sz="1800" dirty="0" smtClean="0"/>
              <a:t>vMX </a:t>
            </a:r>
            <a:r>
              <a:rPr lang="mr-IN" sz="1800" dirty="0" smtClean="0"/>
              <a:t>vmx-15.1F4-3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vSRX</a:t>
            </a:r>
            <a:r>
              <a:rPr lang="en-US" sz="1800" dirty="0" smtClean="0"/>
              <a:t> vSRX-12.1X47-D10.4-domestic</a:t>
            </a:r>
          </a:p>
          <a:p>
            <a:pPr>
              <a:buFontTx/>
              <a:buChar char="-"/>
            </a:pPr>
            <a:r>
              <a:rPr lang="en-US" sz="1800" dirty="0" err="1" smtClean="0"/>
              <a:t>SecureCRT</a:t>
            </a:r>
            <a:r>
              <a:rPr lang="en-US" sz="1800" dirty="0" smtClean="0"/>
              <a:t> 8.1.3</a:t>
            </a:r>
          </a:p>
          <a:p>
            <a:pPr>
              <a:buFontTx/>
              <a:buChar char="-"/>
            </a:pPr>
            <a:r>
              <a:rPr lang="en-US" sz="1800" dirty="0" smtClean="0"/>
              <a:t>Eclipse 4.6.3</a:t>
            </a:r>
          </a:p>
          <a:p>
            <a:pPr>
              <a:buFontTx/>
              <a:buChar char="-"/>
            </a:pPr>
            <a:r>
              <a:rPr lang="en-US" sz="1800" dirty="0" smtClean="0"/>
              <a:t>Python 2.7.13</a:t>
            </a:r>
            <a:endParaRPr lang="mr-IN" sz="1800" dirty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4" name="Picture 48" descr="Generic Software CD 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98" y="1733780"/>
            <a:ext cx="623658" cy="6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itle 1"/>
          <p:cNvSpPr txBox="1">
            <a:spLocks/>
          </p:cNvSpPr>
          <p:nvPr/>
        </p:nvSpPr>
        <p:spPr>
          <a:xfrm>
            <a:off x="9143088" y="6305904"/>
            <a:ext cx="3161907" cy="388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/>
              <a:t>Silvia Murgescu</a:t>
            </a:r>
          </a:p>
          <a:p>
            <a:pPr algn="l"/>
            <a:r>
              <a:rPr lang="en-US" sz="1600" dirty="0" smtClean="0"/>
              <a:t>Email: </a:t>
            </a:r>
            <a:r>
              <a:rPr lang="en-US" sz="1600" smtClean="0"/>
              <a:t>silvique_ms@yahoo.com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649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20" y="130526"/>
            <a:ext cx="10515600" cy="1325563"/>
          </a:xfrm>
        </p:spPr>
        <p:txBody>
          <a:bodyPr/>
          <a:lstStyle/>
          <a:p>
            <a:r>
              <a:rPr lang="en-US" dirty="0" smtClean="0"/>
              <a:t>vMX Logical Diagram</a:t>
            </a:r>
            <a:endParaRPr lang="en-US" dirty="0"/>
          </a:p>
        </p:txBody>
      </p:sp>
      <p:pic>
        <p:nvPicPr>
          <p:cNvPr id="4" name="Picture 3" descr="blue g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01" y="2182669"/>
            <a:ext cx="4135167" cy="4250724"/>
          </a:xfrm>
          <a:prstGeom prst="rect">
            <a:avLst/>
          </a:prstGeom>
        </p:spPr>
      </p:pic>
      <p:pic>
        <p:nvPicPr>
          <p:cNvPr id="5" name="Picture 4" descr="yellow g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79" y="3048064"/>
            <a:ext cx="1474512" cy="2791426"/>
          </a:xfrm>
          <a:prstGeom prst="rect">
            <a:avLst/>
          </a:prstGeom>
        </p:spPr>
      </p:pic>
      <p:pic>
        <p:nvPicPr>
          <p:cNvPr id="6" name="Picture 5" descr="vM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66" y="2878865"/>
            <a:ext cx="820465" cy="475995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27551" y="3340035"/>
            <a:ext cx="833904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vMX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8" name="Picture 7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75" y="3516787"/>
            <a:ext cx="434035" cy="434035"/>
          </a:xfrm>
          <a:prstGeom prst="rect">
            <a:avLst/>
          </a:prstGeom>
        </p:spPr>
      </p:pic>
      <p:pic>
        <p:nvPicPr>
          <p:cNvPr id="9" name="Picture 8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81" y="4033039"/>
            <a:ext cx="434035" cy="434035"/>
          </a:xfrm>
          <a:prstGeom prst="rect">
            <a:avLst/>
          </a:prstGeom>
        </p:spPr>
      </p:pic>
      <p:pic>
        <p:nvPicPr>
          <p:cNvPr id="10" name="Picture 9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58" y="4538193"/>
            <a:ext cx="434035" cy="434035"/>
          </a:xfrm>
          <a:prstGeom prst="rect">
            <a:avLst/>
          </a:prstGeom>
        </p:spPr>
      </p:pic>
      <p:pic>
        <p:nvPicPr>
          <p:cNvPr id="11" name="Picture 10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87" y="5093163"/>
            <a:ext cx="434035" cy="434035"/>
          </a:xfrm>
          <a:prstGeom prst="rect">
            <a:avLst/>
          </a:prstGeom>
        </p:spPr>
      </p:pic>
      <p:pic>
        <p:nvPicPr>
          <p:cNvPr id="12" name="Picture 11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392" y="3632027"/>
            <a:ext cx="434035" cy="434035"/>
          </a:xfrm>
          <a:prstGeom prst="rect">
            <a:avLst/>
          </a:prstGeom>
        </p:spPr>
      </p:pic>
      <p:pic>
        <p:nvPicPr>
          <p:cNvPr id="13" name="Picture 12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98" y="4148279"/>
            <a:ext cx="434035" cy="434035"/>
          </a:xfrm>
          <a:prstGeom prst="rect">
            <a:avLst/>
          </a:prstGeom>
        </p:spPr>
      </p:pic>
      <p:pic>
        <p:nvPicPr>
          <p:cNvPr id="14" name="Picture 13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75" y="4653433"/>
            <a:ext cx="434035" cy="434035"/>
          </a:xfrm>
          <a:prstGeom prst="rect">
            <a:avLst/>
          </a:prstGeom>
        </p:spPr>
      </p:pic>
      <p:pic>
        <p:nvPicPr>
          <p:cNvPr id="15" name="Picture 14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04" y="5208403"/>
            <a:ext cx="434035" cy="434035"/>
          </a:xfrm>
          <a:prstGeom prst="rect">
            <a:avLst/>
          </a:prstGeom>
        </p:spPr>
      </p:pic>
      <p:pic>
        <p:nvPicPr>
          <p:cNvPr id="16" name="Picture 15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18" y="3516787"/>
            <a:ext cx="434035" cy="434035"/>
          </a:xfrm>
          <a:prstGeom prst="rect">
            <a:avLst/>
          </a:prstGeom>
        </p:spPr>
      </p:pic>
      <p:pic>
        <p:nvPicPr>
          <p:cNvPr id="17" name="Picture 16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24" y="4033039"/>
            <a:ext cx="434035" cy="434035"/>
          </a:xfrm>
          <a:prstGeom prst="rect">
            <a:avLst/>
          </a:prstGeom>
        </p:spPr>
      </p:pic>
      <p:pic>
        <p:nvPicPr>
          <p:cNvPr id="18" name="Picture 17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001" y="4538193"/>
            <a:ext cx="434035" cy="434035"/>
          </a:xfrm>
          <a:prstGeom prst="rect">
            <a:avLst/>
          </a:prstGeom>
        </p:spPr>
      </p:pic>
      <p:pic>
        <p:nvPicPr>
          <p:cNvPr id="19" name="Picture 18" descr="Juniper_logical Rou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30" y="5093163"/>
            <a:ext cx="434035" cy="43403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5725623" y="3533681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725623" y="3768974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725623" y="4004267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725623" y="4239560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725623" y="4474853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725623" y="4710146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725623" y="4945439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725623" y="5180732"/>
            <a:ext cx="123567" cy="11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725623" y="5416027"/>
            <a:ext cx="123567" cy="111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>
            <a:off x="6434084" y="3460109"/>
            <a:ext cx="370703" cy="18318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78"/>
          <p:cNvSpPr txBox="1"/>
          <p:nvPr/>
        </p:nvSpPr>
        <p:spPr>
          <a:xfrm>
            <a:off x="6883049" y="4296187"/>
            <a:ext cx="891170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/>
              <a:t>g</a:t>
            </a:r>
            <a:r>
              <a:rPr lang="en-US" sz="700" dirty="0" smtClean="0"/>
              <a:t>e-0/0/0 </a:t>
            </a:r>
            <a:r>
              <a:rPr lang="mr-IN" sz="700" dirty="0" smtClean="0"/>
              <a:t>–</a:t>
            </a:r>
            <a:r>
              <a:rPr lang="en-US" sz="700" dirty="0" smtClean="0"/>
              <a:t> ge-0/0/07</a:t>
            </a:r>
            <a:endParaRPr lang="en-US" sz="700" dirty="0"/>
          </a:p>
        </p:txBody>
      </p:sp>
      <p:sp>
        <p:nvSpPr>
          <p:cNvPr id="31" name="TextBox 278"/>
          <p:cNvSpPr txBox="1"/>
          <p:nvPr/>
        </p:nvSpPr>
        <p:spPr>
          <a:xfrm>
            <a:off x="6894469" y="5375206"/>
            <a:ext cx="891170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fxp0</a:t>
            </a:r>
            <a:endParaRPr lang="en-US" sz="700" dirty="0"/>
          </a:p>
        </p:txBody>
      </p:sp>
      <p:sp>
        <p:nvSpPr>
          <p:cNvPr id="32" name="Right Brace 31"/>
          <p:cNvSpPr/>
          <p:nvPr/>
        </p:nvSpPr>
        <p:spPr>
          <a:xfrm>
            <a:off x="6460604" y="5374909"/>
            <a:ext cx="344183" cy="1740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78"/>
          <p:cNvSpPr txBox="1"/>
          <p:nvPr/>
        </p:nvSpPr>
        <p:spPr>
          <a:xfrm>
            <a:off x="4517034" y="5654795"/>
            <a:ext cx="1093425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smtClean="0"/>
              <a:t>Max 15 Logical Systems</a:t>
            </a:r>
            <a:endParaRPr lang="en-US" sz="700" dirty="0"/>
          </a:p>
        </p:txBody>
      </p:sp>
      <p:pic>
        <p:nvPicPr>
          <p:cNvPr id="34" name="Picture 33" descr="L2-L3 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34" y="5839490"/>
            <a:ext cx="438912" cy="438912"/>
          </a:xfrm>
          <a:prstGeom prst="rect">
            <a:avLst/>
          </a:prstGeom>
        </p:spPr>
      </p:pic>
      <p:cxnSp>
        <p:nvCxnSpPr>
          <p:cNvPr id="35" name="Elbow Connector 34"/>
          <p:cNvCxnSpPr/>
          <p:nvPr/>
        </p:nvCxnSpPr>
        <p:spPr>
          <a:xfrm>
            <a:off x="5849190" y="5471632"/>
            <a:ext cx="627944" cy="58731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5849190" y="3589286"/>
            <a:ext cx="12700" cy="235293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5849190" y="4059872"/>
            <a:ext cx="12700" cy="235293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5849190" y="4530458"/>
            <a:ext cx="12700" cy="235293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5849190" y="5001044"/>
            <a:ext cx="12700" cy="235293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Generic Serv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16" y="1929774"/>
            <a:ext cx="302362" cy="692506"/>
          </a:xfrm>
          <a:prstGeom prst="rect">
            <a:avLst/>
          </a:prstGeom>
        </p:spPr>
      </p:pic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3456277" y="2629157"/>
            <a:ext cx="674859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Ubuntu Server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42" name="Picture 41" descr="L2-L3 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88" y="3768974"/>
            <a:ext cx="438912" cy="438912"/>
          </a:xfrm>
          <a:prstGeom prst="rect">
            <a:avLst/>
          </a:prstGeom>
        </p:spPr>
      </p:pic>
      <p:cxnSp>
        <p:nvCxnSpPr>
          <p:cNvPr id="43" name="Elbow Connector 42"/>
          <p:cNvCxnSpPr/>
          <p:nvPr/>
        </p:nvCxnSpPr>
        <p:spPr>
          <a:xfrm flipV="1">
            <a:off x="6916046" y="4207886"/>
            <a:ext cx="1526198" cy="185106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5178720" y="505451"/>
            <a:ext cx="1839200" cy="4687847"/>
          </a:xfrm>
          <a:prstGeom prst="bentConnector3">
            <a:avLst>
              <a:gd name="adj1" fmla="val -1242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Wireless Gateway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296" y="4620192"/>
            <a:ext cx="407213" cy="453419"/>
          </a:xfrm>
          <a:prstGeom prst="rect">
            <a:avLst/>
          </a:prstGeom>
        </p:spPr>
      </p:pic>
      <p:cxnSp>
        <p:nvCxnSpPr>
          <p:cNvPr id="46" name="Elbow Connector 45"/>
          <p:cNvCxnSpPr>
            <a:stCxn id="42" idx="3"/>
            <a:endCxn id="50" idx="1"/>
          </p:cNvCxnSpPr>
          <p:nvPr/>
        </p:nvCxnSpPr>
        <p:spPr>
          <a:xfrm>
            <a:off x="8661700" y="3988430"/>
            <a:ext cx="1663623" cy="125442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Laptop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82" y="4852165"/>
            <a:ext cx="1382940" cy="877349"/>
          </a:xfrm>
          <a:prstGeom prst="rect">
            <a:avLst/>
          </a:prstGeom>
        </p:spPr>
      </p:pic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9821811" y="5723216"/>
            <a:ext cx="1338386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MacBook PRO 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50" name="Picture 49" descr="Network Automati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23" y="4966050"/>
            <a:ext cx="489560" cy="553614"/>
          </a:xfrm>
          <a:prstGeom prst="rect">
            <a:avLst/>
          </a:prstGeom>
        </p:spPr>
      </p:pic>
      <p:pic>
        <p:nvPicPr>
          <p:cNvPr id="51" name="Picture 50" descr="User_Female_behind_0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823" y="5055717"/>
            <a:ext cx="745785" cy="771391"/>
          </a:xfrm>
          <a:prstGeom prst="rect">
            <a:avLst/>
          </a:prstGeom>
        </p:spPr>
      </p:pic>
      <p:sp>
        <p:nvSpPr>
          <p:cNvPr id="52" name="TextBox 278"/>
          <p:cNvSpPr txBox="1"/>
          <p:nvPr/>
        </p:nvSpPr>
        <p:spPr>
          <a:xfrm>
            <a:off x="8800051" y="3771393"/>
            <a:ext cx="891170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smtClean="0"/>
              <a:t>172.16.226.0/24</a:t>
            </a:r>
            <a:endParaRPr lang="en-US" sz="700" dirty="0"/>
          </a:p>
        </p:txBody>
      </p:sp>
      <p:sp>
        <p:nvSpPr>
          <p:cNvPr id="53" name="TextBox 278"/>
          <p:cNvSpPr txBox="1"/>
          <p:nvPr/>
        </p:nvSpPr>
        <p:spPr>
          <a:xfrm>
            <a:off x="9518932" y="5079811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r"/>
            <a:r>
              <a:rPr lang="en-US" sz="700" dirty="0"/>
              <a:t>v</a:t>
            </a:r>
            <a:r>
              <a:rPr lang="en-US" sz="700" dirty="0" smtClean="0"/>
              <a:t>mnet8 dhcp</a:t>
            </a:r>
          </a:p>
          <a:p>
            <a:pPr algn="r"/>
            <a:r>
              <a:rPr lang="en-US" sz="700" dirty="0" smtClean="0"/>
              <a:t>.1</a:t>
            </a:r>
            <a:endParaRPr lang="en-US" sz="700" dirty="0"/>
          </a:p>
        </p:txBody>
      </p:sp>
      <p:pic>
        <p:nvPicPr>
          <p:cNvPr id="54" name="Picture 53" descr="cloud_OL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6293" y="3251030"/>
            <a:ext cx="2037180" cy="1093578"/>
          </a:xfrm>
          <a:prstGeom prst="rect">
            <a:avLst/>
          </a:prstGeom>
        </p:spPr>
      </p:pic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10658728" y="3980750"/>
            <a:ext cx="849312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INTERNET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56" name="Picture 55" descr="Wireless Gateway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164" y="3059615"/>
            <a:ext cx="407213" cy="382829"/>
          </a:xfrm>
          <a:prstGeom prst="rect">
            <a:avLst/>
          </a:prstGeom>
        </p:spPr>
      </p:pic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9926527" y="3442444"/>
            <a:ext cx="6477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Wireless Gateway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59" name="TextBox 278"/>
          <p:cNvSpPr txBox="1"/>
          <p:nvPr/>
        </p:nvSpPr>
        <p:spPr>
          <a:xfrm>
            <a:off x="7878924" y="5902108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.10</a:t>
            </a:r>
          </a:p>
          <a:p>
            <a:pPr algn="l"/>
            <a:r>
              <a:rPr lang="en-US" sz="700" dirty="0"/>
              <a:t>f</a:t>
            </a:r>
            <a:r>
              <a:rPr lang="en-US" sz="700" dirty="0" smtClean="0"/>
              <a:t>xp0.0</a:t>
            </a:r>
            <a:endParaRPr lang="en-US" sz="700" dirty="0"/>
          </a:p>
        </p:txBody>
      </p:sp>
      <p:sp>
        <p:nvSpPr>
          <p:cNvPr id="60" name="TextBox 278"/>
          <p:cNvSpPr txBox="1"/>
          <p:nvPr/>
        </p:nvSpPr>
        <p:spPr>
          <a:xfrm>
            <a:off x="3945476" y="1533850"/>
            <a:ext cx="685405" cy="3136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.20</a:t>
            </a:r>
          </a:p>
          <a:p>
            <a:pPr algn="l"/>
            <a:r>
              <a:rPr lang="en-US" sz="700" dirty="0" smtClean="0"/>
              <a:t>eth0</a:t>
            </a:r>
            <a:endParaRPr lang="en-US" sz="700" dirty="0"/>
          </a:p>
        </p:txBody>
      </p:sp>
      <p:sp>
        <p:nvSpPr>
          <p:cNvPr id="61" name="Rectangle 60"/>
          <p:cNvSpPr/>
          <p:nvPr/>
        </p:nvSpPr>
        <p:spPr>
          <a:xfrm>
            <a:off x="315739" y="1717052"/>
            <a:ext cx="2904887" cy="4678204"/>
          </a:xfrm>
          <a:prstGeom prst="rect">
            <a:avLst/>
          </a:prstGeom>
          <a:gradFill flip="none" rotWithShape="1">
            <a:gsLst>
              <a:gs pos="1800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  <a:alpha val="24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b="1" dirty="0" smtClean="0">
                <a:effectLst/>
                <a:latin typeface="Arial" charset="0"/>
                <a:ea typeface="Arial" charset="0"/>
                <a:cs typeface="Arial" charset="0"/>
              </a:rPr>
              <a:t>                 vMX Start</a:t>
            </a:r>
          </a:p>
          <a:p>
            <a:endParaRPr lang="en-US" sz="16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1. Connect to Ubuntu Server:</a:t>
            </a:r>
            <a:endParaRPr lang="en-US" sz="1400" b="1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ssh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 silvia@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  <a:hlinkClick r:id="rId13"/>
              </a:rPr>
              <a:t>172.16.226.20</a:t>
            </a:r>
            <a:endParaRPr lang="en-US" sz="1400" dirty="0" smtClean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assword: </a:t>
            </a:r>
          </a:p>
          <a:p>
            <a:endParaRPr lang="en-US" sz="1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2. Initialize vMX router:</a:t>
            </a:r>
          </a:p>
          <a:p>
            <a:r>
              <a:rPr lang="en-US" sz="1400" dirty="0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cd vmx-15.1F4-3/</a:t>
            </a:r>
            <a:endParaRPr lang="en-US" sz="1400" b="1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sudo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./</a:t>
            </a:r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vmx.sh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-lv --install</a:t>
            </a:r>
          </a:p>
          <a:p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brctl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show</a:t>
            </a:r>
          </a:p>
          <a:p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sudo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./</a:t>
            </a:r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vmx.sh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--bind-check</a:t>
            </a:r>
          </a:p>
          <a:p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sudo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./</a:t>
            </a:r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vmx.sh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--bind-dev</a:t>
            </a:r>
          </a:p>
          <a:p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effectLst/>
                <a:latin typeface="Arial" charset="0"/>
                <a:ea typeface="Arial" charset="0"/>
                <a:cs typeface="Arial" charset="0"/>
              </a:rPr>
              <a:t>3. Connect to console 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and configure fxp0 interface:</a:t>
            </a:r>
          </a:p>
          <a:p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sudo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./</a:t>
            </a:r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vmx.sh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--console </a:t>
            </a:r>
            <a:r>
              <a:rPr lang="en-US" sz="1400" dirty="0" err="1" smtClean="0">
                <a:effectLst/>
                <a:latin typeface="Arial" charset="0"/>
                <a:ea typeface="Arial" charset="0"/>
                <a:cs typeface="Arial" charset="0"/>
              </a:rPr>
              <a:t>vcp</a:t>
            </a: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vmx1</a:t>
            </a:r>
          </a:p>
          <a:p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b="1" dirty="0" smtClean="0">
                <a:effectLst/>
                <a:latin typeface="Arial" charset="0"/>
                <a:ea typeface="Arial" charset="0"/>
                <a:cs typeface="Arial" charset="0"/>
              </a:rPr>
              <a:t>4. Connect to vMX Router:</a:t>
            </a:r>
          </a:p>
          <a:p>
            <a:r>
              <a:rPr lang="en-US" sz="1400" dirty="0" err="1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ssh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  <a:hlinkClick r:id="rId14"/>
              </a:rPr>
              <a:t>silvia@172.16.226.10</a:t>
            </a:r>
            <a:endParaRPr lang="en-US" sz="1400" dirty="0" smtClean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endParaRPr lang="en-US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1400" dirty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3" name="Picture 62" descr="Command Line Interfac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9" y="1507128"/>
            <a:ext cx="489775" cy="49198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366" y="364738"/>
            <a:ext cx="2004840" cy="243444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7" name="Picture 66" descr="Ideas Innovation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1171">
            <a:off x="11002584" y="109345"/>
            <a:ext cx="287731" cy="436474"/>
          </a:xfrm>
          <a:prstGeom prst="rect">
            <a:avLst/>
          </a:prstGeom>
        </p:spPr>
      </p:pic>
      <p:sp>
        <p:nvSpPr>
          <p:cNvPr id="69" name="Title 1"/>
          <p:cNvSpPr txBox="1">
            <a:spLocks/>
          </p:cNvSpPr>
          <p:nvPr/>
        </p:nvSpPr>
        <p:spPr>
          <a:xfrm>
            <a:off x="9358362" y="6406173"/>
            <a:ext cx="3161907" cy="388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/>
              <a:t>Silvia Murgescu</a:t>
            </a:r>
          </a:p>
          <a:p>
            <a:pPr algn="l"/>
            <a:r>
              <a:rPr lang="en-US" sz="1600" dirty="0" smtClean="0"/>
              <a:t>Email: silvique_ms@yahoo.com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135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967315" y="1690688"/>
            <a:ext cx="4221458" cy="436189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2229676" y="3119131"/>
            <a:ext cx="2991373" cy="214109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132255" y="1690689"/>
            <a:ext cx="4978795" cy="436034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5182997" y="1690689"/>
            <a:ext cx="1937087" cy="436034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12" y="136173"/>
            <a:ext cx="10515600" cy="1325563"/>
          </a:xfrm>
        </p:spPr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5" name="Picture 4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10" y="3562525"/>
            <a:ext cx="438912" cy="438912"/>
          </a:xfrm>
          <a:prstGeom prst="rect">
            <a:avLst/>
          </a:prstGeom>
        </p:spPr>
      </p:pic>
      <p:pic>
        <p:nvPicPr>
          <p:cNvPr id="6" name="Picture 5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10" y="4469605"/>
            <a:ext cx="438912" cy="438912"/>
          </a:xfrm>
          <a:prstGeom prst="rect">
            <a:avLst/>
          </a:prstGeom>
        </p:spPr>
      </p:pic>
      <p:pic>
        <p:nvPicPr>
          <p:cNvPr id="7" name="Picture 6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47" y="4468287"/>
            <a:ext cx="438912" cy="438912"/>
          </a:xfrm>
          <a:prstGeom prst="rect">
            <a:avLst/>
          </a:prstGeom>
        </p:spPr>
      </p:pic>
      <p:pic>
        <p:nvPicPr>
          <p:cNvPr id="8" name="Picture 7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47" y="3562525"/>
            <a:ext cx="438912" cy="438912"/>
          </a:xfrm>
          <a:prstGeom prst="rect">
            <a:avLst/>
          </a:prstGeom>
        </p:spPr>
      </p:pic>
      <p:pic>
        <p:nvPicPr>
          <p:cNvPr id="9" name="Picture 8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47" y="2656763"/>
            <a:ext cx="438912" cy="438912"/>
          </a:xfrm>
          <a:prstGeom prst="rect">
            <a:avLst/>
          </a:prstGeom>
        </p:spPr>
      </p:pic>
      <p:pic>
        <p:nvPicPr>
          <p:cNvPr id="10" name="Picture 9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47" y="5374049"/>
            <a:ext cx="438912" cy="438912"/>
          </a:xfrm>
          <a:prstGeom prst="rect">
            <a:avLst/>
          </a:prstGeom>
        </p:spPr>
      </p:pic>
      <p:pic>
        <p:nvPicPr>
          <p:cNvPr id="11" name="Picture 10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38" y="5374049"/>
            <a:ext cx="438912" cy="438912"/>
          </a:xfrm>
          <a:prstGeom prst="rect">
            <a:avLst/>
          </a:prstGeom>
        </p:spPr>
      </p:pic>
      <p:pic>
        <p:nvPicPr>
          <p:cNvPr id="12" name="Picture 11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38" y="2656763"/>
            <a:ext cx="438912" cy="438912"/>
          </a:xfrm>
          <a:prstGeom prst="rect">
            <a:avLst/>
          </a:prstGeom>
        </p:spPr>
      </p:pic>
      <p:pic>
        <p:nvPicPr>
          <p:cNvPr id="13" name="Picture 12" descr="Juniper L2-L#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38" y="3922509"/>
            <a:ext cx="438912" cy="438912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5" idx="3"/>
            <a:endCxn id="8" idx="1"/>
          </p:cNvCxnSpPr>
          <p:nvPr/>
        </p:nvCxnSpPr>
        <p:spPr>
          <a:xfrm>
            <a:off x="2761022" y="3781981"/>
            <a:ext cx="649625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6" idx="0"/>
          </p:cNvCxnSpPr>
          <p:nvPr/>
        </p:nvCxnSpPr>
        <p:spPr>
          <a:xfrm>
            <a:off x="2541566" y="4001437"/>
            <a:ext cx="0" cy="468168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7" idx="1"/>
          </p:cNvCxnSpPr>
          <p:nvPr/>
        </p:nvCxnSpPr>
        <p:spPr>
          <a:xfrm flipV="1">
            <a:off x="2761022" y="4687743"/>
            <a:ext cx="649625" cy="1318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  <a:endCxn id="9" idx="1"/>
          </p:cNvCxnSpPr>
          <p:nvPr/>
        </p:nvCxnSpPr>
        <p:spPr>
          <a:xfrm>
            <a:off x="1595450" y="2876219"/>
            <a:ext cx="1815197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13" idx="0"/>
          </p:cNvCxnSpPr>
          <p:nvPr/>
        </p:nvCxnSpPr>
        <p:spPr>
          <a:xfrm>
            <a:off x="1375994" y="3095675"/>
            <a:ext cx="0" cy="826834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1" idx="0"/>
          </p:cNvCxnSpPr>
          <p:nvPr/>
        </p:nvCxnSpPr>
        <p:spPr>
          <a:xfrm>
            <a:off x="1375994" y="4361421"/>
            <a:ext cx="0" cy="1012628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3"/>
            <a:endCxn id="10" idx="1"/>
          </p:cNvCxnSpPr>
          <p:nvPr/>
        </p:nvCxnSpPr>
        <p:spPr>
          <a:xfrm>
            <a:off x="1595450" y="5593505"/>
            <a:ext cx="1815197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3"/>
            <a:endCxn id="4" idx="1"/>
          </p:cNvCxnSpPr>
          <p:nvPr/>
        </p:nvCxnSpPr>
        <p:spPr>
          <a:xfrm>
            <a:off x="3849559" y="2876219"/>
            <a:ext cx="1028588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3"/>
            <a:endCxn id="4" idx="3"/>
          </p:cNvCxnSpPr>
          <p:nvPr/>
        </p:nvCxnSpPr>
        <p:spPr>
          <a:xfrm flipV="1">
            <a:off x="3849559" y="2876219"/>
            <a:ext cx="1723981" cy="905762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3"/>
            <a:endCxn id="37" idx="3"/>
          </p:cNvCxnSpPr>
          <p:nvPr/>
        </p:nvCxnSpPr>
        <p:spPr>
          <a:xfrm>
            <a:off x="3849559" y="4687743"/>
            <a:ext cx="1723981" cy="905762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3"/>
            <a:endCxn id="37" idx="1"/>
          </p:cNvCxnSpPr>
          <p:nvPr/>
        </p:nvCxnSpPr>
        <p:spPr>
          <a:xfrm>
            <a:off x="3849559" y="5593505"/>
            <a:ext cx="1028588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Juniper_logical 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47" y="2528522"/>
            <a:ext cx="695393" cy="695393"/>
          </a:xfrm>
          <a:prstGeom prst="rect">
            <a:avLst/>
          </a:prstGeom>
        </p:spPr>
      </p:pic>
      <p:pic>
        <p:nvPicPr>
          <p:cNvPr id="37" name="Picture 36" descr="Juniper_logical 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47" y="5245808"/>
            <a:ext cx="695393" cy="695393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5188773" y="3223915"/>
            <a:ext cx="0" cy="2021893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62915" y="3223915"/>
            <a:ext cx="0" cy="2021893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Juniper_logical 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64" y="2420238"/>
            <a:ext cx="911961" cy="911961"/>
          </a:xfrm>
          <a:prstGeom prst="rect">
            <a:avLst/>
          </a:prstGeom>
        </p:spPr>
      </p:pic>
      <p:pic>
        <p:nvPicPr>
          <p:cNvPr id="58" name="Picture 57" descr="Juniper_logical 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64" y="5140624"/>
            <a:ext cx="911961" cy="911961"/>
          </a:xfrm>
          <a:prstGeom prst="rect">
            <a:avLst/>
          </a:prstGeom>
        </p:spPr>
      </p:pic>
      <p:cxnSp>
        <p:nvCxnSpPr>
          <p:cNvPr id="59" name="Straight Connector 58"/>
          <p:cNvCxnSpPr>
            <a:stCxn id="4" idx="3"/>
            <a:endCxn id="57" idx="1"/>
          </p:cNvCxnSpPr>
          <p:nvPr/>
        </p:nvCxnSpPr>
        <p:spPr>
          <a:xfrm>
            <a:off x="5573540" y="2876219"/>
            <a:ext cx="1131024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8" idx="1"/>
            <a:endCxn id="37" idx="3"/>
          </p:cNvCxnSpPr>
          <p:nvPr/>
        </p:nvCxnSpPr>
        <p:spPr>
          <a:xfrm flipH="1" flipV="1">
            <a:off x="5573540" y="5593505"/>
            <a:ext cx="1131024" cy="310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98760" y="3332199"/>
            <a:ext cx="0" cy="1808425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222330" y="3332199"/>
            <a:ext cx="0" cy="180842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7" idx="3"/>
            <a:endCxn id="78" idx="3"/>
          </p:cNvCxnSpPr>
          <p:nvPr/>
        </p:nvCxnSpPr>
        <p:spPr>
          <a:xfrm>
            <a:off x="7616525" y="2876219"/>
            <a:ext cx="1566780" cy="126574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8" idx="3"/>
            <a:endCxn id="58" idx="3"/>
          </p:cNvCxnSpPr>
          <p:nvPr/>
        </p:nvCxnSpPr>
        <p:spPr>
          <a:xfrm flipH="1">
            <a:off x="7616525" y="4141965"/>
            <a:ext cx="1566780" cy="145464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Juniper_logical 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44" y="3685984"/>
            <a:ext cx="911961" cy="911961"/>
          </a:xfrm>
          <a:prstGeom prst="rect">
            <a:avLst/>
          </a:prstGeom>
        </p:spPr>
      </p:pic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335114" y="3429070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MA-1001-1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258803" y="3417828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MA-1001-2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2241847" y="4891853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MA-1001-3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3326634" y="4885181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MA-1001-4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322141" y="5811643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MA-1002-5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068032" y="5835635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MA-1002-4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 rot="16200000">
            <a:off x="775464" y="4042569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MA-1002-3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045203" y="2498405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MA-1002-2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322141" y="2500843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MA-1002-1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917881" y="2382901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PAG-1000-1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4917881" y="5946728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PAG-1000-2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6852002" y="2794314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AG-1000-1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6813979" y="5521080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smtClean="0">
                <a:latin typeface="Arial" panose="020B0604020202020204" pitchFamily="34" charset="0"/>
              </a:rPr>
              <a:t>AG-1000-2  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8438711" y="4057882"/>
            <a:ext cx="615924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Core-RR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107" name="Picture 106" descr="cloud_OL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0987" y="3581774"/>
            <a:ext cx="2077306" cy="1115118"/>
          </a:xfrm>
          <a:prstGeom prst="rect">
            <a:avLst/>
          </a:prstGeom>
        </p:spPr>
      </p:pic>
      <p:sp>
        <p:nvSpPr>
          <p:cNvPr id="108" name="Rectangle 5"/>
          <p:cNvSpPr>
            <a:spLocks noChangeArrowheads="1"/>
          </p:cNvSpPr>
          <p:nvPr/>
        </p:nvSpPr>
        <p:spPr bwMode="auto">
          <a:xfrm>
            <a:off x="10494984" y="4278580"/>
            <a:ext cx="849312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L3 VPN Services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107" idx="1"/>
            <a:endCxn id="78" idx="3"/>
          </p:cNvCxnSpPr>
          <p:nvPr/>
        </p:nvCxnSpPr>
        <p:spPr>
          <a:xfrm flipH="1">
            <a:off x="9183305" y="4139333"/>
            <a:ext cx="697682" cy="263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 descr="Juniper_logical 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718" y="3922509"/>
            <a:ext cx="438912" cy="438912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72748" y="1690688"/>
            <a:ext cx="829893" cy="436034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97953" y="2004900"/>
            <a:ext cx="761824" cy="20390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1000" b="1" dirty="0" smtClean="0">
                <a:latin typeface="Arial" panose="020B0604020202020204" pitchFamily="34" charset="0"/>
              </a:rPr>
              <a:t>Customers</a:t>
            </a:r>
            <a:endParaRPr lang="en-US" sz="1000" b="1" dirty="0">
              <a:latin typeface="Arial" panose="020B0604020202020204" pitchFamily="34" charset="0"/>
            </a:endParaRPr>
          </a:p>
        </p:txBody>
      </p:sp>
      <p:pic>
        <p:nvPicPr>
          <p:cNvPr id="115" name="Picture 114" descr="cloud_gry3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7" y="2747703"/>
            <a:ext cx="760785" cy="405124"/>
          </a:xfrm>
          <a:prstGeom prst="rect">
            <a:avLst/>
          </a:prstGeom>
        </p:spPr>
      </p:pic>
      <p:pic>
        <p:nvPicPr>
          <p:cNvPr id="116" name="Picture 115" descr="cloud_gry3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7" y="3257791"/>
            <a:ext cx="760785" cy="405124"/>
          </a:xfrm>
          <a:prstGeom prst="rect">
            <a:avLst/>
          </a:prstGeom>
        </p:spPr>
      </p:pic>
      <p:pic>
        <p:nvPicPr>
          <p:cNvPr id="117" name="Picture 116" descr="cloud_gry3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7" y="3767879"/>
            <a:ext cx="760785" cy="405124"/>
          </a:xfrm>
          <a:prstGeom prst="rect">
            <a:avLst/>
          </a:prstGeom>
        </p:spPr>
      </p:pic>
      <p:pic>
        <p:nvPicPr>
          <p:cNvPr id="118" name="Picture 117" descr="cloud_gry3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7" y="4277967"/>
            <a:ext cx="760785" cy="405124"/>
          </a:xfrm>
          <a:prstGeom prst="rect">
            <a:avLst/>
          </a:prstGeom>
        </p:spPr>
      </p:pic>
      <p:pic>
        <p:nvPicPr>
          <p:cNvPr id="119" name="Picture 118" descr="cloud_gry3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7" y="4788055"/>
            <a:ext cx="760785" cy="405124"/>
          </a:xfrm>
          <a:prstGeom prst="rect">
            <a:avLst/>
          </a:prstGeom>
        </p:spPr>
      </p:pic>
      <p:pic>
        <p:nvPicPr>
          <p:cNvPr id="120" name="Picture 119" descr="cloud_gry30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7" y="5298144"/>
            <a:ext cx="760785" cy="405124"/>
          </a:xfrm>
          <a:prstGeom prst="rect">
            <a:avLst/>
          </a:prstGeom>
        </p:spPr>
      </p:pic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064758" y="1955773"/>
            <a:ext cx="1502007" cy="2623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1400" b="1" smtClean="0">
                <a:latin typeface="Arial" panose="020B0604020202020204" pitchFamily="34" charset="0"/>
              </a:rPr>
              <a:t>Access Network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5225861" y="1952307"/>
            <a:ext cx="1502007" cy="2623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1400" b="1" dirty="0" smtClean="0">
                <a:latin typeface="Arial" panose="020B0604020202020204" pitchFamily="34" charset="0"/>
              </a:rPr>
              <a:t>Pre- Aggregation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7424934" y="1952307"/>
            <a:ext cx="1979521" cy="26238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1400" b="1" smtClean="0">
                <a:latin typeface="Arial" panose="020B0604020202020204" pitchFamily="34" charset="0"/>
              </a:rPr>
              <a:t>Aggregation and Core</a:t>
            </a:r>
            <a:endParaRPr lang="en-US" sz="1400" b="1" dirty="0">
              <a:latin typeface="Arial" panose="020B0604020202020204" pitchFamily="34" charset="0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1881711" y="2462292"/>
            <a:ext cx="1104113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smtClean="0">
                <a:latin typeface="Arial" panose="020B0604020202020204" pitchFamily="34" charset="0"/>
              </a:rPr>
              <a:t>ISIS Area 1002 Level 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382608" y="3171936"/>
            <a:ext cx="1104113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smtClean="0">
                <a:latin typeface="Arial" panose="020B0604020202020204" pitchFamily="34" charset="0"/>
              </a:rPr>
              <a:t>ISIS Area 1001 Level 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5325099" y="2197705"/>
            <a:ext cx="1104113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ISIS Area 0002 Level 1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7478431" y="2199031"/>
            <a:ext cx="1104113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ISIS Area 0001 Level 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1123166" y="2163595"/>
            <a:ext cx="1104113" cy="1600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ISIS Level 2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305" y="48454"/>
            <a:ext cx="2798534" cy="16341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1" name="Picture 130" descr="Ideas Innovati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7679">
            <a:off x="9023822" y="386017"/>
            <a:ext cx="287731" cy="436474"/>
          </a:xfrm>
          <a:prstGeom prst="rect">
            <a:avLst/>
          </a:prstGeom>
        </p:spPr>
      </p:pic>
      <p:sp>
        <p:nvSpPr>
          <p:cNvPr id="132" name="Title 1"/>
          <p:cNvSpPr txBox="1">
            <a:spLocks/>
          </p:cNvSpPr>
          <p:nvPr/>
        </p:nvSpPr>
        <p:spPr>
          <a:xfrm>
            <a:off x="9338686" y="6414202"/>
            <a:ext cx="3161907" cy="388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/>
              <a:t>Silvia Murgescu</a:t>
            </a:r>
          </a:p>
          <a:p>
            <a:pPr algn="l"/>
            <a:r>
              <a:rPr lang="en-US" sz="1600" dirty="0" smtClean="0"/>
              <a:t>Email: silvique_ms@yahoo.com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705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113"/>
            <a:ext cx="10515600" cy="1325563"/>
          </a:xfrm>
        </p:spPr>
        <p:txBody>
          <a:bodyPr/>
          <a:lstStyle/>
          <a:p>
            <a:r>
              <a:rPr lang="en-US" dirty="0" smtClean="0"/>
              <a:t>IP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1800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  <a:alpha val="24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SP Network Class: 172.100.0.0/16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Core area: 172.100.1.0/24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Pre-Aggregation area: 172.100.2.0/24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Access Area: 172.100.3.0/24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Loopback interfaces: 172.100.255.0/24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Network Services:  172.100.254.0/24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Services: 10.10.0.0/16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Customers: 192.170.0.0/16</a:t>
            </a:r>
            <a:endParaRPr lang="en-US" dirty="0"/>
          </a:p>
        </p:txBody>
      </p:sp>
      <p:pic>
        <p:nvPicPr>
          <p:cNvPr id="5" name="Picture 4" descr="Ideas Innov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5055">
            <a:off x="10621986" y="1346878"/>
            <a:ext cx="765151" cy="116069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358362" y="6406173"/>
            <a:ext cx="3161907" cy="388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/>
              <a:t>Silvia Murgescu</a:t>
            </a:r>
          </a:p>
          <a:p>
            <a:pPr algn="l"/>
            <a:r>
              <a:rPr lang="en-US" sz="1600" dirty="0" smtClean="0"/>
              <a:t>Email: silvique_ms@yahoo.com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656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2" y="1888651"/>
            <a:ext cx="3013976" cy="37203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79" y="1690688"/>
            <a:ext cx="3216993" cy="394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089" y="1888651"/>
            <a:ext cx="2835474" cy="370002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58362" y="6406173"/>
            <a:ext cx="3161907" cy="388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/>
              <a:t>Silvia Murgescu</a:t>
            </a:r>
          </a:p>
          <a:p>
            <a:pPr algn="l"/>
            <a:r>
              <a:rPr lang="en-US" sz="1600" dirty="0" smtClean="0"/>
              <a:t>Email: silvique_ms@yahoo.com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 rot="594271">
            <a:off x="4664370" y="3725265"/>
            <a:ext cx="241142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Need a lot of resources </a:t>
            </a:r>
          </a:p>
          <a:p>
            <a:r>
              <a:rPr lang="en-US" dirty="0" smtClean="0"/>
              <a:t>and vendor license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31116" y="3425673"/>
            <a:ext cx="435847" cy="919805"/>
            <a:chOff x="6608313" y="1023237"/>
            <a:chExt cx="435847" cy="919805"/>
          </a:xfr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8" name="Triangle 7"/>
            <p:cNvSpPr/>
            <p:nvPr/>
          </p:nvSpPr>
          <p:spPr>
            <a:xfrm rot="10981582">
              <a:off x="6608313" y="1023237"/>
              <a:ext cx="435847" cy="662782"/>
            </a:xfrm>
            <a:prstGeom prst="triangle">
              <a:avLst/>
            </a:prstGeom>
            <a:grpFill/>
            <a:ln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21311" y="1782786"/>
              <a:ext cx="165278" cy="160256"/>
            </a:xfrm>
            <a:prstGeom prst="ellipse">
              <a:avLst/>
            </a:prstGeom>
            <a:grpFill/>
            <a:ln cap="rnd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40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pic>
        <p:nvPicPr>
          <p:cNvPr id="4" name="Picture 3" descr="vM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51" y="2640811"/>
            <a:ext cx="820465" cy="475995"/>
          </a:xfrm>
          <a:prstGeom prst="rect">
            <a:avLst/>
          </a:prstGeom>
        </p:spPr>
      </p:pic>
      <p:pic>
        <p:nvPicPr>
          <p:cNvPr id="5" name="Picture 4" descr="vSR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51" y="2640811"/>
            <a:ext cx="820465" cy="475995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1476" y="3191779"/>
            <a:ext cx="833904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vMX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4476" y="3198129"/>
            <a:ext cx="833904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err="1" smtClean="0">
                <a:latin typeface="Arial" panose="020B0604020202020204" pitchFamily="34" charset="0"/>
              </a:rPr>
              <a:t>vSRX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8" name="Picture 7" descr="yellow gl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95" y="2660208"/>
            <a:ext cx="982675" cy="531571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66588" y="3311959"/>
            <a:ext cx="971550" cy="3656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Use yellow glow for VIRTUAL PRODUCTS ONLY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10" name="Picture 9" descr="L2-L3 Switc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592" y="2421355"/>
            <a:ext cx="438912" cy="438912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793633" y="2929371"/>
            <a:ext cx="5334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L2-L3 Switch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12" name="Picture 11" descr="Juniper_logical Rou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65" y="3325977"/>
            <a:ext cx="434035" cy="434035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30132" y="3843771"/>
            <a:ext cx="7112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Juniper </a:t>
            </a:r>
            <a:br>
              <a:rPr lang="en-US" sz="700" b="1" dirty="0" smtClean="0">
                <a:latin typeface="Arial" panose="020B0604020202020204" pitchFamily="34" charset="0"/>
              </a:rPr>
            </a:br>
            <a:r>
              <a:rPr lang="en-US" sz="700" b="1" dirty="0" smtClean="0">
                <a:latin typeface="Arial" panose="020B0604020202020204" pitchFamily="34" charset="0"/>
              </a:rPr>
              <a:t>Logical Router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28" name="Picture 27" descr="Open Fold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40" y="2465246"/>
            <a:ext cx="538886" cy="351130"/>
          </a:xfrm>
          <a:prstGeom prst="rect">
            <a:avLst/>
          </a:prstGeom>
        </p:spPr>
      </p:pic>
      <p:pic>
        <p:nvPicPr>
          <p:cNvPr id="29" name="Picture 28" descr="Fold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26" y="2465246"/>
            <a:ext cx="460858" cy="351130"/>
          </a:xfrm>
          <a:prstGeom prst="rect">
            <a:avLst/>
          </a:prstGeom>
        </p:spPr>
      </p:pic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951505" y="2958049"/>
            <a:ext cx="616593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Folder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7751605" y="2958049"/>
            <a:ext cx="616593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Open Folder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32" name="Picture 31" descr="Script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56" y="2443301"/>
            <a:ext cx="312115" cy="395021"/>
          </a:xfrm>
          <a:prstGeom prst="rect">
            <a:avLst/>
          </a:prstGeom>
        </p:spPr>
      </p:pic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8519955" y="2964399"/>
            <a:ext cx="616593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Scripts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34" name="Picture 33" descr="Ideas Innovati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24" y="2452360"/>
            <a:ext cx="287731" cy="436474"/>
          </a:xfrm>
          <a:prstGeom prst="rect">
            <a:avLst/>
          </a:prstGeom>
        </p:spPr>
      </p:pic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9123205" y="2983449"/>
            <a:ext cx="616593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Ideas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36" name="Picture 35" descr="Network Automatio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106" y="2421355"/>
            <a:ext cx="521818" cy="590093"/>
          </a:xfrm>
          <a:prstGeom prst="rect">
            <a:avLst/>
          </a:prstGeom>
        </p:spPr>
      </p:pic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0232378" y="3080883"/>
            <a:ext cx="552450" cy="2953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Network</a:t>
            </a:r>
          </a:p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Automation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38" name="Picture 37" descr="Laptop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70" y="3447068"/>
            <a:ext cx="453542" cy="287731"/>
          </a:xfrm>
          <a:prstGeom prst="rect">
            <a:avLst/>
          </a:prstGeom>
        </p:spPr>
      </p:pic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6920398" y="3809722"/>
            <a:ext cx="647700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Laptop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811926" y="5986398"/>
            <a:ext cx="849312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>
                <a:latin typeface="Arial" panose="020B0604020202020204" pitchFamily="34" charset="0"/>
              </a:rPr>
              <a:t>Network Cloud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276816" y="3887640"/>
            <a:ext cx="844550" cy="0"/>
          </a:xfrm>
          <a:prstGeom prst="line">
            <a:avLst/>
          </a:prstGeom>
          <a:ln w="19050">
            <a:solidFill>
              <a:schemeClr val="accent2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76816" y="4001940"/>
            <a:ext cx="844550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278"/>
          <p:cNvSpPr txBox="1"/>
          <p:nvPr/>
        </p:nvSpPr>
        <p:spPr>
          <a:xfrm>
            <a:off x="1334846" y="3803652"/>
            <a:ext cx="89117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spcBef>
                <a:spcPts val="400"/>
              </a:spcBef>
              <a:defRPr sz="1100" b="1">
                <a:latin typeface="Arial" panose="020B0604020202020204" pitchFamily="34" charset="0"/>
              </a:defRPr>
            </a:lvl1pPr>
          </a:lstStyle>
          <a:p>
            <a:pPr algn="l"/>
            <a:r>
              <a:rPr lang="en-US" sz="700" dirty="0" smtClean="0"/>
              <a:t>Network Lines are 1.5pt line weight</a:t>
            </a:r>
            <a:endParaRPr lang="en-US" sz="700" dirty="0"/>
          </a:p>
        </p:txBody>
      </p:sp>
      <p:pic>
        <p:nvPicPr>
          <p:cNvPr id="44" name="Picture 43" descr="cloud_OL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5552" y="4237419"/>
            <a:ext cx="1242060" cy="666750"/>
          </a:xfrm>
          <a:prstGeom prst="rect">
            <a:avLst/>
          </a:prstGeom>
        </p:spPr>
      </p:pic>
      <p:pic>
        <p:nvPicPr>
          <p:cNvPr id="45" name="Picture 44" descr="cloud_gry30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1267" y="5247492"/>
            <a:ext cx="1230630" cy="655320"/>
          </a:xfrm>
          <a:prstGeom prst="rect">
            <a:avLst/>
          </a:prstGeom>
        </p:spPr>
      </p:pic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1811926" y="4951348"/>
            <a:ext cx="849312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>
                <a:latin typeface="Arial" panose="020B0604020202020204" pitchFamily="34" charset="0"/>
              </a:rPr>
              <a:t>Network Cloud</a:t>
            </a:r>
          </a:p>
        </p:txBody>
      </p:sp>
      <p:pic>
        <p:nvPicPr>
          <p:cNvPr id="47" name="Picture 46" descr="Command Line Interfac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53" y="4001940"/>
            <a:ext cx="541325" cy="543763"/>
          </a:xfrm>
          <a:prstGeom prst="rect">
            <a:avLst/>
          </a:prstGeom>
        </p:spPr>
      </p:pic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4065297" y="4599491"/>
            <a:ext cx="706611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Command Line</a:t>
            </a:r>
            <a:r>
              <a:rPr lang="en-US" sz="700" b="1" dirty="0">
                <a:latin typeface="Arial" panose="020B0604020202020204" pitchFamily="34" charset="0"/>
              </a:rPr>
              <a:t> </a:t>
            </a:r>
            <a:r>
              <a:rPr lang="en-US" sz="700" b="1" dirty="0" smtClean="0">
                <a:latin typeface="Arial" panose="020B0604020202020204" pitchFamily="34" charset="0"/>
              </a:rPr>
              <a:t>Interface</a:t>
            </a:r>
          </a:p>
        </p:txBody>
      </p:sp>
      <p:pic>
        <p:nvPicPr>
          <p:cNvPr id="49" name="Picture 48" descr="Northstar Controlle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53" y="5359049"/>
            <a:ext cx="541325" cy="543763"/>
          </a:xfrm>
          <a:prstGeom prst="rect">
            <a:avLst/>
          </a:prstGeom>
        </p:spPr>
      </p:pic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122447" y="5994700"/>
            <a:ext cx="621771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err="1" smtClean="0">
                <a:latin typeface="Arial" panose="020B0604020202020204" pitchFamily="34" charset="0"/>
              </a:rPr>
              <a:t>Northstar</a:t>
            </a:r>
            <a:r>
              <a:rPr lang="en-US" sz="700" b="1" dirty="0" smtClean="0">
                <a:latin typeface="Arial" panose="020B0604020202020204" pitchFamily="34" charset="0"/>
              </a:rPr>
              <a:t> Controller</a:t>
            </a:r>
          </a:p>
        </p:txBody>
      </p:sp>
      <p:pic>
        <p:nvPicPr>
          <p:cNvPr id="51" name="Picture 50" descr="Contrail VRouter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673" y="5359049"/>
            <a:ext cx="541325" cy="543763"/>
          </a:xfrm>
          <a:prstGeom prst="rect">
            <a:avLst/>
          </a:prstGeom>
        </p:spPr>
      </p:pic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5786017" y="6001050"/>
            <a:ext cx="621771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Contrail</a:t>
            </a:r>
            <a:br>
              <a:rPr lang="en-US" sz="700" b="1" dirty="0" smtClean="0">
                <a:latin typeface="Arial" panose="020B0604020202020204" pitchFamily="34" charset="0"/>
              </a:rPr>
            </a:br>
            <a:r>
              <a:rPr lang="en-US" sz="700" b="1" dirty="0" err="1" smtClean="0">
                <a:latin typeface="Arial" panose="020B0604020202020204" pitchFamily="34" charset="0"/>
              </a:rPr>
              <a:t>vRouter</a:t>
            </a:r>
            <a:endParaRPr lang="en-US" sz="700" b="1" dirty="0" smtClean="0">
              <a:latin typeface="Arial" panose="020B0604020202020204" pitchFamily="34" charset="0"/>
            </a:endParaRPr>
          </a:p>
        </p:txBody>
      </p:sp>
      <p:pic>
        <p:nvPicPr>
          <p:cNvPr id="53" name="Picture 52" descr="Contrail Controlle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73" y="5359049"/>
            <a:ext cx="541325" cy="543763"/>
          </a:xfrm>
          <a:prstGeom prst="rect">
            <a:avLst/>
          </a:prstGeom>
        </p:spPr>
      </p:pic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922417" y="6007400"/>
            <a:ext cx="621771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Contrail</a:t>
            </a:r>
            <a:br>
              <a:rPr lang="en-US" sz="700" b="1" dirty="0" smtClean="0">
                <a:latin typeface="Arial" panose="020B0604020202020204" pitchFamily="34" charset="0"/>
              </a:rPr>
            </a:br>
            <a:r>
              <a:rPr lang="en-US" sz="700" b="1" dirty="0" smtClean="0">
                <a:latin typeface="Arial" panose="020B0604020202020204" pitchFamily="34" charset="0"/>
              </a:rPr>
              <a:t>Controller</a:t>
            </a:r>
          </a:p>
        </p:txBody>
      </p:sp>
      <p:pic>
        <p:nvPicPr>
          <p:cNvPr id="55" name="Picture 54" descr="Junos Telemetry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55" y="5359049"/>
            <a:ext cx="541325" cy="543763"/>
          </a:xfrm>
          <a:prstGeom prst="rect">
            <a:avLst/>
          </a:prstGeom>
        </p:spPr>
      </p:pic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6676830" y="5962950"/>
            <a:ext cx="80643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err="1" smtClean="0">
                <a:latin typeface="Arial" panose="020B0604020202020204" pitchFamily="34" charset="0"/>
              </a:rPr>
              <a:t>Junos</a:t>
            </a:r>
            <a:r>
              <a:rPr lang="en-US" sz="700" b="1" dirty="0">
                <a:latin typeface="Arial" panose="020B0604020202020204" pitchFamily="34" charset="0"/>
              </a:rPr>
              <a:t> </a:t>
            </a:r>
            <a:r>
              <a:rPr lang="en-US" sz="700" b="1" dirty="0" smtClean="0">
                <a:latin typeface="Arial" panose="020B0604020202020204" pitchFamily="34" charset="0"/>
              </a:rPr>
              <a:t>Telemetry</a:t>
            </a:r>
            <a:br>
              <a:rPr lang="en-US" sz="700" b="1" dirty="0" smtClean="0">
                <a:latin typeface="Arial" panose="020B0604020202020204" pitchFamily="34" charset="0"/>
              </a:rPr>
            </a:br>
            <a:r>
              <a:rPr lang="en-US" sz="700" b="1" dirty="0" smtClean="0">
                <a:latin typeface="Arial" panose="020B0604020202020204" pitchFamily="34" charset="0"/>
              </a:rPr>
              <a:t>Interface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57" name="Picture 56" descr="Third party virtual product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83" y="1681629"/>
            <a:ext cx="980237" cy="329184"/>
          </a:xfrm>
          <a:prstGeom prst="rect">
            <a:avLst/>
          </a:prstGeom>
        </p:spPr>
      </p:pic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3911728" y="2086747"/>
            <a:ext cx="1016000" cy="3656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Third party product virtually running any Juniper software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60" name="Picture 59" descr="Generic Server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836" y="3414542"/>
            <a:ext cx="302362" cy="692506"/>
          </a:xfrm>
          <a:prstGeom prst="rect">
            <a:avLst/>
          </a:prstGeom>
        </p:spPr>
      </p:pic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7967538" y="4182021"/>
            <a:ext cx="46355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Generic Server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62" name="Picture 61" descr="User_Female_behind_01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38" y="3454641"/>
            <a:ext cx="568147" cy="587654"/>
          </a:xfrm>
          <a:prstGeom prst="rect">
            <a:avLst/>
          </a:prstGeom>
        </p:spPr>
      </p:pic>
      <p:sp>
        <p:nvSpPr>
          <p:cNvPr id="63" name="Rectangle 424"/>
          <p:cNvSpPr>
            <a:spLocks noChangeArrowheads="1"/>
          </p:cNvSpPr>
          <p:nvPr/>
        </p:nvSpPr>
        <p:spPr bwMode="auto">
          <a:xfrm>
            <a:off x="8694040" y="4093674"/>
            <a:ext cx="771650" cy="1609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>
                <a:latin typeface="Arial" panose="020B0604020202020204" pitchFamily="34" charset="0"/>
              </a:rPr>
              <a:t>Female </a:t>
            </a:r>
            <a:r>
              <a:rPr lang="en-US" sz="700" b="1" dirty="0" smtClean="0">
                <a:latin typeface="Arial" panose="020B0604020202020204" pitchFamily="34" charset="0"/>
              </a:rPr>
              <a:t>Behind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64" name="Picture 63" descr="Wireless Laptop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81" y="4131862"/>
            <a:ext cx="502310" cy="375514"/>
          </a:xfrm>
          <a:prstGeom prst="rect">
            <a:avLst/>
          </a:prstGeom>
        </p:spPr>
      </p:pic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6934769" y="4582299"/>
            <a:ext cx="6477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Wireless Laptop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67" name="Picture 66" descr="Wireless Gateway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836" y="4599491"/>
            <a:ext cx="407213" cy="382829"/>
          </a:xfrm>
          <a:prstGeom prst="rect">
            <a:avLst/>
          </a:prstGeom>
        </p:spPr>
      </p:pic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7952551" y="5049723"/>
            <a:ext cx="6477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Wireless Gateway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pic>
        <p:nvPicPr>
          <p:cNvPr id="69" name="Picture 68" descr="Juniper Virtual Products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4" y="2611160"/>
            <a:ext cx="629107" cy="636422"/>
          </a:xfrm>
          <a:prstGeom prst="rect">
            <a:avLst/>
          </a:prstGeom>
        </p:spPr>
      </p:pic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236636" y="3311836"/>
            <a:ext cx="827261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/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Juniper</a:t>
            </a:r>
            <a:br>
              <a:rPr lang="en-US" sz="700" b="1" dirty="0" smtClean="0">
                <a:latin typeface="Arial" panose="020B0604020202020204" pitchFamily="34" charset="0"/>
              </a:rPr>
            </a:br>
            <a:r>
              <a:rPr lang="en-US" sz="700" b="1" dirty="0" smtClean="0">
                <a:latin typeface="Arial" panose="020B0604020202020204" pitchFamily="34" charset="0"/>
              </a:rPr>
              <a:t>Virtual Products</a:t>
            </a:r>
          </a:p>
        </p:txBody>
      </p:sp>
      <p:pic>
        <p:nvPicPr>
          <p:cNvPr id="71" name="Picture 70" descr="Juniper L2-L# Switch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07" y="4315357"/>
            <a:ext cx="438912" cy="438912"/>
          </a:xfrm>
          <a:prstGeom prst="rect">
            <a:avLst/>
          </a:prstGeom>
        </p:spPr>
      </p:pic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36598" y="4817023"/>
            <a:ext cx="533400" cy="2632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28575" tIns="28575" rIns="28575" bIns="28575">
            <a:spAutoFit/>
          </a:bodyPr>
          <a:lstStyle/>
          <a:p>
            <a:pPr algn="ctr">
              <a:lnSpc>
                <a:spcPct val="95000"/>
              </a:lnSpc>
              <a:spcBef>
                <a:spcPts val="250"/>
              </a:spcBef>
            </a:pPr>
            <a:r>
              <a:rPr lang="en-US" sz="700" b="1" dirty="0" smtClean="0">
                <a:latin typeface="Arial" panose="020B0604020202020204" pitchFamily="34" charset="0"/>
              </a:rPr>
              <a:t>Juniper L2-L3 Switch</a:t>
            </a:r>
            <a:endParaRPr lang="en-US" sz="700" b="1" dirty="0">
              <a:latin typeface="Arial" panose="020B0604020202020204" pitchFamily="34" charset="0"/>
            </a:endParaRP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9358362" y="6406173"/>
            <a:ext cx="3161907" cy="3887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 smtClean="0"/>
              <a:t>Silvia Murgescu</a:t>
            </a:r>
          </a:p>
          <a:p>
            <a:pPr algn="l"/>
            <a:r>
              <a:rPr lang="en-US" sz="1600" dirty="0" smtClean="0"/>
              <a:t>Email: silvique_ms@yahoo.com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650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311</Words>
  <Application>Microsoft Macintosh PowerPoint</Application>
  <PresentationFormat>Widescreen</PresentationFormat>
  <Paragraphs>141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Wingdings</vt:lpstr>
      <vt:lpstr>Office Theme</vt:lpstr>
      <vt:lpstr>Juniper Networks  LAB Presentation</vt:lpstr>
      <vt:lpstr>Software Virtual Diagram</vt:lpstr>
      <vt:lpstr>vMX Logical Diagram</vt:lpstr>
      <vt:lpstr>Network Diagram</vt:lpstr>
      <vt:lpstr>IP Allocation</vt:lpstr>
      <vt:lpstr>Other Sources</vt:lpstr>
      <vt:lpstr>ICONS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LAB Diagrams</dc:title>
  <dc:creator>Silvia Murgescu</dc:creator>
  <cp:lastModifiedBy>Silvia Murgescu</cp:lastModifiedBy>
  <cp:revision>62</cp:revision>
  <cp:lastPrinted>2017-09-15T13:29:31Z</cp:lastPrinted>
  <dcterms:created xsi:type="dcterms:W3CDTF">2017-09-15T05:46:06Z</dcterms:created>
  <dcterms:modified xsi:type="dcterms:W3CDTF">2017-09-23T12:17:32Z</dcterms:modified>
</cp:coreProperties>
</file>