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9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961"/>
    <a:srgbClr val="163760"/>
    <a:srgbClr val="2C1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45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p18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2" name="Google Shape;182;p1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3" name="Google Shape;193;p2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2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p2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0" name="Google Shape;220;p2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8" name="Google Shape;228;p2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6" name="Google Shape;236;p2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94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49416" y="3273043"/>
            <a:ext cx="10151110" cy="22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 extrusionOk="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096000"/>
            <a:ext cx="12191998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49416" y="3273043"/>
            <a:ext cx="10151110" cy="224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-754"/>
            <a:ext cx="12191998" cy="685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914400" y="3200400"/>
            <a:ext cx="64617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750" rIns="0" bIns="0" anchor="t" anchorCtr="0">
            <a:spAutoFit/>
          </a:bodyPr>
          <a:lstStyle/>
          <a:p>
            <a:pPr marL="12700" marR="5080" lvl="0" indent="0" algn="l" rtl="0">
              <a:lnSpc>
                <a:spcPct val="108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learning applied to graduate admission dataset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928734" y="4495800"/>
            <a:ext cx="5395865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2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Silviu Filote 1059252,</a:t>
            </a:r>
            <a:r>
              <a:rPr lang="it-IT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Jonathan Bommarito 1068755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A1A577B-3CA6-971F-3C9F-95EB7D7D2701}"/>
              </a:ext>
            </a:extLst>
          </p:cNvPr>
          <p:cNvSpPr/>
          <p:nvPr/>
        </p:nvSpPr>
        <p:spPr>
          <a:xfrm>
            <a:off x="7731658" y="7106"/>
            <a:ext cx="4460339" cy="6843790"/>
          </a:xfrm>
          <a:prstGeom prst="rect">
            <a:avLst/>
          </a:prstGeom>
          <a:solidFill>
            <a:srgbClr val="163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53567" y="527304"/>
            <a:ext cx="9585833" cy="10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Estimated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manually</a:t>
            </a:r>
            <a:br>
              <a:rPr lang="it-IT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580" y="1284432"/>
            <a:ext cx="7680833" cy="84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797" y="2660080"/>
            <a:ext cx="6248400" cy="3386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853567" y="2297467"/>
            <a:ext cx="10119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1: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linear model in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53567" y="527304"/>
            <a:ext cx="9585833" cy="10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Linear regression: Estimated manually</a:t>
            </a:r>
            <a:br>
              <a:rPr lang="it-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8" descr="Immagine che contiene diagramma, testo, linea, Diagramm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1447800"/>
            <a:ext cx="9982200" cy="335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853567" y="4953000"/>
            <a:ext cx="10119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4: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plotting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made by the linear model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Linear regression: Estimated manually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Shapiro-Wilk test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distribution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residuals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b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non-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normal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Studentized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Breusch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-Pagan test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confirms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distribution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residuals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heteroscedastic</a:t>
            </a:r>
            <a:endParaRPr sz="2800" u="sng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Linear regression: Estimated manually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can’t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trust 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coefficients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estimated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by the model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implement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boostrap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compare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coefficients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39" name="Google Shape;139;p20" descr="Immagine che contiene testo, schermata, Carattere, numero&#10;&#10;Descrizione generata automaticamente&#10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693" y="3071539"/>
            <a:ext cx="3137610" cy="29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0846" y="3144883"/>
            <a:ext cx="5398306" cy="2926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609600" y="2621664"/>
            <a:ext cx="4495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2: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Boostrap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training dataset in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estimate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linear model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986603" y="2621664"/>
            <a:ext cx="46813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3: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linear model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Linear regression: Stepwise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include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regressors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log,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exponential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squared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cubic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continuous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regressors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Selection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criterion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AIC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Started with 42 coefficients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the algorithm selected only 20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Only 10 regressors selected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Residuals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and non-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49" y="4684159"/>
            <a:ext cx="84201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Linear regression: Lasso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Reduce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complexity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the model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Cross-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penalization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λ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Using “</a:t>
            </a:r>
            <a:r>
              <a:rPr lang="it-IT" sz="2800" dirty="0">
                <a:latin typeface="Courier New"/>
                <a:ea typeface="Courier New"/>
                <a:cs typeface="Courier New"/>
                <a:sym typeface="Courier New"/>
              </a:rPr>
              <a:t>lambda.1se</a:t>
            </a:r>
            <a:r>
              <a:rPr lang="it-IT" sz="2800" dirty="0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instead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of “</a:t>
            </a:r>
            <a:r>
              <a:rPr lang="it-IT" sz="2800" dirty="0" err="1">
                <a:latin typeface="Courier New"/>
                <a:ea typeface="Courier New"/>
                <a:cs typeface="Courier New"/>
                <a:sym typeface="Courier New"/>
              </a:rPr>
              <a:t>lambda.min</a:t>
            </a:r>
            <a:r>
              <a:rPr lang="it-IT" sz="2800" dirty="0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853567" y="5638800"/>
            <a:ext cx="107288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5: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training dataset for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best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penalization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(lambda)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model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lines highlight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lambda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575" y="2956559"/>
            <a:ext cx="4514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3600" dirty="0"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it-IT" sz="3600" dirty="0" err="1">
                <a:latin typeface="Arial"/>
                <a:ea typeface="Arial"/>
                <a:cs typeface="Arial"/>
                <a:sym typeface="Arial"/>
              </a:rPr>
              <a:t>improvements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Google Shape;17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577341"/>
                <a:ext cx="10820399" cy="3016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/>
                    <a:ea typeface="Arial"/>
                    <a:cs typeface="Arial"/>
                    <a:sym typeface="Arial"/>
                  </a:rPr>
                  <a:t>Same regressors of the “Estimated manually” model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/>
                    <a:ea typeface="Courier New"/>
                    <a:cs typeface="Arial"/>
                    <a:sym typeface="Arial"/>
                  </a:rPr>
                  <a:t>We applied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ourier New"/>
                        <a:cs typeface="Arial"/>
                        <a:sym typeface="Arial"/>
                      </a:rPr>
                      <m:t>𝑎𝑟𝑐𝑠𝑖𝑛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 to the response variable in order to reduce variability of the residual distribution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Breusch-</a:t>
                </a:r>
                <a:r>
                  <a:rPr lang="en-US" sz="2800" dirty="0" err="1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Paga</a:t>
                </a:r>
                <a:r>
                  <a:rPr lang="en-US" sz="2800" dirty="0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 test unlike before confirms that residual distribution is now homoscedastic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Increase of complexity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Courier New"/>
                    <a:cs typeface="Arial" panose="020B0604020202020204" pitchFamily="34" charset="0"/>
                    <a:sym typeface="Courier New"/>
                  </a:rPr>
                  <a:t>Shapiro-Wilk test reveals that residuals aren’t normal</a:t>
                </a:r>
                <a:endParaRPr sz="2800" dirty="0">
                  <a:latin typeface="Arial" panose="020B0604020202020204" pitchFamily="34" charset="0"/>
                  <a:ea typeface="Courier New"/>
                  <a:cs typeface="Arial" panose="020B0604020202020204" pitchFamily="34" charset="0"/>
                  <a:sym typeface="Courier New"/>
                </a:endParaRPr>
              </a:p>
            </p:txBody>
          </p:sp>
        </mc:Choice>
        <mc:Fallback>
          <p:sp>
            <p:nvSpPr>
              <p:cNvPr id="170" name="Google Shape;17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77341"/>
                <a:ext cx="10820399" cy="3016210"/>
              </a:xfrm>
              <a:prstGeom prst="rect">
                <a:avLst/>
              </a:prstGeom>
              <a:blipFill>
                <a:blip r:embed="rId3"/>
                <a:stretch>
                  <a:fillRect l="-1859" t="-3636" r="-1408"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8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considerations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linear models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549" y="3587486"/>
            <a:ext cx="9486902" cy="1727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it-IT" sz="2800" dirty="0" err="1">
                <a:latin typeface="Courier New"/>
                <a:ea typeface="Courier New"/>
                <a:cs typeface="Courier New"/>
                <a:sym typeface="Courier New"/>
              </a:rPr>
              <a:t>lm_model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most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interpretable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 and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less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one </a:t>
            </a:r>
            <a:endParaRPr sz="280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one to do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sz="2800" dirty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853567" y="3270514"/>
            <a:ext cx="10347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 4: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linear regression models implemented during this section with the most important statistics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5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Generalized Additive Models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609600" y="1577350"/>
            <a:ext cx="10485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GAM with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regressors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GAM with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regressors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GAM with the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performing</a:t>
            </a:r>
            <a:r>
              <a:rPr lang="it-IT" sz="2800" dirty="0">
                <a:latin typeface="Arial"/>
                <a:ea typeface="Arial"/>
                <a:cs typeface="Arial"/>
                <a:sym typeface="Arial"/>
              </a:rPr>
              <a:t> degrees of </a:t>
            </a:r>
            <a:r>
              <a:rPr lang="it-IT" sz="2800" dirty="0" err="1">
                <a:latin typeface="Arial"/>
                <a:ea typeface="Arial"/>
                <a:cs typeface="Arial"/>
                <a:sym typeface="Arial"/>
              </a:rPr>
              <a:t>freedom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5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all regressors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72" y="2968514"/>
            <a:ext cx="6487700" cy="2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487" y="1721075"/>
            <a:ext cx="10031040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9179" y="3449850"/>
            <a:ext cx="4125500" cy="1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853567" y="2700974"/>
            <a:ext cx="2956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5: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endParaRPr dirty="0"/>
          </a:p>
        </p:txBody>
      </p:sp>
      <p:sp>
        <p:nvSpPr>
          <p:cNvPr id="189" name="Google Shape;189;p26"/>
          <p:cNvSpPr txBox="1"/>
          <p:nvPr/>
        </p:nvSpPr>
        <p:spPr>
          <a:xfrm>
            <a:off x="7543800" y="2912395"/>
            <a:ext cx="4125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6: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non-linear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splines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 in GAM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8204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pply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some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approaches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described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“An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Introduction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Statistical Learning” to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chosen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dataset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elect the best model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which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can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explain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response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with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lowest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Focus on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interpretability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rather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50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3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all regressors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8487" y="1219200"/>
            <a:ext cx="9195025" cy="4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853567" y="5550410"/>
            <a:ext cx="2956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6: </a:t>
            </a:r>
            <a:r>
              <a:rPr lang="it-IT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 with </a:t>
            </a:r>
            <a:r>
              <a:rPr lang="it-IT" sz="1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50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only significant regressors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567" y="3216530"/>
            <a:ext cx="5495925" cy="162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0" y="3620402"/>
            <a:ext cx="3581400" cy="12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7337" y="1833800"/>
            <a:ext cx="9077325" cy="52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853567" y="2835847"/>
            <a:ext cx="4023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7: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endParaRPr dirty="0"/>
          </a:p>
        </p:txBody>
      </p:sp>
      <p:sp>
        <p:nvSpPr>
          <p:cNvPr id="208" name="Google Shape;208;p28"/>
          <p:cNvSpPr txBox="1"/>
          <p:nvPr/>
        </p:nvSpPr>
        <p:spPr>
          <a:xfrm>
            <a:off x="7315200" y="2991826"/>
            <a:ext cx="3581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8: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non-linear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splines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 in GAM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607800" y="527300"/>
            <a:ext cx="109764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the most performing degrees of freedom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9677400" y="164782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800" y="1625191"/>
            <a:ext cx="10529887" cy="37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607800" y="527300"/>
            <a:ext cx="109764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the most performing degrees of freedom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9677400" y="164782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8500" y="1655370"/>
            <a:ext cx="6615000" cy="35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607800" y="527300"/>
            <a:ext cx="109764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the most performing degrees of freedom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9677400" y="164782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25" y="1524000"/>
            <a:ext cx="7372349" cy="40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607800" y="527300"/>
            <a:ext cx="109764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GAM with the most performing degrees of freedom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77400" y="164782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623700" y="2590800"/>
            <a:ext cx="7455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 9: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 suggested by the algorithm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6939"/>
            <a:ext cx="97155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00" y="3011200"/>
            <a:ext cx="6576599" cy="18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274" y="3626802"/>
            <a:ext cx="44672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7374274" y="2954928"/>
            <a:ext cx="44672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i="1" dirty="0" err="1">
                <a:solidFill>
                  <a:srgbClr val="E36C09"/>
                </a:solidFill>
              </a:rPr>
              <a:t>Table</a:t>
            </a:r>
            <a:r>
              <a:rPr lang="it-IT" b="1" i="1" dirty="0">
                <a:solidFill>
                  <a:srgbClr val="E36C09"/>
                </a:solidFill>
              </a:rPr>
              <a:t> 10: </a:t>
            </a:r>
            <a:r>
              <a:rPr lang="it-IT" dirty="0">
                <a:solidFill>
                  <a:schemeClr val="dk1"/>
                </a:solidFill>
              </a:rPr>
              <a:t>non-linear </a:t>
            </a:r>
            <a:r>
              <a:rPr lang="it-IT" dirty="0" err="1">
                <a:solidFill>
                  <a:schemeClr val="dk1"/>
                </a:solidFill>
              </a:rPr>
              <a:t>splines</a:t>
            </a:r>
            <a:r>
              <a:rPr lang="it-IT" dirty="0">
                <a:solidFill>
                  <a:schemeClr val="dk1"/>
                </a:solidFill>
              </a:rPr>
              <a:t> component in GAM </a:t>
            </a:r>
            <a:r>
              <a:rPr lang="it-IT" dirty="0" err="1">
                <a:solidFill>
                  <a:schemeClr val="dk1"/>
                </a:solidFill>
              </a:rPr>
              <a:t>suggested</a:t>
            </a:r>
            <a:r>
              <a:rPr lang="it-IT" dirty="0">
                <a:solidFill>
                  <a:schemeClr val="dk1"/>
                </a:solidFill>
              </a:rPr>
              <a:t> by the </a:t>
            </a:r>
            <a:r>
              <a:rPr lang="it-IT" dirty="0" err="1">
                <a:solidFill>
                  <a:schemeClr val="dk1"/>
                </a:solidFill>
              </a:rPr>
              <a:t>algorithm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615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Final considerations about GAMs</a:t>
            </a:r>
            <a:br>
              <a:rPr lang="it-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Each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fails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Breusch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-Paga and Shapiro-Wilk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models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have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similar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RMSE test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Linear model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suits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goals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GAM models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926" y="3646826"/>
            <a:ext cx="10044112" cy="195417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850549" y="3322451"/>
            <a:ext cx="7455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r>
              <a:rPr lang="it-IT" b="1" i="1">
                <a:solidFill>
                  <a:srgbClr val="E36C09"/>
                </a:solidFill>
              </a:rPr>
              <a:t>1</a:t>
            </a: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all estimated models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section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going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dataset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most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algorithms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based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Random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forest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Boosting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approaches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where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possible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Compare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tree-based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models and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choose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best one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suits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goals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Pruned 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First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read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applied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pruning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penalization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factor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involves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pruning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chosen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 cross-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approach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Pruned 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081301"/>
            <a:ext cx="8190822" cy="42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/>
        </p:nvSpPr>
        <p:spPr>
          <a:xfrm>
            <a:off x="853567" y="5356902"/>
            <a:ext cx="104848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it-IT" b="1" i="1">
                <a:solidFill>
                  <a:srgbClr val="E36C09"/>
                </a:solidFill>
              </a:rPr>
              <a:t>7</a:t>
            </a: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cross-validation chooses the number of total leaves of the tree, that indicate the complexity of the tree and where to stop the splitting - </a:t>
            </a:r>
            <a:r>
              <a:rPr lang="it-IT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Right: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Tree pruned model using the best complexity parameter discovered in cross-validation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Dataset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8204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Dataset: Graduate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Admission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2 (</a:t>
            </a:r>
            <a:r>
              <a:rPr lang="it-IT" sz="2800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vailable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Kaggle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500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rows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without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missing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the dataset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there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8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variables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4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continuous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4 discrete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Pruned tree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914400" y="5019172"/>
            <a:ext cx="76808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8: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after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pruning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24000"/>
            <a:ext cx="11125200" cy="349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Bagging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known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Bootstrap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aggregating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 ensemble learning technique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models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performs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splits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each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considering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regressors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 the dataset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It’s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important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carefully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choose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right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number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want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build in the training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phase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achieve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overfit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number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Bagging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399" y="1180826"/>
            <a:ext cx="8839200" cy="40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853567" y="5285149"/>
            <a:ext cx="1088123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9: </a:t>
            </a:r>
            <a:r>
              <a:rPr lang="it-IT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behavior of a bagging model using a high number of trees compared to the training MSE. - </a:t>
            </a:r>
            <a:r>
              <a:rPr lang="it-IT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fitted 10 different bagging models changing </a:t>
            </a:r>
            <a:r>
              <a:rPr lang="it-IT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ntree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 from 10 to 100 with a span of 10 and then calculating for each iteration the test RMSE.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Bagging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853567" y="4906076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10: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Residuals obtained in the validation/prediction phase from the optimized bagging model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774" y="1295400"/>
            <a:ext cx="11338431" cy="34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Random forest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Work in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same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way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but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splits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constrained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a subset of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total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regressors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 the dataset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Has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lower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learning rate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compared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RMSE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stabilizes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after 100/150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number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regressors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each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split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Random forest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081301"/>
            <a:ext cx="4572000" cy="50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4652" y="3098173"/>
            <a:ext cx="5414728" cy="184358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/>
        </p:nvSpPr>
        <p:spPr>
          <a:xfrm>
            <a:off x="6461633" y="1860876"/>
            <a:ext cx="5120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8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it-IT" sz="1800" b="1" dirty="0">
                <a:solidFill>
                  <a:srgbClr val="E36C09"/>
                </a:solidFill>
              </a:rPr>
              <a:t>2</a:t>
            </a:r>
            <a:r>
              <a:rPr lang="it-IT" sz="18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split in the random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the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RMSE (training and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the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it-IT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Boosting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most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tree-based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approach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The learning rate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called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shrinkage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λ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fixed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shrinkage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λ = 0.001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The maximum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starts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6000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Optimization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depths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Boosting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330" y="1219200"/>
            <a:ext cx="9101337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 txBox="1"/>
          <p:nvPr/>
        </p:nvSpPr>
        <p:spPr>
          <a:xfrm>
            <a:off x="853567" y="5476875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11: 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3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models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Regression trees: Boosting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911" y="2456405"/>
            <a:ext cx="29241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1066800" y="1823497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it-IT" b="1" i="1" dirty="0">
                <a:solidFill>
                  <a:srgbClr val="E36C09"/>
                </a:solidFill>
              </a:rPr>
              <a:t>3</a:t>
            </a: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models with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depths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6000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models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considerations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trees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best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performing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 in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forest_model</a:t>
            </a:r>
            <a:r>
              <a:rPr lang="it-IT" sz="28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instead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worst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prune_model</a:t>
            </a:r>
            <a:endParaRPr sz="28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normality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distribution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the </a:t>
            </a:r>
            <a:r>
              <a:rPr lang="it-IT" sz="28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prune_model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best one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boost_model</a:t>
            </a:r>
            <a:r>
              <a:rPr lang="it-IT" sz="28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which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most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complex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 and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most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time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expensive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worst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terms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residual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behavior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5567" y="4343400"/>
            <a:ext cx="6900864" cy="160893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/>
          <p:nvPr/>
        </p:nvSpPr>
        <p:spPr>
          <a:xfrm>
            <a:off x="853567" y="3941492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r>
              <a:rPr lang="it-IT" b="1">
                <a:solidFill>
                  <a:srgbClr val="E36C09"/>
                </a:solidFill>
              </a:rPr>
              <a:t>4</a:t>
            </a:r>
            <a:r>
              <a:rPr lang="it-IT" sz="1400" b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best models analyzed and their most important statistics after the optimization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4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Graduate Record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Examinations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Scores (GRE): test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measures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abstract thinking in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areas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reading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comprehension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writing, and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mathematics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Test Of English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 Foreign Language (TOEFL):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it’s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score of 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English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language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test;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Cumulative Grade Point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Average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(CGPA):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based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coursework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completed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for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bachelor’s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degree,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representing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overall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average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;</a:t>
            </a: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Chance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Admit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Admit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percentages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indicates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probability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being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admitted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considerations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trees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526" y="1934884"/>
            <a:ext cx="7936945" cy="132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2589" y="4114800"/>
            <a:ext cx="7826821" cy="1326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7"/>
          <p:cNvSpPr txBox="1"/>
          <p:nvPr/>
        </p:nvSpPr>
        <p:spPr>
          <a:xfrm>
            <a:off x="853567" y="1524000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it-IT" b="1" dirty="0">
                <a:solidFill>
                  <a:srgbClr val="E36C09"/>
                </a:solidFill>
              </a:rPr>
              <a:t>5</a:t>
            </a:r>
            <a:r>
              <a:rPr lang="it-IT" sz="14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model in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dataset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853566" y="3733800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dirty="0" err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it-IT" sz="14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it-IT" b="1" dirty="0">
                <a:solidFill>
                  <a:srgbClr val="E36C09"/>
                </a:solidFill>
              </a:rPr>
              <a:t>6</a:t>
            </a:r>
            <a:r>
              <a:rPr lang="it-IT" sz="1400" b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model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Final considerations about trees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Using ensemble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lose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interpretability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non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robust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model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suits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purposes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prune_model</a:t>
            </a:r>
            <a:endParaRPr sz="28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Conclusions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728831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models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reflect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goals are </a:t>
            </a:r>
            <a:r>
              <a:rPr lang="it-IT" sz="2800" b="0" i="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lm_model</a:t>
            </a:r>
            <a:r>
              <a:rPr lang="it-IT" sz="2800" b="0" i="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</a:t>
            </a:r>
            <a:r>
              <a:rPr lang="it-IT" sz="2800" b="0" i="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prune_model</a:t>
            </a:r>
            <a:endParaRPr sz="2800" b="0" i="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residuals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both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models act in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same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way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Probably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there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/are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missing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variable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/s inside the dataset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lm_model</a:t>
            </a:r>
            <a:r>
              <a:rPr lang="it-IT" sz="2800" b="0" i="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performs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prune_model</a:t>
            </a:r>
            <a:endParaRPr sz="2800" dirty="0"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lm_model</a:t>
            </a:r>
            <a:r>
              <a:rPr lang="it-IT" sz="2800" dirty="0"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keeps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being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model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which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explains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dataset.</a:t>
            </a: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Discrete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0820399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University Rating (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UniRatings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refers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applicant’s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undergraduate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university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would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be fair to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all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universities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carry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same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repute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around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the world;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Statement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purpose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(SOP):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 short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essay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highlights the educational background,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achievements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and goals;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Common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Letter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Recommendation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(LOR): score from 1 to 5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assigned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the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letter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recommendation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;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Experience (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boolean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that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indicates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professional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or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academic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activity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acquired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any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field in the public or private </a:t>
            </a:r>
            <a:r>
              <a:rPr lang="it-IT" sz="2800" b="0" i="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sector</a:t>
            </a:r>
            <a:r>
              <a:rPr lang="it-IT" sz="2800" b="0" i="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2800" b="0" i="0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Empirical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distribution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 descr="Immagine che contiene schizzo, diagramma, Disegno tecnico,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2042" y="1108916"/>
            <a:ext cx="6107916" cy="4321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853567" y="5595195"/>
            <a:ext cx="108812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1: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the dataset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Approaches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09600" y="1577341"/>
            <a:ext cx="110490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Linear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regression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Estimated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manually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Stepwise</a:t>
            </a:r>
            <a:r>
              <a:rPr lang="it-IT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Lasso, Model </a:t>
            </a:r>
            <a:r>
              <a:rPr lang="it-IT" sz="2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improvements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Generalized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dditive </a:t>
            </a:r>
            <a:r>
              <a:rPr lang="it-IT" sz="28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odels (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GAMs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Regression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Pruned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tree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Bagging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Random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forest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Boosting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For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each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approach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will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Split dataset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into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70% training set 30%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validation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set of the dataset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Perform residual analysis: Shapiro-Wilk and Breusch-Pagan tests</a:t>
            </a:r>
            <a:endParaRPr sz="2800" b="0" i="0" u="none" strike="noStrik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Outliers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53567" y="1463543"/>
            <a:ext cx="6248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outliers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are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going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 be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removed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from the dataset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using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IQR </a:t>
            </a:r>
            <a:r>
              <a:rPr lang="it-IT" sz="2800" b="0" i="0" u="none" strike="noStrike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</a:t>
            </a:r>
            <a:r>
              <a:rPr lang="it-IT" sz="2800" b="0" i="0" u="none" strike="noStrik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326975"/>
            <a:ext cx="4865906" cy="337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474141" y="1209324"/>
            <a:ext cx="4072799" cy="443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53567" y="5494786"/>
            <a:ext cx="64616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 dirty="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2: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regressors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it-IT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474140" y="542692"/>
            <a:ext cx="45654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Figure 3: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IQR method works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53567" y="527303"/>
            <a:ext cx="1048486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Estimated</a:t>
            </a:r>
            <a:r>
              <a:rPr lang="it-I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latin typeface="Arial"/>
                <a:ea typeface="Arial"/>
                <a:cs typeface="Arial"/>
                <a:sym typeface="Arial"/>
              </a:rPr>
              <a:t>manually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Google Shape;132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09600" y="1577341"/>
                <a:ext cx="10820399" cy="2154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285750" indent="-285750"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We started including all regressors</a:t>
                </a:r>
                <a:endParaRPr lang="en-US" sz="200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At each iteration we removed the least significant regressor</a:t>
                </a:r>
              </a:p>
              <a:p>
                <a:pPr marL="285750" indent="-285750">
                  <a:buClr>
                    <a:schemeClr val="dk1"/>
                  </a:buClr>
                  <a:buSzPts val="2800"/>
                  <a:buFont typeface="Arial"/>
                  <a:buChar char="•"/>
                </a:pPr>
                <a:r>
                  <a:rPr lang="en-US" sz="2800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Trade-off: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800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adjusted and complexity</a:t>
                </a:r>
              </a:p>
              <a:p>
                <a:pPr marL="285750" lvl="0" indent="-1079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endParaRPr lang="en-US" sz="280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  <a:p>
                <a:pPr marL="285750" lvl="0" indent="-1079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endParaRPr sz="2800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132" name="Google Shape;132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77341"/>
                <a:ext cx="10820399" cy="2154436"/>
              </a:xfrm>
              <a:prstGeom prst="rect">
                <a:avLst/>
              </a:prstGeom>
              <a:blipFill>
                <a:blip r:embed="rId3"/>
                <a:stretch>
                  <a:fillRect l="-1859" t="-5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1576</Words>
  <Application>Microsoft Office PowerPoint</Application>
  <PresentationFormat>Widescreen</PresentationFormat>
  <Paragraphs>171</Paragraphs>
  <Slides>42</Slides>
  <Notes>42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Times New Roman</vt:lpstr>
      <vt:lpstr>Trebuchet MS</vt:lpstr>
      <vt:lpstr>Office Theme</vt:lpstr>
      <vt:lpstr>Statistical learning applied to graduate admission dataset </vt:lpstr>
      <vt:lpstr>Introduction</vt:lpstr>
      <vt:lpstr>Dataset</vt:lpstr>
      <vt:lpstr>Continuous variables</vt:lpstr>
      <vt:lpstr>Discrete variables</vt:lpstr>
      <vt:lpstr>Empirical variables distribution</vt:lpstr>
      <vt:lpstr>Approaches implemented</vt:lpstr>
      <vt:lpstr>Outliers</vt:lpstr>
      <vt:lpstr>Linear regression: Estimated manually</vt:lpstr>
      <vt:lpstr>Linear regression: Estimated manually </vt:lpstr>
      <vt:lpstr>Linear regression: Estimated manually </vt:lpstr>
      <vt:lpstr>Linear regression: Estimated manually</vt:lpstr>
      <vt:lpstr>Linear regression: Estimated manually</vt:lpstr>
      <vt:lpstr>Linear regression: Stepwise</vt:lpstr>
      <vt:lpstr>Linear regression: Lasso</vt:lpstr>
      <vt:lpstr>Linear regression: Model improvements</vt:lpstr>
      <vt:lpstr>Final considerations about linear models</vt:lpstr>
      <vt:lpstr>Generalized Additive Models</vt:lpstr>
      <vt:lpstr>GAM with all regressors</vt:lpstr>
      <vt:lpstr>GAM with all regressors </vt:lpstr>
      <vt:lpstr>GAM with only significant regressors </vt:lpstr>
      <vt:lpstr>GAM with the most performing degrees of freedom </vt:lpstr>
      <vt:lpstr>GAM with the most performing degrees of freedom </vt:lpstr>
      <vt:lpstr>GAM with the most performing degrees of freedom </vt:lpstr>
      <vt:lpstr>GAM with the most performing degrees of freedom </vt:lpstr>
      <vt:lpstr>Final considerations about GAMs </vt:lpstr>
      <vt:lpstr>Regression trees</vt:lpstr>
      <vt:lpstr>Regression trees: Pruned tree</vt:lpstr>
      <vt:lpstr>Regression trees: Pruned tree</vt:lpstr>
      <vt:lpstr>Regression trees: Pruned tree</vt:lpstr>
      <vt:lpstr>Regression trees: Bagging</vt:lpstr>
      <vt:lpstr>Regression trees: Bagging</vt:lpstr>
      <vt:lpstr>Regression trees: Bagging</vt:lpstr>
      <vt:lpstr>Regression trees: Random forest</vt:lpstr>
      <vt:lpstr>Regression trees: Random forest</vt:lpstr>
      <vt:lpstr>Regression trees: Boosting</vt:lpstr>
      <vt:lpstr>Regression trees: Boosting</vt:lpstr>
      <vt:lpstr>Regression trees: Boosting</vt:lpstr>
      <vt:lpstr>Final considerations about trees</vt:lpstr>
      <vt:lpstr>Final considerations about trees</vt:lpstr>
      <vt:lpstr>Final considerations about trees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applied to graduate admission dataset</dc:title>
  <dc:creator>Silviu filote</dc:creator>
  <cp:lastModifiedBy>Silviu filote</cp:lastModifiedBy>
  <cp:revision>5</cp:revision>
  <dcterms:modified xsi:type="dcterms:W3CDTF">2023-06-14T19:17:02Z</dcterms:modified>
</cp:coreProperties>
</file>