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1e58d15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1e58d15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e1e58d15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e1e58d15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1e58d15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1e58d15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b86fedf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b86fedf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86fedf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86fedf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e1e58d15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e1e58d15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1e58d15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1e58d15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1e58d15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1e58d15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86fedff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b86fedff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b86fedff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b86fedff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e1e58d15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e1e58d15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e1e58d15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1e58d15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Testarea unei aplicații mobile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Danciu Razvan &amp; Sinca Silviu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402000" y="581300"/>
            <a:ext cx="8340000" cy="41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Kotest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JUnit</a:t>
            </a:r>
            <a:endParaRPr/>
          </a:p>
        </p:txBody>
      </p:sp>
      <p:pic>
        <p:nvPicPr>
          <p:cNvPr id="130" name="Google Shape;130;p22"/>
          <p:cNvPicPr preferRelativeResize="0"/>
          <p:nvPr/>
        </p:nvPicPr>
        <p:blipFill>
          <a:blip r:embed="rId3">
            <a:alphaModFix/>
          </a:blip>
          <a:stretch>
            <a:fillRect/>
          </a:stretch>
        </p:blipFill>
        <p:spPr>
          <a:xfrm>
            <a:off x="579800" y="949500"/>
            <a:ext cx="7820224" cy="1904625"/>
          </a:xfrm>
          <a:prstGeom prst="rect">
            <a:avLst/>
          </a:prstGeom>
          <a:noFill/>
          <a:ln>
            <a:noFill/>
          </a:ln>
        </p:spPr>
      </p:pic>
      <p:pic>
        <p:nvPicPr>
          <p:cNvPr id="131" name="Google Shape;131;p22"/>
          <p:cNvPicPr preferRelativeResize="0"/>
          <p:nvPr/>
        </p:nvPicPr>
        <p:blipFill>
          <a:blip r:embed="rId4">
            <a:alphaModFix/>
          </a:blip>
          <a:stretch>
            <a:fillRect/>
          </a:stretch>
        </p:blipFill>
        <p:spPr>
          <a:xfrm>
            <a:off x="1174975" y="2666419"/>
            <a:ext cx="7820225" cy="18196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Diferente de viteza</a:t>
            </a:r>
            <a:endParaRPr/>
          </a:p>
        </p:txBody>
      </p:sp>
      <p:sp>
        <p:nvSpPr>
          <p:cNvPr id="137" name="Google Shape;137;p23"/>
          <p:cNvSpPr txBox="1"/>
          <p:nvPr>
            <p:ph idx="1" type="body"/>
          </p:nvPr>
        </p:nvSpPr>
        <p:spPr>
          <a:xfrm>
            <a:off x="371250" y="1622850"/>
            <a:ext cx="8340000" cy="343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a:t>
            </a:r>
            <a:r>
              <a:rPr lang="en-GB">
                <a:latin typeface="Arial"/>
                <a:ea typeface="Arial"/>
                <a:cs typeface="Arial"/>
                <a:sym typeface="Arial"/>
              </a:rPr>
              <a:t>m rulat cate 6 teste identice cu ajutorul ambelor framework-uri. Am observat ca testele realizate cu Kotest au fost de aproximativ 2 ori mai lente: 23-24ms (Kotest) vs 9-12ms (JUnit).</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Poți face o îmbunătățire la viteza testelor in Kotest cu ajutorul unor configurații făcute în prealabil: spre exemplu dezactivand opțiunea de AutoScan. AutoScan-ul îngreunează inițial rularea testelor deoarece în spate framework-ul cauta clase adnotate cu @AutoScan care mostenesc AbstractProjectConfig. Aceste clase au rolul de a lasa utilizatorul sa defineasca aspecte ale framework-ului, cum ar fi conventii de nume, asertari custom etc.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558737" y="179450"/>
            <a:ext cx="6026526" cy="2471775"/>
          </a:xfrm>
          <a:prstGeom prst="rect">
            <a:avLst/>
          </a:prstGeom>
          <a:noFill/>
          <a:ln>
            <a:noFill/>
          </a:ln>
        </p:spPr>
      </p:pic>
      <p:pic>
        <p:nvPicPr>
          <p:cNvPr id="143" name="Google Shape;143;p24"/>
          <p:cNvPicPr preferRelativeResize="0"/>
          <p:nvPr/>
        </p:nvPicPr>
        <p:blipFill>
          <a:blip r:embed="rId4">
            <a:alphaModFix/>
          </a:blip>
          <a:stretch>
            <a:fillRect/>
          </a:stretch>
        </p:blipFill>
        <p:spPr>
          <a:xfrm>
            <a:off x="1729950" y="2718850"/>
            <a:ext cx="5684099" cy="236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288525" y="646675"/>
            <a:ext cx="321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Lato"/>
                <a:ea typeface="Lato"/>
                <a:cs typeface="Lato"/>
                <a:sym typeface="Lato"/>
              </a:rPr>
              <a:t>Code coverage</a:t>
            </a:r>
            <a:endParaRPr sz="1800">
              <a:solidFill>
                <a:schemeClr val="dk2"/>
              </a:solidFill>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152400" y="1529375"/>
            <a:ext cx="8839204" cy="552450"/>
          </a:xfrm>
          <a:prstGeom prst="rect">
            <a:avLst/>
          </a:prstGeom>
          <a:noFill/>
          <a:ln>
            <a:noFill/>
          </a:ln>
        </p:spPr>
      </p:pic>
      <p:sp>
        <p:nvSpPr>
          <p:cNvPr id="150" name="Google Shape;150;p25"/>
          <p:cNvSpPr txBox="1"/>
          <p:nvPr/>
        </p:nvSpPr>
        <p:spPr>
          <a:xfrm>
            <a:off x="407900" y="2218575"/>
            <a:ext cx="8148000" cy="1671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1800">
                <a:solidFill>
                  <a:schemeClr val="dk2"/>
                </a:solidFill>
                <a:latin typeface="Lato"/>
                <a:ea typeface="Lato"/>
                <a:cs typeface="Lato"/>
                <a:sym typeface="Lato"/>
              </a:rPr>
              <a:t>Avem un code coverage foarte redus din cauza faptului ca testele ce tin de elemente Android (testele de UI) nu sunt luate in calcul cand rulam code coverage din Android Studio. Pentru a lua in considerare toate testele sunt necesare tool-uri 3rd party precum JaCoCo (Java Code Coverage) sau Kover.</a:t>
            </a:r>
            <a:endParaRPr sz="18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Aplicatia mobila</a:t>
            </a:r>
            <a:endParaRPr/>
          </a:p>
        </p:txBody>
      </p:sp>
      <p:sp>
        <p:nvSpPr>
          <p:cNvPr id="79" name="Google Shape;79;p14"/>
          <p:cNvSpPr txBox="1"/>
          <p:nvPr>
            <p:ph idx="1" type="body"/>
          </p:nvPr>
        </p:nvSpPr>
        <p:spPr>
          <a:xfrm>
            <a:off x="182225" y="1224875"/>
            <a:ext cx="4075800" cy="34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Arial"/>
                <a:ea typeface="Arial"/>
                <a:cs typeface="Arial"/>
                <a:sym typeface="Arial"/>
              </a:rPr>
              <a:t>Vom testa o aplicatie Android scrisa in Kotlin. </a:t>
            </a:r>
            <a:r>
              <a:rPr lang="en-GB">
                <a:latin typeface="Arial"/>
                <a:ea typeface="Arial"/>
                <a:cs typeface="Arial"/>
                <a:sym typeface="Arial"/>
              </a:rPr>
              <a:t>Aplicația</a:t>
            </a:r>
            <a:r>
              <a:rPr lang="en-GB">
                <a:latin typeface="Arial"/>
                <a:ea typeface="Arial"/>
                <a:cs typeface="Arial"/>
                <a:sym typeface="Arial"/>
              </a:rPr>
              <a:t> este un calculator simplu care poate calcula ridicarea la puterea a 2-a si a 3-a a unor numere cuprinse intre (-</a:t>
            </a:r>
            <a:r>
              <a:rPr lang="en-GB">
                <a:latin typeface="Arial"/>
                <a:ea typeface="Arial"/>
                <a:cs typeface="Arial"/>
                <a:sym typeface="Arial"/>
              </a:rPr>
              <a:t>100000</a:t>
            </a:r>
            <a:r>
              <a:rPr lang="en-GB">
                <a:latin typeface="Arial"/>
                <a:ea typeface="Arial"/>
                <a:cs typeface="Arial"/>
                <a:sym typeface="Arial"/>
              </a:rPr>
              <a:t>, 100000) introduse de utilizator. Rezultatele vor fi afisate cu virgula intre ele, ordonate crescator, putand fi si sterse apasand butonul de ‘Reset’.</a:t>
            </a:r>
            <a:endParaRPr/>
          </a:p>
        </p:txBody>
      </p:sp>
      <p:pic>
        <p:nvPicPr>
          <p:cNvPr id="80" name="Google Shape;80;p14"/>
          <p:cNvPicPr preferRelativeResize="0"/>
          <p:nvPr/>
        </p:nvPicPr>
        <p:blipFill>
          <a:blip r:embed="rId3">
            <a:alphaModFix/>
          </a:blip>
          <a:stretch>
            <a:fillRect/>
          </a:stretch>
        </p:blipFill>
        <p:spPr>
          <a:xfrm>
            <a:off x="4385550" y="465100"/>
            <a:ext cx="1944125" cy="4213268"/>
          </a:xfrm>
          <a:prstGeom prst="rect">
            <a:avLst/>
          </a:prstGeom>
          <a:noFill/>
          <a:ln>
            <a:noFill/>
          </a:ln>
        </p:spPr>
      </p:pic>
      <p:pic>
        <p:nvPicPr>
          <p:cNvPr id="81" name="Google Shape;81;p14"/>
          <p:cNvPicPr preferRelativeResize="0"/>
          <p:nvPr/>
        </p:nvPicPr>
        <p:blipFill>
          <a:blip r:embed="rId4">
            <a:alphaModFix/>
          </a:blip>
          <a:stretch>
            <a:fillRect/>
          </a:stretch>
        </p:blipFill>
        <p:spPr>
          <a:xfrm>
            <a:off x="6509200" y="465088"/>
            <a:ext cx="1944125" cy="4213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1</a:t>
            </a:r>
            <a:endParaRPr/>
          </a:p>
        </p:txBody>
      </p:sp>
      <p:sp>
        <p:nvSpPr>
          <p:cNvPr id="87" name="Google Shape;87;p15"/>
          <p:cNvSpPr txBox="1"/>
          <p:nvPr>
            <p:ph idx="1" type="body"/>
          </p:nvPr>
        </p:nvSpPr>
        <p:spPr>
          <a:xfrm>
            <a:off x="371246" y="1622850"/>
            <a:ext cx="8340000" cy="3002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2"/>
              </a:buClr>
              <a:buSzPts val="1100"/>
              <a:buFont typeface="Arial"/>
              <a:buNone/>
            </a:pPr>
            <a:r>
              <a:rPr lang="en-GB">
                <a:latin typeface="Arial"/>
                <a:ea typeface="Arial"/>
                <a:cs typeface="Arial"/>
                <a:sym typeface="Arial"/>
              </a:rPr>
              <a:t>Vom efectua teste unitare pentru fiecare unitate de cod </a:t>
            </a:r>
            <a:r>
              <a:rPr lang="en-GB">
                <a:latin typeface="Arial"/>
                <a:ea typeface="Arial"/>
                <a:cs typeface="Arial"/>
                <a:sym typeface="Arial"/>
              </a:rPr>
              <a:t>independentă</a:t>
            </a:r>
            <a:r>
              <a:rPr lang="en-GB">
                <a:latin typeface="Arial"/>
                <a:ea typeface="Arial"/>
                <a:cs typeface="Arial"/>
                <a:sym typeface="Arial"/>
              </a:rPr>
              <a:t> de restul </a:t>
            </a:r>
            <a:r>
              <a:rPr lang="en-GB">
                <a:latin typeface="Arial"/>
                <a:ea typeface="Arial"/>
                <a:cs typeface="Arial"/>
                <a:sym typeface="Arial"/>
              </a:rPr>
              <a:t>aplicației. Testăm</a:t>
            </a:r>
            <a:r>
              <a:rPr lang="en-GB">
                <a:latin typeface="Arial"/>
                <a:ea typeface="Arial"/>
                <a:cs typeface="Arial"/>
                <a:sym typeface="Arial"/>
              </a:rPr>
              <a:t> separat </a:t>
            </a:r>
            <a:r>
              <a:rPr lang="en-GB">
                <a:latin typeface="Arial"/>
                <a:ea typeface="Arial"/>
                <a:cs typeface="Arial"/>
                <a:sym typeface="Arial"/>
              </a:rPr>
              <a:t>următoarele</a:t>
            </a:r>
            <a:r>
              <a:rPr lang="en-GB">
                <a:latin typeface="Arial"/>
                <a:ea typeface="Arial"/>
                <a:cs typeface="Arial"/>
                <a:sym typeface="Arial"/>
              </a:rPr>
              <a: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funcția</a:t>
            </a:r>
            <a:r>
              <a:rPr lang="en-GB">
                <a:latin typeface="Arial"/>
                <a:ea typeface="Arial"/>
                <a:cs typeface="Arial"/>
                <a:sym typeface="Arial"/>
              </a:rPr>
              <a:t> de calcul a patratului</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funcția</a:t>
            </a:r>
            <a:r>
              <a:rPr lang="en-GB">
                <a:latin typeface="Arial"/>
                <a:ea typeface="Arial"/>
                <a:cs typeface="Arial"/>
                <a:sym typeface="Arial"/>
              </a:rPr>
              <a:t> de </a:t>
            </a:r>
            <a:r>
              <a:rPr lang="en-GB">
                <a:latin typeface="Arial"/>
                <a:ea typeface="Arial"/>
                <a:cs typeface="Arial"/>
                <a:sym typeface="Arial"/>
              </a:rPr>
              <a:t>calcul</a:t>
            </a:r>
            <a:r>
              <a:rPr lang="en-GB">
                <a:latin typeface="Arial"/>
                <a:ea typeface="Arial"/>
                <a:cs typeface="Arial"/>
                <a:sym typeface="Arial"/>
              </a:rPr>
              <a:t> a cubului</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functia de reset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functia de sortare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2</a:t>
            </a:r>
            <a:endParaRPr/>
          </a:p>
        </p:txBody>
      </p:sp>
      <p:sp>
        <p:nvSpPr>
          <p:cNvPr id="93" name="Google Shape;93;p16"/>
          <p:cNvSpPr txBox="1"/>
          <p:nvPr>
            <p:ph idx="1" type="body"/>
          </p:nvPr>
        </p:nvSpPr>
        <p:spPr>
          <a:xfrm>
            <a:off x="371246" y="1622850"/>
            <a:ext cx="8340000" cy="3002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2"/>
              </a:buClr>
              <a:buSzPts val="1100"/>
              <a:buFont typeface="Arial"/>
              <a:buNone/>
            </a:pPr>
            <a:r>
              <a:rPr lang="en-GB">
                <a:latin typeface="Arial"/>
                <a:ea typeface="Arial"/>
                <a:cs typeface="Arial"/>
                <a:sym typeface="Arial"/>
              </a:rPr>
              <a:t>Realizam teste de integrare pentru a ne asigura ca toate componentele din </a:t>
            </a:r>
            <a:r>
              <a:rPr lang="en-GB">
                <a:latin typeface="Arial"/>
                <a:ea typeface="Arial"/>
                <a:cs typeface="Arial"/>
                <a:sym typeface="Arial"/>
              </a:rPr>
              <a:t>aplicația</a:t>
            </a:r>
            <a:r>
              <a:rPr lang="en-GB">
                <a:latin typeface="Arial"/>
                <a:ea typeface="Arial"/>
                <a:cs typeface="Arial"/>
                <a:sym typeface="Arial"/>
              </a:rPr>
              <a:t> </a:t>
            </a:r>
            <a:r>
              <a:rPr lang="en-GB">
                <a:latin typeface="Arial"/>
                <a:ea typeface="Arial"/>
                <a:cs typeface="Arial"/>
                <a:sym typeface="Arial"/>
              </a:rPr>
              <a:t>funcționează</a:t>
            </a:r>
            <a:r>
              <a:rPr lang="en-GB">
                <a:latin typeface="Arial"/>
                <a:ea typeface="Arial"/>
                <a:cs typeface="Arial"/>
                <a:sym typeface="Arial"/>
              </a:rPr>
              <a:t> corect impreuna. T</a:t>
            </a:r>
            <a:r>
              <a:rPr lang="en-GB">
                <a:latin typeface="Arial"/>
                <a:ea typeface="Arial"/>
                <a:cs typeface="Arial"/>
                <a:sym typeface="Arial"/>
              </a:rPr>
              <a:t>estăm</a:t>
            </a:r>
            <a:r>
              <a:rPr lang="en-GB">
                <a:latin typeface="Arial"/>
                <a:ea typeface="Arial"/>
                <a:cs typeface="Arial"/>
                <a:sym typeface="Arial"/>
              </a:rPr>
              <a:t> impreuna </a:t>
            </a:r>
            <a:r>
              <a:rPr lang="en-GB">
                <a:latin typeface="Arial"/>
                <a:ea typeface="Arial"/>
                <a:cs typeface="Arial"/>
                <a:sym typeface="Arial"/>
              </a:rPr>
              <a:t>următoarele</a:t>
            </a:r>
            <a:r>
              <a:rPr lang="en-GB">
                <a:latin typeface="Arial"/>
                <a:ea typeface="Arial"/>
                <a:cs typeface="Arial"/>
                <a:sym typeface="Arial"/>
              </a:rPr>
              <a: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calcul cub + reset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calcul cub + calcul patrat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calcul patrat + reset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3</a:t>
            </a:r>
            <a:endParaRPr/>
          </a:p>
        </p:txBody>
      </p:sp>
      <p:sp>
        <p:nvSpPr>
          <p:cNvPr id="99" name="Google Shape;99;p17"/>
          <p:cNvSpPr txBox="1"/>
          <p:nvPr>
            <p:ph idx="1" type="body"/>
          </p:nvPr>
        </p:nvSpPr>
        <p:spPr>
          <a:xfrm>
            <a:off x="371246" y="1622850"/>
            <a:ext cx="8340000" cy="3002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latin typeface="Arial"/>
                <a:ea typeface="Arial"/>
                <a:cs typeface="Arial"/>
                <a:sym typeface="Arial"/>
              </a:rPr>
              <a:t>Scriem teste de UI pentru a verifica </a:t>
            </a:r>
            <a:r>
              <a:rPr lang="en-GB">
                <a:latin typeface="Arial"/>
                <a:ea typeface="Arial"/>
                <a:cs typeface="Arial"/>
                <a:sym typeface="Arial"/>
              </a:rPr>
              <a:t>interfața</a:t>
            </a:r>
            <a:r>
              <a:rPr lang="en-GB">
                <a:latin typeface="Arial"/>
                <a:ea typeface="Arial"/>
                <a:cs typeface="Arial"/>
                <a:sym typeface="Arial"/>
              </a:rPr>
              <a:t> </a:t>
            </a:r>
            <a:r>
              <a:rPr lang="en-GB">
                <a:latin typeface="Arial"/>
                <a:ea typeface="Arial"/>
                <a:cs typeface="Arial"/>
                <a:sym typeface="Arial"/>
              </a:rPr>
              <a:t>utilizatorului. Ne asigurăm ca următoarele componente exista si sunt afisate corespunzator:</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butoanele de calcul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field-ul de input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field-ul de </a:t>
            </a:r>
            <a:r>
              <a:rPr lang="en-GB">
                <a:latin typeface="Arial"/>
                <a:ea typeface="Arial"/>
                <a:cs typeface="Arial"/>
                <a:sym typeface="Arial"/>
              </a:rPr>
              <a:t>output</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3</a:t>
            </a:r>
            <a:endParaRPr/>
          </a:p>
        </p:txBody>
      </p:sp>
      <p:sp>
        <p:nvSpPr>
          <p:cNvPr id="105" name="Google Shape;105;p18"/>
          <p:cNvSpPr txBox="1"/>
          <p:nvPr>
            <p:ph idx="1" type="body"/>
          </p:nvPr>
        </p:nvSpPr>
        <p:spPr>
          <a:xfrm>
            <a:off x="371246" y="1622850"/>
            <a:ext cx="8340000" cy="3002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Pentru realizarea testelor UI am folosit un alt framework numit Espresso.</a:t>
            </a:r>
            <a:endParaRPr/>
          </a:p>
          <a:p>
            <a:pPr indent="457200" lvl="0" marL="0" rtl="0" algn="l">
              <a:spcBef>
                <a:spcPts val="0"/>
              </a:spcBef>
              <a:spcAft>
                <a:spcPts val="0"/>
              </a:spcAft>
              <a:buNone/>
            </a:pPr>
            <a:r>
              <a:rPr lang="en-GB"/>
              <a:t>Cu ajutorul t</a:t>
            </a:r>
            <a:r>
              <a:rPr lang="en-GB"/>
              <a:t>estelor de UI, pe langa asigurarea ca totul este asezat corespunzator pe ecran, putem automatiza testarea unui feature. Ruland un test de UI si precizand ecranul care doresti sa fie testat, Espresso efectueaza in ordine toti pasii dati de developer.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3</a:t>
            </a:r>
            <a:endParaRPr/>
          </a:p>
        </p:txBody>
      </p:sp>
      <p:sp>
        <p:nvSpPr>
          <p:cNvPr id="111" name="Google Shape;111;p19"/>
          <p:cNvSpPr txBox="1"/>
          <p:nvPr>
            <p:ph idx="1" type="body"/>
          </p:nvPr>
        </p:nvSpPr>
        <p:spPr>
          <a:xfrm>
            <a:off x="371250" y="2865250"/>
            <a:ext cx="8340000" cy="1749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Spre exemplu, pentru acest test, Espresso va imita un utilizator care apasa pe field-ul de input (editTextNumber), introduce numarul ‘5’, apasa apoi pe butonul de calcul al patratului si in final verifica daca rezultatul dat este ‘25’</a:t>
            </a:r>
            <a:endParaRPr/>
          </a:p>
        </p:txBody>
      </p:sp>
      <p:pic>
        <p:nvPicPr>
          <p:cNvPr id="112" name="Google Shape;112;p19"/>
          <p:cNvPicPr preferRelativeResize="0"/>
          <p:nvPr/>
        </p:nvPicPr>
        <p:blipFill>
          <a:blip r:embed="rId3">
            <a:alphaModFix/>
          </a:blip>
          <a:stretch>
            <a:fillRect/>
          </a:stretch>
        </p:blipFill>
        <p:spPr>
          <a:xfrm>
            <a:off x="0" y="-5"/>
            <a:ext cx="9144000" cy="28041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Strategie de testare - Pasul 4</a:t>
            </a:r>
            <a:endParaRPr/>
          </a:p>
        </p:txBody>
      </p:sp>
      <p:sp>
        <p:nvSpPr>
          <p:cNvPr id="118" name="Google Shape;118;p20"/>
          <p:cNvSpPr txBox="1"/>
          <p:nvPr>
            <p:ph idx="1" type="body"/>
          </p:nvPr>
        </p:nvSpPr>
        <p:spPr>
          <a:xfrm>
            <a:off x="371246" y="1622850"/>
            <a:ext cx="8340000" cy="3002400"/>
          </a:xfrm>
          <a:prstGeom prst="rect">
            <a:avLst/>
          </a:prstGeom>
        </p:spPr>
        <p:txBody>
          <a:bodyPr anchorCtr="0" anchor="t" bIns="91425" lIns="91425" spcFirstLastPara="1" rIns="91425" wrap="square" tIns="91425">
            <a:normAutofit/>
          </a:bodyPr>
          <a:lstStyle/>
          <a:p>
            <a:pPr indent="381000" lvl="0" marL="76200" marR="76200" rtl="0" algn="l">
              <a:spcBef>
                <a:spcPts val="600"/>
              </a:spcBef>
              <a:spcAft>
                <a:spcPts val="0"/>
              </a:spcAft>
              <a:buClr>
                <a:schemeClr val="dk2"/>
              </a:buClr>
              <a:buSzPts val="1100"/>
              <a:buFont typeface="Arial"/>
              <a:buNone/>
            </a:pPr>
            <a:r>
              <a:rPr lang="en-GB">
                <a:latin typeface="Arial"/>
                <a:ea typeface="Arial"/>
                <a:cs typeface="Arial"/>
                <a:sym typeface="Arial"/>
              </a:rPr>
              <a:t>Teste de </a:t>
            </a:r>
            <a:r>
              <a:rPr lang="en-GB">
                <a:latin typeface="Arial"/>
                <a:ea typeface="Arial"/>
                <a:cs typeface="Arial"/>
                <a:sym typeface="Arial"/>
              </a:rPr>
              <a:t>performanță</a:t>
            </a:r>
            <a:r>
              <a:rPr lang="en-GB">
                <a:latin typeface="Arial"/>
                <a:ea typeface="Arial"/>
                <a:cs typeface="Arial"/>
                <a:sym typeface="Arial"/>
              </a:rPr>
              <a:t> pentru a verifica cat de bine se comporta aplicatia. Se vor masura timpii de executie la calculul patratului si al cubului pentru diferite tipuri de input-uri.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71250" y="589475"/>
            <a:ext cx="834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Diferente de framework-uri: Kotest vs JUnit</a:t>
            </a:r>
            <a:endParaRPr/>
          </a:p>
        </p:txBody>
      </p:sp>
      <p:sp>
        <p:nvSpPr>
          <p:cNvPr id="124" name="Google Shape;124;p21"/>
          <p:cNvSpPr txBox="1"/>
          <p:nvPr>
            <p:ph idx="1" type="body"/>
          </p:nvPr>
        </p:nvSpPr>
        <p:spPr>
          <a:xfrm>
            <a:off x="371246" y="1379375"/>
            <a:ext cx="83400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În</a:t>
            </a:r>
            <a:r>
              <a:rPr lang="en-GB"/>
              <a:t> primul rand am observat </a:t>
            </a:r>
            <a:r>
              <a:rPr lang="en-GB"/>
              <a:t>diferențele</a:t>
            </a:r>
            <a:r>
              <a:rPr lang="en-GB"/>
              <a:t> sintactice: Kotest are o structura mult mai </a:t>
            </a:r>
            <a:r>
              <a:rPr lang="en-GB"/>
              <a:t>lizibila</a:t>
            </a:r>
            <a:r>
              <a:rPr lang="en-GB"/>
              <a:t>, fiind mai usor sa intelegi un test la prima vedere, iar JUnit are o structura clasica.</a:t>
            </a:r>
            <a:endParaRPr/>
          </a:p>
          <a:p>
            <a:pPr indent="-342900" lvl="0" marL="457200" rtl="0" algn="l">
              <a:spcBef>
                <a:spcPts val="0"/>
              </a:spcBef>
              <a:spcAft>
                <a:spcPts val="0"/>
              </a:spcAft>
              <a:buSzPts val="1800"/>
              <a:buChar char="-"/>
            </a:pPr>
            <a:r>
              <a:rPr lang="en-GB"/>
              <a:t>In al doilea rand, JUnit are un istoric mult mai lung si un ecosistem bine pus la punct, avand multe alte plugin-uri si framework-uri compatibile, plus un </a:t>
            </a:r>
            <a:r>
              <a:rPr lang="en-GB"/>
              <a:t>număr</a:t>
            </a:r>
            <a:r>
              <a:rPr lang="en-GB"/>
              <a:t> de resurse disponibile mult mai mare </a:t>
            </a:r>
            <a:r>
              <a:rPr lang="en-GB"/>
              <a:t>decât</a:t>
            </a:r>
            <a:r>
              <a:rPr lang="en-GB"/>
              <a:t> pentru Kotest, care este un framework mult mai nou ce abia </a:t>
            </a:r>
            <a:r>
              <a:rPr lang="en-GB"/>
              <a:t>începe</a:t>
            </a:r>
            <a:r>
              <a:rPr lang="en-GB"/>
              <a:t> sa </a:t>
            </a:r>
            <a:r>
              <a:rPr lang="en-GB"/>
              <a:t>prindă</a:t>
            </a:r>
            <a:r>
              <a:rPr lang="en-GB"/>
              <a:t> popularitate</a:t>
            </a:r>
            <a:endParaRPr/>
          </a:p>
          <a:p>
            <a:pPr indent="-342900" lvl="0" marL="457200" rtl="0" algn="l">
              <a:spcBef>
                <a:spcPts val="0"/>
              </a:spcBef>
              <a:spcAft>
                <a:spcPts val="0"/>
              </a:spcAft>
              <a:buSzPts val="1800"/>
              <a:buChar char="-"/>
            </a:pPr>
            <a:r>
              <a:rPr lang="en-GB"/>
              <a:t>Kotest vine “out of the box” cu suport pentru a scrie teste asincrone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