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2"/>
  </p:notesMasterIdLst>
  <p:sldIdLst>
    <p:sldId id="256" r:id="rId7"/>
    <p:sldId id="257" r:id="rId8"/>
    <p:sldId id="612" r:id="rId9"/>
    <p:sldId id="553" r:id="rId10"/>
    <p:sldId id="599" r:id="rId11"/>
    <p:sldId id="600" r:id="rId12"/>
    <p:sldId id="556" r:id="rId13"/>
    <p:sldId id="561" r:id="rId14"/>
    <p:sldId id="563" r:id="rId15"/>
    <p:sldId id="602" r:id="rId16"/>
    <p:sldId id="565" r:id="rId17"/>
    <p:sldId id="603" r:id="rId18"/>
    <p:sldId id="604" r:id="rId19"/>
    <p:sldId id="605" r:id="rId20"/>
    <p:sldId id="606" r:id="rId21"/>
    <p:sldId id="570" r:id="rId22"/>
    <p:sldId id="571" r:id="rId23"/>
    <p:sldId id="607" r:id="rId24"/>
    <p:sldId id="578" r:id="rId25"/>
    <p:sldId id="513" r:id="rId26"/>
    <p:sldId id="514" r:id="rId27"/>
    <p:sldId id="595" r:id="rId28"/>
    <p:sldId id="596" r:id="rId29"/>
    <p:sldId id="597" r:id="rId30"/>
    <p:sldId id="611" r:id="rId31"/>
    <p:sldId id="598" r:id="rId32"/>
    <p:sldId id="588" r:id="rId33"/>
    <p:sldId id="589" r:id="rId34"/>
    <p:sldId id="590" r:id="rId35"/>
    <p:sldId id="591" r:id="rId36"/>
    <p:sldId id="581" r:id="rId37"/>
    <p:sldId id="582" r:id="rId38"/>
    <p:sldId id="583" r:id="rId39"/>
    <p:sldId id="585" r:id="rId40"/>
    <p:sldId id="586" r:id="rId41"/>
    <p:sldId id="515" r:id="rId42"/>
    <p:sldId id="594" r:id="rId43"/>
    <p:sldId id="538" r:id="rId44"/>
    <p:sldId id="539" r:id="rId45"/>
    <p:sldId id="540" r:id="rId46"/>
    <p:sldId id="541" r:id="rId47"/>
    <p:sldId id="543" r:id="rId48"/>
    <p:sldId id="592" r:id="rId49"/>
    <p:sldId id="593" r:id="rId50"/>
    <p:sldId id="61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2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13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13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14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14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16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16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17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17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18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18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6125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45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8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8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8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304799" y="1949496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*pi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]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3908" y="14478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53600" y="5648849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ref-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17489" y="2111102"/>
            <a:ext cx="8269287" cy="3253174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pot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crea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tablouri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un camp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1295400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25360" y="1907132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/>
                <a:gridCol w="5217720"/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2059639"/>
            <a:ext cx="8210550" cy="3594971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01626" y="1371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1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ncapsulare 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membre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593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93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9050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 smtClean="0"/>
              <a:t> </a:t>
            </a:r>
            <a:r>
              <a:rPr lang="ro-RO" altLang="ro-RO" sz="2800" dirty="0" smtClean="0"/>
              <a:t>putem trece de la public la private şi iar la public, etc.</a:t>
            </a: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245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6002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init(),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20288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21336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40386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867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413" y="76421"/>
            <a:ext cx="4571717" cy="598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/>
          <a:stretch/>
        </p:blipFill>
        <p:spPr>
          <a:xfrm>
            <a:off x="8187944" y="76421"/>
            <a:ext cx="803316" cy="761597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106582" y="888639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Generalităţi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</a:t>
            </a: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despre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curs</a:t>
            </a:r>
            <a:endParaRPr lang="en-US" sz="2500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5401" y="1684855"/>
            <a:ext cx="8586990" cy="4652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13: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(10 -12),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(8 – 10),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15: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(12 - 14)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Seminar - o data la 2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200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COLOCVIU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: 23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mai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2022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(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8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) 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EXAMEN SCRIS: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14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2022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(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9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) 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 err="1">
                <a:latin typeface="Arial"/>
              </a:rPr>
              <a:t>Daca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cineva</a:t>
            </a:r>
            <a:r>
              <a:rPr lang="en-US" sz="2000" spc="-1" dirty="0">
                <a:latin typeface="Arial"/>
              </a:rPr>
              <a:t> are o </a:t>
            </a:r>
            <a:r>
              <a:rPr lang="en-US" sz="2000" spc="-1" dirty="0" err="1">
                <a:latin typeface="Arial"/>
              </a:rPr>
              <a:t>problema</a:t>
            </a:r>
            <a:r>
              <a:rPr lang="en-US" sz="2000" spc="-1" dirty="0">
                <a:latin typeface="Arial"/>
              </a:rPr>
              <a:t> cu </a:t>
            </a:r>
            <a:r>
              <a:rPr lang="en-US" sz="2000" spc="-1" dirty="0" err="1">
                <a:latin typeface="Arial"/>
              </a:rPr>
              <a:t>aceste</a:t>
            </a:r>
            <a:r>
              <a:rPr lang="en-US" sz="2000" spc="-1" dirty="0">
                <a:latin typeface="Arial"/>
              </a:rPr>
              <a:t> date </a:t>
            </a:r>
            <a:r>
              <a:rPr lang="en-US" sz="2000" spc="-1" dirty="0" err="1">
                <a:latin typeface="Arial"/>
              </a:rPr>
              <a:t>il</a:t>
            </a:r>
            <a:r>
              <a:rPr lang="en-US" sz="2000" spc="-1" dirty="0">
                <a:latin typeface="Arial"/>
              </a:rPr>
              <a:t>/o rog </a:t>
            </a:r>
            <a:r>
              <a:rPr lang="en-US" sz="2000" spc="-1" dirty="0" err="1">
                <a:latin typeface="Arial"/>
              </a:rPr>
              <a:t>sa</a:t>
            </a:r>
            <a:r>
              <a:rPr lang="en-US" sz="2000" spc="-1" dirty="0">
                <a:latin typeface="Arial"/>
              </a:rPr>
              <a:t> ne </a:t>
            </a:r>
            <a:r>
              <a:rPr lang="en-US" sz="2000" spc="-1" dirty="0" err="1">
                <a:latin typeface="Arial"/>
              </a:rPr>
              <a:t>anunte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>
                <a:latin typeface="Arial"/>
              </a:rPr>
              <a:t>In 2 </a:t>
            </a:r>
            <a:r>
              <a:rPr lang="en-US" sz="2000" spc="-1" dirty="0" err="1">
                <a:latin typeface="Arial"/>
              </a:rPr>
              <a:t>saptamani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datele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acestea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sunt</a:t>
            </a:r>
            <a:r>
              <a:rPr lang="en-US" sz="2000" spc="-1" dirty="0">
                <a:latin typeface="Arial"/>
              </a:rPr>
              <a:t> fixate/</a:t>
            </a:r>
            <a:r>
              <a:rPr lang="en-US" sz="2000" spc="-1" dirty="0" err="1">
                <a:latin typeface="Arial"/>
              </a:rPr>
              <a:t>finalizate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1371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3632" y="15240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4441" y="21336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/>
        </p:nvGraphicFramePr>
        <p:xfrm>
          <a:off x="950265" y="32724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/>
                <a:gridCol w="1410617"/>
                <a:gridCol w="1763271"/>
                <a:gridCol w="1692740"/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13870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21927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299420" y="14478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</a:t>
            </a:r>
          </a:p>
        </p:txBody>
      </p:sp>
      <p:sp>
        <p:nvSpPr>
          <p:cNvPr id="102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02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532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32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481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481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752600"/>
            <a:ext cx="8216856" cy="4038599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Bjarne Stroustrup în 1979 la Bell Laboratories in Murray Hill, New Jersey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5 revizii: 1998 ANSI+ISO, 2003 (corrigendum), 2011 (</a:t>
            </a:r>
            <a:r>
              <a:rPr lang="ro-RO" altLang="ro-RO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C++11/0x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), 2014, 2017 (</a:t>
            </a:r>
            <a:r>
              <a:rPr lang="ro-RO" altLang="ro-RO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C++ 17/1z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Următoarea plănuită în 2020 (C++2a)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Versiunea 1998: Standard C++, C++98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 smtClean="0"/>
          </a:p>
        </p:txBody>
      </p:sp>
      <p:sp>
        <p:nvSpPr>
          <p:cNvPr id="501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01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/>
              <a:t>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 smtClean="0">
                <a:solidFill>
                  <a:srgbClr val="800080"/>
                </a:solidFill>
              </a:rPr>
              <a:t>; //…};</a:t>
            </a:r>
            <a:r>
              <a:rPr lang="en-US" sz="2000" dirty="0" smtClean="0"/>
              <a:t> </a:t>
            </a:r>
            <a:endParaRPr lang="en-US" sz="2000" dirty="0">
              <a:solidFill>
                <a:srgbClr val="696969"/>
              </a:solidFill>
            </a:endParaRP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12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767078"/>
            <a:ext cx="4572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5222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223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33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1229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229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982250"/>
          </a:xfrm>
        </p:spPr>
        <p:txBody>
          <a:bodyPr/>
          <a:lstStyle/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C++98: a definit standardul inițial, toate chestiunile de limbaj, STL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ro-RO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C++03: bugfix o unic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chestie nou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: value initialization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C++11: initializer lists, rvalue references, moving constructors, lambda functions, final, constant null pointer, etc.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C++14: generic lambdas, binary literals, auto, variable template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etc.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657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C++17: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constexpr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Hexadecimal literals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etc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28600" y="5105400"/>
            <a:ext cx="8915399" cy="156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eaLnBrk="0" hangingPunct="0"/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is permitted for template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parameter declarations 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	(e.g., </a:t>
            </a:r>
          </a:p>
          <a:p>
            <a:pPr eaLnBrk="0" hangingPunct="0"/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…)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79" y="1524000"/>
            <a:ext cx="8382722" cy="471857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&lt;iostream&gt;                               (fără .h)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cout, cin                                     (fără &amp;)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// comentarii pe o linie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declarare variabile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Tipul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bool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se definesc true şi false (1 si 0)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C99 nu îl definește ca bool ci ca _Bool (fără true/false)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&lt;stdbool.h&gt; pentru compatibilitate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o-RO" altLang="ro-RO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603177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implicitate/corectitudine de cod</a:t>
            </a: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13716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apel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34966D-C9F1-4C0B-B6FF-9C5E3CCD536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</TotalTime>
  <Words>2949</Words>
  <Application>Microsoft Office PowerPoint</Application>
  <PresentationFormat>On-screen Show (4:3)</PresentationFormat>
  <Paragraphs>680</Paragraphs>
  <Slides>45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Default Design</vt:lpstr>
      <vt:lpstr>1_Default Design</vt:lpstr>
      <vt:lpstr>3_ipc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271</cp:revision>
  <dcterms:created xsi:type="dcterms:W3CDTF">1601-01-01T00:00:00Z</dcterms:created>
  <dcterms:modified xsi:type="dcterms:W3CDTF">2022-02-20T20:06:28Z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