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4" r:id="rId5"/>
  </p:sldMasterIdLst>
  <p:notesMasterIdLst>
    <p:notesMasterId r:id="rId41"/>
  </p:notesMasterIdLst>
  <p:sldIdLst>
    <p:sldId id="687" r:id="rId6"/>
    <p:sldId id="257" r:id="rId7"/>
    <p:sldId id="709" r:id="rId8"/>
    <p:sldId id="710" r:id="rId9"/>
    <p:sldId id="711" r:id="rId10"/>
    <p:sldId id="712" r:id="rId11"/>
    <p:sldId id="713" r:id="rId12"/>
    <p:sldId id="714" r:id="rId13"/>
    <p:sldId id="716" r:id="rId14"/>
    <p:sldId id="717" r:id="rId15"/>
    <p:sldId id="739" r:id="rId16"/>
    <p:sldId id="746" r:id="rId17"/>
    <p:sldId id="740" r:id="rId18"/>
    <p:sldId id="745" r:id="rId19"/>
    <p:sldId id="741" r:id="rId20"/>
    <p:sldId id="742" r:id="rId21"/>
    <p:sldId id="744" r:id="rId22"/>
    <p:sldId id="718" r:id="rId23"/>
    <p:sldId id="719" r:id="rId24"/>
    <p:sldId id="735" r:id="rId25"/>
    <p:sldId id="721" r:id="rId26"/>
    <p:sldId id="736" r:id="rId27"/>
    <p:sldId id="722" r:id="rId28"/>
    <p:sldId id="723" r:id="rId29"/>
    <p:sldId id="724" r:id="rId30"/>
    <p:sldId id="725" r:id="rId31"/>
    <p:sldId id="726" r:id="rId32"/>
    <p:sldId id="727" r:id="rId33"/>
    <p:sldId id="728" r:id="rId34"/>
    <p:sldId id="737" r:id="rId35"/>
    <p:sldId id="738" r:id="rId36"/>
    <p:sldId id="729" r:id="rId37"/>
    <p:sldId id="730" r:id="rId38"/>
    <p:sldId id="731" r:id="rId39"/>
    <p:sldId id="732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8FF0E06-B7F4-479F-A217-EAC9BFA34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9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37120-CB25-4085-BBC0-0BBA1CAC37A2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340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BA2923C-2273-4D17-A0B9-DEBB7C11354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67587" name="Google Shape;341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DEC811-A457-42C5-8395-39BE98F3595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67588" name="Google Shape;342;g5529a3b684_0_4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7589" name="Google Shape;343;g5529a3b684_0_4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7590" name="Google Shape;344;g5529a3b684_0_4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Google Shape;441;g50e229d72d_0_314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A687D9-53DB-49EE-AC42-DDF70F43489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700"/>
          </a:p>
        </p:txBody>
      </p:sp>
      <p:sp>
        <p:nvSpPr>
          <p:cNvPr id="100355" name="Google Shape;442;g50e229d72d_0_314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F9F52E-120E-4DC5-98A2-1F6D9FE96B5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700"/>
          </a:p>
        </p:txBody>
      </p:sp>
      <p:sp>
        <p:nvSpPr>
          <p:cNvPr id="100356" name="Google Shape;443;g50e229d72d_0_314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0357" name="Google Shape;444;g50e229d72d_0_314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0358" name="Google Shape;445;g50e229d72d_0_3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DB1FB11-87E2-4FDB-B9B7-0385A52E134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700"/>
          </a:p>
        </p:txBody>
      </p:sp>
      <p:sp>
        <p:nvSpPr>
          <p:cNvPr id="104451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3A9210-DC83-481F-A519-6A4A8B9E8E4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700"/>
          </a:p>
        </p:txBody>
      </p:sp>
      <p:sp>
        <p:nvSpPr>
          <p:cNvPr id="104452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4453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4454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454;g50e229d72d_0_466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4EA203C-65B7-47EE-AACE-A19A8050F7C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700"/>
          </a:p>
        </p:txBody>
      </p:sp>
      <p:sp>
        <p:nvSpPr>
          <p:cNvPr id="101379" name="Google Shape;455;g50e229d72d_0_466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EE0D18-B01A-40F3-A6B8-CB74F8C46FD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700"/>
          </a:p>
        </p:txBody>
      </p:sp>
      <p:sp>
        <p:nvSpPr>
          <p:cNvPr id="101380" name="Google Shape;456;g50e229d72d_0_466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457;g50e229d72d_0_466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1382" name="Google Shape;458;g50e229d72d_0_4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8D36DAA-0169-487C-B942-03692C80215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700"/>
          </a:p>
        </p:txBody>
      </p:sp>
      <p:sp>
        <p:nvSpPr>
          <p:cNvPr id="106499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061401-C711-461E-A1F7-8220BE6E081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700"/>
          </a:p>
        </p:txBody>
      </p:sp>
      <p:sp>
        <p:nvSpPr>
          <p:cNvPr id="106500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6501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6502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466;g50e229d72d_0_453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C249C1-0E9C-44D4-A5FE-C9CA5FCD03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700"/>
          </a:p>
        </p:txBody>
      </p:sp>
      <p:sp>
        <p:nvSpPr>
          <p:cNvPr id="102403" name="Google Shape;467;g50e229d72d_0_453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36134D-88DE-4461-B2F0-C1A4C1BC0C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700"/>
          </a:p>
        </p:txBody>
      </p:sp>
      <p:sp>
        <p:nvSpPr>
          <p:cNvPr id="102404" name="Google Shape;468;g50e229d72d_0_453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469;g50e229d72d_0_453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2406" name="Google Shape;470;g50e229d72d_0_4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479;g50e229d72d_0_48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F670C7-13BC-4E4B-9623-AD33CE8193D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700"/>
          </a:p>
        </p:txBody>
      </p:sp>
      <p:sp>
        <p:nvSpPr>
          <p:cNvPr id="103427" name="Google Shape;480;g50e229d72d_0_48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83E32CB-AF98-4605-B659-1B213D9146D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700"/>
          </a:p>
        </p:txBody>
      </p:sp>
      <p:sp>
        <p:nvSpPr>
          <p:cNvPr id="103428" name="Google Shape;481;g50e229d72d_0_48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482;g50e229d72d_0_48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3430" name="Google Shape;483;g50e229d72d_0_48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EDA82E-D5C7-4280-B294-DFFFD4D0B60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700"/>
          </a:p>
        </p:txBody>
      </p:sp>
      <p:sp>
        <p:nvSpPr>
          <p:cNvPr id="105475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7570EC-FB09-4752-91EE-1601B3BC40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700"/>
          </a:p>
        </p:txBody>
      </p:sp>
      <p:sp>
        <p:nvSpPr>
          <p:cNvPr id="105476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5477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5478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52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93435A-755C-475B-A9F2-899611603DE9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1" name="Google Shape;353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D92F553F-7B77-479A-906D-88A8C960D4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2" name="Google Shape;354;g6ad14e0c7f_0_19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3" name="Google Shape;355;g6ad14e0c7f_0_19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8614" name="Google Shape;356;g6ad14e0c7f_0_19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F0666B1-9C00-4C10-B64F-8B294EB2237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5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A3CA5C6-9E1B-44C0-83CA-D02ACB8D315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6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7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9638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15971-41AF-425E-B97B-F61B85EF749A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B30DE73-8D38-4DF9-8331-9E40A102A06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20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59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3DCCC5B-8AC3-4D7C-94EE-FD054AE8C22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20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0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1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0662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7BA9A0F-E0C3-4575-8D67-1EDC97D238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21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3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694F6E6D-068D-4050-8620-8F5D4D4935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21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4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5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1686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F1DEDC01-A580-4503-A3E6-831E62DE10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22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7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E7CAB9E-3F5C-4204-94FE-63250033ED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22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8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9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2710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400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CDD2A8A-57C4-4480-B072-1080350354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1" name="Google Shape;401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4B62475-AE85-47E6-9A54-FC08C78B9A6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2" name="Google Shape;402;g6ad14e0c7f_0_24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3" name="Google Shape;403;g6ad14e0c7f_0_24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3734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413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F0DF9B-2B78-4D41-B15B-C893F027583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1700"/>
          </a:p>
        </p:txBody>
      </p:sp>
      <p:sp>
        <p:nvSpPr>
          <p:cNvPr id="74755" name="Google Shape;414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E292352-1BD5-4774-B312-211DC0E9A2B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1700"/>
          </a:p>
        </p:txBody>
      </p:sp>
      <p:sp>
        <p:nvSpPr>
          <p:cNvPr id="74756" name="Google Shape;415;g5529a3b684_0_504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4757" name="Google Shape;416;g5529a3b684_0_50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4758" name="Google Shape;417;g5529a3b684_0_504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425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82F5ADD-B1E0-469E-9618-93E0E84F60C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sz="1700"/>
          </a:p>
        </p:txBody>
      </p:sp>
      <p:sp>
        <p:nvSpPr>
          <p:cNvPr id="75779" name="Google Shape;426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2F3913-1603-43AA-9380-35587488D04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sz="1700"/>
          </a:p>
        </p:txBody>
      </p:sp>
      <p:sp>
        <p:nvSpPr>
          <p:cNvPr id="75780" name="Google Shape;427;g5529a3b684_0_5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5781" name="Google Shape;428;g5529a3b684_0_5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5782" name="Google Shape;429;g5529a3b684_0_5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37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C36B03E-1437-43C1-9055-FBFBE0B6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sz="1700"/>
          </a:p>
        </p:txBody>
      </p:sp>
      <p:sp>
        <p:nvSpPr>
          <p:cNvPr id="76803" name="Google Shape;438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A41B8F-675C-4E6F-B240-C8D10F86340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sz="1700"/>
          </a:p>
        </p:txBody>
      </p:sp>
      <p:sp>
        <p:nvSpPr>
          <p:cNvPr id="76804" name="Google Shape;439;g5529a3b684_0_5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6805" name="Google Shape;440;g5529a3b684_0_5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6806" name="Google Shape;441;g5529a3b684_0_5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449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A23EE91-40F5-4FC4-A9AB-715B3DF5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sz="1700"/>
          </a:p>
        </p:txBody>
      </p:sp>
      <p:sp>
        <p:nvSpPr>
          <p:cNvPr id="77827" name="Google Shape;450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3D48ADC-3D7B-446D-AB67-0F3E7000106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sz="1700"/>
          </a:p>
        </p:txBody>
      </p:sp>
      <p:sp>
        <p:nvSpPr>
          <p:cNvPr id="77828" name="Google Shape;451;g5529a3b684_0_55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7829" name="Google Shape;452;g5529a3b684_0_55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7830" name="Google Shape;453;g5529a3b684_0_55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61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A3B0191-0DA9-48C6-8111-57BD7277842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1" name="Google Shape;462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E37E6D9-D101-49EB-843D-735F6BAB69A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2" name="Google Shape;463;g6ad14e0c7f_0_30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3" name="Google Shape;464;g6ad14e0c7f_0_30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8854" name="Google Shape;465;g6ad14e0c7f_0_30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473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708000B2-E620-4637-9F8E-D5E2D609EE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5" name="Google Shape;474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9F624B2-8E41-4E7C-A7CE-E0FC354CED31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6" name="Google Shape;475;g6ad14e0c7f_0_3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7" name="Google Shape;476;g6ad14e0c7f_0_3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9878" name="Google Shape;477;g6ad14e0c7f_0_3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243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874D552-6AEC-4D2E-90ED-E3053CA264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5" name="Google Shape;244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5B985AB-E4FF-46C6-9B39-3B6E1439D36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6" name="Google Shape;245;g6ad14e0c7f_0_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7" name="Google Shape;246;g6ad14e0c7f_0_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59398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280;g50e229d72d_0_279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5BE1BA5-F2BD-4045-8AF3-BDB4711A462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700"/>
          </a:p>
        </p:txBody>
      </p:sp>
      <p:sp>
        <p:nvSpPr>
          <p:cNvPr id="87043" name="Google Shape;281;g50e229d72d_0_279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A94ECC-9CDE-4B97-B07E-D41054F58A6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700"/>
          </a:p>
        </p:txBody>
      </p:sp>
      <p:sp>
        <p:nvSpPr>
          <p:cNvPr id="87044" name="Google Shape;282;g50e229d72d_0_279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7045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87046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Google Shape;280;g50e229d72d_0_279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1557D6-E557-4999-B86B-C8A9AB83F74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700"/>
          </a:p>
        </p:txBody>
      </p:sp>
      <p:sp>
        <p:nvSpPr>
          <p:cNvPr id="88067" name="Google Shape;281;g50e229d72d_0_279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40F3A64-C10E-4D76-9EF6-3D4571118AD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700"/>
          </a:p>
        </p:txBody>
      </p:sp>
      <p:sp>
        <p:nvSpPr>
          <p:cNvPr id="88068" name="Google Shape;282;g50e229d72d_0_279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8069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88070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85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BB713F-4B72-4BA6-8FED-A5E67A4629B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80899" name="Google Shape;486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3264B3-A8F2-41D4-90C9-0018E3A13C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80900" name="Google Shape;487;g5529a3b684_0_5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0901" name="Google Shape;488;g5529a3b684_0_5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0902" name="Google Shape;489;g5529a3b684_0_5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497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C3A6C2A-23FF-4FB8-986C-A61DEB9B9CC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81923" name="Google Shape;498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51AEACD-19E9-4FF5-B219-47F4032D0C8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81924" name="Google Shape;499;g5529a3b684_0_57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1925" name="Google Shape;500;g5529a3b684_0_57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1926" name="Google Shape;501;g5529a3b684_0_57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09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08A6E43-B975-465F-BB67-A99A3149BA1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700"/>
          </a:p>
        </p:txBody>
      </p:sp>
      <p:sp>
        <p:nvSpPr>
          <p:cNvPr id="82947" name="Google Shape;510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E1B7F38-206F-4756-B2C7-0AA0373935B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700"/>
          </a:p>
        </p:txBody>
      </p:sp>
      <p:sp>
        <p:nvSpPr>
          <p:cNvPr id="82948" name="Google Shape;511;g5529a3b684_0_58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2949" name="Google Shape;512;g5529a3b684_0_58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2950" name="Google Shape;513;g5529a3b684_0_58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521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72ED21D-B09D-450D-9CF0-E3253ED7272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700"/>
          </a:p>
        </p:txBody>
      </p:sp>
      <p:sp>
        <p:nvSpPr>
          <p:cNvPr id="83971" name="Google Shape;522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311B4C-FF02-4C2E-AF6D-1429727098F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700"/>
          </a:p>
        </p:txBody>
      </p:sp>
      <p:sp>
        <p:nvSpPr>
          <p:cNvPr id="83972" name="Google Shape;523;g54989c1223_0_1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3973" name="Google Shape;524;g54989c1223_0_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3974" name="Google Shape;525;g54989c1223_0_1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255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3FC47C-0BB9-4298-A004-A630C88BFBB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19" name="Google Shape;256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947C7C1-29CA-4350-B8E7-7F469900569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0" name="Google Shape;257;g6ad14e0c7f_0_6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1" name="Google Shape;258;g6ad14e0c7f_0_6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0422" name="Google Shape;259;g6ad14e0c7f_0_6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267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6E3AEAA-525B-4C76-947A-50E3152F21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61443" name="Google Shape;268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ED4D94C-5A7B-42E3-9216-F8A162B9480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61444" name="Google Shape;269;g5529a3b684_0_4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1445" name="Google Shape;270;g5529a3b684_0_4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46" name="Google Shape;271;g5529a3b684_0_4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279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5761CD2-1F38-4812-82FE-3817FBA2802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62467" name="Google Shape;280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EE126E5-1C6A-40AE-BE6A-EB4A66EF9BB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62468" name="Google Shape;281;g5529a3b684_0_468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2469" name="Google Shape;282;g5529a3b684_0_468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2470" name="Google Shape;283;g5529a3b684_0_468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291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BB2A0440-95B0-470F-99B6-D499366B95B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1" name="Google Shape;292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8977763-AB77-4916-BB96-ECA9FC8BF3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2" name="Google Shape;293;g6ad14e0c7f_0_1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3" name="Google Shape;294;g6ad14e0c7f_0_1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3494" name="Google Shape;295;g6ad14e0c7f_0_1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304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5D34049-4BC9-4AAF-8FDF-C733AC7B3BE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64515" name="Google Shape;305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524D2DBC-5402-4611-8640-2B99DC0B617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64516" name="Google Shape;306;g5529a3b684_0_48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4517" name="Google Shape;307;g5529a3b684_0_48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4518" name="Google Shape;308;g5529a3b684_0_48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28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7F97D47-402D-482D-BDCF-A3576735016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66563" name="Google Shape;329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0D2CFAF-B1CD-48CC-A831-80393569E2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66564" name="Google Shape;330;g5529a3b684_0_49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6565" name="Google Shape;331;g5529a3b684_0_49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6566" name="Google Shape;332;g5529a3b684_0_49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5BAB2-D8B7-4E09-AC32-4D900FDFE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36E76-CF72-44D7-B581-43174809E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700E3-C2C9-47B8-A465-B374D102F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8079E-C927-40FD-953A-F667A59FC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F1F4C-0684-48AE-869E-00146188F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6C254-A62C-400F-9970-402B1EBC2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9EB81-1914-4FE5-BD28-1C760FAE7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2258-756E-439F-98B6-FFBAFCF0F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1402D-D165-4522-8B53-C26F7BDA9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5B15-224B-4580-A746-CAF8EA33F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55DF6-B016-4DEE-9EF0-5EB2A7653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1BA2CC31-1C6A-4D74-9DD2-3A8ECE04D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09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3350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buFontTx/>
              <a:buNone/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0" y="3048000"/>
            <a:ext cx="6503988" cy="3429000"/>
            <a:chOff x="2355850" y="3124200"/>
            <a:chExt cx="6503988" cy="3429000"/>
          </a:xfrm>
        </p:grpSpPr>
        <p:sp>
          <p:nvSpPr>
            <p:cNvPr id="12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 smtClean="0">
                  <a:cs typeface="Arial" pitchFamily="34" charset="0"/>
                </a:rPr>
                <a:t>ă</a:t>
              </a:r>
              <a:r>
                <a:rPr lang="en-US" altLang="ro-RO" sz="2600" b="1" dirty="0" smtClean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3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2021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22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6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Google Shape;348;p3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57200" y="1143000"/>
            <a:ext cx="5562600" cy="36004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dar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accesibil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in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clasa</a:t>
            </a: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inaccesibil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029200" y="2217738"/>
            <a:ext cx="3810000" cy="35464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Derivata2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z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///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&lt;&lt;ob1.a; /*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deci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am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acces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 el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doar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din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*/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447;p45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4CF71F2-A3EA-4176-A44D-EAC8601674D5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600"/>
          </a:p>
        </p:txBody>
      </p:sp>
      <p:sp>
        <p:nvSpPr>
          <p:cNvPr id="32771" name="Google Shape;448;p45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2772" name="Google Shape;449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Google Shape;450;p45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grpSp>
        <p:nvGrpSpPr>
          <p:cNvPr id="32774" name="Group 9"/>
          <p:cNvGrpSpPr>
            <a:grpSpLocks/>
          </p:cNvGrpSpPr>
          <p:nvPr/>
        </p:nvGrpSpPr>
        <p:grpSpPr bwMode="auto">
          <a:xfrm>
            <a:off x="249120" y="1137720"/>
            <a:ext cx="8760960" cy="5402008"/>
            <a:chOff x="273918" y="1189037"/>
            <a:chExt cx="9659707" cy="5955487"/>
          </a:xfrm>
        </p:grpSpPr>
        <p:sp>
          <p:nvSpPr>
            <p:cNvPr id="32775" name="Google Shape;451;p45"/>
            <p:cNvSpPr txBox="1">
              <a:spLocks noChangeArrowheads="1"/>
            </p:cNvSpPr>
            <p:nvPr/>
          </p:nvSpPr>
          <p:spPr bwMode="auto">
            <a:xfrm>
              <a:off x="273918" y="1189037"/>
              <a:ext cx="4045518" cy="59554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Baza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r>
                <a:rPr lang="en-US" sz="1800"/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void</a:t>
              </a:r>
              <a:r>
                <a:rPr lang="en-US" sz="1800"/>
                <a:t> f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 b="1">
                  <a:solidFill>
                    <a:srgbClr val="603000"/>
                  </a:solidFill>
                </a:rPr>
                <a:t>cout</a:t>
              </a:r>
              <a:r>
                <a:rPr lang="en-US" sz="1800">
                  <a:solidFill>
                    <a:srgbClr val="808030"/>
                  </a:solidFill>
                </a:rPr>
                <a:t>&lt;&lt;</a:t>
              </a:r>
              <a:r>
                <a:rPr lang="en-US" sz="1800"/>
                <a:t>”B”</a:t>
              </a:r>
              <a:r>
                <a:rPr lang="en-US" sz="1800">
                  <a:solidFill>
                    <a:srgbClr val="800080"/>
                  </a:solidFill>
                </a:rPr>
                <a:t>;}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Derivata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 b="1"/>
                <a:t> </a:t>
              </a:r>
              <a:r>
                <a:rPr lang="en-US" sz="1800"/>
                <a:t>Baza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</a:t>
              </a: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400000"/>
                  </a:solidFill>
                </a:rPr>
                <a:t>main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Derivata ob1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ob1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/>
                <a:t>f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r>
                <a:rPr lang="en-US" sz="1800"/>
                <a:t>Obs. Funcţia f( ) este accesibila din derivata;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“public”, deci f( ) ramane “public” si in Derivata, deci este accesibil la apelul din main().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32776" name="Google Shape;452;p45"/>
            <p:cNvSpPr txBox="1">
              <a:spLocks noChangeArrowheads="1"/>
            </p:cNvSpPr>
            <p:nvPr/>
          </p:nvSpPr>
          <p:spPr bwMode="auto">
            <a:xfrm>
              <a:off x="4770350" y="1189037"/>
              <a:ext cx="5163275" cy="5868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Baza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r>
                <a:rPr lang="en-US" sz="1800"/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void</a:t>
              </a:r>
              <a:r>
                <a:rPr lang="en-US" sz="1800"/>
                <a:t> f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 b="1">
                  <a:solidFill>
                    <a:srgbClr val="603000"/>
                  </a:solidFill>
                </a:rPr>
                <a:t>cout</a:t>
              </a:r>
              <a:r>
                <a:rPr lang="en-US" sz="1800">
                  <a:solidFill>
                    <a:srgbClr val="808030"/>
                  </a:solidFill>
                </a:rPr>
                <a:t>&lt;&lt;</a:t>
              </a:r>
              <a:r>
                <a:rPr lang="en-US" sz="1800"/>
                <a:t>”B”</a:t>
              </a:r>
              <a:r>
                <a:rPr lang="en-US" sz="1800">
                  <a:solidFill>
                    <a:srgbClr val="800080"/>
                  </a:solidFill>
                </a:rPr>
                <a:t>;}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Derivata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private </a:t>
              </a:r>
              <a:r>
                <a:rPr lang="en-US" sz="1800" b="1" i="1">
                  <a:solidFill>
                    <a:srgbClr val="800000"/>
                  </a:solidFill>
                </a:rPr>
                <a:t>sau</a:t>
              </a:r>
              <a:r>
                <a:rPr lang="en-US" sz="1800" b="1">
                  <a:solidFill>
                    <a:srgbClr val="800000"/>
                  </a:solidFill>
                </a:rPr>
                <a:t> protected</a:t>
              </a:r>
              <a:r>
                <a:rPr lang="en-US" sz="1800">
                  <a:solidFill>
                    <a:srgbClr val="800000"/>
                  </a:solidFill>
                </a:rPr>
                <a:t> </a:t>
              </a:r>
              <a:r>
                <a:rPr lang="en-US" sz="1800"/>
                <a:t>Baza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</a:t>
              </a: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400000"/>
                  </a:solidFill>
                </a:rPr>
                <a:t>main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Derivata ob1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ob1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/>
                <a:t>f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// inaccesibil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“private”, f( ) devine private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“protected”, f( ) devine protected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88266" y="2706989"/>
              <a:ext cx="2438743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15624" y="2669767"/>
              <a:ext cx="838318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52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FDB4C17-7AB0-4049-A1F6-2E645A262F76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600"/>
          </a:p>
        </p:txBody>
      </p:sp>
      <p:sp>
        <p:nvSpPr>
          <p:cNvPr id="36867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6868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36870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6871" name="Group 10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6873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</a:t>
              </a:r>
              <a:r>
                <a:rPr lang="en-US" sz="1800" b="1" kern="0" dirty="0" smtClean="0">
                  <a:ea typeface="Arial"/>
                  <a:cs typeface="Times New Roman" pitchFamily="18" charset="0"/>
                  <a:sym typeface="Arial"/>
                </a:rPr>
                <a:t>public”</a:t>
              </a:r>
              <a:endParaRPr lang="en-US" sz="1800" b="1" kern="0" dirty="0">
                <a:ea typeface="Arial"/>
                <a:cs typeface="Times New Roman" pitchFamily="18" charset="0"/>
                <a:sym typeface="Arial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dirty="0">
                <a:solidFill>
                  <a:srgbClr val="800000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514179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226401" y="4604164"/>
            <a:ext cx="4570560" cy="921697"/>
          </a:xfrm>
          <a:prstGeom prst="rect">
            <a:avLst/>
          </a:prstGeom>
        </p:spPr>
        <p:txBody>
          <a:bodyPr lIns="82945" tIns="41473" rIns="82945" bIns="41473">
            <a:spAutoFit/>
          </a:bodyPr>
          <a:lstStyle/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1800" kern="0" dirty="0"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  <p:extLst>
      <p:ext uri="{BB962C8B-B14F-4D97-AF65-F5344CB8AC3E}">
        <p14:creationId xmlns:p14="http://schemas.microsoft.com/office/powerpoint/2010/main" val="4085898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60;p46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105DCE-C581-4658-8174-2C4A70C7CCF4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600"/>
          </a:p>
        </p:txBody>
      </p:sp>
      <p:sp>
        <p:nvSpPr>
          <p:cNvPr id="33795" name="Google Shape;461;p46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3796" name="Google Shape;462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Google Shape;463;p46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464" name="Google Shape;464;p46"/>
          <p:cNvSpPr txBox="1"/>
          <p:nvPr/>
        </p:nvSpPr>
        <p:spPr>
          <a:xfrm>
            <a:off x="249120" y="1068592"/>
            <a:ext cx="8380800" cy="54164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“private”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endParaRPr lang="en-US" sz="1800" b="1" i="1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inclusă în limbaj pentru completitudine;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este mai bine a se utiliza compunerea în locul moştenirii private;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toți membrii private din clasa de bază sunt ascunși în clasa derivată, deci inaccesibili;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toți membrii public și protected devin private, dar sunt accesibile în clasa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un obiect obținut printr-o astfel de derivare se tratează diferit față de cel din clasa de bază, e similar cu definirea unui obiect de tip bază în interiorul clasei noi (fără moştenire).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dacă în clasa de bază o componentă era public, iar moştenirea se face cu specificatorul private, se poate reveni la public utilizând: </a:t>
            </a:r>
            <a:endParaRPr lang="en-US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endParaRPr lang="en-US" sz="1800" b="1" i="1" kern="0" dirty="0">
              <a:ea typeface="Arial"/>
              <a:cs typeface="Times New Roman" pitchFamily="18" charset="0"/>
              <a:sym typeface="Arial"/>
            </a:endParaRPr>
          </a:p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r>
              <a:rPr lang="en-US" sz="1800" b="1" i="1" kern="0" dirty="0">
                <a:ea typeface="Arial"/>
                <a:cs typeface="Times New Roman" pitchFamily="18" charset="0"/>
                <a:sym typeface="Arial"/>
              </a:rPr>
              <a:t>				</a:t>
            </a:r>
            <a:r>
              <a:rPr lang="en-US" sz="2200" b="1" i="1" kern="0" dirty="0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using </a:t>
            </a:r>
            <a:r>
              <a:rPr lang="en-US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Baza</a:t>
            </a:r>
            <a:r>
              <a:rPr lang="en-US" sz="2200" b="1" i="1" kern="0" dirty="0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::</a:t>
            </a:r>
            <a:r>
              <a:rPr lang="en-US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nume_componenta</a:t>
            </a: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019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8148A49-1444-4A4B-B726-858F3EC13532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600"/>
          </a:p>
        </p:txBody>
      </p:sp>
      <p:sp>
        <p:nvSpPr>
          <p:cNvPr id="38915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8916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38918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8919" name="Group 10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8921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“private”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 smtClean="0">
                  <a:solidFill>
                    <a:srgbClr val="800000"/>
                  </a:solidFill>
                </a:rPr>
                <a:t>class</a:t>
              </a:r>
              <a:r>
                <a:rPr lang="en-US" sz="1800" dirty="0" smtClean="0"/>
                <a:t> </a:t>
              </a:r>
              <a:r>
                <a:rPr lang="en-US" sz="1800" dirty="0"/>
                <a:t>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private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099909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0084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4226401" y="4604164"/>
            <a:ext cx="4570560" cy="91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marL="414726" indent="-322565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it-IT" sz="1800"/>
              <a:t>moştenire derivata1 din baza (private) atunci zonele protected devin private in derivata1 si neaccesibile in derivata2.</a:t>
            </a:r>
          </a:p>
        </p:txBody>
      </p:sp>
    </p:spTree>
    <p:extLst>
      <p:ext uri="{BB962C8B-B14F-4D97-AF65-F5344CB8AC3E}">
        <p14:creationId xmlns:p14="http://schemas.microsoft.com/office/powerpoint/2010/main" val="3617106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472;p47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41E322-3B70-413E-A4C4-1F44282FB9BA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600"/>
          </a:p>
        </p:txBody>
      </p:sp>
      <p:sp>
        <p:nvSpPr>
          <p:cNvPr id="34819" name="Google Shape;473;p47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4820" name="Google Shape;474;p4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Google Shape;475;p47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4908961" y="1700819"/>
            <a:ext cx="4017600" cy="263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</a:rPr>
              <a:t>int</a:t>
            </a:r>
            <a:r>
              <a:rPr lang="en-US" sz="1800"/>
              <a:t> </a:t>
            </a:r>
            <a:r>
              <a:rPr lang="en-US" sz="1800">
                <a:solidFill>
                  <a:srgbClr val="400000"/>
                </a:solidFill>
              </a:rPr>
              <a:t>main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/>
              <a:t> </a:t>
            </a:r>
            <a:r>
              <a:rPr lang="en-US" sz="1800">
                <a:solidFill>
                  <a:srgbClr val="800080"/>
                </a:solidFill>
              </a:rPr>
              <a:t>{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Goldfish bob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eat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sleep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sleep</a:t>
            </a:r>
            <a:r>
              <a:rPr lang="en-US" sz="1800">
                <a:solidFill>
                  <a:srgbClr val="808030"/>
                </a:solidFill>
              </a:rPr>
              <a:t>(</a:t>
            </a:r>
            <a:r>
              <a:rPr lang="en-US" sz="1800">
                <a:solidFill>
                  <a:srgbClr val="008C00"/>
                </a:solidFill>
              </a:rPr>
              <a:t>1</a:t>
            </a:r>
            <a:r>
              <a:rPr lang="en-US" sz="1800">
                <a:solidFill>
                  <a:srgbClr val="808030"/>
                </a:solidFill>
              </a:rPr>
              <a:t>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696969"/>
                </a:solidFill>
              </a:rPr>
              <a:t>//! bob.speak();// Error: private member funcţion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</a:rPr>
              <a:t>}</a:t>
            </a:r>
            <a:endParaRPr lang="en-US" sz="1800"/>
          </a:p>
        </p:txBody>
      </p:sp>
      <p:grpSp>
        <p:nvGrpSpPr>
          <p:cNvPr id="34824" name="Group 9"/>
          <p:cNvGrpSpPr>
            <a:grpSpLocks/>
          </p:cNvGrpSpPr>
          <p:nvPr/>
        </p:nvGrpSpPr>
        <p:grpSpPr bwMode="auto">
          <a:xfrm>
            <a:off x="563040" y="2201992"/>
            <a:ext cx="5529600" cy="4690515"/>
            <a:chOff x="620713" y="2427288"/>
            <a:chExt cx="6096000" cy="5170424"/>
          </a:xfrm>
        </p:grpSpPr>
        <p:sp>
          <p:nvSpPr>
            <p:cNvPr id="34825" name="Rectangle 7"/>
            <p:cNvSpPr>
              <a:spLocks noChangeArrowheads="1"/>
            </p:cNvSpPr>
            <p:nvPr/>
          </p:nvSpPr>
          <p:spPr bwMode="auto">
            <a:xfrm>
              <a:off x="620713" y="2427288"/>
              <a:ext cx="6096000" cy="5170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Pet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char</a:t>
              </a:r>
              <a:r>
                <a:rPr lang="en-US" sz="1800"/>
                <a:t> eat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00E6"/>
                  </a:solidFill>
                </a:rPr>
                <a:t>'a'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speak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C00"/>
                  </a:solidFill>
                </a:rPr>
                <a:t>2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float</a:t>
              </a:r>
              <a:r>
                <a:rPr lang="en-US" sz="1800"/>
                <a:t> sleep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000"/>
                  </a:solidFill>
                </a:rPr>
                <a:t>3.0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float</a:t>
              </a:r>
              <a:r>
                <a:rPr lang="en-US" sz="1800"/>
                <a:t> sleep</a:t>
              </a:r>
              <a:r>
                <a:rPr lang="en-US" sz="1800">
                  <a:solidFill>
                    <a:srgbClr val="808030"/>
                  </a:solidFill>
                </a:rPr>
                <a:t>( </a:t>
              </a: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000"/>
                  </a:solidFill>
                </a:rPr>
                <a:t>4.0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Goldfish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Pet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Private inheritance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using</a:t>
              </a:r>
              <a:r>
                <a:rPr lang="en-US" sz="1800"/>
                <a:t> Pet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/>
                <a:t>eat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Name publicizes member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using</a:t>
              </a:r>
              <a:r>
                <a:rPr lang="en-US" sz="1800"/>
                <a:t> Pet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/>
                <a:t>sleep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Both overloaded members exposed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96913" y="5532438"/>
              <a:ext cx="18288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81000" y="123086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“private”</a:t>
            </a:r>
            <a:endParaRPr lang="en-US" sz="1800" b="1" kern="0" dirty="0">
              <a:ea typeface="Arial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519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85;p48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87B1DA5-D8F2-4F4D-A142-199F5C582140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600"/>
          </a:p>
        </p:txBody>
      </p:sp>
      <p:sp>
        <p:nvSpPr>
          <p:cNvPr id="35843" name="Google Shape;486;p48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5844" name="Google Shape;487;p4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Google Shape;488;p48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489" name="Google Shape;489;p48"/>
          <p:cNvSpPr txBox="1"/>
          <p:nvPr/>
        </p:nvSpPr>
        <p:spPr>
          <a:xfrm>
            <a:off x="249120" y="1275975"/>
            <a:ext cx="8760960" cy="44212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1800" b="1" kern="0" dirty="0" smtClean="0">
                <a:ea typeface="Arial"/>
                <a:cs typeface="Times New Roman" pitchFamily="18" charset="0"/>
                <a:sym typeface="Arial"/>
              </a:rPr>
              <a:t>protected”</a:t>
            </a:r>
            <a:endParaRPr lang="en-US" sz="1800" b="1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 smtClean="0">
                <a:ea typeface="Arial"/>
                <a:cs typeface="Times New Roman" pitchFamily="18" charset="0"/>
                <a:sym typeface="Arial"/>
              </a:rPr>
              <a:t>secțiuni </a:t>
            </a: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definite ca protected sunt similare ca definire cu private (sunt ascunse de restul programului), cu excepția claselor derivate;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good practice: cel mai bine este ca variabilele de instanță să fie PRIVATE și funcții care le modifică să fie protected;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Sintaxă: </a:t>
            </a:r>
            <a:r>
              <a:rPr lang="vi-VN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class derivată: protected baza {…};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toți membrii publici și protected din baza devin protected în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nu se prea folosește, inclusă în limbaj pentru completitudine.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256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D1884C5-23DA-4442-8813-6FB607EE5089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600"/>
          </a:p>
        </p:txBody>
      </p:sp>
      <p:sp>
        <p:nvSpPr>
          <p:cNvPr id="37891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7892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37894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7897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</a:t>
              </a:r>
              <a:r>
                <a:rPr lang="en-US" sz="1800" b="1" kern="0" dirty="0" smtClean="0">
                  <a:ea typeface="Arial"/>
                  <a:cs typeface="Times New Roman" pitchFamily="18" charset="0"/>
                  <a:sym typeface="Arial"/>
                </a:rPr>
                <a:t>protected”</a:t>
              </a:r>
              <a:endParaRPr lang="en-US" sz="1800" b="1" kern="0" dirty="0">
                <a:ea typeface="Arial"/>
                <a:cs typeface="Times New Roman" pitchFamily="18" charset="0"/>
                <a:sym typeface="Arial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dirty="0">
                <a:solidFill>
                  <a:srgbClr val="800000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068513" y="4514179"/>
              <a:ext cx="16764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226401" y="4604164"/>
            <a:ext cx="4570560" cy="921697"/>
          </a:xfrm>
          <a:prstGeom prst="rect">
            <a:avLst/>
          </a:prstGeom>
        </p:spPr>
        <p:txBody>
          <a:bodyPr lIns="82945" tIns="41473" rIns="82945" bIns="41473">
            <a:spAutoFit/>
          </a:bodyPr>
          <a:lstStyle/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1800" kern="0" dirty="0"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  <p:extLst>
      <p:ext uri="{BB962C8B-B14F-4D97-AF65-F5344CB8AC3E}">
        <p14:creationId xmlns:p14="http://schemas.microsoft.com/office/powerpoint/2010/main" val="4050906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Google Shape;360;p3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Google Shape;362;p38"/>
          <p:cNvSpPr txBox="1">
            <a:spLocks noChangeArrowheads="1"/>
          </p:cNvSpPr>
          <p:nvPr/>
        </p:nvSpPr>
        <p:spPr bwMode="auto">
          <a:xfrm>
            <a:off x="249238" y="1206500"/>
            <a:ext cx="8208962" cy="5041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 smtClean="0"/>
              <a:t>Inițializare de obiecte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 smtClean="0"/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 smtClean="0">
                <a:solidFill>
                  <a:srgbClr val="000000"/>
                </a:solidFill>
              </a:rPr>
              <a:t>Foarte important în C++: garantarea inițializării corecte =&gt; trebuie s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fie asigurat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şi la comp</a:t>
            </a:r>
            <a:r>
              <a:rPr lang="en-GB" sz="2000" dirty="0" err="1" smtClean="0">
                <a:solidFill>
                  <a:srgbClr val="000000"/>
                </a:solidFill>
              </a:rPr>
              <a:t>unere</a:t>
            </a:r>
            <a:r>
              <a:rPr lang="ro-RO" sz="2000" dirty="0" smtClean="0">
                <a:solidFill>
                  <a:srgbClr val="000000"/>
                </a:solidFill>
              </a:rPr>
              <a:t> şi moștenire.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 smtClean="0">
                <a:solidFill>
                  <a:srgbClr val="000000"/>
                </a:solidFill>
              </a:rPr>
              <a:t>La crearea unui obiect, compilatorul trebuie s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garanteze apelul TUTUROR sub</a:t>
            </a:r>
            <a:r>
              <a:rPr lang="en-GB" sz="2000" dirty="0" smtClean="0">
                <a:solidFill>
                  <a:srgbClr val="000000"/>
                </a:solidFill>
              </a:rPr>
              <a:t>-</a:t>
            </a:r>
            <a:r>
              <a:rPr lang="ro-RO" sz="2000" dirty="0" smtClean="0">
                <a:solidFill>
                  <a:srgbClr val="000000"/>
                </a:solidFill>
              </a:rPr>
              <a:t>obiectelor.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Problem</a:t>
            </a:r>
            <a:r>
              <a:rPr lang="vi-VN" sz="2000" b="1" dirty="0" smtClean="0">
                <a:solidFill>
                  <a:srgbClr val="000000"/>
                </a:solidFill>
              </a:rPr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: - cazul sub</a:t>
            </a:r>
            <a:r>
              <a:rPr lang="en-GB" sz="2000" dirty="0" smtClean="0">
                <a:solidFill>
                  <a:srgbClr val="000000"/>
                </a:solidFill>
              </a:rPr>
              <a:t>-</a:t>
            </a:r>
            <a:r>
              <a:rPr lang="ro-RO" sz="2000" dirty="0" smtClean="0">
                <a:solidFill>
                  <a:srgbClr val="000000"/>
                </a:solidFill>
              </a:rPr>
              <a:t>obiectelor care nu au constructori impliciți sau schimbarea valorii unui argument default în constructor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- </a:t>
            </a:r>
            <a:r>
              <a:rPr lang="en-US" sz="2000" dirty="0" err="1" smtClean="0">
                <a:solidFill>
                  <a:srgbClr val="000000"/>
                </a:solidFill>
              </a:rPr>
              <a:t>Initializarea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constantelor</a:t>
            </a:r>
            <a:r>
              <a:rPr lang="en-US" sz="2000" dirty="0" smtClean="0">
                <a:solidFill>
                  <a:srgbClr val="000000"/>
                </a:solidFill>
              </a:rPr>
              <a:t>?</a:t>
            </a:r>
            <a:endParaRPr lang="ro-RO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De ce?</a:t>
            </a:r>
            <a:r>
              <a:rPr lang="ro-RO" sz="2000" dirty="0" smtClean="0">
                <a:solidFill>
                  <a:srgbClr val="000000"/>
                </a:solidFill>
              </a:rPr>
              <a:t> - constructorul noii clase nu are permisiunea s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acceseze datele </a:t>
            </a:r>
            <a:r>
              <a:rPr lang="ro-RO" sz="2000" b="1" dirty="0" smtClean="0">
                <a:solidFill>
                  <a:srgbClr val="000000"/>
                </a:solidFill>
              </a:rPr>
              <a:t>private</a:t>
            </a:r>
            <a:r>
              <a:rPr lang="ro-RO" sz="2000" dirty="0" smtClean="0">
                <a:solidFill>
                  <a:srgbClr val="000000"/>
                </a:solidFill>
              </a:rPr>
              <a:t> ale sub</a:t>
            </a:r>
            <a:r>
              <a:rPr lang="en-GB" sz="2000" dirty="0" smtClean="0">
                <a:solidFill>
                  <a:srgbClr val="000000"/>
                </a:solidFill>
              </a:rPr>
              <a:t>-</a:t>
            </a:r>
            <a:r>
              <a:rPr lang="ro-RO" sz="2000" dirty="0" smtClean="0">
                <a:solidFill>
                  <a:srgbClr val="000000"/>
                </a:solidFill>
              </a:rPr>
              <a:t>obiectelor, deci nu le pot inițializa direct.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Rezolvare</a:t>
            </a:r>
            <a:r>
              <a:rPr lang="ro-RO" sz="2000" dirty="0" smtClean="0">
                <a:solidFill>
                  <a:srgbClr val="000000"/>
                </a:solidFill>
              </a:rPr>
              <a:t>: - o sintax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special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: </a:t>
            </a:r>
            <a:r>
              <a:rPr lang="ro-RO" sz="2000" b="1" i="1" dirty="0" smtClean="0">
                <a:solidFill>
                  <a:srgbClr val="0000FF"/>
                </a:solidFill>
              </a:rPr>
              <a:t>lista de inițializare pentru constructori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 smtClean="0"/>
              <a:t>Exempl</a:t>
            </a:r>
            <a:r>
              <a:rPr lang="en-GB" sz="1800" b="1" dirty="0" smtClean="0"/>
              <a:t>u</a:t>
            </a:r>
            <a:r>
              <a:rPr lang="ro-RO" sz="1800" b="1" dirty="0" smtClean="0"/>
              <a:t>: lista de inițializare pentru constructori</a:t>
            </a:r>
            <a:endParaRPr lang="ro-RO" sz="1800" b="1" dirty="0"/>
          </a:p>
        </p:txBody>
      </p:sp>
      <p:grpSp>
        <p:nvGrpSpPr>
          <p:cNvPr id="28677" name="Group 11"/>
          <p:cNvGrpSpPr>
            <a:grpSpLocks/>
          </p:cNvGrpSpPr>
          <p:nvPr/>
        </p:nvGrpSpPr>
        <p:grpSpPr bwMode="auto">
          <a:xfrm>
            <a:off x="1066800" y="1676400"/>
            <a:ext cx="6934200" cy="4592638"/>
            <a:chOff x="1066800" y="1676400"/>
            <a:chExt cx="6934200" cy="4592026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800" y="1676400"/>
              <a:ext cx="6934200" cy="459202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::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257323"/>
              <a:ext cx="1447800" cy="76189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Cuprins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86800" cy="4114800"/>
          </a:xfrm>
        </p:spPr>
        <p:txBody>
          <a:bodyPr/>
          <a:lstStyle/>
          <a:p>
            <a:pPr marL="92161" indent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Proiectarea 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descendenta a claselor. Moștenirea </a:t>
            </a:r>
            <a:r>
              <a:rPr lang="ro-RO" sz="2400" dirty="0" smtClean="0">
                <a:latin typeface="+mj-lt"/>
              </a:rPr>
              <a:t>î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n C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++.</a:t>
            </a:r>
            <a:endParaRPr lang="en-US" sz="2400" dirty="0" smtClean="0">
              <a:solidFill>
                <a:schemeClr val="dk1"/>
              </a:solidFill>
              <a:latin typeface="+mj-lt"/>
            </a:endParaRPr>
          </a:p>
          <a:p>
            <a:pPr marL="92161" indent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endParaRPr lang="ro-RO" sz="2400" dirty="0" smtClean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-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Controlul accesului la clasa de bază.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-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 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Constructori, destructori şi moştenire.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+mj-lt"/>
              </a:rPr>
              <a:t>- 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Redefinirea 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membrilor unei clase de bază într-o clasă derivată.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	</a:t>
            </a:r>
            <a:r>
              <a:rPr lang="en-US" sz="2400" dirty="0" smtClean="0">
                <a:solidFill>
                  <a:schemeClr val="dk1"/>
                </a:solidFill>
                <a:latin typeface="+mj-lt"/>
              </a:rPr>
              <a:t>- 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Declaraţii 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de acces.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000" b="1" i="1" dirty="0" smtClean="0"/>
              <a:t>Obs: în acest curs, exemplele vor fi luate, în principal, din cartea lui B. </a:t>
            </a:r>
            <a:r>
              <a:rPr lang="ro-RO" sz="2000" b="1" i="1" dirty="0" err="1" smtClean="0"/>
              <a:t>Eckel</a:t>
            </a:r>
            <a:r>
              <a:rPr lang="ro-RO" sz="2000" b="1" i="1" dirty="0" smtClean="0"/>
              <a:t> - </a:t>
            </a:r>
            <a:r>
              <a:rPr lang="ro-RO" sz="2000" b="1" i="1" dirty="0" err="1" smtClean="0"/>
              <a:t>Thinking</a:t>
            </a:r>
            <a:r>
              <a:rPr lang="ro-RO" sz="2000" b="1" i="1" dirty="0" smtClean="0"/>
              <a:t> in C++.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/>
          </a:p>
        </p:txBody>
      </p:sp>
      <p:sp>
        <p:nvSpPr>
          <p:cNvPr id="51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 smtClean="0"/>
              <a:t>Exempl</a:t>
            </a:r>
            <a:r>
              <a:rPr lang="en-GB" sz="1800" b="1" dirty="0" smtClean="0"/>
              <a:t>u 2</a:t>
            </a:r>
            <a:r>
              <a:rPr lang="ro-RO" sz="1800" b="1" dirty="0" smtClean="0"/>
              <a:t>: lista de inițializare pentru constructori</a:t>
            </a:r>
            <a:endParaRPr lang="ro-RO" sz="1800" b="1" dirty="0"/>
          </a:p>
        </p:txBody>
      </p:sp>
      <p:grpSp>
        <p:nvGrpSpPr>
          <p:cNvPr id="29701" name="Group 11"/>
          <p:cNvGrpSpPr>
            <a:grpSpLocks/>
          </p:cNvGrpSpPr>
          <p:nvPr/>
        </p:nvGrpSpPr>
        <p:grpSpPr bwMode="auto">
          <a:xfrm>
            <a:off x="457200" y="1524000"/>
            <a:ext cx="8534400" cy="5226046"/>
            <a:chOff x="457200" y="1524020"/>
            <a:chExt cx="8534400" cy="5225344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457200" y="1524020"/>
              <a:ext cx="8534400" cy="522534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a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 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1800" dirty="0" smtClean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 smtClean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MyType2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it-IT" sz="1800" b="1" i="1" dirty="0">
                  <a:solidFill>
                    <a:schemeClr val="dk1"/>
                  </a:solidFill>
                </a:rPr>
                <a:t>       Alta_clasa m;</a:t>
              </a:r>
              <a:r>
                <a:rPr lang="it-IT" sz="1800" dirty="0">
                  <a:solidFill>
                    <a:schemeClr val="dk1"/>
                  </a:solidFill>
                </a:rPr>
                <a:t> // obiect m = subobiect in cadrul clasei MyType2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18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 :: MyType2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), m(i+1)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790647"/>
              <a:ext cx="2590800" cy="60951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8" name="Google Shape;398;p41"/>
          <p:cNvSpPr txBox="1"/>
          <p:nvPr/>
        </p:nvSpPr>
        <p:spPr>
          <a:xfrm>
            <a:off x="249238" y="1206500"/>
            <a:ext cx="8742362" cy="52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400" b="1" i="1" dirty="0" smtClean="0">
                <a:latin typeface="+mn-lt"/>
              </a:rPr>
              <a:t>Chestiune special</a:t>
            </a:r>
            <a:r>
              <a:rPr lang="vi-VN" sz="2400" b="1" i="1" dirty="0" smtClean="0">
                <a:latin typeface="+mn-lt"/>
              </a:rPr>
              <a:t>ă</a:t>
            </a:r>
            <a:r>
              <a:rPr lang="ro-RO" sz="2400" b="1" i="1" dirty="0" smtClean="0">
                <a:latin typeface="+mn-lt"/>
              </a:rPr>
              <a:t>: “pseudo - constructori” pentru tipuri de bază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b="1" i="1" dirty="0" smtClean="0"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membrii de tipuri predefinite nu au constructori;</a:t>
            </a: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None/>
              <a:defRPr/>
            </a:pPr>
            <a:endParaRPr lang="ro-RO" sz="2400" dirty="0" smtClean="0">
              <a:solidFill>
                <a:schemeClr val="dk1"/>
              </a:solidFill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soluție: C++ permite tratarea tipurilor predefinite asemănător unei clase cu o singur</a:t>
            </a:r>
            <a:r>
              <a:rPr lang="ro-RO" sz="2400" dirty="0" smtClean="0"/>
              <a:t>ă</a:t>
            </a: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 dat</a:t>
            </a:r>
            <a:r>
              <a:rPr lang="ro-RO" sz="2400" dirty="0" smtClean="0"/>
              <a:t>ă</a:t>
            </a: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 membr</a:t>
            </a:r>
            <a:r>
              <a:rPr lang="ro-RO" sz="2400" dirty="0" smtClean="0"/>
              <a:t>ă</a:t>
            </a: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 şi care are un constructor parametrizat.</a:t>
            </a:r>
            <a:endParaRPr lang="ro-RO" sz="2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1066800" y="1219200"/>
            <a:ext cx="54864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X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1.4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'x'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howdy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X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100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Applied to ordinary 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endParaRPr lang="en-US" sz="2000" dirty="0">
              <a:latin typeface="+mn-lt"/>
            </a:endParaRPr>
          </a:p>
        </p:txBody>
      </p:sp>
      <p:sp>
        <p:nvSpPr>
          <p:cNvPr id="8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Google Shape;408;p4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304800" y="100171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i="1" dirty="0" err="1" smtClean="0"/>
              <a:t>Exempl</a:t>
            </a:r>
            <a:r>
              <a:rPr lang="en-GB" sz="1800" b="1" i="1" dirty="0" smtClean="0"/>
              <a:t>u</a:t>
            </a:r>
            <a:r>
              <a:rPr lang="ro-RO" sz="1800" b="1" i="1" dirty="0" smtClean="0"/>
              <a:t>: comp</a:t>
            </a:r>
            <a:r>
              <a:rPr lang="en-GB" sz="1800" b="1" i="1" dirty="0" err="1" smtClean="0"/>
              <a:t>unere</a:t>
            </a:r>
            <a:r>
              <a:rPr lang="ro-RO" sz="1800" b="1" i="1" dirty="0" smtClean="0"/>
              <a:t> şi moștenire</a:t>
            </a:r>
            <a:endParaRPr lang="ro-RO" sz="1800" b="1" i="1" dirty="0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33400" y="1600200"/>
            <a:ext cx="32766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endParaRPr lang="en-US" sz="2000" dirty="0">
              <a:latin typeface="+mn-lt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114800" y="1428750"/>
            <a:ext cx="46482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8030"/>
                </a:solidFill>
                <a:latin typeface="+mn-lt"/>
              </a:rPr>
              <a:t>    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Calls ~A() and ~B()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Redefinition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Google Shape;421;p4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Google Shape;423;p43"/>
          <p:cNvSpPr txBox="1">
            <a:spLocks noChangeArrowheads="1"/>
          </p:cNvSpPr>
          <p:nvPr/>
        </p:nvSpPr>
        <p:spPr bwMode="auto">
          <a:xfrm>
            <a:off x="249238" y="1274763"/>
            <a:ext cx="8645525" cy="4592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dirty="0" smtClean="0"/>
              <a:t>Constructorii clasei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Pentru crearea unui obiect al unei clase derivate, </a:t>
            </a:r>
            <a:r>
              <a:rPr lang="ro-RO" sz="2000" b="1" dirty="0" smtClean="0"/>
              <a:t>se creează iniţial un obiect al clasei de bază prin apelul constructorului acesteia</a:t>
            </a:r>
            <a:r>
              <a:rPr lang="ro-RO" sz="2000" dirty="0" smtClean="0"/>
              <a:t>, apoi se adaugă elementele specifice clasei derivate prin apelul constructorului clasei derivate.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Declaraţia obiectului derivat trebuie să conţină valorile de iniţializare, </a:t>
            </a:r>
            <a:r>
              <a:rPr lang="ro-RO" sz="2000" b="1" dirty="0" smtClean="0"/>
              <a:t>atât pentru elementele specifice, cât şi pentru obiectul clasei de bază</a:t>
            </a:r>
            <a:r>
              <a:rPr lang="ro-RO" sz="2000" dirty="0" smtClean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Această specificare se ataşează la antetul funcţiei constructor a clasei derivate.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În situaţia în care clas</a:t>
            </a:r>
            <a:r>
              <a:rPr lang="en-GB" sz="2000" dirty="0" smtClean="0"/>
              <a:t>a</a:t>
            </a:r>
            <a:r>
              <a:rPr lang="ro-RO" sz="2000" dirty="0" smtClean="0"/>
              <a:t> de bază a</a:t>
            </a:r>
            <a:r>
              <a:rPr lang="en-GB" sz="2000" dirty="0" smtClean="0"/>
              <a:t>re</a:t>
            </a:r>
            <a:r>
              <a:rPr lang="ro-RO" sz="2000" dirty="0" smtClean="0"/>
              <a:t> definit </a:t>
            </a:r>
            <a:r>
              <a:rPr lang="en-GB" sz="2000" dirty="0" smtClean="0"/>
              <a:t>un </a:t>
            </a:r>
            <a:r>
              <a:rPr lang="ro-RO" sz="2000" b="1" dirty="0" smtClean="0"/>
              <a:t>constructor implicit</a:t>
            </a:r>
            <a:r>
              <a:rPr lang="ro-RO" sz="2000" dirty="0" smtClean="0"/>
              <a:t> sau </a:t>
            </a:r>
            <a:r>
              <a:rPr lang="ro-RO" sz="2000" b="1" dirty="0" smtClean="0"/>
              <a:t>constructor cu parametri impliciţi</a:t>
            </a:r>
            <a:r>
              <a:rPr lang="ro-RO" sz="2000" dirty="0" smtClean="0"/>
              <a:t>, nu se impune specificarea parametrilor care se transferă către obiectul clasei de bază.</a:t>
            </a: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Google Shape;433;p4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381000" y="1154113"/>
            <a:ext cx="830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Constructorii clasei derivate			</a:t>
            </a:r>
            <a:r>
              <a:rPr lang="en-US" sz="1800" b="1" i="1"/>
              <a:t>Constructorul parametrizat</a:t>
            </a:r>
          </a:p>
        </p:txBody>
      </p:sp>
      <p:grpSp>
        <p:nvGrpSpPr>
          <p:cNvPr id="34821" name="Group 8"/>
          <p:cNvGrpSpPr>
            <a:grpSpLocks/>
          </p:cNvGrpSpPr>
          <p:nvPr/>
        </p:nvGrpSpPr>
        <p:grpSpPr bwMode="auto">
          <a:xfrm>
            <a:off x="1447800" y="1600200"/>
            <a:ext cx="5791200" cy="4832350"/>
            <a:chOff x="1447800" y="1600200"/>
            <a:chExt cx="5791200" cy="4832092"/>
          </a:xfrm>
        </p:grpSpPr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447800" y="1600200"/>
              <a:ext cx="5791200" cy="483209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5638584"/>
              <a:ext cx="4953000" cy="38098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Google Shape;445;p4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7" name="Google Shape;447;p45"/>
          <p:cNvSpPr txBox="1"/>
          <p:nvPr/>
        </p:nvSpPr>
        <p:spPr>
          <a:xfrm>
            <a:off x="249238" y="1143000"/>
            <a:ext cx="8645525" cy="54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dirty="0" smtClean="0"/>
              <a:t>Constructorii clasei derivate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i="1" dirty="0" smtClean="0">
                <a:solidFill>
                  <a:schemeClr val="dk1"/>
                </a:solidFill>
              </a:rPr>
              <a:t>Constructorul de copiere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b="1" i="1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/>
              <a:t>Se pot distinge mai multe situaţii.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SzPts val="2000"/>
              <a:buFontTx/>
              <a:buAutoNum type="arabicParenR"/>
              <a:defRPr/>
            </a:pPr>
            <a:r>
              <a:rPr lang="ro-RO" sz="2000" dirty="0" smtClean="0"/>
              <a:t>Dacă ambele clase, atât clasa derivată cât şi clasa de bază, nu au defini</a:t>
            </a:r>
            <a:r>
              <a:rPr lang="en-GB" sz="2000" dirty="0" smtClean="0"/>
              <a:t>t un </a:t>
            </a:r>
            <a:r>
              <a:rPr lang="ro-RO" sz="2000" dirty="0" smtClean="0"/>
              <a:t>constructor de copiere, se apelează constructorul implicit creat de compilator.</a:t>
            </a:r>
            <a:r>
              <a:rPr lang="en-GB" sz="2000" dirty="0" smtClean="0"/>
              <a:t> </a:t>
            </a:r>
            <a:r>
              <a:rPr lang="ro-RO" sz="2000" dirty="0" smtClean="0"/>
              <a:t>Copierea se face membru cu membru.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/>
              <a:t>2) </a:t>
            </a:r>
            <a:r>
              <a:rPr lang="ro-RO" sz="2000" dirty="0" smtClean="0">
                <a:solidFill>
                  <a:schemeClr val="dk1"/>
                </a:solidFill>
              </a:rPr>
              <a:t>Dacă </a:t>
            </a:r>
            <a:r>
              <a:rPr lang="ro-RO" sz="2000" dirty="0" smtClean="0"/>
              <a:t>clasa de bază are constructorul de copiere definit, dar clasa derivată nu,</a:t>
            </a:r>
            <a:r>
              <a:rPr lang="en-GB" sz="2000" dirty="0" smtClean="0"/>
              <a:t> </a:t>
            </a:r>
            <a:r>
              <a:rPr lang="ro-RO" sz="2000" dirty="0" smtClean="0"/>
              <a:t>pentru clasa derivată compilatorul creează un constructor implicit care apelează constructorul de copiere al clasei de bază.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/>
              <a:t>3) </a:t>
            </a:r>
            <a:r>
              <a:rPr lang="ro-RO" sz="2000" dirty="0" smtClean="0">
                <a:solidFill>
                  <a:schemeClr val="dk1"/>
                </a:solidFill>
              </a:rPr>
              <a:t>Dacă </a:t>
            </a:r>
            <a:r>
              <a:rPr lang="ro-RO" sz="2000" dirty="0" smtClean="0"/>
              <a:t>se defineşte constructor de copiere pentru clasa derivată, acestuia </a:t>
            </a:r>
            <a:r>
              <a:rPr lang="ro-RO" sz="2000" dirty="0" smtClean="0">
                <a:solidFill>
                  <a:srgbClr val="FF0000"/>
                </a:solidFill>
              </a:rPr>
              <a:t>îi revine în totalitate sarcina transferării</a:t>
            </a:r>
            <a:r>
              <a:rPr lang="ro-RO" sz="2000" dirty="0" smtClean="0"/>
              <a:t> valorilor corespunzătoare membrilor ce aparţin clasei de bază.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Google Shape;457;p4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Google Shape;459;p46"/>
          <p:cNvSpPr txBox="1">
            <a:spLocks noChangeArrowheads="1"/>
          </p:cNvSpPr>
          <p:nvPr/>
        </p:nvSpPr>
        <p:spPr bwMode="auto">
          <a:xfrm>
            <a:off x="249238" y="1274763"/>
            <a:ext cx="8645525" cy="4883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dirty="0" err="1"/>
              <a:t>Constructorii</a:t>
            </a:r>
            <a:r>
              <a:rPr lang="en-US" sz="1800" b="1" dirty="0"/>
              <a:t> </a:t>
            </a:r>
            <a:r>
              <a:rPr lang="en-US" sz="1800" b="1" dirty="0" err="1"/>
              <a:t>clasei</a:t>
            </a:r>
            <a:r>
              <a:rPr lang="en-US" sz="1800" b="1" dirty="0"/>
              <a:t>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i="1" dirty="0" err="1">
                <a:solidFill>
                  <a:srgbClr val="000000"/>
                </a:solidFill>
              </a:rPr>
              <a:t>Constructorul</a:t>
            </a:r>
            <a:r>
              <a:rPr lang="en-US" sz="1800" b="1" i="1" dirty="0">
                <a:solidFill>
                  <a:srgbClr val="000000"/>
                </a:solidFill>
              </a:rPr>
              <a:t> de </a:t>
            </a:r>
            <a:r>
              <a:rPr lang="en-US" sz="1800" b="1" i="1" dirty="0" err="1">
                <a:solidFill>
                  <a:srgbClr val="000000"/>
                </a:solidFill>
              </a:rPr>
              <a:t>copiere</a:t>
            </a:r>
            <a:endParaRPr lang="en-US" sz="18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class Forma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protected:     </a:t>
            </a:r>
            <a:r>
              <a:rPr lang="en-US" sz="1800" dirty="0" err="1"/>
              <a:t>int</a:t>
            </a:r>
            <a:r>
              <a:rPr lang="en-US" sz="1800" dirty="0"/>
              <a:t> h;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Forma(const Forma&amp; ob)     {        h = </a:t>
            </a:r>
            <a:r>
              <a:rPr lang="en-US" sz="1800" dirty="0" err="1"/>
              <a:t>ob.h</a:t>
            </a:r>
            <a:r>
              <a:rPr lang="en-US" sz="1800" dirty="0"/>
              <a:t>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class </a:t>
            </a:r>
            <a:r>
              <a:rPr lang="en-US" sz="1800" dirty="0" err="1"/>
              <a:t>Cerc</a:t>
            </a:r>
            <a:r>
              <a:rPr lang="en-US" sz="1800" dirty="0"/>
              <a:t>: public Forma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protected: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float </a:t>
            </a:r>
            <a:r>
              <a:rPr lang="en-US" sz="1800" dirty="0" err="1"/>
              <a:t>raza</a:t>
            </a:r>
            <a:r>
              <a:rPr lang="en-US" sz="1800" dirty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</a:t>
            </a:r>
            <a:r>
              <a:rPr lang="en-US" sz="1800" b="1" dirty="0" err="1">
                <a:solidFill>
                  <a:srgbClr val="FF0000"/>
                </a:solidFill>
              </a:rPr>
              <a:t>Cerc</a:t>
            </a:r>
            <a:r>
              <a:rPr lang="en-US" sz="1800" b="1" dirty="0">
                <a:solidFill>
                  <a:srgbClr val="FF0000"/>
                </a:solidFill>
              </a:rPr>
              <a:t>(const </a:t>
            </a:r>
            <a:r>
              <a:rPr lang="en-US" sz="1800" b="1" dirty="0" err="1">
                <a:solidFill>
                  <a:srgbClr val="FF0000"/>
                </a:solidFill>
              </a:rPr>
              <a:t>Cerc&amp;ob</a:t>
            </a:r>
            <a:r>
              <a:rPr lang="en-US" sz="1800" b="1" dirty="0">
                <a:solidFill>
                  <a:srgbClr val="FF0000"/>
                </a:solidFill>
              </a:rPr>
              <a:t>):Forma(ob)     {         </a:t>
            </a:r>
            <a:r>
              <a:rPr lang="en-US" sz="1800" b="1" dirty="0" err="1">
                <a:solidFill>
                  <a:srgbClr val="FF0000"/>
                </a:solidFill>
              </a:rPr>
              <a:t>raza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ob.raza</a:t>
            </a:r>
            <a:r>
              <a:rPr lang="en-US" sz="1800" b="1" dirty="0">
                <a:solidFill>
                  <a:srgbClr val="FF0000"/>
                </a:solidFill>
              </a:rPr>
              <a:t>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Google Shape;469;p4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" name="Google Shape;471;p47"/>
          <p:cNvSpPr txBox="1"/>
          <p:nvPr/>
        </p:nvSpPr>
        <p:spPr>
          <a:xfrm>
            <a:off x="249238" y="1206500"/>
            <a:ext cx="8224837" cy="458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buFontTx/>
              <a:buNone/>
              <a:defRPr/>
            </a:pPr>
            <a:r>
              <a:rPr lang="ro-RO" sz="2000" b="1" dirty="0" smtClean="0"/>
              <a:t>Ordinea apelării constructorilor şi destructorilor </a:t>
            </a:r>
          </a:p>
          <a:p>
            <a:pPr>
              <a:buFontTx/>
              <a:buNone/>
              <a:defRPr/>
            </a:pPr>
            <a:endParaRPr lang="ro-RO" sz="2000" dirty="0" smtClean="0"/>
          </a:p>
          <a:p>
            <a:pPr>
              <a:defRPr/>
            </a:pPr>
            <a:r>
              <a:rPr lang="ro-RO" sz="2000" dirty="0" smtClean="0"/>
              <a:t> constructorii sunt apelați în ordinea definirii obiectelor ca membri ai clasei şi în ordinea moștenirii: </a:t>
            </a:r>
          </a:p>
          <a:p>
            <a:pPr>
              <a:buFontTx/>
              <a:buNone/>
              <a:defRPr/>
            </a:pPr>
            <a:endParaRPr lang="ro-RO" sz="2000" dirty="0" smtClean="0"/>
          </a:p>
          <a:p>
            <a:pPr>
              <a:defRPr/>
            </a:pPr>
            <a:r>
              <a:rPr lang="ro-RO" sz="2000" dirty="0" smtClean="0"/>
              <a:t> la fiecare nivel </a:t>
            </a:r>
            <a:r>
              <a:rPr lang="ro-RO" sz="2000" b="1" dirty="0" smtClean="0"/>
              <a:t>se apelează:</a:t>
            </a:r>
          </a:p>
          <a:p>
            <a:pPr lvl="1">
              <a:defRPr/>
            </a:pPr>
            <a:r>
              <a:rPr lang="ro-RO" sz="2000" b="1" dirty="0" smtClean="0"/>
              <a:t> întâi constructorul de la moștenire</a:t>
            </a:r>
            <a:r>
              <a:rPr lang="ro-RO" sz="2000" dirty="0" smtClean="0"/>
              <a:t>, </a:t>
            </a:r>
          </a:p>
          <a:p>
            <a:pPr lvl="1">
              <a:defRPr/>
            </a:pPr>
            <a:r>
              <a:rPr lang="ro-RO" sz="2000" dirty="0" smtClean="0"/>
              <a:t> apoi </a:t>
            </a:r>
            <a:r>
              <a:rPr lang="ro-RO" sz="2000" b="1" dirty="0" smtClean="0"/>
              <a:t>constructorii din obiectele membru</a:t>
            </a:r>
            <a:r>
              <a:rPr lang="ro-RO" sz="2000" dirty="0" smtClean="0"/>
              <a:t> în clasa respectivă (care sunt apelați</a:t>
            </a:r>
            <a:r>
              <a:rPr lang="en-GB" sz="2000" dirty="0" smtClean="0"/>
              <a:t> </a:t>
            </a:r>
            <a:r>
              <a:rPr lang="ro-RO" sz="2000" dirty="0" smtClean="0"/>
              <a:t>în ordinea definirii) </a:t>
            </a:r>
          </a:p>
          <a:p>
            <a:pPr lvl="1">
              <a:defRPr/>
            </a:pPr>
            <a:r>
              <a:rPr lang="ro-RO" sz="2000" dirty="0" smtClean="0"/>
              <a:t> şi la final se merge pe următorul nivel în ordinea moștenirii; </a:t>
            </a:r>
          </a:p>
          <a:p>
            <a:pPr lvl="1">
              <a:buFontTx/>
              <a:buNone/>
              <a:defRPr/>
            </a:pPr>
            <a:endParaRPr lang="ro-RO" sz="2000" dirty="0" smtClean="0"/>
          </a:p>
          <a:p>
            <a:pPr>
              <a:defRPr/>
            </a:pPr>
            <a:r>
              <a:rPr lang="ro-RO" sz="2000" dirty="0" smtClean="0"/>
              <a:t>destructorii sunt executați</a:t>
            </a:r>
            <a:r>
              <a:rPr lang="en-GB" sz="2000" dirty="0" smtClean="0"/>
              <a:t> </a:t>
            </a:r>
            <a:r>
              <a:rPr lang="ro-RO" sz="2000" dirty="0" smtClean="0"/>
              <a:t>în ordinea inversă a constructorilor 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i="1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Google Shape;481;p4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28600" y="1066800"/>
            <a:ext cx="647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ro-RO" sz="2000" b="1" dirty="0" smtClean="0"/>
              <a:t>Ordinea apelării constructorilor şi destructorilor 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219200" y="1676400"/>
            <a:ext cx="3200400" cy="36941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562600" y="1600200"/>
            <a:ext cx="28956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 s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222375" y="5867400"/>
            <a:ext cx="31972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r>
              <a:rPr lang="en-US" sz="2000" b="1" i="1">
                <a:latin typeface="Calibri" pitchFamily="34" charset="0"/>
                <a:cs typeface="Times New Roman" pitchFamily="18" charset="0"/>
              </a:rPr>
              <a:t>Ordine: C B A D ~D ~A ~B ~C </a:t>
            </a:r>
            <a:endParaRPr lang="en-US"/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Google Shape;251;p2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Google Shape;252;p29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  <a:latin typeface="+mn-lt"/>
              </a:rPr>
              <a:t>Moștenirea în C++</a:t>
            </a:r>
            <a:endParaRPr lang="ro-RO" sz="2000" b="1" dirty="0">
              <a:solidFill>
                <a:srgbClr val="000000"/>
              </a:solidFill>
              <a:latin typeface="+mn-lt"/>
              <a:cs typeface="Arial" charset="0"/>
              <a:sym typeface="Arial" charset="0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important în </a:t>
            </a:r>
            <a:r>
              <a:rPr lang="ro-RO" sz="24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C++ </a:t>
            </a:r>
            <a:r>
              <a:rPr lang="ro-RO" sz="2400" dirty="0" smtClean="0">
                <a:latin typeface="+mn-lt"/>
              </a:rPr>
              <a:t>-  reutilizare de cod;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ro-RO" sz="2400" dirty="0" smtClean="0">
                <a:latin typeface="+mn-lt"/>
              </a:rPr>
              <a:t>reutilizare de cod prin creare de noi clase (nu se dorește crearea de clase de la zero);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2 modalități (compunere şi moștenire);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“compunere” - noua clas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“este compus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” din obiecte reprezentând instanțe ale claselor deja create;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“moștenire” - se creează un nou tip al unei clase deja existente.</a:t>
            </a:r>
            <a:endParaRPr lang="ro-RO" sz="24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86;p32"/>
          <p:cNvSpPr>
            <a:spLocks noChangeArrowheads="1"/>
          </p:cNvSpPr>
          <p:nvPr/>
        </p:nvSpPr>
        <p:spPr bwMode="auto">
          <a:xfrm>
            <a:off x="8272800" y="6407233"/>
            <a:ext cx="73728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0ABE57D-A8DE-4B27-8459-9B8B4E3B629B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600"/>
          </a:p>
        </p:txBody>
      </p:sp>
      <p:sp>
        <p:nvSpPr>
          <p:cNvPr id="19459" name="Google Shape;287;p32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19460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Google Shape;289;p32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286560" y="1769947"/>
            <a:ext cx="3870720" cy="434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#define 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class ID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public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: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constructor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destructor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Base1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Member2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Member3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Member4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4217761" y="1700819"/>
            <a:ext cx="4570560" cy="535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1600" b="1">
                <a:cs typeface="Times New Roman" pitchFamily="18" charset="0"/>
              </a:rPr>
              <a:t> Derived1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cs typeface="Times New Roman" pitchFamily="18" charset="0"/>
              </a:rPr>
              <a:t> Base1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Member1 m1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Member2 m2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cs typeface="Times New Roman" pitchFamily="18" charset="0"/>
              </a:rPr>
              <a:t>: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600" b="1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>
                <a:cs typeface="Times New Roman" pitchFamily="18" charset="0"/>
              </a:rPr>
              <a:t>m2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m1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Base1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 b="1"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     {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Derived1 constructor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600">
                <a:cs typeface="Times New Roman" pitchFamily="18" charset="0"/>
              </a:rPr>
              <a:t>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Derived1 destructor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1600" b="1">
                <a:cs typeface="Times New Roman" pitchFamily="18" charset="0"/>
              </a:rPr>
              <a:t> Derived2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cs typeface="Times New Roman" pitchFamily="18" charset="0"/>
              </a:rPr>
              <a:t> Derived1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Member3 m3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Member4 m4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cs typeface="Times New Roman" pitchFamily="18" charset="0"/>
              </a:rPr>
              <a:t>: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Derived2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>
                <a:cs typeface="Times New Roman" pitchFamily="18" charset="0"/>
              </a:rPr>
              <a:t> m3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m4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     { 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Derived2 constructor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600">
                <a:cs typeface="Times New Roman" pitchFamily="18" charset="0"/>
              </a:rPr>
              <a:t>Derived2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Derived2 destructor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 b="1">
                <a:cs typeface="Times New Roman" pitchFamily="18" charset="0"/>
              </a:rPr>
              <a:t>  Derived2 d2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;}</a:t>
            </a:r>
            <a:endParaRPr lang="en-US" sz="1600" b="1">
              <a:cs typeface="Times New Roman" pitchFamily="18" charset="0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49120" y="1078674"/>
            <a:ext cx="8179200" cy="4248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buClr>
                <a:srgbClr val="000000"/>
              </a:buClr>
              <a:buNone/>
              <a:defRPr/>
            </a:pPr>
            <a:r>
              <a:rPr lang="vi-VN" sz="1800" b="1" dirty="0">
                <a:latin typeface="+mj-lt"/>
              </a:rPr>
              <a:t>Ordinea chemării constructorilor și destructorilor</a:t>
            </a:r>
            <a:endParaRPr lang="en-US" sz="1800" b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9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86;p32"/>
          <p:cNvSpPr>
            <a:spLocks noChangeArrowheads="1"/>
          </p:cNvSpPr>
          <p:nvPr/>
        </p:nvSpPr>
        <p:spPr bwMode="auto">
          <a:xfrm>
            <a:off x="8272800" y="6407233"/>
            <a:ext cx="73728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4F3336-699F-4C72-A27C-6A1B3723A82B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600"/>
          </a:p>
        </p:txBody>
      </p:sp>
      <p:sp>
        <p:nvSpPr>
          <p:cNvPr id="20483" name="Google Shape;287;p32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20484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Google Shape;289;p32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286560" y="1769947"/>
            <a:ext cx="3870720" cy="434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#define 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class ID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public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: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constructor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destructor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Base1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Member2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Member3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Member4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</p:txBody>
      </p:sp>
      <p:sp>
        <p:nvSpPr>
          <p:cNvPr id="11" name="Google Shape;304;p33"/>
          <p:cNvSpPr txBox="1"/>
          <p:nvPr/>
        </p:nvSpPr>
        <p:spPr>
          <a:xfrm>
            <a:off x="4646233" y="1545962"/>
            <a:ext cx="4364357" cy="4509873"/>
          </a:xfrm>
          <a:prstGeom prst="rect">
            <a:avLst/>
          </a:prstGeom>
          <a:noFill/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Se </a:t>
            </a:r>
            <a:r>
              <a:rPr lang="en-US" sz="1800" kern="0" dirty="0" err="1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va</a:t>
            </a: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 err="1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afisa</a:t>
            </a: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: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Base1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Member2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Member3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Member4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Derived2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Derived2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Member4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Member3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Derived1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Member2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Member1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Base1 destructor</a:t>
            </a:r>
            <a:endParaRPr sz="1800" kern="0">
              <a:solidFill>
                <a:srgbClr val="0000FF"/>
              </a:solidFill>
              <a:highlight>
                <a:srgbClr val="FFFFFF"/>
              </a:highlight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49120" y="1078674"/>
            <a:ext cx="8179200" cy="4248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buClr>
                <a:srgbClr val="000000"/>
              </a:buClr>
              <a:buNone/>
              <a:defRPr/>
            </a:pPr>
            <a:r>
              <a:rPr lang="vi-VN" sz="1800" b="1" dirty="0">
                <a:latin typeface="+mj-lt"/>
              </a:rPr>
              <a:t>Ordinea chemării constructorilor și destructorilor</a:t>
            </a:r>
            <a:endParaRPr lang="en-US" sz="1800" b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58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Google Shape;493;p4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1371600" y="1066800"/>
            <a:ext cx="1368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000000"/>
                </a:solidFill>
              </a:rPr>
              <a:t>Operatorul=</a:t>
            </a:r>
          </a:p>
        </p:txBody>
      </p: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152400" y="1371600"/>
            <a:ext cx="8915400" cy="4953000"/>
            <a:chOff x="304800" y="1676400"/>
            <a:chExt cx="8915400" cy="4953000"/>
          </a:xfrm>
        </p:grpSpPr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304800" y="1676400"/>
              <a:ext cx="4114800" cy="40259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4495800" y="2603683"/>
              <a:ext cx="4724400" cy="4025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8030"/>
                  </a:solidFill>
                </a:rPr>
                <a:t>&amp; </a:t>
              </a:r>
              <a:r>
                <a:rPr lang="en-US" sz="1800">
                  <a:solidFill>
                    <a:srgbClr val="000000"/>
                  </a:solidFill>
                </a:rPr>
                <a:t> Forma::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Forma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!=&amp;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h </a:t>
              </a:r>
              <a:r>
                <a:rPr lang="en-US" sz="1800">
                  <a:solidFill>
                    <a:srgbClr val="808030"/>
                  </a:solidFill>
                </a:rPr>
                <a:t>=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>
                  <a:solidFill>
                    <a:srgbClr val="000000"/>
                  </a:solidFill>
                </a:rPr>
                <a:t>h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endParaRPr lang="en-US" sz="1800">
                <a:solidFill>
                  <a:srgbClr val="000000"/>
                </a:solidFill>
              </a:endParaRP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Cerc::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 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!=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8030"/>
                  </a:solidFill>
                </a:rPr>
                <a:t>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      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-&gt;</a:t>
              </a: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   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5400" y="5257800"/>
              <a:ext cx="2819400" cy="38100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Google Shape;505;p5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228600" y="1047750"/>
            <a:ext cx="381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>
                <a:solidFill>
                  <a:srgbClr val="000000"/>
                </a:solidFill>
              </a:rPr>
              <a:t>Redefinirea funcţiilor membre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09600" y="1524000"/>
            <a:ext cx="35052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h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h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Cerc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     float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Forma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191000" y="2090738"/>
            <a:ext cx="45720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Clasa derivată are acces la toţi membrii cu acces </a:t>
            </a:r>
            <a:r>
              <a:rPr lang="en-US" sz="2000" b="1">
                <a:solidFill>
                  <a:srgbClr val="000000"/>
                </a:solidFill>
              </a:rPr>
              <a:t>protected</a:t>
            </a:r>
            <a:r>
              <a:rPr lang="en-US" sz="2000">
                <a:solidFill>
                  <a:srgbClr val="000000"/>
                </a:solidFill>
              </a:rPr>
              <a:t> sau </a:t>
            </a:r>
            <a:r>
              <a:rPr lang="en-US" sz="2000" b="1">
                <a:solidFill>
                  <a:srgbClr val="000000"/>
                </a:solidFill>
              </a:rPr>
              <a:t>public</a:t>
            </a:r>
            <a:r>
              <a:rPr lang="en-US" sz="2000">
                <a:solidFill>
                  <a:srgbClr val="000000"/>
                </a:solidFill>
              </a:rPr>
              <a:t> ai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Este permisă </a:t>
            </a:r>
            <a:r>
              <a:rPr lang="en-US" sz="2000" b="1">
                <a:solidFill>
                  <a:srgbClr val="000000"/>
                </a:solidFill>
              </a:rPr>
              <a:t>supradefinirea</a:t>
            </a:r>
            <a:r>
              <a:rPr lang="en-US" sz="2000">
                <a:solidFill>
                  <a:srgbClr val="000000"/>
                </a:solidFill>
              </a:rPr>
              <a:t> funcţiilor membre clasei de bază cu funcţii membre ale clasei derivate.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Google Shape;517;p5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Google Shape;519;p51"/>
          <p:cNvSpPr txBox="1">
            <a:spLocks noChangeArrowheads="1"/>
          </p:cNvSpPr>
          <p:nvPr/>
        </p:nvSpPr>
        <p:spPr bwMode="auto">
          <a:xfrm>
            <a:off x="249238" y="1274763"/>
            <a:ext cx="8645525" cy="4260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 smtClean="0">
                <a:solidFill>
                  <a:srgbClr val="000000"/>
                </a:solidFill>
              </a:rPr>
              <a:t>Compatibilitatea între o clasă derivată şi clasa de bază. Conversii de tip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>
                <a:solidFill>
                  <a:srgbClr val="000000"/>
                </a:solidFill>
              </a:rPr>
              <a:t>Deoarece clasa derivată moşteneşte proprietăţile clasei de bază, între tipul clasă  derivată şi tipul clasă de bază se admite o anumită compatibilitate.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Compatibilitatea este valabilă numai pentru clase </a:t>
            </a:r>
            <a:r>
              <a:rPr lang="ro-RO" sz="2000" b="1" dirty="0" smtClean="0"/>
              <a:t>derivate cu acces public</a:t>
            </a:r>
            <a:r>
              <a:rPr lang="ro-RO" sz="2000" dirty="0" smtClean="0"/>
              <a:t> la clasa de bază şi numai în sensul de la clasa derivată spre cea de bază, nu şi invers.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Compatibilitatea se manifestă sub forma unor </a:t>
            </a:r>
            <a:r>
              <a:rPr lang="ro-RO" sz="2000" b="1" dirty="0" smtClean="0"/>
              <a:t>conversii implicite de tip</a:t>
            </a:r>
            <a:r>
              <a:rPr lang="ro-RO" sz="2000" dirty="0" smtClean="0"/>
              <a:t>:</a:t>
            </a:r>
          </a:p>
          <a:p>
            <a:pPr lvl="1">
              <a:spcBef>
                <a:spcPct val="0"/>
              </a:spcBef>
            </a:pPr>
            <a:r>
              <a:rPr lang="ro-RO" sz="2000" dirty="0" smtClean="0"/>
              <a:t>dintr-un obiect derivat într-un obiect de bază;</a:t>
            </a:r>
          </a:p>
          <a:p>
            <a:pPr lvl="1">
              <a:spcBef>
                <a:spcPct val="0"/>
              </a:spcBef>
            </a:pPr>
            <a:r>
              <a:rPr lang="ro-RO" sz="2000" dirty="0" smtClean="0"/>
              <a:t>dintr-un pointer sau referinţă la un obiect din clasa derivată într-un pointer sau referinţă la un obiect al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Google Shape;529;p5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Google Shape;530;p52"/>
          <p:cNvSpPr>
            <a:spLocks noChangeArrowheads="1"/>
          </p:cNvSpPr>
          <p:nvPr/>
        </p:nvSpPr>
        <p:spPr bwMode="auto">
          <a:xfrm>
            <a:off x="2106613" y="758825"/>
            <a:ext cx="50260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0C1C1D"/>
                </a:solidFill>
                <a:latin typeface="Arial" charset="0"/>
                <a:cs typeface="Arial" charset="0"/>
                <a:sym typeface="Arial" charset="0"/>
              </a:rPr>
              <a:t>Perspective</a:t>
            </a:r>
            <a:endParaRPr lang="en-US" sz="1600"/>
          </a:p>
        </p:txBody>
      </p:sp>
      <p:sp>
        <p:nvSpPr>
          <p:cNvPr id="531" name="Google Shape;531;p52"/>
          <p:cNvSpPr/>
          <p:nvPr/>
        </p:nvSpPr>
        <p:spPr>
          <a:xfrm>
            <a:off x="1030288" y="1704975"/>
            <a:ext cx="7469187" cy="3933825"/>
          </a:xfrm>
          <a:prstGeom prst="rect">
            <a:avLst/>
          </a:prstGeom>
          <a:noFill/>
          <a:ln>
            <a:noFill/>
          </a:ln>
        </p:spPr>
        <p:txBody>
          <a:bodyPr spcFirstLastPara="1" lIns="81639" tIns="40820" rIns="81639" bIns="40820"/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8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Cursul </a:t>
            </a:r>
            <a:r>
              <a:rPr lang="ro-RO" sz="1800" b="1" dirty="0" smtClean="0"/>
              <a:t>7</a:t>
            </a:r>
            <a:r>
              <a:rPr lang="ro-RO" sz="18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000" dirty="0" smtClean="0">
                <a:solidFill>
                  <a:schemeClr val="dk1"/>
                </a:solidFill>
              </a:rPr>
              <a:t>	 	 	</a:t>
            </a:r>
          </a:p>
          <a:p>
            <a:pPr marL="549361" indent="-457200">
              <a:spcBef>
                <a:spcPts val="0"/>
              </a:spcBef>
              <a:spcAft>
                <a:spcPts val="0"/>
              </a:spcAft>
              <a:buSzPts val="2000"/>
              <a:buAutoNum type="arabicPeriod"/>
              <a:defRPr/>
            </a:pPr>
            <a:r>
              <a:rPr lang="ro-RO" sz="1800" dirty="0" smtClean="0">
                <a:solidFill>
                  <a:schemeClr val="dk1"/>
                </a:solidFill>
              </a:rPr>
              <a:t>Proiectarea </a:t>
            </a:r>
            <a:r>
              <a:rPr lang="ro-RO" sz="1800" dirty="0">
                <a:solidFill>
                  <a:schemeClr val="dk1"/>
                </a:solidFill>
              </a:rPr>
              <a:t>descendenta a claselor. 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9216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smtClean="0">
                <a:solidFill>
                  <a:schemeClr val="dk1"/>
                </a:solidFill>
              </a:rPr>
              <a:t>      - </a:t>
            </a:r>
            <a:r>
              <a:rPr lang="ro-RO" sz="1800" dirty="0">
                <a:solidFill>
                  <a:schemeClr val="dk1"/>
                </a:solidFill>
              </a:rPr>
              <a:t>Redefinirea membrilor unei clase de bază într-o clasă derivată</a:t>
            </a:r>
            <a:r>
              <a:rPr lang="ro-RO" sz="1800" dirty="0" smtClean="0">
                <a:solidFill>
                  <a:schemeClr val="dk1"/>
                </a:solidFill>
              </a:rPr>
              <a:t>.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9216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en-US" sz="1800" dirty="0" smtClean="0">
                <a:solidFill>
                  <a:schemeClr val="dk1"/>
                </a:solidFill>
              </a:rPr>
              <a:t>       - </a:t>
            </a:r>
            <a:r>
              <a:rPr lang="en-US" sz="1800" dirty="0" err="1" smtClean="0">
                <a:solidFill>
                  <a:schemeClr val="dk1"/>
                </a:solidFill>
              </a:rPr>
              <a:t>Mostenirea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si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functiile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statice</a:t>
            </a:r>
            <a:endParaRPr lang="ro-RO" sz="1800" dirty="0">
              <a:solidFill>
                <a:schemeClr val="dk1"/>
              </a:solidFill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smtClean="0">
                <a:solidFill>
                  <a:schemeClr val="dk1"/>
                </a:solidFill>
              </a:rPr>
              <a:t>- </a:t>
            </a:r>
            <a:r>
              <a:rPr lang="ro-RO" sz="1800" dirty="0">
                <a:solidFill>
                  <a:schemeClr val="dk1"/>
                </a:solidFill>
              </a:rPr>
              <a:t>Declaraţii de acces.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endParaRPr lang="ro-RO" sz="1800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r>
              <a:rPr lang="en-US" sz="1800" dirty="0" smtClean="0">
                <a:solidFill>
                  <a:schemeClr val="dk1"/>
                </a:solidFill>
              </a:rPr>
              <a:t>2.  </a:t>
            </a:r>
            <a:r>
              <a:rPr lang="ro-RO" sz="1800" dirty="0" smtClean="0">
                <a:solidFill>
                  <a:schemeClr val="dk1"/>
                </a:solidFill>
              </a:rPr>
              <a:t>Parametrizarea </a:t>
            </a:r>
            <a:r>
              <a:rPr lang="ro-RO" sz="1800" dirty="0" smtClean="0">
                <a:solidFill>
                  <a:schemeClr val="dk1"/>
                </a:solidFill>
              </a:rPr>
              <a:t>metodelor (polimorfism la execuție).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1800" dirty="0" smtClean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1800" dirty="0" smtClean="0">
                <a:solidFill>
                  <a:schemeClr val="dk1"/>
                </a:solidFill>
              </a:rPr>
              <a:t>- Funcții virtuale în C++. Clase abstracte.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1800" dirty="0" smtClean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1800" dirty="0" smtClean="0">
                <a:solidFill>
                  <a:schemeClr val="dk1"/>
                </a:solidFill>
              </a:rPr>
              <a:t>- Destructori virtuali.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18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Google Shape;263;p3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52400" y="990600"/>
            <a:ext cx="2303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Exemplu: compunere</a:t>
            </a:r>
          </a:p>
        </p:txBody>
      </p:sp>
      <p:sp>
        <p:nvSpPr>
          <p:cNvPr id="245761" name="Rectangle 1"/>
          <p:cNvSpPr>
            <a:spLocks noChangeArrowheads="1"/>
          </p:cNvSpPr>
          <p:nvPr/>
        </p:nvSpPr>
        <p:spPr bwMode="auto">
          <a:xfrm>
            <a:off x="1066800" y="1447800"/>
            <a:ext cx="4419600" cy="5354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</a:rPr>
              <a:t>void</a:t>
            </a:r>
            <a:r>
              <a:rPr lang="en-US" sz="1800" dirty="0">
                <a:solidFill>
                  <a:srgbClr val="000000"/>
                </a:solidFill>
              </a:rPr>
              <a:t> set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 err="1">
                <a:solidFill>
                  <a:srgbClr val="800000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8030"/>
                </a:solidFill>
              </a:rPr>
              <a:t>=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X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Y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Access the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20483" name="Google Shape;275;p3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Google Shape;277;p31"/>
          <p:cNvSpPr txBox="1">
            <a:spLocks noChangeArrowheads="1"/>
          </p:cNvSpPr>
          <p:nvPr/>
        </p:nvSpPr>
        <p:spPr bwMode="auto">
          <a:xfrm>
            <a:off x="249238" y="1274763"/>
            <a:ext cx="8645525" cy="4710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C++ permite moștenirea ceea ce înseamnă că putem deriva o clasă din altă clasă de bază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Prin derivare se obţin clase noi, numite clase derivate, care moştenesc proprietăţile unei clase deja definite, numită clasă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Clasele derivate conţin toţi membrii clasei de bază, la care se adaugă noi membri, date şi funcţii membre.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Dintr-o clasă de bază se poate deriva o clasă care, la rândul său, să servească drept clasă de bază pentru derivarea altora. Prin această succesiune se obţine o </a:t>
            </a:r>
            <a:r>
              <a:rPr lang="ro-RO" sz="2000" b="1" dirty="0" smtClean="0"/>
              <a:t>ierarhie de clase</a:t>
            </a:r>
            <a:r>
              <a:rPr lang="ro-RO" sz="2000" dirty="0" smtClean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Se pot defini clase derivate care au la bază mai multe clase, înglobând proprietăţile tuturor claselor de bază, procedeu ce poartă denumirea de </a:t>
            </a:r>
            <a:r>
              <a:rPr lang="ro-RO" sz="2000" b="1" dirty="0" smtClean="0"/>
              <a:t>moştenire multiplă.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Google Shape;287;p3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Google Shape;289;p32"/>
          <p:cNvSpPr txBox="1">
            <a:spLocks noChangeArrowheads="1"/>
          </p:cNvSpPr>
          <p:nvPr/>
        </p:nvSpPr>
        <p:spPr bwMode="auto"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C++ permite moștenirea ceea ce înseamnă că putem deriva o clasă din altă clasă de bază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Sintaxa: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 smtClean="0">
                <a:solidFill>
                  <a:srgbClr val="FF0000"/>
                </a:solidFill>
              </a:rPr>
              <a:t>class</a:t>
            </a:r>
            <a:r>
              <a:rPr lang="ro-RO" sz="2000" b="1" dirty="0" smtClean="0">
                <a:solidFill>
                  <a:srgbClr val="FF0000"/>
                </a:solidFill>
              </a:rPr>
              <a:t> Clasa_Derivata : [modificatori de acces] Clasa_de_Baza { .... } 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sau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 smtClean="0">
                <a:solidFill>
                  <a:srgbClr val="FF0000"/>
                </a:solidFill>
              </a:rPr>
              <a:t>class</a:t>
            </a:r>
            <a:r>
              <a:rPr lang="ro-RO" sz="2000" b="1" dirty="0" smtClean="0">
                <a:solidFill>
                  <a:srgbClr val="FF0000"/>
                </a:solidFill>
              </a:rPr>
              <a:t> Clasa_Derivata : [modificatori de acces] Clasa_de_Baza1, [modificatori de acces] Clasa_de_Baza2, [modificatori de acces] Clasa_de_Baza3 ........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Clasa de bază se mai numește clasă părinte sau superclasă, iar clasa derivată se mai numește subclasă sau clasă copil.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Google Shape;299;p3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304800" y="990600"/>
            <a:ext cx="2174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smtClean="0"/>
              <a:t>Exemplu: moștenire</a:t>
            </a:r>
            <a:endParaRPr lang="ro-RO" sz="1800" b="1" dirty="0"/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0" y="1447800"/>
            <a:ext cx="4876800" cy="553997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457056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X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read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47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from X's I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change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name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 smtClean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 err="1" smtClean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Same-name function call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  }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4114800" y="2022475"/>
            <a:ext cx="5029200" cy="27019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Y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Y D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change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X function interface comes through: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read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permute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Redefined functions hide base versions: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</a:rPr>
              <a:t>12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Google Shape;312;p3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4" name="Google Shape;314;p34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Moștenire vs. Compunere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Moştenirea este asemănătoare cu procesul de includere a obiectelor în obiecte (procedeu ce poartă denumirea de compunere), dar există câteva elemente caracteristice moştenirii: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- codul poate fi comun mai multor clase;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- clasele pot fi extinse, fără a recompila clasele originare;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- funcţiile ce utilizează obiecte din clasa de bază pot utiliza şi obiecte din clasele derivate din această clasă.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Google Shape;336;p3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Google Shape;338;p36"/>
          <p:cNvSpPr txBox="1">
            <a:spLocks noChangeArrowheads="1"/>
          </p:cNvSpPr>
          <p:nvPr/>
        </p:nvSpPr>
        <p:spPr bwMode="auto">
          <a:xfrm>
            <a:off x="249238" y="1143000"/>
            <a:ext cx="8645525" cy="4962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Modificatorii de acces la moștenire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 smtClean="0"/>
              <a:t>class</a:t>
            </a:r>
            <a:r>
              <a:rPr lang="ro-RO" sz="2000" dirty="0" smtClean="0"/>
              <a:t> A : </a:t>
            </a:r>
            <a:r>
              <a:rPr lang="ro-RO" sz="2000" b="1" dirty="0" smtClean="0"/>
              <a:t>public</a:t>
            </a:r>
            <a:r>
              <a:rPr lang="ro-RO" sz="20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 smtClean="0"/>
              <a:t>class</a:t>
            </a:r>
            <a:r>
              <a:rPr lang="ro-RO" sz="2000" dirty="0" smtClean="0"/>
              <a:t> A : </a:t>
            </a:r>
            <a:r>
              <a:rPr lang="ro-RO" sz="2000" b="1" dirty="0" err="1" smtClean="0"/>
              <a:t>protected</a:t>
            </a:r>
            <a:r>
              <a:rPr lang="ro-RO" sz="20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 smtClean="0"/>
              <a:t>class</a:t>
            </a:r>
            <a:r>
              <a:rPr lang="ro-RO" sz="2000" dirty="0" smtClean="0"/>
              <a:t> A : </a:t>
            </a:r>
            <a:r>
              <a:rPr lang="ro-RO" sz="2000" b="1" dirty="0" smtClean="0"/>
              <a:t>private</a:t>
            </a:r>
            <a:r>
              <a:rPr lang="ro-RO" sz="20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Dacă modificatorul de acces la moștenire este </a:t>
            </a:r>
            <a:r>
              <a:rPr lang="ro-RO" sz="2000" b="1" dirty="0" smtClean="0"/>
              <a:t>public</a:t>
            </a:r>
            <a:r>
              <a:rPr lang="ro-RO" sz="2000" dirty="0" smtClean="0"/>
              <a:t>, membrii din clasa de bază </a:t>
            </a:r>
            <a:r>
              <a:rPr lang="ro-RO" sz="2000" dirty="0" err="1" smtClean="0"/>
              <a:t>işi</a:t>
            </a:r>
            <a:r>
              <a:rPr lang="ro-RO" sz="2000" dirty="0" smtClean="0"/>
              <a:t> păstrează tipul de acces şi în derivată.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</a:t>
            </a:r>
            <a:r>
              <a:rPr lang="ro-RO" sz="2000" dirty="0" smtClean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 smtClean="0">
                <a:solidFill>
                  <a:srgbClr val="000000"/>
                </a:solidFill>
              </a:rPr>
              <a:t>private</a:t>
            </a:r>
            <a:r>
              <a:rPr lang="ro-RO" sz="2000" dirty="0" smtClean="0">
                <a:solidFill>
                  <a:srgbClr val="000000"/>
                </a:solidFill>
              </a:rPr>
              <a:t>, toți membrii din clasa de baz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vor avea tipul de acces “private” in derivat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, indiferent de tipul avut în baz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</a:t>
            </a:r>
            <a:r>
              <a:rPr lang="ro-RO" sz="2000" dirty="0" smtClean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 err="1" smtClean="0">
                <a:solidFill>
                  <a:srgbClr val="000000"/>
                </a:solidFill>
              </a:rPr>
              <a:t>protected</a:t>
            </a:r>
            <a:r>
              <a:rPr lang="ro-RO" sz="2000" dirty="0" smtClean="0">
                <a:solidFill>
                  <a:srgbClr val="000000"/>
                </a:solidFill>
              </a:rPr>
              <a:t>, membrii “publici” din clasa de baz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devin “</a:t>
            </a:r>
            <a:r>
              <a:rPr lang="ro-RO" sz="2000" dirty="0" err="1" smtClean="0">
                <a:solidFill>
                  <a:srgbClr val="000000"/>
                </a:solidFill>
              </a:rPr>
              <a:t>protected</a:t>
            </a:r>
            <a:r>
              <a:rPr lang="ro-RO" sz="2000" dirty="0" smtClean="0">
                <a:solidFill>
                  <a:srgbClr val="000000"/>
                </a:solidFill>
              </a:rPr>
              <a:t>” în clasa derivat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, restul nu se modific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3E7E4E3923C42A9BBD5B5439166A1" ma:contentTypeVersion="2" ma:contentTypeDescription="Creați un document nou." ma:contentTypeScope="" ma:versionID="b125ad363606fae0bb3801c905242008">
  <xsd:schema xmlns:xsd="http://www.w3.org/2001/XMLSchema" xmlns:xs="http://www.w3.org/2001/XMLSchema" xmlns:p="http://schemas.microsoft.com/office/2006/metadata/properties" xmlns:ns2="cdec7f5a-2f9d-4468-979b-07449d049927" targetNamespace="http://schemas.microsoft.com/office/2006/metadata/properties" ma:root="true" ma:fieldsID="e990025a2074818286aaf58b32dc2476" ns2:_="">
    <xsd:import namespace="cdec7f5a-2f9d-4468-979b-07449d0499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c7f5a-2f9d-4468-979b-07449d049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96A8D2-7119-4CCF-BCCA-3CE03C0CC6C0}"/>
</file>

<file path=customXml/itemProps2.xml><?xml version="1.0" encoding="utf-8"?>
<ds:datastoreItem xmlns:ds="http://schemas.openxmlformats.org/officeDocument/2006/customXml" ds:itemID="{6870E27C-A6A8-4B4A-BE16-2D0B5AF8993D}">
  <ds:schemaRefs>
    <ds:schemaRef ds:uri="http://purl.org/dc/terms/"/>
    <ds:schemaRef ds:uri="2bd40c2f-03e0-439e-a85b-4cba827329f6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278D22-C5F4-4A43-9AB4-CEC1184A7E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4304</TotalTime>
  <Words>3604</Words>
  <Application>Microsoft Office PowerPoint</Application>
  <PresentationFormat>On-screen Show (4:3)</PresentationFormat>
  <Paragraphs>722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Default Design</vt:lpstr>
      <vt:lpstr>3_ipc</vt:lpstr>
      <vt:lpstr>PowerPoint Presentation</vt:lpstr>
      <vt:lpstr>Cuprins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382</cp:revision>
  <dcterms:created xsi:type="dcterms:W3CDTF">1601-01-01T00:00:00Z</dcterms:created>
  <dcterms:modified xsi:type="dcterms:W3CDTF">2022-03-21T06:14:30Z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0x010100A603E7E4E3923C42A9BBD5B5439166A1</vt:lpwstr>
  </property>
</Properties>
</file>