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6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</p:sldIdLst>
  <p:sldSz cx="10080625" cy="7559675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1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5F1913-BDE1-4C38-B3A3-043217DAB880}" v="2" dt="2021-05-05T12:26:08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-1148" y="27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7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A ANDREEA NIDELEA" userId="S::gabriela.nidelea@s.unibuc.ro::70bbf4ed-19d2-4ee5-aa29-0672fb1616eb" providerId="AD" clId="Web-{AD5F1913-BDE1-4C38-B3A3-043217DAB880}"/>
    <pc:docChg chg="addSld">
      <pc:chgData name="GABRIELA ANDREEA NIDELEA" userId="S::gabriela.nidelea@s.unibuc.ro::70bbf4ed-19d2-4ee5-aa29-0672fb1616eb" providerId="AD" clId="Web-{AD5F1913-BDE1-4C38-B3A3-043217DAB880}" dt="2021-05-05T12:26:08.034" v="1"/>
      <pc:docMkLst>
        <pc:docMk/>
      </pc:docMkLst>
      <pc:sldChg chg="new">
        <pc:chgData name="GABRIELA ANDREEA NIDELEA" userId="S::gabriela.nidelea@s.unibuc.ro::70bbf4ed-19d2-4ee5-aa29-0672fb1616eb" providerId="AD" clId="Web-{AD5F1913-BDE1-4C38-B3A3-043217DAB880}" dt="2021-05-05T12:26:06.706" v="0"/>
        <pc:sldMkLst>
          <pc:docMk/>
          <pc:sldMk cId="1700168699" sldId="317"/>
        </pc:sldMkLst>
      </pc:sldChg>
      <pc:sldChg chg="new">
        <pc:chgData name="GABRIELA ANDREEA NIDELEA" userId="S::gabriela.nidelea@s.unibuc.ro::70bbf4ed-19d2-4ee5-aa29-0672fb1616eb" providerId="AD" clId="Web-{AD5F1913-BDE1-4C38-B3A3-043217DAB880}" dt="2021-05-05T12:26:08.034" v="1"/>
        <pc:sldMkLst>
          <pc:docMk/>
          <pc:sldMk cId="2548871106" sldId="3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55019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2" name="Google Shape;82;p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3" name="Google Shape;83;p1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c52d723b_0_78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d0c52d723b_0_78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d0c52d723b_0_78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d0c52d723b_0_78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gd0c52d723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0c52d723b_0_8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d0c52d723b_0_8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d0c52d723b_0_8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d0c52d723b_0_8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d0c52d723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0c52d723b_0_10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d0c52d723b_0_10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d0c52d723b_0_10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d0c52d723b_0_10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gd0c52d723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0c52d723b_0_11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d0c52d723b_0_11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d0c52d723b_0_11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d0c52d723b_0_11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0" name="Google Shape;230;gd0c52d723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0c52d723b_0_12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d0c52d723b_0_12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d0c52d723b_0_12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d0c52d723b_0_12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gd0c52d723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0c52d723b_0_13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d0c52d723b_0_13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d0c52d723b_0_13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d0c52d723b_0_13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gd0c52d723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0c52d723b_0_14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d0c52d723b_0_14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d0c52d723b_0_14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d0c52d723b_0_14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6" name="Google Shape;266;gd0c52d723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0c52d723b_0_15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d0c52d723b_0_15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d0c52d723b_0_15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d0c52d723b_0_15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d0c52d723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0c52d723b_0_16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d0c52d723b_0_16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d0c52d723b_0_16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d0c52d723b_0_16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0" name="Google Shape;290;gd0c52d723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0c52d723b_0_17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d0c52d723b_0_17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d0c52d723b_0_17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d0c52d723b_0_17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" name="Google Shape;302;gd0c52d723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5" name="Google Shape;95;p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6" name="Google Shape;96;p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0c52d723b_0_18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d0c52d723b_0_18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d0c52d723b_0_18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d0c52d723b_0_18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d0c52d723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0c52d723b_0_20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d0c52d723b_0_20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d0c52d723b_0_20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d0c52d723b_0_20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gd0c52d723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0c52d723b_0_21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d0c52d723b_0_21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d0c52d723b_0_21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d0c52d723b_0_21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1" name="Google Shape;341;gd0c52d723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0c52d723b_0_22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d0c52d723b_0_22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d0c52d723b_0_22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d0c52d723b_0_22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3" name="Google Shape;353;gd0c52d723b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0c52d723b_0_23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d0c52d723b_0_23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d0c52d723b_0_23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d0c52d723b_0_23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" name="Google Shape;365;gd0c52d723b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0c52d723b_0_24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d0c52d723b_0_24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d0c52d723b_0_24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d0c52d723b_0_24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8" name="Google Shape;378;gd0c52d723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0c52d723b_0_25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d0c52d723b_0_25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d0c52d723b_0_25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d0c52d723b_0_25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1" name="Google Shape;391;gd0c52d723b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d0c52d723b_0_27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d0c52d723b_0_27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d0c52d723b_0_27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d0c52d723b_0_27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3" name="Google Shape;403;gd0c52d723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0c52d723b_0_28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d0c52d723b_0_28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d0c52d723b_0_28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d0c52d723b_0_28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5" name="Google Shape;415;gd0c52d723b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0c52d723b_0_29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d0c52d723b_0_29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d0c52d723b_0_29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d0c52d723b_0_29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7" name="Google Shape;427;gd0c52d723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c52d723b_0_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d0c52d723b_0_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d0c52d723b_0_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d0c52d723b_0_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gd0c52d723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0c52d723b_0_30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d0c52d723b_0_30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d0c52d723b_0_30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d0c52d723b_0_30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9" name="Google Shape;439;gd0c52d723b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31</a:t>
            </a:fld>
            <a:endParaRPr/>
          </a:p>
        </p:txBody>
      </p:sp>
      <p:sp>
        <p:nvSpPr>
          <p:cNvPr id="448" name="Google Shape;448;p1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31</a:t>
            </a:fld>
            <a:endParaRPr/>
          </a:p>
        </p:txBody>
      </p:sp>
      <p:sp>
        <p:nvSpPr>
          <p:cNvPr id="449" name="Google Shape;449;p17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8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32</a:t>
            </a:fld>
            <a:endParaRPr/>
          </a:p>
        </p:txBody>
      </p:sp>
      <p:sp>
        <p:nvSpPr>
          <p:cNvPr id="460" name="Google Shape;460;p1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32</a:t>
            </a:fld>
            <a:endParaRPr/>
          </a:p>
        </p:txBody>
      </p:sp>
      <p:sp>
        <p:nvSpPr>
          <p:cNvPr id="461" name="Google Shape;461;p18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9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33</a:t>
            </a:fld>
            <a:endParaRPr/>
          </a:p>
        </p:txBody>
      </p:sp>
      <p:sp>
        <p:nvSpPr>
          <p:cNvPr id="473" name="Google Shape;473;p1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33</a:t>
            </a:fld>
            <a:endParaRPr/>
          </a:p>
        </p:txBody>
      </p:sp>
      <p:sp>
        <p:nvSpPr>
          <p:cNvPr id="474" name="Google Shape;474;p19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0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34</a:t>
            </a:fld>
            <a:endParaRPr/>
          </a:p>
        </p:txBody>
      </p:sp>
      <p:sp>
        <p:nvSpPr>
          <p:cNvPr id="486" name="Google Shape;486;p2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34</a:t>
            </a:fld>
            <a:endParaRPr/>
          </a:p>
        </p:txBody>
      </p:sp>
      <p:sp>
        <p:nvSpPr>
          <p:cNvPr id="487" name="Google Shape;487;p20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35</a:t>
            </a:fld>
            <a:endParaRPr/>
          </a:p>
        </p:txBody>
      </p:sp>
      <p:sp>
        <p:nvSpPr>
          <p:cNvPr id="499" name="Google Shape;499;p2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35</a:t>
            </a:fld>
            <a:endParaRPr/>
          </a:p>
        </p:txBody>
      </p:sp>
      <p:sp>
        <p:nvSpPr>
          <p:cNvPr id="500" name="Google Shape;500;p21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36</a:t>
            </a:fld>
            <a:endParaRPr/>
          </a:p>
        </p:txBody>
      </p:sp>
      <p:sp>
        <p:nvSpPr>
          <p:cNvPr id="511" name="Google Shape;511;p2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36</a:t>
            </a:fld>
            <a:endParaRPr/>
          </a:p>
        </p:txBody>
      </p:sp>
      <p:sp>
        <p:nvSpPr>
          <p:cNvPr id="512" name="Google Shape;512;p2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37</a:t>
            </a:fld>
            <a:endParaRPr/>
          </a:p>
        </p:txBody>
      </p:sp>
      <p:sp>
        <p:nvSpPr>
          <p:cNvPr id="524" name="Google Shape;524;p2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37</a:t>
            </a:fld>
            <a:endParaRPr/>
          </a:p>
        </p:txBody>
      </p:sp>
      <p:sp>
        <p:nvSpPr>
          <p:cNvPr id="525" name="Google Shape;525;p23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4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38</a:t>
            </a:fld>
            <a:endParaRPr/>
          </a:p>
        </p:txBody>
      </p:sp>
      <p:sp>
        <p:nvSpPr>
          <p:cNvPr id="536" name="Google Shape;536;p2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38</a:t>
            </a:fld>
            <a:endParaRPr/>
          </a:p>
        </p:txBody>
      </p:sp>
      <p:sp>
        <p:nvSpPr>
          <p:cNvPr id="537" name="Google Shape;537;p24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5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39</a:t>
            </a:fld>
            <a:endParaRPr/>
          </a:p>
        </p:txBody>
      </p:sp>
      <p:sp>
        <p:nvSpPr>
          <p:cNvPr id="548" name="Google Shape;548;p2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39</a:t>
            </a:fld>
            <a:endParaRPr/>
          </a:p>
        </p:txBody>
      </p:sp>
      <p:sp>
        <p:nvSpPr>
          <p:cNvPr id="549" name="Google Shape;549;p25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c52d723b_0_1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d0c52d723b_0_1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d0c52d723b_0_1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d0c52d723b_0_1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gd0c52d723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6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560" name="Google Shape;560;p2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561" name="Google Shape;561;p26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41</a:t>
            </a:fld>
            <a:endParaRPr/>
          </a:p>
        </p:txBody>
      </p:sp>
      <p:sp>
        <p:nvSpPr>
          <p:cNvPr id="572" name="Google Shape;572;p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41</a:t>
            </a:fld>
            <a:endParaRPr/>
          </a:p>
        </p:txBody>
      </p:sp>
      <p:sp>
        <p:nvSpPr>
          <p:cNvPr id="573" name="Google Shape;573;p27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8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42</a:t>
            </a:fld>
            <a:endParaRPr/>
          </a:p>
        </p:txBody>
      </p:sp>
      <p:sp>
        <p:nvSpPr>
          <p:cNvPr id="584" name="Google Shape;584;p2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42</a:t>
            </a:fld>
            <a:endParaRPr/>
          </a:p>
        </p:txBody>
      </p:sp>
      <p:sp>
        <p:nvSpPr>
          <p:cNvPr id="585" name="Google Shape;585;p28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9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43</a:t>
            </a:fld>
            <a:endParaRPr/>
          </a:p>
        </p:txBody>
      </p:sp>
      <p:sp>
        <p:nvSpPr>
          <p:cNvPr id="596" name="Google Shape;596;p2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43</a:t>
            </a:fld>
            <a:endParaRPr/>
          </a:p>
        </p:txBody>
      </p:sp>
      <p:sp>
        <p:nvSpPr>
          <p:cNvPr id="597" name="Google Shape;597;p29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0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44</a:t>
            </a:fld>
            <a:endParaRPr/>
          </a:p>
        </p:txBody>
      </p:sp>
      <p:sp>
        <p:nvSpPr>
          <p:cNvPr id="608" name="Google Shape;608;p3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44</a:t>
            </a:fld>
            <a:endParaRPr/>
          </a:p>
        </p:txBody>
      </p:sp>
      <p:sp>
        <p:nvSpPr>
          <p:cNvPr id="609" name="Google Shape;609;p30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620" name="Google Shape;620;p3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621" name="Google Shape;621;p31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46</a:t>
            </a:fld>
            <a:endParaRPr/>
          </a:p>
        </p:txBody>
      </p:sp>
      <p:sp>
        <p:nvSpPr>
          <p:cNvPr id="633" name="Google Shape;633;p3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46</a:t>
            </a:fld>
            <a:endParaRPr/>
          </a:p>
        </p:txBody>
      </p:sp>
      <p:sp>
        <p:nvSpPr>
          <p:cNvPr id="634" name="Google Shape;634;p3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3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47</a:t>
            </a:fld>
            <a:endParaRPr/>
          </a:p>
        </p:txBody>
      </p:sp>
      <p:sp>
        <p:nvSpPr>
          <p:cNvPr id="646" name="Google Shape;646;p3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47</a:t>
            </a:fld>
            <a:endParaRPr/>
          </a:p>
        </p:txBody>
      </p:sp>
      <p:sp>
        <p:nvSpPr>
          <p:cNvPr id="647" name="Google Shape;647;p33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4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48</a:t>
            </a:fld>
            <a:endParaRPr/>
          </a:p>
        </p:txBody>
      </p:sp>
      <p:sp>
        <p:nvSpPr>
          <p:cNvPr id="658" name="Google Shape;658;p3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48</a:t>
            </a:fld>
            <a:endParaRPr/>
          </a:p>
        </p:txBody>
      </p:sp>
      <p:sp>
        <p:nvSpPr>
          <p:cNvPr id="659" name="Google Shape;659;p34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5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49</a:t>
            </a:fld>
            <a:endParaRPr/>
          </a:p>
        </p:txBody>
      </p:sp>
      <p:sp>
        <p:nvSpPr>
          <p:cNvPr id="672" name="Google Shape;672;p3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49</a:t>
            </a:fld>
            <a:endParaRPr/>
          </a:p>
        </p:txBody>
      </p:sp>
      <p:sp>
        <p:nvSpPr>
          <p:cNvPr id="673" name="Google Shape;673;p35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0c52d723b_0_2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d0c52d723b_0_2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d0c52d723b_0_2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d0c52d723b_0_2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gd0c52d723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6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50</a:t>
            </a:fld>
            <a:endParaRPr/>
          </a:p>
        </p:txBody>
      </p:sp>
      <p:sp>
        <p:nvSpPr>
          <p:cNvPr id="684" name="Google Shape;684;p3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50</a:t>
            </a:fld>
            <a:endParaRPr/>
          </a:p>
        </p:txBody>
      </p:sp>
      <p:sp>
        <p:nvSpPr>
          <p:cNvPr id="685" name="Google Shape;685;p36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51</a:t>
            </a:fld>
            <a:endParaRPr/>
          </a:p>
        </p:txBody>
      </p:sp>
      <p:sp>
        <p:nvSpPr>
          <p:cNvPr id="696" name="Google Shape;696;p3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51</a:t>
            </a:fld>
            <a:endParaRPr/>
          </a:p>
        </p:txBody>
      </p:sp>
      <p:sp>
        <p:nvSpPr>
          <p:cNvPr id="697" name="Google Shape;697;p37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8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52</a:t>
            </a:fld>
            <a:endParaRPr/>
          </a:p>
        </p:txBody>
      </p:sp>
      <p:sp>
        <p:nvSpPr>
          <p:cNvPr id="709" name="Google Shape;709;p3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52</a:t>
            </a:fld>
            <a:endParaRPr/>
          </a:p>
        </p:txBody>
      </p:sp>
      <p:sp>
        <p:nvSpPr>
          <p:cNvPr id="710" name="Google Shape;710;p38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9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53</a:t>
            </a:fld>
            <a:endParaRPr/>
          </a:p>
        </p:txBody>
      </p:sp>
      <p:sp>
        <p:nvSpPr>
          <p:cNvPr id="722" name="Google Shape;722;p3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53</a:t>
            </a:fld>
            <a:endParaRPr/>
          </a:p>
        </p:txBody>
      </p:sp>
      <p:sp>
        <p:nvSpPr>
          <p:cNvPr id="723" name="Google Shape;723;p39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0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54</a:t>
            </a:fld>
            <a:endParaRPr/>
          </a:p>
        </p:txBody>
      </p:sp>
      <p:sp>
        <p:nvSpPr>
          <p:cNvPr id="736" name="Google Shape;736;p4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54</a:t>
            </a:fld>
            <a:endParaRPr/>
          </a:p>
        </p:txBody>
      </p:sp>
      <p:sp>
        <p:nvSpPr>
          <p:cNvPr id="737" name="Google Shape;737;p40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55</a:t>
            </a:fld>
            <a:endParaRPr/>
          </a:p>
        </p:txBody>
      </p:sp>
      <p:sp>
        <p:nvSpPr>
          <p:cNvPr id="748" name="Google Shape;748;p4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55</a:t>
            </a:fld>
            <a:endParaRPr/>
          </a:p>
        </p:txBody>
      </p:sp>
      <p:sp>
        <p:nvSpPr>
          <p:cNvPr id="749" name="Google Shape;749;p41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56</a:t>
            </a:fld>
            <a:endParaRPr/>
          </a:p>
        </p:txBody>
      </p:sp>
      <p:sp>
        <p:nvSpPr>
          <p:cNvPr id="760" name="Google Shape;760;p4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56</a:t>
            </a:fld>
            <a:endParaRPr/>
          </a:p>
        </p:txBody>
      </p:sp>
      <p:sp>
        <p:nvSpPr>
          <p:cNvPr id="761" name="Google Shape;761;p4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4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3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57</a:t>
            </a:fld>
            <a:endParaRPr/>
          </a:p>
        </p:txBody>
      </p:sp>
      <p:sp>
        <p:nvSpPr>
          <p:cNvPr id="772" name="Google Shape;772;p4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57</a:t>
            </a:fld>
            <a:endParaRPr/>
          </a:p>
        </p:txBody>
      </p:sp>
      <p:sp>
        <p:nvSpPr>
          <p:cNvPr id="773" name="Google Shape;773;p43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4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4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784" name="Google Shape;784;p4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785" name="Google Shape;785;p44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4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5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799" name="Google Shape;799;p4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800" name="Google Shape;800;p45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4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0c52d723b_0_3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d0c52d723b_0_3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d0c52d723b_0_3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d0c52d723b_0_3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gd0c52d723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6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814" name="Google Shape;814;p4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815" name="Google Shape;815;p46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4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829" name="Google Shape;829;p4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830" name="Google Shape;830;p47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0c52d723b_0_4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d0c52d723b_0_4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d0c52d723b_0_4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d0c52d723b_0_4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gd0c52d72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0c52d723b_0_5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d0c52d723b_0_5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d0c52d723b_0_5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d0c52d723b_0_5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d0c52d723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0c52d723b_0_6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d0c52d723b_0_6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d0c52d723b_0_6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d0c52d723b_0_6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gd0c52d723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 rot="5400000">
            <a:off x="2545556" y="-278607"/>
            <a:ext cx="4989512" cy="907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>
            <a:spLocks noGrp="1"/>
          </p:cNvSpPr>
          <p:nvPr>
            <p:ph type="pic" idx="2"/>
          </p:nvPr>
        </p:nvSpPr>
        <p:spPr>
          <a:xfrm>
            <a:off x="1975873" y="675471"/>
            <a:ext cx="6048375" cy="453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975873" y="5916496"/>
            <a:ext cx="6048375" cy="887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3941246" y="300989"/>
            <a:ext cx="5635349" cy="64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5085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  <a:defRPr sz="3500"/>
            </a:lvl1pPr>
            <a:lvl2pPr marL="914400" lvl="1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  <a:defRPr sz="3100"/>
            </a:lvl2pPr>
            <a:lvl3pPr marL="1371600" lvl="2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marL="2743200" lvl="5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marL="3200400" lvl="6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marL="3657600" lvl="7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marL="4114800" lvl="8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504033" y="1581934"/>
            <a:ext cx="3316456" cy="517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504031" y="2397397"/>
            <a:ext cx="4454027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5120818" y="1692179"/>
            <a:ext cx="4455776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4"/>
          </p:nvPr>
        </p:nvSpPr>
        <p:spPr>
          <a:xfrm>
            <a:off x="5120818" y="2397397"/>
            <a:ext cx="4455776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54787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5640602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968375" y="1847850"/>
            <a:ext cx="8393112" cy="148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 orientată pe obiecte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suport de curs -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5436636" y="3733800"/>
            <a:ext cx="34496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Andrei </a:t>
            </a:r>
            <a:r>
              <a:rPr lang="en-US" sz="2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Păun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Anca</a:t>
            </a:r>
            <a:r>
              <a:rPr lang="en-US" sz="2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Dobrovăț</a:t>
            </a:r>
            <a:endParaRPr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3052762" y="4999037"/>
            <a:ext cx="4044950" cy="163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universitar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Semestrul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II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Seriile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13, 14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 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Demonstrarea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referinte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{public: 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virtual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f () { } };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tip </a:t>
            </a:r>
            <a:r>
              <a:rPr lang="en-US" sz="20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polimorfic</a:t>
            </a:r>
            <a:endParaRPr sz="20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Derivata1: public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};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Derivata2: public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};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&amp;ob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"ob is referencing an object of type "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(ob).name()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 {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b;    Derivata1 d1;    Derivata2 d2;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(d1);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(d2);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Alta modalitate de utilizare </a:t>
            </a: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typeid(type-name)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Expl: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typeid(int).name();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 de utilizare: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Baza {public: virtual void f () { } };// tip 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WhatType(Baza &amp;ob)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"ob is referencing an object of type " &lt;&lt; typeid(ob).name()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if(typeid(ob) == typeid(Baza)) cout &lt;&lt; "Baza.\n";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if(typeid(ob) == typeid(Derivata1)) cout &lt;&lt; "Derivata1.\n";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273925" y="1272050"/>
            <a:ext cx="9532800" cy="594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exemplu cu o functie, denumita “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care produce obiecte de diferite tipuri (in general, o astfel de functie se numeste “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factory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- ne vom mai intalni cu acest concept la Design Patterns).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Baza {public: virtual void f () { } };// tip 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 *factory() {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switch(rand()%2)    {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case 0: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return new Derivata1;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case 1: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return new Derivata2;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273925" y="1272050"/>
            <a:ext cx="9532800" cy="594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Baza {public: virtual void f () { } };// tip 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Derivata1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 *factory() { 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 *b;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nr1 = 0, nr2 =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for(int i=0; i&lt;10; i++)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 = factory();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generate an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"Object is " &lt;&lt; typeid(*b).name()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count it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if(typeid(*b) == typeid(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Derivata1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nr1++;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if(typeid(*b) == typeid(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Derivata2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nr2++;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cout&lt;&lt;nr1&lt;&lt;"\t"&lt;&lt;nr2;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273925" y="1272050"/>
            <a:ext cx="9532800" cy="172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 functioneaza cu pointeri void, nu au informatie de tip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Operatorii de cast </a:t>
            </a: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are 5 operatori de cast: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operatorul traditional mostenit din C;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dynamic_cast;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static_cast;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const_cast;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5) reinterpret_cast.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vrem sa schimbam tipul unui obiect la executie;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 verifica daca un downcast este posibil (si deci valid);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e valid, atunci se poate schimba tipul, altfel eroare.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 &lt;target-type&gt;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target-type trebuie sa fie un pointer sau o referinta;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 tipul unui pointer/referinte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intr-un alt tip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pointer/referinta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273925" y="1272050"/>
            <a:ext cx="9532800" cy="538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Scop: cast pe tipuri 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Exemplu: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B{virtual …};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D:B {...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pointer D* poate fi transformat oricand intr-un pointer B* (pentru ca un pointer catre baza poate oricand retine adresa unei derivate);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 este necesar operatorul dynamic_cast.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dynamic_cast reuseste daca pointerul (sau referinta) de transformat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 un pointer (referinta) catre un obiect de tip target-type, sau derivat din aceasta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altfel, incercarea de cast esueaza (dynamic_cast se evalueaza cu null in cazul pointerilor si cu bad_cast exception in cazul referintelor.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273925" y="1272050"/>
            <a:ext cx="9532800" cy="443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&amp;d_ob; // base pointer points to Derived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cast to derived pointer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&amp;b_ob; // base pointer points to Base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error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Derived*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Base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/>
        </p:nvSpPr>
        <p:spPr>
          <a:xfrm>
            <a:off x="9532937" y="7062787"/>
            <a:ext cx="4000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</a:t>
            </a:fld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2322512" y="979487"/>
            <a:ext cx="554037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457200" y="1933559"/>
            <a:ext cx="9233640" cy="497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100" dirty="0" err="1">
                <a:solidFill>
                  <a:schemeClr val="dk1"/>
                </a:solidFill>
              </a:rPr>
              <a:t>Controlul</a:t>
            </a:r>
            <a:r>
              <a:rPr lang="en-US" sz="3100" dirty="0">
                <a:solidFill>
                  <a:schemeClr val="dk1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tipului</a:t>
            </a:r>
            <a:r>
              <a:rPr lang="en-US" sz="3100" dirty="0">
                <a:solidFill>
                  <a:schemeClr val="dk1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în</a:t>
            </a:r>
            <a:r>
              <a:rPr lang="en-US" sz="3100" dirty="0">
                <a:solidFill>
                  <a:schemeClr val="dk1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timpul</a:t>
            </a:r>
            <a:r>
              <a:rPr lang="en-US" sz="3100" dirty="0">
                <a:solidFill>
                  <a:schemeClr val="dk1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rulării</a:t>
            </a:r>
            <a:endParaRPr sz="31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3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100" dirty="0" err="1"/>
              <a:t>Ş</a:t>
            </a:r>
            <a:r>
              <a:rPr lang="en-US" sz="3100" i="0" u="none" strike="noStrike" cap="none" dirty="0" err="1">
                <a:solidFill>
                  <a:srgbClr val="000000"/>
                </a:solidFill>
              </a:rPr>
              <a:t>abloane</a:t>
            </a:r>
            <a:r>
              <a:rPr lang="en-US" sz="3100" i="0" u="none" strike="noStrike" cap="none" dirty="0">
                <a:solidFill>
                  <a:srgbClr val="000000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î</a:t>
            </a:r>
            <a:r>
              <a:rPr lang="en-US" sz="3100" i="0" u="none" strike="noStrike" cap="none" dirty="0" err="1">
                <a:solidFill>
                  <a:srgbClr val="000000"/>
                </a:solidFill>
              </a:rPr>
              <a:t>n</a:t>
            </a:r>
            <a:r>
              <a:rPr lang="en-US" sz="3100" i="0" u="none" strike="noStrike" cap="none" dirty="0">
                <a:solidFill>
                  <a:srgbClr val="000000"/>
                </a:solidFill>
              </a:rPr>
              <a:t> C++ (Templates)</a:t>
            </a:r>
            <a:endParaRPr sz="3100" i="0" u="none" strike="noStrike" cap="none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 from Base* to Derived* not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&amp;d_ob; // bp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bp to a Derived * OK\n"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"because bp is really pointing\n"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"to a Derived object.\n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bp = &amp;b_ob; // bp points to Base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Now casting bp to a Derived *\n is not OK because bp is really \n pointing to a Base object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&amp;d_ob; // dp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(dp);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dp to a Base * is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197725" y="1272050"/>
            <a:ext cx="7602000" cy="611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Afisare: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Derived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Base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Derived * not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bp to a Derived *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bp is really pointing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 Derived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casting bp to a Derived *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OK because bp is really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pointing to a Base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dp to a Base * is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5"/>
          <p:cNvSpPr txBox="1"/>
          <p:nvPr/>
        </p:nvSpPr>
        <p:spPr>
          <a:xfrm>
            <a:off x="197725" y="1272050"/>
            <a:ext cx="9093300" cy="495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 Base si Derived 2 clase polimorfice.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*bp;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*dp;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...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if(typeid(*bp) == typeid(Derived)) dp = (Derived *) bp;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obisnuit;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verifica validitatea operatiei de cast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 mai indicat:</a:t>
            </a: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dp = dynamic_cast &lt;Derived *&gt; (bp);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6"/>
          <p:cNvSpPr txBox="1"/>
          <p:nvPr/>
        </p:nvSpPr>
        <p:spPr>
          <a:xfrm>
            <a:off x="197725" y="1272050"/>
            <a:ext cx="47391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 {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derivedOnly() 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cout &lt;&lt; "Is a Derived Object.\n";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6"/>
          <p:cNvSpPr txBox="1"/>
          <p:nvPr/>
        </p:nvSpPr>
        <p:spPr>
          <a:xfrm>
            <a:off x="5074525" y="1272050"/>
            <a:ext cx="4739100" cy="54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use typeid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if(typeid(*bp) == typeid(Derived))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 = (Derived *) bp;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dp-&gt;derivedOnly();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  cout &lt;&lt; "Cast from Base to Derived failed.\n";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if(typeid(*bp) == typeid(Derived))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 = (Derived *) bp;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dp-&gt;derivedOnly();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else   cout &lt;&lt; "Error, cast should work!";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7"/>
          <p:cNvSpPr txBox="1"/>
          <p:nvPr/>
        </p:nvSpPr>
        <p:spPr>
          <a:xfrm>
            <a:off x="197725" y="1272050"/>
            <a:ext cx="47391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 {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derivedOnly() 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cout &lt;&lt; "Is a Derived Object.\n";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5074525" y="1272050"/>
            <a:ext cx="4739100" cy="493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use dynamic_cast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if(dp) dp-&gt;derivedOnly();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else  cout &lt;&lt; "Cast from Base to Derived failed.\n";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 = &amp;d_ob;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if(dp) dp-&gt;derivedOnly();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 cout &lt;&lt; "Error, cast should work!\n";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8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un substitut pentru operatorul de cast clasic;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lucreaza pe tipuri nepolimorfice;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 fi folosit pentru orice conversie standard;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 se fac verificari la executie (run-time);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Sintaxa: static_cast &lt;type&gt;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for(i=0; i&lt;10; i++)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static_cast&lt;double&gt; (i)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3 &lt;&lt; " 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9"/>
          <p:cNvSpPr txBox="1"/>
          <p:nvPr/>
        </p:nvSpPr>
        <p:spPr>
          <a:xfrm>
            <a:off x="197725" y="1272050"/>
            <a:ext cx="9230400" cy="33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folosit pentru a rescrie, explicit, proprietatea de const sau volatile intr-un cast (elimina proprietatea de a fi constant);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 destinatie trebuie sa fie acelasi cu tipul sursa, cu exceptia atributelor const / volatile.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const_cast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0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pointer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*val)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*p;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const-ness.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p = const_cast&lt;int *&gt; (val);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*p = *val **val; // now, modify object through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sqrval(&amp;x);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1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referinta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&amp;val)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 on val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const_cast&lt;int &amp;&gt; (val) = val * val;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sqrval(x);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9335325" y="7062850"/>
            <a:ext cx="5982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273925" y="1405750"/>
            <a:ext cx="9532800" cy="479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Facilitati C++ adaugate in cadrul polimorfismului la executie: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arenR"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permite identificarea tipului unui obiect in timpul executiei programului;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aditional de 4 operatori de cast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dynamic_cast, const_cast, reinterpret_cast,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 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pentru o modalitate mai sigura de cast: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Unul dintre operatori, </a:t>
            </a: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este legat direct de mecanismul RTTI.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2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converteste un tip intr-un alt tip fundamental diferit;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reinterpret_cast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int* p = new int(65);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char* ch =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reinterpret_cast&lt;char*&gt;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3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31</a:t>
            </a:fld>
            <a:endParaRPr/>
          </a:p>
        </p:txBody>
      </p:sp>
      <p:sp>
        <p:nvSpPr>
          <p:cNvPr id="454" name="Google Shape;454;p4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55" name="Google Shape;45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3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57" name="Google Shape;457;p43"/>
          <p:cNvSpPr txBox="1"/>
          <p:nvPr/>
        </p:nvSpPr>
        <p:spPr>
          <a:xfrm>
            <a:off x="274637" y="1271587"/>
            <a:ext cx="9531350" cy="56372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Mulți algoritmi sunt generici (nu contează pe ce tip de date operează).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Înlăturam bug-uri şi mărim viteza implementării dacă reușim să refolosim aceeași implementare pentru un algoritm care trebuie folosit cu mai mute tipuri de date.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singură implementare, mai multe folosiri.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funcție generică face auto overload (pentru diverse tipuri de date).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Sintaxa: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template &lt;class Ttype&gt; tip_returnat nume_funcţie(listă_de_argumente)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corpul funcției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este un nume pentru tipul de date folosit (încă indecis), compilatorul îl va înlocui cu tipul de date folosit.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4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32</a:t>
            </a:fld>
            <a:endParaRPr/>
          </a:p>
        </p:txBody>
      </p:sp>
      <p:sp>
        <p:nvSpPr>
          <p:cNvPr id="466" name="Google Shape;466;p4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67" name="Google Shape;46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4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69" name="Google Shape;469;p44"/>
          <p:cNvSpPr txBox="1"/>
          <p:nvPr/>
        </p:nvSpPr>
        <p:spPr>
          <a:xfrm>
            <a:off x="274637" y="1271587"/>
            <a:ext cx="9531350" cy="56372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e ok şi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template &lt;typename Ttype&gt;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maxim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Ttype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   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[]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float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[]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1.1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5.1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4.1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maxim (VI):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)/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maxim (VF):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)/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70" name="Google Shape;470;p44"/>
          <p:cNvSpPr/>
          <p:nvPr/>
        </p:nvSpPr>
        <p:spPr>
          <a:xfrm>
            <a:off x="163512" y="1874837"/>
            <a:ext cx="3962400" cy="25908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5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33</a:t>
            </a:fld>
            <a:endParaRPr/>
          </a:p>
        </p:txBody>
      </p:sp>
      <p:sp>
        <p:nvSpPr>
          <p:cNvPr id="479" name="Google Shape;479;p4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80" name="Google Shape;48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5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82" name="Google Shape;482;p45"/>
          <p:cNvSpPr txBox="1"/>
          <p:nvPr/>
        </p:nvSpPr>
        <p:spPr>
          <a:xfrm>
            <a:off x="315912" y="1265237"/>
            <a:ext cx="9532937" cy="5635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Specificația de template trebuie să fie imediat înaintea definiției funcției.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this is an error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swapargs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Ttype temp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temp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5"/>
          <p:cNvSpPr/>
          <p:nvPr/>
        </p:nvSpPr>
        <p:spPr>
          <a:xfrm>
            <a:off x="315900" y="2309225"/>
            <a:ext cx="3257400" cy="1013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6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34</a:t>
            </a:fld>
            <a:endParaRPr/>
          </a:p>
        </p:txBody>
      </p:sp>
      <p:sp>
        <p:nvSpPr>
          <p:cNvPr id="492" name="Google Shape;492;p4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93" name="Google Shape;49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6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95" name="Google Shape;495;p46"/>
          <p:cNvSpPr txBox="1"/>
          <p:nvPr/>
        </p:nvSpPr>
        <p:spPr>
          <a:xfrm>
            <a:off x="274637" y="1271587"/>
            <a:ext cx="9531350" cy="56372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avea funcții cu mai mult de un tip generic.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compilatorul creează atâtea funcții cu același nume câte sunt necesare (d.p.d.v. al parametrilor folosiți).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myfunc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type1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 y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'\n'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myfunc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I like C++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myfunc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98.6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r>
              <a:rPr lang="en-US" sz="2000" b="0" i="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6"/>
          <p:cNvSpPr/>
          <p:nvPr/>
        </p:nvSpPr>
        <p:spPr>
          <a:xfrm>
            <a:off x="1535112" y="3017837"/>
            <a:ext cx="2971800" cy="533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7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35</a:t>
            </a:fld>
            <a:endParaRPr/>
          </a:p>
        </p:txBody>
      </p:sp>
      <p:sp>
        <p:nvSpPr>
          <p:cNvPr id="505" name="Google Shape;505;p4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06" name="Google Shape;50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7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08" name="Google Shape;508;p47"/>
          <p:cNvSpPr txBox="1"/>
          <p:nvPr/>
        </p:nvSpPr>
        <p:spPr>
          <a:xfrm>
            <a:off x="274637" y="1271587"/>
            <a:ext cx="9531350" cy="417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Șablon: overload implicit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face overload explicit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numește “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specializare explicită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cazul specializării explicite versiunea șablonului care s-ar fi format în cazul numărului şi tipurilor de parametrii respectivi nu se mai creează (se folosește versiunea explicită)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8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36</a:t>
            </a:fld>
            <a:endParaRPr/>
          </a:p>
        </p:txBody>
      </p:sp>
      <p:sp>
        <p:nvSpPr>
          <p:cNvPr id="517" name="Google Shape;517;p4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18" name="Google Shape;51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8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20" name="Google Shape;520;p48"/>
          <p:cNvSpPr txBox="1"/>
          <p:nvPr/>
        </p:nvSpPr>
        <p:spPr>
          <a:xfrm>
            <a:off x="274637" y="1271587"/>
            <a:ext cx="953135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maxim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operatorul &lt; trebuie să fie definit pentru tipul 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supraîncărcare neconst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strcmp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)&gt;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521" name="Google Shape;521;p48"/>
          <p:cNvSpPr/>
          <p:nvPr/>
        </p:nvSpPr>
        <p:spPr>
          <a:xfrm>
            <a:off x="239712" y="4618037"/>
            <a:ext cx="5562600" cy="1981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9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37</a:t>
            </a:fld>
            <a:endParaRPr/>
          </a:p>
        </p:txBody>
      </p:sp>
      <p:sp>
        <p:nvSpPr>
          <p:cNvPr id="530" name="Google Shape;530;p4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31" name="Google Shape;53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9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33" name="Google Shape;533;p49"/>
          <p:cNvSpPr txBox="1"/>
          <p:nvPr/>
        </p:nvSpPr>
        <p:spPr>
          <a:xfrm>
            <a:off x="274637" y="1271587"/>
            <a:ext cx="9531350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maxim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operatorul &lt; trebuie să fie definit pentru tipul 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supraîncărcare const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strcmp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)&gt;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supraîncărcare neconst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strcmp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)&gt;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38</a:t>
            </a:fld>
            <a:endParaRPr/>
          </a:p>
        </p:txBody>
      </p:sp>
      <p:sp>
        <p:nvSpPr>
          <p:cNvPr id="542" name="Google Shape;542;p5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43" name="Google Shape;543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50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45" name="Google Shape;545;p50"/>
          <p:cNvSpPr txBox="1"/>
          <p:nvPr/>
        </p:nvSpPr>
        <p:spPr>
          <a:xfrm>
            <a:off x="87312" y="1271587"/>
            <a:ext cx="9718675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pot exista ambele variante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//dacă nu există template&lt;&gt; const char* -pt "ab" se alege șablonul general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//dacă nu există template&lt;&gt; char* -pt v1 se alege șablonul general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/* NU FACE CONVERSIA NICI (char *) --&gt; (const char *) şi nici (const char *) --&gt; (char *) */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argc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argv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[])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char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]=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abc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v2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]=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bcd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bc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)&lt;&lt;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v2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)&lt;&lt;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)&lt;&lt;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1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39</a:t>
            </a:fld>
            <a:endParaRPr/>
          </a:p>
        </p:txBody>
      </p:sp>
      <p:sp>
        <p:nvSpPr>
          <p:cNvPr id="554" name="Google Shape;554;p5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55" name="Google Shape;55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51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57" name="Google Shape;557;p51"/>
          <p:cNvSpPr txBox="1"/>
          <p:nvPr/>
        </p:nvSpPr>
        <p:spPr>
          <a:xfrm>
            <a:off x="274637" y="1271587"/>
            <a:ext cx="9531350" cy="31337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Diferită de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 cu overload pe funcții (doar că acum sunt funcții generice)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Simplu: la fel ca la funcțiile normale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/>
          <p:nvPr/>
        </p:nvSpPr>
        <p:spPr>
          <a:xfrm>
            <a:off x="9440800" y="7062850"/>
            <a:ext cx="492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 se regaseste in limbajele nepolimorfice (expl. C), intrucat nu e nevoie de informatie la executie, pentru ca tipul fiecarui obiect este cunoscut la compilare (expl. in timpul scrierii);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limbajele polimorfice (expl. C++) pot aparea situatii in care tipul unui obiect nu este cunoscut pana la executia programului;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implementeaza polimorfismul prin mostenire, functii virtuale si pointeri catre clasa de baza care pot fi utilizati pentru a arata catre obiecte din clase derivate, deci nu se poate sti a-priori tipul obiectului catre care se pointeaza. 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Determinarea se face la executie, folosind RTTI.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2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40</a:t>
            </a:fld>
            <a:endParaRPr/>
          </a:p>
        </p:txBody>
      </p:sp>
      <p:sp>
        <p:nvSpPr>
          <p:cNvPr id="566" name="Google Shape;566;p5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67" name="Google Shape;567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52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69" name="Google Shape;569;p52"/>
          <p:cNvSpPr txBox="1"/>
          <p:nvPr/>
        </p:nvSpPr>
        <p:spPr>
          <a:xfrm>
            <a:off x="274637" y="1271587"/>
            <a:ext cx="9531350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First version of f() template.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Inside f(X a)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69696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Second version of f() template.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Inside f(X a, Y b)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calls f(X)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calls f(X, Y)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3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41</a:t>
            </a:fld>
            <a:endParaRPr/>
          </a:p>
        </p:txBody>
      </p:sp>
      <p:sp>
        <p:nvSpPr>
          <p:cNvPr id="578" name="Google Shape;578;p5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79" name="Google Shape;579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53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81" name="Google Shape;581;p53"/>
          <p:cNvSpPr txBox="1"/>
          <p:nvPr/>
        </p:nvSpPr>
        <p:spPr>
          <a:xfrm>
            <a:off x="274637" y="1271587"/>
            <a:ext cx="9531350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ce funcție se apelează (ordinea de alegere)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 1 potrivire FĂRĂ CONVERSIE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prioritate  varianta non-template, 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apoi template fără parametri,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apoi template cu 1 parametru , 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apoi template cu mai mulți parametrii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pas 2 dacă nu există potrivire exactă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conversie DOAR la varianta non-template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42</a:t>
            </a:fld>
            <a:endParaRPr/>
          </a:p>
        </p:txBody>
      </p:sp>
      <p:sp>
        <p:nvSpPr>
          <p:cNvPr id="590" name="Google Shape;590;p5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91" name="Google Shape;59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54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93" name="Google Shape;593;p54"/>
          <p:cNvSpPr txBox="1"/>
          <p:nvPr/>
        </p:nvSpPr>
        <p:spPr>
          <a:xfrm>
            <a:off x="163512" y="1271587"/>
            <a:ext cx="9642475" cy="5200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funcție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apelează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ordinea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alegere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f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 =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('a');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T=double;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float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//non-template float ,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template&lt;&gt;,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 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template&lt;&gt;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 general cu T=float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template&lt;&gt;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 general cu T=float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5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43</a:t>
            </a:fld>
            <a:endParaRPr/>
          </a:p>
        </p:txBody>
      </p:sp>
      <p:sp>
        <p:nvSpPr>
          <p:cNvPr id="602" name="Google Shape;602;p5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03" name="Google Shape;60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55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05" name="Google Shape;605;p55"/>
          <p:cNvSpPr txBox="1"/>
          <p:nvPr/>
        </p:nvSpPr>
        <p:spPr>
          <a:xfrm>
            <a:off x="274637" y="1271587"/>
            <a:ext cx="8751887" cy="5911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Utilizarea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parametrilor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standard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-un template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TABWIDTH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Display data at specified tab position.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data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--)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   for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TABWIDTH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This is a test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'X'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6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44</a:t>
            </a:fld>
            <a:endParaRPr/>
          </a:p>
        </p:txBody>
      </p:sp>
      <p:sp>
        <p:nvSpPr>
          <p:cNvPr id="614" name="Google Shape;614;p5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15" name="Google Shape;615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56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17" name="Google Shape;617;p56"/>
          <p:cNvSpPr txBox="1"/>
          <p:nvPr/>
        </p:nvSpPr>
        <p:spPr>
          <a:xfrm>
            <a:off x="274625" y="1271574"/>
            <a:ext cx="9531300" cy="49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 pentru clase nu pentru funcții.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Clasa conține toți algoritmii necesari să lucreze pe un anumit tip de date.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 nou algoritmii pot fi generalizați, șabloane.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Specificăm tipul de date pe care lucrăm când obiectele din clasa respectivă sunt create.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Funcțiile membru ale unei clase generice sunt şi ele generice (în mod automat).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 e necesar să le specificăm cu template</a:t>
            </a:r>
            <a:r>
              <a:rPr lang="en-US" sz="2000"/>
              <a:t> daca sunt definite in clasa. 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</a:rPr>
              <a:t>este necesar să le specificăm cu template dacă le definim în afara clasei.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7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45</a:t>
            </a:fld>
            <a:endParaRPr/>
          </a:p>
        </p:txBody>
      </p:sp>
      <p:sp>
        <p:nvSpPr>
          <p:cNvPr id="626" name="Google Shape;626;p5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27" name="Google Shape;627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7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29" name="Google Shape;629;p57"/>
          <p:cNvSpPr txBox="1"/>
          <p:nvPr/>
        </p:nvSpPr>
        <p:spPr>
          <a:xfrm>
            <a:off x="274637" y="1271587"/>
            <a:ext cx="953135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Cozi, stive, liste înlănțuite, arbori de sortare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este tipul de date parametrizat.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este precizat când clasa e instanţiată.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avea mai multe tipuri (separate prin virgulă)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57"/>
          <p:cNvSpPr/>
          <p:nvPr/>
        </p:nvSpPr>
        <p:spPr>
          <a:xfrm>
            <a:off x="239712" y="2408237"/>
            <a:ext cx="5562600" cy="1981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8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46</a:t>
            </a:fld>
            <a:endParaRPr/>
          </a:p>
        </p:txBody>
      </p:sp>
      <p:sp>
        <p:nvSpPr>
          <p:cNvPr id="639" name="Google Shape;639;p5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40" name="Google Shape;640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58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42" name="Google Shape;642;p58"/>
          <p:cNvSpPr txBox="1"/>
          <p:nvPr/>
        </p:nvSpPr>
        <p:spPr>
          <a:xfrm>
            <a:off x="274637" y="1271587"/>
            <a:ext cx="4284662" cy="5619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dim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v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&gt;::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3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643" name="Google Shape;643;p58"/>
          <p:cNvSpPr txBox="1"/>
          <p:nvPr/>
        </p:nvSpPr>
        <p:spPr>
          <a:xfrm>
            <a:off x="5492750" y="1354137"/>
            <a:ext cx="3884612" cy="570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&gt;::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3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vector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ob1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ob1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ob1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vector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ob2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9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47</a:t>
            </a:fld>
            <a:endParaRPr/>
          </a:p>
        </p:txBody>
      </p:sp>
      <p:sp>
        <p:nvSpPr>
          <p:cNvPr id="652" name="Google Shape;652;p5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53" name="Google Shape;65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59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55" name="Google Shape;655;p59"/>
          <p:cNvSpPr txBox="1"/>
          <p:nvPr/>
        </p:nvSpPr>
        <p:spPr>
          <a:xfrm>
            <a:off x="274637" y="1271587"/>
            <a:ext cx="84851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sz="2000" b="1" i="1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date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clasă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Type1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Type2 j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Type1 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 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'\n'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0.23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'X'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Templates add power.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show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, double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ob2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show char, char *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0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48</a:t>
            </a:fld>
            <a:endParaRPr/>
          </a:p>
        </p:txBody>
      </p:sp>
      <p:sp>
        <p:nvSpPr>
          <p:cNvPr id="664" name="Google Shape;664;p6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65" name="Google Shape;665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60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67" name="Google Shape;667;p60"/>
          <p:cNvSpPr txBox="1"/>
          <p:nvPr/>
        </p:nvSpPr>
        <p:spPr>
          <a:xfrm>
            <a:off x="274637" y="1271587"/>
            <a:ext cx="84851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Șabloanele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folosesc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operatorii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suprascriși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student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string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float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vârstă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Primul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mare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else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Al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doilea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mare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maxim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ok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maxim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trebui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definit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student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60"/>
          <p:cNvSpPr/>
          <p:nvPr/>
        </p:nvSpPr>
        <p:spPr>
          <a:xfrm>
            <a:off x="0" y="2179637"/>
            <a:ext cx="3505200" cy="13716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60"/>
          <p:cNvSpPr/>
          <p:nvPr/>
        </p:nvSpPr>
        <p:spPr>
          <a:xfrm>
            <a:off x="2068512" y="6218237"/>
            <a:ext cx="54864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1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49</a:t>
            </a:fld>
            <a:endParaRPr/>
          </a:p>
        </p:txBody>
      </p:sp>
      <p:sp>
        <p:nvSpPr>
          <p:cNvPr id="678" name="Google Shape;678;p6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79" name="Google Shape;679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61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81" name="Google Shape;681;p61"/>
          <p:cNvSpPr txBox="1"/>
          <p:nvPr/>
        </p:nvSpPr>
        <p:spPr>
          <a:xfrm>
            <a:off x="274637" y="1271587"/>
            <a:ext cx="8485187" cy="46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Șabloanele se folosesc cu operatorii suprascriși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pot specifica şi argumente valori în definirea claselor generalizate.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După “template” dăm tipurile parametrizate cât şi “parametri normali” (ca la funcții).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Acești “param. normali” pot fi int, pointeri sau referințe; trebuiesc să fie cunoscuți la compilare: tratați ca şi constante.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tip1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tip2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9317750" y="7062850"/>
            <a:ext cx="615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-"/>
            </a:pP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pentru a obtine tipul obiectului;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-"/>
            </a:pP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uzual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typeid(object)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 obiectului: predefinit sau definit de utilizator;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typeid - returneaza o referinta catre un obiect de tip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type_info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descrie tipul obiectului;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</a:t>
            </a:r>
            <a:r>
              <a:rPr lang="en-US" sz="2000" b="1">
                <a:solidFill>
                  <a:srgbClr val="0000FF"/>
                </a:solidFill>
              </a:rPr>
              <a:t>NULL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 genereaza exceptie: bad_typeid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2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50</a:t>
            </a:fld>
            <a:endParaRPr/>
          </a:p>
        </p:txBody>
      </p:sp>
      <p:sp>
        <p:nvSpPr>
          <p:cNvPr id="690" name="Google Shape;690;p6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91" name="Google Shape;69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62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93" name="Google Shape;693;p62"/>
          <p:cNvSpPr txBox="1"/>
          <p:nvPr/>
        </p:nvSpPr>
        <p:spPr>
          <a:xfrm>
            <a:off x="274637" y="1271587"/>
            <a:ext cx="9017000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Specializări explicite pentru clase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fel ca la șabloanele pentru funcții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folosește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3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51</a:t>
            </a:fld>
            <a:endParaRPr/>
          </a:p>
        </p:txBody>
      </p:sp>
      <p:sp>
        <p:nvSpPr>
          <p:cNvPr id="702" name="Google Shape;702;p6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03" name="Google Shape;703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63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05" name="Google Shape;705;p63"/>
          <p:cNvSpPr txBox="1"/>
          <p:nvPr/>
        </p:nvSpPr>
        <p:spPr>
          <a:xfrm>
            <a:off x="163512" y="1341437"/>
            <a:ext cx="6289675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Specializare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clasă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template &lt;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typename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T&gt;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unsigned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r>
              <a:rPr lang="en-US" sz="2000" b="0" i="0" u="none" dirty="0" err="1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706" name="Google Shape;706;p63"/>
          <p:cNvSpPr txBox="1"/>
          <p:nvPr/>
        </p:nvSpPr>
        <p:spPr>
          <a:xfrm>
            <a:off x="6107112" y="2022475"/>
            <a:ext cx="3657600" cy="425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4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52</a:t>
            </a:fld>
            <a:endParaRPr/>
          </a:p>
        </p:txBody>
      </p:sp>
      <p:sp>
        <p:nvSpPr>
          <p:cNvPr id="715" name="Google Shape;715;p6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16" name="Google Shape;716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64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18" name="Google Shape;718;p64"/>
          <p:cNvSpPr txBox="1"/>
          <p:nvPr/>
        </p:nvSpPr>
        <p:spPr>
          <a:xfrm>
            <a:off x="274637" y="1271587"/>
            <a:ext cx="901700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Argumente default şi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avea valori default pentru tipurile parametrizate.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myclass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Dacă instanţiem myclass fără să precizăm un tip de date atunci int este tipul de date folosit pentru șablon.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posibil să avem valori default şi pentru argumentele valori (nu tipuri).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64"/>
          <p:cNvSpPr/>
          <p:nvPr/>
        </p:nvSpPr>
        <p:spPr>
          <a:xfrm>
            <a:off x="239712" y="3094037"/>
            <a:ext cx="54864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5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53</a:t>
            </a:fld>
            <a:endParaRPr/>
          </a:p>
        </p:txBody>
      </p:sp>
      <p:sp>
        <p:nvSpPr>
          <p:cNvPr id="728" name="Google Shape;728;p6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29" name="Google Shape;729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5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31" name="Google Shape;731;p65"/>
          <p:cNvSpPr txBox="1"/>
          <p:nvPr/>
        </p:nvSpPr>
        <p:spPr>
          <a:xfrm>
            <a:off x="274637" y="1271587"/>
            <a:ext cx="9017000" cy="58769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Argumente default şi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size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atype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size of array is passed in size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800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size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&gt;::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intarray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integer array, size 100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doublearray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double array, default size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defarray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default to int array of size 10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65"/>
          <p:cNvSpPr/>
          <p:nvPr/>
        </p:nvSpPr>
        <p:spPr>
          <a:xfrm>
            <a:off x="163512" y="2179637"/>
            <a:ext cx="54864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65"/>
          <p:cNvSpPr/>
          <p:nvPr/>
        </p:nvSpPr>
        <p:spPr>
          <a:xfrm>
            <a:off x="315912" y="4313237"/>
            <a:ext cx="8534400" cy="838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6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54</a:t>
            </a:fld>
            <a:endParaRPr/>
          </a:p>
        </p:txBody>
      </p:sp>
      <p:sp>
        <p:nvSpPr>
          <p:cNvPr id="742" name="Google Shape;742;p6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43" name="Google Shape;743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6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45" name="Google Shape;745;p66"/>
          <p:cNvSpPr txBox="1"/>
          <p:nvPr/>
        </p:nvSpPr>
        <p:spPr>
          <a:xfrm>
            <a:off x="274637" y="1271587"/>
            <a:ext cx="9531350" cy="5445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 unui obiect care este o instanţă a unei clase template este determinat, în parte, de tipul datelor utilizate în cadrul datelor generice când obiectul este instanţiat.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instanţe de tipuri diferite au fost create cu date diferite.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myclass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myclass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a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7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55</a:t>
            </a:fld>
            <a:endParaRPr/>
          </a:p>
        </p:txBody>
      </p:sp>
      <p:sp>
        <p:nvSpPr>
          <p:cNvPr id="754" name="Google Shape;754;p6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55" name="Google Shape;755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67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57" name="Google Shape;757;p67"/>
          <p:cNvSpPr txBox="1"/>
          <p:nvPr/>
        </p:nvSpPr>
        <p:spPr>
          <a:xfrm>
            <a:off x="274637" y="1271587"/>
            <a:ext cx="9531350" cy="5705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clasele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template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7.2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603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Type of o1 is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Type of o2 is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Type of o3 is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o1 and o2 are the same type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else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o1 and o3 are different types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8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56</a:t>
            </a:fld>
            <a:endParaRPr/>
          </a:p>
        </p:txBody>
      </p:sp>
      <p:sp>
        <p:nvSpPr>
          <p:cNvPr id="766" name="Google Shape;766;p6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67" name="Google Shape;767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68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69" name="Google Shape;769;p68"/>
          <p:cNvSpPr txBox="1"/>
          <p:nvPr/>
        </p:nvSpPr>
        <p:spPr>
          <a:xfrm>
            <a:off x="274637" y="1271587"/>
            <a:ext cx="9531350" cy="417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 şi clasele template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//Afisare compilator personal: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o1 is 7myclassIiE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o2 is 7myclassIiE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o3 is 7myclassIdE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 and o2 are the same type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 and o3 are different types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9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57</a:t>
            </a:fld>
            <a:endParaRPr/>
          </a:p>
        </p:txBody>
      </p:sp>
      <p:sp>
        <p:nvSpPr>
          <p:cNvPr id="778" name="Google Shape;778;p6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79" name="Google Shape;779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69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81" name="Google Shape;781;p69"/>
          <p:cNvSpPr txBox="1"/>
          <p:nvPr/>
        </p:nvSpPr>
        <p:spPr>
          <a:xfrm>
            <a:off x="274625" y="1271572"/>
            <a:ext cx="9531300" cy="54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 unui obiect care este o instanţă a unei clase template este determinat, în parte, de tipul datelor utilizate în cadrul datelor generice când obiectul este instanţiat.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instanţe de tipuri diferite au fost create cu date diferite.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myclass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şi myclass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sunt 2 instanţe diferite.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 se poate folosi d</a:t>
            </a:r>
            <a:r>
              <a:rPr lang="en-US" sz="2000" b="1" i="1">
                <a:solidFill>
                  <a:srgbClr val="0000FF"/>
                </a:solidFill>
              </a:rPr>
              <a:t>y</a:t>
            </a: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namic_cast pentru a schimba tipul unui pointer dintr-o instanţă într-un pointer dintr-o instanţă diferită.</a:t>
            </a:r>
            <a:endParaRPr sz="2000" u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Ideal, folosim templates pentru polimorfism la compilare. Dynamic_cast este la runtime si este mai costisitor.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70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58</a:t>
            </a:fld>
            <a:endParaRPr/>
          </a:p>
        </p:txBody>
      </p:sp>
      <p:sp>
        <p:nvSpPr>
          <p:cNvPr id="790" name="Google Shape;790;p7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91" name="Google Shape;791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70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93" name="Google Shape;793;p70"/>
          <p:cNvSpPr txBox="1"/>
          <p:nvPr/>
        </p:nvSpPr>
        <p:spPr>
          <a:xfrm>
            <a:off x="87312" y="1271587"/>
            <a:ext cx="4800600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protected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T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virtual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94" name="Google Shape;794;p70"/>
          <p:cNvSpPr txBox="1"/>
          <p:nvPr/>
        </p:nvSpPr>
        <p:spPr>
          <a:xfrm>
            <a:off x="4583112" y="1404937"/>
            <a:ext cx="5349875" cy="565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(&amp;s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if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Cast from SqrNum&lt;int&gt;* to Num&lt;int&gt;* OK.</a:t>
            </a:r>
            <a:r>
              <a:rPr lang="en-US" sz="18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Value is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getval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else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95" name="Google Shape;795;p70"/>
          <p:cNvSpPr/>
          <p:nvPr/>
        </p:nvSpPr>
        <p:spPr>
          <a:xfrm>
            <a:off x="4659312" y="4237037"/>
            <a:ext cx="5029200" cy="6858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6" name="Google Shape;796;p70"/>
          <p:cNvCxnSpPr/>
          <p:nvPr/>
        </p:nvCxnSpPr>
        <p:spPr>
          <a:xfrm>
            <a:off x="4506912" y="1265237"/>
            <a:ext cx="0" cy="60198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71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59</a:t>
            </a:fld>
            <a:endParaRPr/>
          </a:p>
        </p:txBody>
      </p:sp>
      <p:sp>
        <p:nvSpPr>
          <p:cNvPr id="805" name="Google Shape;805;p7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806" name="Google Shape;806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71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1265237"/>
            <a:ext cx="46116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protected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virtual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4583112" y="1404937"/>
            <a:ext cx="5497512" cy="555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(&amp;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nob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18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   {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Cast from Num&lt;int&gt;* to SqrNum&lt;int&gt;* not OK.</a:t>
            </a:r>
            <a:r>
              <a:rPr lang="en-US" sz="14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Can't cast a pointer to a base object into</a:t>
            </a:r>
            <a:r>
              <a:rPr lang="en-US" sz="16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 pointer to a derived object.</a:t>
            </a:r>
            <a:r>
              <a:rPr lang="en-US" sz="18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810" name="Google Shape;810;p71"/>
          <p:cNvCxnSpPr/>
          <p:nvPr/>
        </p:nvCxnSpPr>
        <p:spPr>
          <a:xfrm>
            <a:off x="4506912" y="1265237"/>
            <a:ext cx="0" cy="60198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1" name="Google Shape;811;p71"/>
          <p:cNvSpPr/>
          <p:nvPr/>
        </p:nvSpPr>
        <p:spPr>
          <a:xfrm>
            <a:off x="4594225" y="4541837"/>
            <a:ext cx="5486400" cy="914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9388050" y="7062850"/>
            <a:ext cx="5457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273925" y="1272050"/>
            <a:ext cx="9532800" cy="53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Clasa type_info</a:t>
            </a:r>
            <a:endParaRPr sz="20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Membri publici: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operator==(const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operator!=(const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 doua obiecte se poate verifica daca au sau nu acelasi tip;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before(const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verifica daca un type_info precede un alt type_info: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if(typeid(obiect1).before(typeid(obiect2))) 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foloseste in implementarea type_info ca si chei pentru o structura;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 char *name( 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sirul exact intors depinde de compilator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dar contine si tipul obiectului.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72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60</a:t>
            </a:fld>
            <a:endParaRPr/>
          </a:p>
        </p:txBody>
      </p:sp>
      <p:sp>
        <p:nvSpPr>
          <p:cNvPr id="820" name="Google Shape;820;p7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821" name="Google Shape;821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72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823" name="Google Shape;823;p72"/>
          <p:cNvSpPr txBox="1"/>
          <p:nvPr/>
        </p:nvSpPr>
        <p:spPr>
          <a:xfrm>
            <a:off x="0" y="1265237"/>
            <a:ext cx="46116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protected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virtual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72"/>
          <p:cNvSpPr txBox="1"/>
          <p:nvPr/>
        </p:nvSpPr>
        <p:spPr>
          <a:xfrm>
            <a:off x="4748212" y="1404937"/>
            <a:ext cx="5184775" cy="555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cout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2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Can't cast from Num&lt;double&gt;* to Num&lt;int&gt;*.</a:t>
            </a:r>
            <a:r>
              <a:rPr lang="en-US" sz="12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2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cout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These are two different types.</a:t>
            </a:r>
            <a:r>
              <a:rPr lang="en-US" sz="16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5" name="Google Shape;825;p72"/>
          <p:cNvCxnSpPr/>
          <p:nvPr/>
        </p:nvCxnSpPr>
        <p:spPr>
          <a:xfrm>
            <a:off x="4583112" y="1265237"/>
            <a:ext cx="0" cy="60198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6" name="Google Shape;826;p72"/>
          <p:cNvSpPr/>
          <p:nvPr/>
        </p:nvSpPr>
        <p:spPr>
          <a:xfrm>
            <a:off x="4594225" y="4541837"/>
            <a:ext cx="5486400" cy="533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73"/>
          <p:cNvSpPr txBox="1"/>
          <p:nvPr/>
        </p:nvSpPr>
        <p:spPr>
          <a:xfrm>
            <a:off x="9236075" y="7062787"/>
            <a:ext cx="6985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61</a:t>
            </a:fld>
            <a:endParaRPr/>
          </a:p>
        </p:txBody>
      </p:sp>
      <p:sp>
        <p:nvSpPr>
          <p:cNvPr id="835" name="Google Shape;835;p7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36" name="Google Shape;836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73"/>
          <p:cNvSpPr txBox="1"/>
          <p:nvPr/>
        </p:nvSpPr>
        <p:spPr>
          <a:xfrm>
            <a:off x="2322512" y="836612"/>
            <a:ext cx="5540375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Perspective</a:t>
            </a:r>
            <a:endParaRPr/>
          </a:p>
        </p:txBody>
      </p:sp>
      <p:sp>
        <p:nvSpPr>
          <p:cNvPr id="838" name="Google Shape;838;p73"/>
          <p:cNvSpPr txBox="1"/>
          <p:nvPr/>
        </p:nvSpPr>
        <p:spPr>
          <a:xfrm>
            <a:off x="1136650" y="1879600"/>
            <a:ext cx="8232775" cy="460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Cursul 10: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Pointeri, Const, static in C++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Controlul tipului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în timpul rulării programului în C++.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Mecanisme de tip RTTI (Run Time Type Identification).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Moştenire multiplă şi identificatori de tip (dynamic_cast, typeid).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>
            <a:off x="9405650" y="7062850"/>
            <a:ext cx="5280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273925" y="1272050"/>
            <a:ext cx="95328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predefinite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typeinfo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 {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a, b;     float c;    char *p;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 of a is: " &lt;&lt;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(a).name()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 of c is: " &lt;&lt;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(c).name()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 of p is: " &lt;&lt;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(p).name()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==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types of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j are the same\n";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if(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!=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types of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f are not the same\n";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compilatorul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personal s-au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(pt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f(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float)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Pc(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char*)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>
            <a:off x="9282575" y="7062850"/>
            <a:ext cx="6510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273925" y="1272050"/>
            <a:ext cx="9532800" cy="54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Exemplu cu tipuri definite de utilizator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myclass1{ …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myclass2{ …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myclass1 ob1;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myclass2 ob2;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"The type of ob1 is: " &lt;&lt;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typeid(ob1).name()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&lt;&lt;endl;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cout &lt;&lt; "The type of ob2 is: " &lt;&lt;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typeid(ob2).name()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if(typeid(ob1) != typeid(ob2)) cout &lt;&lt; "ob1 and ob2 are of differing types\n";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Pe compilatorul personal s-au afisat: 8myclass1 (pt ob1), 8myclass2(pentru ob2);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9317750" y="7062850"/>
            <a:ext cx="615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Cea mai importanta utilizare a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- tipuri polimorfice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Baza {public: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virtual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void f () { } };// tip polimorfic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     Baza *p, b;    Derivata1 d1;    Derivata2 d2;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"p is pointing to an object of type "&lt;&lt;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typeid(*p)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&amp;d1;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"p is pointing to an object of type " &lt;&lt;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typeid(*p)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&amp;d2;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"p is pointing to an object of type " 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typeid(*p)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Pe compilatorul personal s-au afisat: 4Baza; 9Derivata1; 9Derivata2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03E7E4E3923C42A9BBD5B5439166A1" ma:contentTypeVersion="2" ma:contentTypeDescription="Creați un document nou." ma:contentTypeScope="" ma:versionID="b125ad363606fae0bb3801c905242008">
  <xsd:schema xmlns:xsd="http://www.w3.org/2001/XMLSchema" xmlns:xs="http://www.w3.org/2001/XMLSchema" xmlns:p="http://schemas.microsoft.com/office/2006/metadata/properties" xmlns:ns2="cdec7f5a-2f9d-4468-979b-07449d049927" targetNamespace="http://schemas.microsoft.com/office/2006/metadata/properties" ma:root="true" ma:fieldsID="e990025a2074818286aaf58b32dc2476" ns2:_="">
    <xsd:import namespace="cdec7f5a-2f9d-4468-979b-07449d0499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ec7f5a-2f9d-4468-979b-07449d0499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A5AB6D-29BE-4D41-B178-0422384D6AA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C94C941-CF78-4890-8A3A-12B353F5DA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9D76AD-F09E-49B0-868B-4CA354EB88AA}"/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5399</Words>
  <Application>Microsoft Office PowerPoint</Application>
  <PresentationFormat>Custom</PresentationFormat>
  <Paragraphs>1376</Paragraphs>
  <Slides>61</Slides>
  <Notes>61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Admin</cp:lastModifiedBy>
  <cp:revision>5</cp:revision>
  <dcterms:modified xsi:type="dcterms:W3CDTF">2022-04-08T03:50:37Z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0x010100A603E7E4E3923C42A9BBD5B5439166A1</vt:lpwstr>
  </property>
</Properties>
</file>