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6.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65.xml" ContentType="application/vnd.openxmlformats-officedocument.presentationml.slide+xml"/>
  <Override PartName="/ppt/slides/slide148.xml" ContentType="application/vnd.openxmlformats-officedocument.presentationml.slide+xml"/>
  <Override PartName="/ppt/slides/slide15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60.xml" ContentType="application/vnd.openxmlformats-officedocument.presentationml.slide+xml"/>
  <Override PartName="/ppt/slides/slide35.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64.xml" ContentType="application/vnd.openxmlformats-officedocument.presentationml.slide+xml"/>
  <Override PartName="/ppt/slides/slide54.xml" ContentType="application/vnd.openxmlformats-officedocument.presentationml.slide+xml"/>
  <Override PartName="/ppt/slides/slide59.xml" ContentType="application/vnd.openxmlformats-officedocument.presentationml.slide+xml"/>
  <Override PartName="/ppt/slides/slide52.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53.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4.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41"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7" r:id="rId31"/>
    <p:sldId id="288" r:id="rId32"/>
    <p:sldId id="284" r:id="rId33"/>
    <p:sldId id="285" r:id="rId34"/>
    <p:sldId id="286" r:id="rId35"/>
    <p:sldId id="289" r:id="rId36"/>
    <p:sldId id="290" r:id="rId37"/>
    <p:sldId id="291" r:id="rId38"/>
    <p:sldId id="292" r:id="rId39"/>
    <p:sldId id="293" r:id="rId40"/>
    <p:sldId id="294" r:id="rId41"/>
    <p:sldId id="298" r:id="rId42"/>
    <p:sldId id="295" r:id="rId43"/>
    <p:sldId id="296"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2" r:id="rId77"/>
    <p:sldId id="333" r:id="rId78"/>
    <p:sldId id="334" r:id="rId79"/>
    <p:sldId id="335" r:id="rId80"/>
    <p:sldId id="336" r:id="rId81"/>
    <p:sldId id="337" r:id="rId82"/>
    <p:sldId id="338" r:id="rId83"/>
    <p:sldId id="339" r:id="rId84"/>
    <p:sldId id="331" r:id="rId85"/>
    <p:sldId id="340" r:id="rId86"/>
    <p:sldId id="342" r:id="rId87"/>
    <p:sldId id="343" r:id="rId88"/>
    <p:sldId id="345" r:id="rId89"/>
    <p:sldId id="346" r:id="rId90"/>
    <p:sldId id="347" r:id="rId91"/>
    <p:sldId id="344"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5" r:id="rId109"/>
    <p:sldId id="364"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408" r:id="rId143"/>
    <p:sldId id="398" r:id="rId144"/>
    <p:sldId id="399" r:id="rId145"/>
    <p:sldId id="400" r:id="rId146"/>
    <p:sldId id="401" r:id="rId147"/>
    <p:sldId id="402" r:id="rId148"/>
    <p:sldId id="403" r:id="rId149"/>
    <p:sldId id="404" r:id="rId150"/>
    <p:sldId id="405" r:id="rId151"/>
    <p:sldId id="406" r:id="rId152"/>
    <p:sldId id="407" r:id="rId153"/>
    <p:sldId id="409" r:id="rId154"/>
    <p:sldId id="410" r:id="rId155"/>
    <p:sldId id="411" r:id="rId1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customXml" Target="../customXml/item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customXml" Target="../customXml/item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F9D530-83A6-4D39-8DDD-F516005FBE2E}" type="datetimeFigureOut">
              <a:rPr lang="en-US" smtClean="0"/>
              <a:t>15-Dec-22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8D5181-A246-4ADC-AC00-1B87131726D9}" type="slidenum">
              <a:rPr lang="en-US" smtClean="0"/>
              <a:t>‹#›</a:t>
            </a:fld>
            <a:endParaRPr lang="en-US"/>
          </a:p>
        </p:txBody>
      </p:sp>
    </p:spTree>
    <p:extLst>
      <p:ext uri="{BB962C8B-B14F-4D97-AF65-F5344CB8AC3E}">
        <p14:creationId xmlns:p14="http://schemas.microsoft.com/office/powerpoint/2010/main" val="192336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8D5181-A246-4ADC-AC00-1B87131726D9}" type="slidenum">
              <a:rPr lang="en-US" smtClean="0"/>
              <a:t>97</a:t>
            </a:fld>
            <a:endParaRPr lang="en-US"/>
          </a:p>
        </p:txBody>
      </p:sp>
    </p:spTree>
    <p:extLst>
      <p:ext uri="{BB962C8B-B14F-4D97-AF65-F5344CB8AC3E}">
        <p14:creationId xmlns:p14="http://schemas.microsoft.com/office/powerpoint/2010/main" val="103611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15-Dec-22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HTML</a:t>
            </a:r>
            <a:endParaRPr lang="en-US" dirty="0"/>
          </a:p>
        </p:txBody>
      </p:sp>
      <p:sp>
        <p:nvSpPr>
          <p:cNvPr id="3" name="Subtitle 2"/>
          <p:cNvSpPr>
            <a:spLocks noGrp="1"/>
          </p:cNvSpPr>
          <p:nvPr>
            <p:ph type="subTitle" idx="1"/>
          </p:nvPr>
        </p:nvSpPr>
        <p:spPr/>
        <p:txBody>
          <a:bodyPr/>
          <a:lstStyle/>
          <a:p>
            <a:r>
              <a:rPr lang="en-US" dirty="0"/>
              <a:t>Hyper Text Markup Language</a:t>
            </a:r>
          </a:p>
        </p:txBody>
      </p:sp>
    </p:spTree>
    <p:extLst>
      <p:ext uri="{BB962C8B-B14F-4D97-AF65-F5344CB8AC3E}">
        <p14:creationId xmlns:p14="http://schemas.microsoft.com/office/powerpoint/2010/main" val="2322577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975" y="1801019"/>
            <a:ext cx="7258050"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62079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Table - </a:t>
            </a:r>
            <a:r>
              <a:rPr lang="en-US" b="1" dirty="0" err="1" smtClean="0"/>
              <a:t>Colspan</a:t>
            </a:r>
            <a:endParaRPr lang="en-US" dirty="0"/>
          </a:p>
        </p:txBody>
      </p:sp>
      <p:sp>
        <p:nvSpPr>
          <p:cNvPr id="3" name="Content Placeholder 2"/>
          <p:cNvSpPr>
            <a:spLocks noGrp="1"/>
          </p:cNvSpPr>
          <p:nvPr>
            <p:ph idx="1"/>
          </p:nvPr>
        </p:nvSpPr>
        <p:spPr/>
        <p:txBody>
          <a:bodyPr>
            <a:normAutofit/>
          </a:bodyPr>
          <a:lstStyle/>
          <a:p>
            <a:r>
              <a:rPr lang="en-US" dirty="0"/>
              <a:t>To make a cell span over multiple columns, use the </a:t>
            </a:r>
            <a:r>
              <a:rPr lang="en-US" dirty="0" err="1"/>
              <a:t>colspan</a:t>
            </a:r>
            <a:r>
              <a:rPr lang="en-US" dirty="0"/>
              <a:t> </a:t>
            </a:r>
            <a:r>
              <a:rPr lang="en-US" dirty="0" smtClean="0"/>
              <a:t>attribute</a:t>
            </a:r>
            <a:endParaRPr lang="en-US" dirty="0"/>
          </a:p>
          <a:p>
            <a:r>
              <a:rPr lang="en-US" b="1" dirty="0"/>
              <a:t>Note:</a:t>
            </a:r>
            <a:r>
              <a:rPr lang="en-US" dirty="0"/>
              <a:t> The value of the </a:t>
            </a:r>
            <a:r>
              <a:rPr lang="en-US" dirty="0" err="1"/>
              <a:t>colspan</a:t>
            </a:r>
            <a:r>
              <a:rPr lang="en-US" dirty="0"/>
              <a:t> attribute represents the number of columns to </a:t>
            </a:r>
            <a:r>
              <a:rPr lang="en-US" dirty="0" smtClean="0"/>
              <a:t>span</a:t>
            </a:r>
            <a:endParaRPr lang="en-US" dirty="0"/>
          </a:p>
        </p:txBody>
      </p:sp>
    </p:spTree>
    <p:extLst>
      <p:ext uri="{BB962C8B-B14F-4D97-AF65-F5344CB8AC3E}">
        <p14:creationId xmlns:p14="http://schemas.microsoft.com/office/powerpoint/2010/main" val="29806905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85000" lnSpcReduction="20000"/>
          </a:bodyPr>
          <a:lstStyle/>
          <a:p>
            <a:r>
              <a:rPr lang="en-US" b="1" dirty="0"/>
              <a:t>Example</a:t>
            </a:r>
          </a:p>
          <a:p>
            <a:r>
              <a:rPr lang="en-US" dirty="0"/>
              <a:t>&lt;table&gt;</a:t>
            </a:r>
            <a:br>
              <a:rPr lang="en-US" dirty="0"/>
            </a:br>
            <a:r>
              <a:rPr lang="en-US" dirty="0"/>
              <a:t>  &lt;</a:t>
            </a:r>
            <a:r>
              <a:rPr lang="en-US" dirty="0" err="1"/>
              <a:t>tr</a:t>
            </a:r>
            <a:r>
              <a:rPr lang="en-US" dirty="0"/>
              <a:t>&gt;</a:t>
            </a:r>
            <a:br>
              <a:rPr lang="en-US" dirty="0"/>
            </a:br>
            <a:r>
              <a:rPr lang="en-US" dirty="0"/>
              <a:t>    &lt;</a:t>
            </a:r>
            <a:r>
              <a:rPr lang="en-US" dirty="0" err="1"/>
              <a:t>th</a:t>
            </a:r>
            <a:r>
              <a:rPr lang="en-US" dirty="0"/>
              <a:t> </a:t>
            </a:r>
            <a:r>
              <a:rPr lang="en-US" dirty="0" err="1"/>
              <a:t>colspan</a:t>
            </a:r>
            <a:r>
              <a:rPr lang="en-US" dirty="0"/>
              <a:t>="2"&gt;Name&lt;/</a:t>
            </a:r>
            <a:r>
              <a:rPr lang="en-US" dirty="0" err="1"/>
              <a:t>th</a:t>
            </a:r>
            <a:r>
              <a:rPr lang="en-US" dirty="0"/>
              <a:t>&gt;</a:t>
            </a:r>
            <a:br>
              <a:rPr lang="en-US" dirty="0"/>
            </a:br>
            <a:r>
              <a:rPr lang="en-US" dirty="0"/>
              <a:t>    &lt;</a:t>
            </a:r>
            <a:r>
              <a:rPr lang="en-US" dirty="0" err="1"/>
              <a:t>th</a:t>
            </a:r>
            <a:r>
              <a:rPr lang="en-US" dirty="0"/>
              <a:t>&gt;Age&lt;/</a:t>
            </a:r>
            <a:r>
              <a:rPr lang="en-US" dirty="0" err="1"/>
              <a:t>th</a:t>
            </a:r>
            <a:r>
              <a:rPr lang="en-US" dirty="0"/>
              <a:t>&gt;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&lt;td&gt;Jill&lt;/td&gt;</a:t>
            </a:r>
            <a:br>
              <a:rPr lang="en-US" dirty="0"/>
            </a:br>
            <a:r>
              <a:rPr lang="en-US" dirty="0"/>
              <a:t>    &lt;td&gt;Smith&lt;/td&gt;</a:t>
            </a:r>
            <a:br>
              <a:rPr lang="en-US" dirty="0"/>
            </a:br>
            <a:r>
              <a:rPr lang="en-US" dirty="0"/>
              <a:t>    &lt;td&gt;43&lt;/td&gt;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&lt;td&gt;Eve&lt;/td&gt;</a:t>
            </a:r>
            <a:br>
              <a:rPr lang="en-US" dirty="0"/>
            </a:br>
            <a:r>
              <a:rPr lang="en-US" dirty="0"/>
              <a:t>    &lt;td&gt;Jackson&lt;/td&gt;</a:t>
            </a:r>
            <a:br>
              <a:rPr lang="en-US" dirty="0"/>
            </a:br>
            <a:r>
              <a:rPr lang="en-US" dirty="0"/>
              <a:t>    &lt;td&gt;57&lt;/td&gt;</a:t>
            </a:r>
            <a:br>
              <a:rPr lang="en-US" dirty="0"/>
            </a:br>
            <a:r>
              <a:rPr lang="en-US" dirty="0"/>
              <a:t>  &lt;/</a:t>
            </a:r>
            <a:r>
              <a:rPr lang="en-US" dirty="0" err="1"/>
              <a:t>tr</a:t>
            </a:r>
            <a:r>
              <a:rPr lang="en-US" dirty="0"/>
              <a:t>&gt;</a:t>
            </a:r>
            <a:br>
              <a:rPr lang="en-US" dirty="0"/>
            </a:br>
            <a:r>
              <a:rPr lang="en-US" dirty="0"/>
              <a:t>&lt;/table&gt; </a:t>
            </a:r>
          </a:p>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981200"/>
            <a:ext cx="5334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90932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Table - </a:t>
            </a:r>
            <a:r>
              <a:rPr lang="en-US" b="1" dirty="0" err="1" smtClean="0"/>
              <a:t>Rowspan</a:t>
            </a:r>
            <a:endParaRPr lang="en-US" dirty="0"/>
          </a:p>
        </p:txBody>
      </p:sp>
      <p:sp>
        <p:nvSpPr>
          <p:cNvPr id="3" name="Content Placeholder 2"/>
          <p:cNvSpPr>
            <a:spLocks noGrp="1"/>
          </p:cNvSpPr>
          <p:nvPr>
            <p:ph idx="1"/>
          </p:nvPr>
        </p:nvSpPr>
        <p:spPr/>
        <p:txBody>
          <a:bodyPr>
            <a:normAutofit/>
          </a:bodyPr>
          <a:lstStyle/>
          <a:p>
            <a:r>
              <a:rPr lang="en-US" dirty="0"/>
              <a:t>To make a cell span over multiple rows, use the </a:t>
            </a:r>
            <a:r>
              <a:rPr lang="en-US" dirty="0" err="1"/>
              <a:t>rowspan</a:t>
            </a:r>
            <a:r>
              <a:rPr lang="en-US" dirty="0"/>
              <a:t> </a:t>
            </a:r>
            <a:r>
              <a:rPr lang="en-US" dirty="0" smtClean="0"/>
              <a:t>attribute</a:t>
            </a:r>
            <a:endParaRPr lang="en-US" dirty="0"/>
          </a:p>
          <a:p>
            <a:r>
              <a:rPr lang="en-US" b="1" dirty="0"/>
              <a:t>Note:</a:t>
            </a:r>
            <a:r>
              <a:rPr lang="en-US" dirty="0"/>
              <a:t> The value of the </a:t>
            </a:r>
            <a:r>
              <a:rPr lang="en-US" dirty="0" err="1"/>
              <a:t>rowspan</a:t>
            </a:r>
            <a:r>
              <a:rPr lang="en-US" dirty="0"/>
              <a:t> attribute represents the number of rows to span</a:t>
            </a:r>
          </a:p>
        </p:txBody>
      </p:sp>
    </p:spTree>
    <p:extLst>
      <p:ext uri="{BB962C8B-B14F-4D97-AF65-F5344CB8AC3E}">
        <p14:creationId xmlns:p14="http://schemas.microsoft.com/office/powerpoint/2010/main" val="29862788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b="1" dirty="0"/>
              <a:t>Example</a:t>
            </a:r>
          </a:p>
          <a:p>
            <a:pPr marL="0" indent="0">
              <a:buNone/>
            </a:pPr>
            <a:r>
              <a:rPr lang="en-US" dirty="0"/>
              <a:t>&lt;table&gt;</a:t>
            </a:r>
            <a:br>
              <a:rPr lang="en-US" dirty="0"/>
            </a:br>
            <a:r>
              <a:rPr lang="en-US" dirty="0"/>
              <a:t>  &lt;</a:t>
            </a:r>
            <a:r>
              <a:rPr lang="en-US" dirty="0" err="1"/>
              <a:t>tr</a:t>
            </a:r>
            <a:r>
              <a:rPr lang="en-US" dirty="0"/>
              <a:t>&gt;</a:t>
            </a:r>
            <a:br>
              <a:rPr lang="en-US" dirty="0"/>
            </a:br>
            <a:r>
              <a:rPr lang="en-US" dirty="0"/>
              <a:t>    &lt;</a:t>
            </a:r>
            <a:r>
              <a:rPr lang="en-US" dirty="0" err="1"/>
              <a:t>th</a:t>
            </a:r>
            <a:r>
              <a:rPr lang="en-US" dirty="0"/>
              <a:t>&gt;Name&lt;/</a:t>
            </a:r>
            <a:r>
              <a:rPr lang="en-US" dirty="0" err="1"/>
              <a:t>th</a:t>
            </a:r>
            <a:r>
              <a:rPr lang="en-US" dirty="0"/>
              <a:t>&gt;</a:t>
            </a:r>
            <a:br>
              <a:rPr lang="en-US" dirty="0"/>
            </a:br>
            <a:r>
              <a:rPr lang="en-US" dirty="0"/>
              <a:t>    &lt;td&gt;Jill&lt;/td&gt;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a:t>
            </a:r>
            <a:r>
              <a:rPr lang="en-US" dirty="0" err="1"/>
              <a:t>th</a:t>
            </a:r>
            <a:r>
              <a:rPr lang="en-US" dirty="0"/>
              <a:t> </a:t>
            </a:r>
            <a:r>
              <a:rPr lang="en-US" dirty="0" err="1"/>
              <a:t>rowspan</a:t>
            </a:r>
            <a:r>
              <a:rPr lang="en-US" dirty="0"/>
              <a:t>="2"&gt;Phone&lt;/</a:t>
            </a:r>
            <a:r>
              <a:rPr lang="en-US" dirty="0" err="1"/>
              <a:t>th</a:t>
            </a:r>
            <a:r>
              <a:rPr lang="en-US" dirty="0"/>
              <a:t>&gt;</a:t>
            </a:r>
            <a:br>
              <a:rPr lang="en-US" dirty="0"/>
            </a:br>
            <a:r>
              <a:rPr lang="en-US" dirty="0"/>
              <a:t>    &lt;td&gt;555-1234&lt;/td&gt;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&lt;td&gt;555-8745&lt;/td&gt;</a:t>
            </a:r>
            <a:br>
              <a:rPr lang="en-US" dirty="0"/>
            </a:br>
            <a:r>
              <a:rPr lang="en-US" dirty="0"/>
              <a:t>&lt;/</a:t>
            </a:r>
            <a:r>
              <a:rPr lang="en-US" dirty="0" err="1"/>
              <a:t>tr</a:t>
            </a:r>
            <a:r>
              <a:rPr lang="en-US" dirty="0"/>
              <a:t>&gt;</a:t>
            </a:r>
            <a:br>
              <a:rPr lang="en-US" dirty="0"/>
            </a:br>
            <a:r>
              <a:rPr lang="en-US" dirty="0"/>
              <a:t>&lt;/table&gt; </a:t>
            </a:r>
          </a:p>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495800"/>
            <a:ext cx="48768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3114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Lists</a:t>
            </a:r>
            <a:endParaRPr lang="en-US" dirty="0"/>
          </a:p>
        </p:txBody>
      </p:sp>
      <p:sp>
        <p:nvSpPr>
          <p:cNvPr id="3" name="Content Placeholder 2"/>
          <p:cNvSpPr>
            <a:spLocks noGrp="1"/>
          </p:cNvSpPr>
          <p:nvPr>
            <p:ph idx="1"/>
          </p:nvPr>
        </p:nvSpPr>
        <p:spPr/>
        <p:txBody>
          <a:bodyPr/>
          <a:lstStyle/>
          <a:p>
            <a:r>
              <a:rPr lang="en-US" dirty="0"/>
              <a:t>HTML lists allow web developers to group a set of related items in lists</a:t>
            </a:r>
          </a:p>
        </p:txBody>
      </p:sp>
    </p:spTree>
    <p:extLst>
      <p:ext uri="{BB962C8B-B14F-4D97-AF65-F5344CB8AC3E}">
        <p14:creationId xmlns:p14="http://schemas.microsoft.com/office/powerpoint/2010/main" val="19931495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Unordered HTML </a:t>
            </a:r>
            <a:r>
              <a:rPr lang="en-US" b="1" dirty="0" smtClean="0"/>
              <a:t>List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 unordered list starts with the &lt;</a:t>
            </a:r>
            <a:r>
              <a:rPr lang="en-US" dirty="0" err="1"/>
              <a:t>ul</a:t>
            </a:r>
            <a:r>
              <a:rPr lang="en-US" dirty="0"/>
              <a:t>&gt; tag. Each list item starts with the &lt;li&gt; tag.</a:t>
            </a:r>
          </a:p>
          <a:p>
            <a:r>
              <a:rPr lang="en-US" dirty="0"/>
              <a:t>The list items will be marked with bullets (small black circles) by </a:t>
            </a:r>
            <a:r>
              <a:rPr lang="en-US" dirty="0" smtClean="0"/>
              <a:t>default</a:t>
            </a:r>
            <a:endParaRPr lang="en-US" dirty="0"/>
          </a:p>
          <a:p>
            <a:r>
              <a:rPr lang="en-US" b="1" dirty="0"/>
              <a:t>Example</a:t>
            </a:r>
          </a:p>
          <a:p>
            <a:pPr marL="0" indent="0">
              <a:buNone/>
            </a:pPr>
            <a:r>
              <a:rPr lang="en-US" dirty="0"/>
              <a:t>&lt;</a:t>
            </a:r>
            <a:r>
              <a:rPr lang="en-US" dirty="0" err="1"/>
              <a:t>ul</a:t>
            </a:r>
            <a:r>
              <a:rPr lang="en-US" dirty="0"/>
              <a:t>&gt;</a:t>
            </a:r>
            <a:br>
              <a:rPr lang="en-US" dirty="0"/>
            </a:br>
            <a:r>
              <a:rPr lang="en-US" dirty="0"/>
              <a:t>  &lt;li&gt;Coffee&lt;/li&gt;</a:t>
            </a:r>
            <a:br>
              <a:rPr lang="en-US" dirty="0"/>
            </a:br>
            <a:r>
              <a:rPr lang="en-US" dirty="0"/>
              <a:t>  &lt;li&gt;Tea&lt;/li&gt;</a:t>
            </a:r>
            <a:br>
              <a:rPr lang="en-US" dirty="0"/>
            </a:br>
            <a:r>
              <a:rPr lang="en-US" dirty="0"/>
              <a:t>  &lt;li&gt;Milk&lt;/li&gt;</a:t>
            </a:r>
            <a:br>
              <a:rPr lang="en-US" dirty="0"/>
            </a:br>
            <a:r>
              <a:rPr lang="en-US" dirty="0"/>
              <a:t>&lt;/</a:t>
            </a:r>
            <a:r>
              <a:rPr lang="en-US" dirty="0" err="1"/>
              <a:t>ul</a:t>
            </a:r>
            <a:r>
              <a:rPr lang="en-US" dirty="0"/>
              <a:t>&gt; </a:t>
            </a:r>
          </a:p>
          <a:p>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199" y="3581400"/>
            <a:ext cx="3979147"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22159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Ordered HTML </a:t>
            </a:r>
            <a:r>
              <a:rPr lang="en-US" b="1" dirty="0" smtClean="0"/>
              <a:t>List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 ordered list starts with the &lt;</a:t>
            </a:r>
            <a:r>
              <a:rPr lang="en-US" dirty="0" err="1"/>
              <a:t>ol</a:t>
            </a:r>
            <a:r>
              <a:rPr lang="en-US" dirty="0"/>
              <a:t>&gt; tag. Each list item starts with the &lt;li&gt; tag.</a:t>
            </a:r>
          </a:p>
          <a:p>
            <a:r>
              <a:rPr lang="en-US" dirty="0"/>
              <a:t>The list items will be marked with numbers by </a:t>
            </a:r>
            <a:r>
              <a:rPr lang="en-US" dirty="0" smtClean="0"/>
              <a:t>default</a:t>
            </a:r>
            <a:endParaRPr lang="en-US" dirty="0"/>
          </a:p>
          <a:p>
            <a:r>
              <a:rPr lang="en-US" b="1" dirty="0"/>
              <a:t>Example</a:t>
            </a:r>
          </a:p>
          <a:p>
            <a:r>
              <a:rPr lang="en-US" dirty="0"/>
              <a:t>&lt;</a:t>
            </a:r>
            <a:r>
              <a:rPr lang="en-US" dirty="0" err="1"/>
              <a:t>ol</a:t>
            </a:r>
            <a:r>
              <a:rPr lang="en-US" dirty="0"/>
              <a:t>&gt;</a:t>
            </a:r>
            <a:br>
              <a:rPr lang="en-US" dirty="0"/>
            </a:br>
            <a:r>
              <a:rPr lang="en-US" dirty="0"/>
              <a:t>  &lt;li&gt;Coffee&lt;/li&gt;</a:t>
            </a:r>
            <a:br>
              <a:rPr lang="en-US" dirty="0"/>
            </a:br>
            <a:r>
              <a:rPr lang="en-US" dirty="0"/>
              <a:t>  &lt;li&gt;Tea&lt;/li&gt;</a:t>
            </a:r>
            <a:br>
              <a:rPr lang="en-US" dirty="0"/>
            </a:br>
            <a:r>
              <a:rPr lang="en-US" dirty="0"/>
              <a:t>  &lt;li&gt;Milk&lt;/li&gt;</a:t>
            </a:r>
            <a:br>
              <a:rPr lang="en-US" dirty="0"/>
            </a:br>
            <a:r>
              <a:rPr lang="en-US" dirty="0"/>
              <a:t>&lt;/</a:t>
            </a:r>
            <a:r>
              <a:rPr lang="en-US" dirty="0" err="1"/>
              <a:t>ol</a:t>
            </a:r>
            <a:r>
              <a:rPr lang="en-US" dirty="0"/>
              <a:t>&gt; </a:t>
            </a:r>
          </a:p>
          <a:p>
            <a:pPr marL="0" indent="0">
              <a:buNone/>
            </a:pP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199" y="3442854"/>
            <a:ext cx="3842109" cy="1967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19689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Description </a:t>
            </a:r>
            <a:r>
              <a:rPr lang="en-US" b="1" dirty="0" smtClean="0"/>
              <a:t>Lists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HTML also supports description lists.</a:t>
            </a:r>
          </a:p>
          <a:p>
            <a:r>
              <a:rPr lang="en-US" dirty="0"/>
              <a:t>A description list is a list of terms, with a description of each term.</a:t>
            </a:r>
          </a:p>
          <a:p>
            <a:r>
              <a:rPr lang="en-US" dirty="0"/>
              <a:t>The &lt;dl&gt; tag defines the description list, the &lt;</a:t>
            </a:r>
            <a:r>
              <a:rPr lang="en-US" dirty="0" err="1"/>
              <a:t>dt</a:t>
            </a:r>
            <a:r>
              <a:rPr lang="en-US" dirty="0"/>
              <a:t>&gt; tag defines the term (name), and the &lt;</a:t>
            </a:r>
            <a:r>
              <a:rPr lang="en-US" dirty="0" err="1"/>
              <a:t>dd</a:t>
            </a:r>
            <a:r>
              <a:rPr lang="en-US" dirty="0"/>
              <a:t>&gt; tag describes each term</a:t>
            </a:r>
          </a:p>
          <a:p>
            <a:r>
              <a:rPr lang="en-US" b="1" dirty="0"/>
              <a:t>Example</a:t>
            </a:r>
          </a:p>
          <a:p>
            <a:r>
              <a:rPr lang="en-US" dirty="0"/>
              <a:t>&lt;dl&gt;</a:t>
            </a:r>
            <a:br>
              <a:rPr lang="en-US" dirty="0"/>
            </a:br>
            <a:r>
              <a:rPr lang="en-US" dirty="0"/>
              <a:t>  &lt;</a:t>
            </a:r>
            <a:r>
              <a:rPr lang="en-US" dirty="0" err="1"/>
              <a:t>dt</a:t>
            </a:r>
            <a:r>
              <a:rPr lang="en-US" dirty="0"/>
              <a:t>&gt;Coffee&lt;/</a:t>
            </a:r>
            <a:r>
              <a:rPr lang="en-US" dirty="0" err="1"/>
              <a:t>dt</a:t>
            </a:r>
            <a:r>
              <a:rPr lang="en-US" dirty="0"/>
              <a:t>&gt;</a:t>
            </a:r>
            <a:br>
              <a:rPr lang="en-US" dirty="0"/>
            </a:br>
            <a:r>
              <a:rPr lang="en-US" dirty="0"/>
              <a:t>  &lt;</a:t>
            </a:r>
            <a:r>
              <a:rPr lang="en-US" dirty="0" err="1"/>
              <a:t>dd</a:t>
            </a:r>
            <a:r>
              <a:rPr lang="en-US" dirty="0"/>
              <a:t>&gt;- black hot drink&lt;/</a:t>
            </a:r>
            <a:r>
              <a:rPr lang="en-US" dirty="0" err="1"/>
              <a:t>dd</a:t>
            </a:r>
            <a:r>
              <a:rPr lang="en-US" dirty="0"/>
              <a:t>&gt;</a:t>
            </a:r>
            <a:br>
              <a:rPr lang="en-US" dirty="0"/>
            </a:br>
            <a:r>
              <a:rPr lang="en-US" dirty="0"/>
              <a:t>  &lt;</a:t>
            </a:r>
            <a:r>
              <a:rPr lang="en-US" dirty="0" err="1"/>
              <a:t>dt</a:t>
            </a:r>
            <a:r>
              <a:rPr lang="en-US" dirty="0"/>
              <a:t>&gt;Milk&lt;/</a:t>
            </a:r>
            <a:r>
              <a:rPr lang="en-US" dirty="0" err="1"/>
              <a:t>dt</a:t>
            </a:r>
            <a:r>
              <a:rPr lang="en-US" dirty="0"/>
              <a:t>&gt;</a:t>
            </a:r>
            <a:br>
              <a:rPr lang="en-US" dirty="0"/>
            </a:br>
            <a:r>
              <a:rPr lang="en-US" dirty="0"/>
              <a:t>  &lt;</a:t>
            </a:r>
            <a:r>
              <a:rPr lang="en-US" dirty="0" err="1"/>
              <a:t>dd</a:t>
            </a:r>
            <a:r>
              <a:rPr lang="en-US" dirty="0"/>
              <a:t>&gt;- white cold drink&lt;/</a:t>
            </a:r>
            <a:r>
              <a:rPr lang="en-US" dirty="0" err="1"/>
              <a:t>dd</a:t>
            </a:r>
            <a:r>
              <a:rPr lang="en-US" dirty="0"/>
              <a:t>&gt;</a:t>
            </a:r>
            <a:br>
              <a:rPr lang="en-US" dirty="0"/>
            </a:br>
            <a:r>
              <a:rPr lang="en-US" dirty="0"/>
              <a:t>&lt;/dl&gt; </a:t>
            </a:r>
          </a:p>
          <a:p>
            <a:endParaRPr lang="en-US"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99" y="3581400"/>
            <a:ext cx="3224463"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94310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List </a:t>
            </a:r>
            <a:r>
              <a:rPr lang="en-US" b="1" dirty="0" smtClean="0"/>
              <a:t>Tags</a:t>
            </a:r>
            <a:endParaRPr lang="en-US" dirty="0"/>
          </a:p>
        </p:txBody>
      </p:sp>
      <p:pic>
        <p:nvPicPr>
          <p:cNvPr id="276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4825" y="1371600"/>
            <a:ext cx="8134350" cy="4163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70404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Forms</a:t>
            </a:r>
            <a:endParaRPr lang="en-US" dirty="0"/>
          </a:p>
        </p:txBody>
      </p:sp>
      <p:sp>
        <p:nvSpPr>
          <p:cNvPr id="3" name="Content Placeholder 2"/>
          <p:cNvSpPr>
            <a:spLocks noGrp="1"/>
          </p:cNvSpPr>
          <p:nvPr>
            <p:ph idx="1"/>
          </p:nvPr>
        </p:nvSpPr>
        <p:spPr/>
        <p:txBody>
          <a:bodyPr/>
          <a:lstStyle/>
          <a:p>
            <a:r>
              <a:rPr lang="en-US" dirty="0"/>
              <a:t>An HTML form is used to collect user input. The user input is most often sent to a server for processing.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581400"/>
            <a:ext cx="4038600" cy="2597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67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Page </a:t>
            </a:r>
            <a:r>
              <a:rPr lang="en-US" b="1" dirty="0" smtClean="0"/>
              <a:t>Structure</a:t>
            </a:r>
            <a:endParaRPr lang="en-US" dirty="0"/>
          </a:p>
        </p:txBody>
      </p:sp>
      <p:sp>
        <p:nvSpPr>
          <p:cNvPr id="3" name="Content Placeholder 2"/>
          <p:cNvSpPr>
            <a:spLocks noGrp="1"/>
          </p:cNvSpPr>
          <p:nvPr>
            <p:ph idx="1"/>
          </p:nvPr>
        </p:nvSpPr>
        <p:spPr/>
        <p:txBody>
          <a:bodyPr/>
          <a:lstStyle/>
          <a:p>
            <a:r>
              <a:rPr lang="en-US" dirty="0"/>
              <a:t>Below is a visualization of an HTML page structure:</a:t>
            </a:r>
          </a:p>
        </p:txBody>
      </p:sp>
    </p:spTree>
    <p:extLst>
      <p:ext uri="{BB962C8B-B14F-4D97-AF65-F5344CB8AC3E}">
        <p14:creationId xmlns:p14="http://schemas.microsoft.com/office/powerpoint/2010/main" val="130068000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&lt;form&gt; </a:t>
            </a:r>
            <a:r>
              <a:rPr lang="en-US" b="1" dirty="0" smtClean="0"/>
              <a:t>Element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HTML &lt;form&gt; element is used to create an HTML form for user input:</a:t>
            </a:r>
          </a:p>
          <a:p>
            <a:r>
              <a:rPr lang="en-US" dirty="0"/>
              <a:t>&lt;form&gt;</a:t>
            </a:r>
            <a:r>
              <a:rPr lang="en-US" dirty="0"/>
              <a:t/>
            </a:r>
            <a:br>
              <a:rPr lang="en-US" dirty="0"/>
            </a:br>
            <a:r>
              <a:rPr lang="en-US" dirty="0"/>
              <a:t>.</a:t>
            </a:r>
            <a:br>
              <a:rPr lang="en-US" dirty="0"/>
            </a:br>
            <a:r>
              <a:rPr lang="en-US" i="1" dirty="0"/>
              <a:t>form elements</a:t>
            </a:r>
            <a:r>
              <a:rPr lang="en-US" dirty="0"/>
              <a:t/>
            </a:r>
            <a:br>
              <a:rPr lang="en-US" dirty="0"/>
            </a:br>
            <a:r>
              <a:rPr lang="en-US" dirty="0"/>
              <a:t>.</a:t>
            </a:r>
            <a:br>
              <a:rPr lang="en-US" dirty="0"/>
            </a:br>
            <a:r>
              <a:rPr lang="en-US" dirty="0"/>
              <a:t>&lt;/form&gt;</a:t>
            </a:r>
            <a:r>
              <a:rPr lang="en-US" dirty="0"/>
              <a:t/>
            </a:r>
            <a:br>
              <a:rPr lang="en-US" dirty="0"/>
            </a:br>
            <a:endParaRPr lang="en-US" dirty="0"/>
          </a:p>
          <a:p>
            <a:r>
              <a:rPr lang="en-US" dirty="0"/>
              <a:t>The &lt;form&gt; element is a container for different types of input elements, such as: text fields, checkboxes, radio buttons, submit buttons, etc.</a:t>
            </a:r>
          </a:p>
          <a:p>
            <a:endParaRPr lang="en-US" dirty="0"/>
          </a:p>
        </p:txBody>
      </p:sp>
    </p:spTree>
    <p:extLst>
      <p:ext uri="{BB962C8B-B14F-4D97-AF65-F5344CB8AC3E}">
        <p14:creationId xmlns:p14="http://schemas.microsoft.com/office/powerpoint/2010/main" val="28460081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&lt;input&gt; </a:t>
            </a:r>
            <a:r>
              <a:rPr lang="en-US" b="1" dirty="0" smtClean="0"/>
              <a:t>Element</a:t>
            </a:r>
            <a:endParaRPr lang="en-US" dirty="0"/>
          </a:p>
        </p:txBody>
      </p:sp>
      <p:sp>
        <p:nvSpPr>
          <p:cNvPr id="3" name="Content Placeholder 2"/>
          <p:cNvSpPr>
            <a:spLocks noGrp="1"/>
          </p:cNvSpPr>
          <p:nvPr>
            <p:ph idx="1"/>
          </p:nvPr>
        </p:nvSpPr>
        <p:spPr/>
        <p:txBody>
          <a:bodyPr/>
          <a:lstStyle/>
          <a:p>
            <a:r>
              <a:rPr lang="en-US" dirty="0"/>
              <a:t>The HTML &lt;input&gt; element is the most used form element. </a:t>
            </a:r>
          </a:p>
          <a:p>
            <a:r>
              <a:rPr lang="en-US" dirty="0"/>
              <a:t>An &lt;input&gt; element can be displayed in many ways, depending on the type attribute.</a:t>
            </a:r>
          </a:p>
          <a:p>
            <a:r>
              <a:rPr lang="en-US" dirty="0"/>
              <a:t>Here are some examples:</a:t>
            </a:r>
          </a:p>
          <a:p>
            <a:endParaRPr lang="en-US" dirty="0"/>
          </a:p>
        </p:txBody>
      </p:sp>
    </p:spTree>
    <p:extLst>
      <p:ext uri="{BB962C8B-B14F-4D97-AF65-F5344CB8AC3E}">
        <p14:creationId xmlns:p14="http://schemas.microsoft.com/office/powerpoint/2010/main" val="1829818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77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5214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Text </a:t>
            </a:r>
            <a:r>
              <a:rPr lang="en-US" b="1" dirty="0" smtClean="0"/>
              <a:t>Fields</a:t>
            </a:r>
            <a:endParaRPr lang="en-US" dirty="0"/>
          </a:p>
        </p:txBody>
      </p:sp>
      <p:sp>
        <p:nvSpPr>
          <p:cNvPr id="3" name="Content Placeholder 2"/>
          <p:cNvSpPr>
            <a:spLocks noGrp="1"/>
          </p:cNvSpPr>
          <p:nvPr>
            <p:ph idx="1"/>
          </p:nvPr>
        </p:nvSpPr>
        <p:spPr/>
        <p:txBody>
          <a:bodyPr/>
          <a:lstStyle/>
          <a:p>
            <a:r>
              <a:rPr lang="en-US" dirty="0"/>
              <a:t>The &lt;input type="text"&gt; defines a single-line input field for text input.</a:t>
            </a:r>
          </a:p>
        </p:txBody>
      </p:sp>
    </p:spTree>
    <p:extLst>
      <p:ext uri="{BB962C8B-B14F-4D97-AF65-F5344CB8AC3E}">
        <p14:creationId xmlns:p14="http://schemas.microsoft.com/office/powerpoint/2010/main" val="2422732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pPr marL="0" indent="0">
              <a:buNone/>
            </a:pPr>
            <a:r>
              <a:rPr lang="en-US" dirty="0" smtClean="0"/>
              <a:t>&lt;</a:t>
            </a:r>
            <a:r>
              <a:rPr lang="en-US" dirty="0"/>
              <a:t>form&gt;</a:t>
            </a:r>
          </a:p>
          <a:p>
            <a:pPr marL="0" indent="0">
              <a:buNone/>
            </a:pPr>
            <a:r>
              <a:rPr lang="en-US" dirty="0"/>
              <a:t>  &lt;label for="</a:t>
            </a:r>
            <a:r>
              <a:rPr lang="en-US" dirty="0" err="1"/>
              <a:t>fname</a:t>
            </a:r>
            <a:r>
              <a:rPr lang="en-US" dirty="0"/>
              <a:t>"&gt;First name:&lt;/label&gt;&lt;</a:t>
            </a:r>
            <a:r>
              <a:rPr lang="en-US" dirty="0" err="1"/>
              <a:t>br</a:t>
            </a:r>
            <a:r>
              <a:rPr lang="en-US" dirty="0"/>
              <a:t>&gt;</a:t>
            </a:r>
          </a:p>
          <a:p>
            <a:pPr marL="0" indent="0">
              <a:buNone/>
            </a:pPr>
            <a:r>
              <a:rPr lang="en-US" dirty="0"/>
              <a:t>  &lt;input type="text" id="</a:t>
            </a:r>
            <a:r>
              <a:rPr lang="en-US" dirty="0" err="1"/>
              <a:t>fname</a:t>
            </a:r>
            <a:r>
              <a:rPr lang="en-US" dirty="0"/>
              <a:t>" name="</a:t>
            </a:r>
            <a:r>
              <a:rPr lang="en-US" dirty="0" err="1"/>
              <a:t>fname</a:t>
            </a:r>
            <a:r>
              <a:rPr lang="en-US" dirty="0"/>
              <a:t>"&gt;&lt;</a:t>
            </a:r>
            <a:r>
              <a:rPr lang="en-US" dirty="0" err="1"/>
              <a:t>br</a:t>
            </a:r>
            <a:r>
              <a:rPr lang="en-US" dirty="0"/>
              <a:t>&gt;</a:t>
            </a:r>
          </a:p>
          <a:p>
            <a:pPr marL="0" indent="0">
              <a:buNone/>
            </a:pPr>
            <a:r>
              <a:rPr lang="en-US" dirty="0"/>
              <a:t>  &lt;label for="</a:t>
            </a:r>
            <a:r>
              <a:rPr lang="en-US" dirty="0" err="1"/>
              <a:t>lname</a:t>
            </a:r>
            <a:r>
              <a:rPr lang="en-US" dirty="0"/>
              <a:t>"&gt;Last name:&lt;/label&gt;&lt;</a:t>
            </a:r>
            <a:r>
              <a:rPr lang="en-US" dirty="0" err="1"/>
              <a:t>br</a:t>
            </a:r>
            <a:r>
              <a:rPr lang="en-US" dirty="0"/>
              <a:t>&gt;</a:t>
            </a:r>
          </a:p>
          <a:p>
            <a:pPr marL="0" indent="0">
              <a:buNone/>
            </a:pPr>
            <a:r>
              <a:rPr lang="en-US" dirty="0"/>
              <a:t>  &lt;input type="text" id="</a:t>
            </a:r>
            <a:r>
              <a:rPr lang="en-US" dirty="0" err="1"/>
              <a:t>lname</a:t>
            </a:r>
            <a:r>
              <a:rPr lang="en-US" dirty="0"/>
              <a:t>" name="</a:t>
            </a:r>
            <a:r>
              <a:rPr lang="en-US" dirty="0" err="1"/>
              <a:t>lname</a:t>
            </a:r>
            <a:r>
              <a:rPr lang="en-US" dirty="0"/>
              <a:t>"&gt;</a:t>
            </a:r>
          </a:p>
          <a:p>
            <a:pPr marL="0" indent="0">
              <a:buNone/>
            </a:pPr>
            <a:r>
              <a:rPr lang="en-US" dirty="0"/>
              <a:t>&lt;/form&gt;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495800"/>
            <a:ext cx="382278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52133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&lt;label&gt; </a:t>
            </a:r>
            <a:r>
              <a:rPr lang="en-US" b="1" dirty="0" smtClean="0"/>
              <a:t>Element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&lt;label&gt; tag defines a label for many form elements.</a:t>
            </a:r>
          </a:p>
          <a:p>
            <a:r>
              <a:rPr lang="en-US" dirty="0"/>
              <a:t>The &lt;label&gt; element is useful for screen-reader users, because the screen-reader will read out loud the label when the user focus on the input element.</a:t>
            </a:r>
          </a:p>
          <a:p>
            <a:r>
              <a:rPr lang="en-US" dirty="0"/>
              <a:t>The &lt;label&gt; element also help users who have difficulty clicking on very small regions (such as radio buttons or checkboxes) - because when the user clicks the text within the &lt;label&gt; element, it toggles the radio button/checkbox.</a:t>
            </a:r>
          </a:p>
          <a:p>
            <a:r>
              <a:rPr lang="en-US" dirty="0"/>
              <a:t>The for attribute of the &lt;label&gt; tag should be equal to the id attribute of the &lt;input&gt; element to bind them together. </a:t>
            </a:r>
          </a:p>
          <a:p>
            <a:endParaRPr lang="en-US" dirty="0"/>
          </a:p>
        </p:txBody>
      </p:sp>
    </p:spTree>
    <p:extLst>
      <p:ext uri="{BB962C8B-B14F-4D97-AF65-F5344CB8AC3E}">
        <p14:creationId xmlns:p14="http://schemas.microsoft.com/office/powerpoint/2010/main" val="23181057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Radio </a:t>
            </a:r>
            <a:r>
              <a:rPr lang="en-US" b="1" dirty="0" smtClean="0"/>
              <a:t>Buttons</a:t>
            </a:r>
            <a:endParaRPr lang="en-US" dirty="0"/>
          </a:p>
        </p:txBody>
      </p:sp>
      <p:sp>
        <p:nvSpPr>
          <p:cNvPr id="3" name="Content Placeholder 2"/>
          <p:cNvSpPr>
            <a:spLocks noGrp="1"/>
          </p:cNvSpPr>
          <p:nvPr>
            <p:ph idx="1"/>
          </p:nvPr>
        </p:nvSpPr>
        <p:spPr/>
        <p:txBody>
          <a:bodyPr/>
          <a:lstStyle/>
          <a:p>
            <a:r>
              <a:rPr lang="en-US" dirty="0"/>
              <a:t>The &lt;input type="radio"&gt; defines a radio button.</a:t>
            </a:r>
          </a:p>
          <a:p>
            <a:endParaRPr lang="en-US" dirty="0"/>
          </a:p>
          <a:p>
            <a:r>
              <a:rPr lang="en-US" dirty="0"/>
              <a:t>Radio buttons let a user select ONE of a limited number of choices.</a:t>
            </a:r>
          </a:p>
        </p:txBody>
      </p:sp>
    </p:spTree>
    <p:extLst>
      <p:ext uri="{BB962C8B-B14F-4D97-AF65-F5344CB8AC3E}">
        <p14:creationId xmlns:p14="http://schemas.microsoft.com/office/powerpoint/2010/main" val="13148787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pPr marL="0" indent="0">
              <a:buNone/>
            </a:pPr>
            <a:r>
              <a:rPr lang="en-US" dirty="0" smtClean="0"/>
              <a:t>&lt;</a:t>
            </a:r>
            <a:r>
              <a:rPr lang="en-US" dirty="0"/>
              <a:t>p&gt;Choose your favorite Web language:&lt;/p&gt;</a:t>
            </a:r>
          </a:p>
          <a:p>
            <a:pPr marL="0" indent="0">
              <a:buNone/>
            </a:pPr>
            <a:r>
              <a:rPr lang="en-US" dirty="0" smtClean="0"/>
              <a:t>&lt;</a:t>
            </a:r>
            <a:r>
              <a:rPr lang="en-US" dirty="0"/>
              <a:t>form&gt;</a:t>
            </a:r>
          </a:p>
          <a:p>
            <a:pPr marL="0" indent="0">
              <a:buNone/>
            </a:pPr>
            <a:r>
              <a:rPr lang="en-US" dirty="0"/>
              <a:t>  &lt;input type="radio" id="html" name="</a:t>
            </a:r>
            <a:r>
              <a:rPr lang="en-US" dirty="0" err="1"/>
              <a:t>fav_language</a:t>
            </a:r>
            <a:r>
              <a:rPr lang="en-US" dirty="0"/>
              <a:t>" value="HTML"&gt;</a:t>
            </a:r>
          </a:p>
          <a:p>
            <a:pPr marL="0" indent="0">
              <a:buNone/>
            </a:pPr>
            <a:r>
              <a:rPr lang="en-US" dirty="0"/>
              <a:t>  &lt;label for="html"&gt;HTML&lt;/label&gt;&lt;</a:t>
            </a:r>
            <a:r>
              <a:rPr lang="en-US" dirty="0" err="1"/>
              <a:t>br</a:t>
            </a:r>
            <a:r>
              <a:rPr lang="en-US" dirty="0"/>
              <a:t>&gt;</a:t>
            </a:r>
          </a:p>
          <a:p>
            <a:pPr marL="0" indent="0">
              <a:buNone/>
            </a:pPr>
            <a:r>
              <a:rPr lang="en-US" dirty="0"/>
              <a:t>  &lt;input type="radio" id="</a:t>
            </a:r>
            <a:r>
              <a:rPr lang="en-US" dirty="0" err="1"/>
              <a:t>css</a:t>
            </a:r>
            <a:r>
              <a:rPr lang="en-US" dirty="0"/>
              <a:t>" name="</a:t>
            </a:r>
            <a:r>
              <a:rPr lang="en-US" dirty="0" err="1"/>
              <a:t>fav_language</a:t>
            </a:r>
            <a:r>
              <a:rPr lang="en-US" dirty="0"/>
              <a:t>" value="CSS"&gt;</a:t>
            </a:r>
          </a:p>
          <a:p>
            <a:pPr marL="0" indent="0">
              <a:buNone/>
            </a:pPr>
            <a:r>
              <a:rPr lang="en-US" dirty="0"/>
              <a:t>  &lt;label for="</a:t>
            </a:r>
            <a:r>
              <a:rPr lang="en-US" dirty="0" err="1"/>
              <a:t>css</a:t>
            </a:r>
            <a:r>
              <a:rPr lang="en-US" dirty="0"/>
              <a:t>"&gt;CSS&lt;/label&gt;&lt;</a:t>
            </a:r>
            <a:r>
              <a:rPr lang="en-US" dirty="0" err="1"/>
              <a:t>br</a:t>
            </a:r>
            <a:r>
              <a:rPr lang="en-US" dirty="0"/>
              <a:t>&gt;</a:t>
            </a:r>
          </a:p>
          <a:p>
            <a:pPr marL="0" indent="0">
              <a:buNone/>
            </a:pPr>
            <a:r>
              <a:rPr lang="en-US" dirty="0"/>
              <a:t>  &lt;input type="radio" id="</a:t>
            </a:r>
            <a:r>
              <a:rPr lang="en-US" dirty="0" err="1"/>
              <a:t>javascript</a:t>
            </a:r>
            <a:r>
              <a:rPr lang="en-US" dirty="0"/>
              <a:t>" name="</a:t>
            </a:r>
            <a:r>
              <a:rPr lang="en-US" dirty="0" err="1"/>
              <a:t>fav_language</a:t>
            </a:r>
            <a:r>
              <a:rPr lang="en-US" dirty="0"/>
              <a:t>" value="JavaScript"&gt;</a:t>
            </a:r>
          </a:p>
          <a:p>
            <a:pPr marL="0" indent="0">
              <a:buNone/>
            </a:pPr>
            <a:r>
              <a:rPr lang="en-US" dirty="0"/>
              <a:t>  &lt;label for="</a:t>
            </a:r>
            <a:r>
              <a:rPr lang="en-US" dirty="0" err="1"/>
              <a:t>javascript</a:t>
            </a:r>
            <a:r>
              <a:rPr lang="en-US" dirty="0"/>
              <a:t>"&gt;JavaScript&lt;/label&gt;</a:t>
            </a:r>
          </a:p>
          <a:p>
            <a:pPr marL="0" indent="0">
              <a:buNone/>
            </a:pPr>
            <a:r>
              <a:rPr lang="en-US" dirty="0"/>
              <a:t>&lt;/form&gt;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491" y="2590800"/>
            <a:ext cx="259080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12681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Checkboxes</a:t>
            </a:r>
            <a:endParaRPr lang="en-US" dirty="0"/>
          </a:p>
        </p:txBody>
      </p:sp>
      <p:sp>
        <p:nvSpPr>
          <p:cNvPr id="3" name="Content Placeholder 2"/>
          <p:cNvSpPr>
            <a:spLocks noGrp="1"/>
          </p:cNvSpPr>
          <p:nvPr>
            <p:ph idx="1"/>
          </p:nvPr>
        </p:nvSpPr>
        <p:spPr/>
        <p:txBody>
          <a:bodyPr/>
          <a:lstStyle/>
          <a:p>
            <a:r>
              <a:rPr lang="en-US" dirty="0"/>
              <a:t>The &lt;input type="checkbox"&gt; defines a checkbox.</a:t>
            </a:r>
          </a:p>
          <a:p>
            <a:endParaRPr lang="en-US" dirty="0"/>
          </a:p>
          <a:p>
            <a:r>
              <a:rPr lang="en-US" dirty="0"/>
              <a:t>Checkboxes let a user select ZERO or MORE options of a limited number of choices.</a:t>
            </a:r>
          </a:p>
        </p:txBody>
      </p:sp>
    </p:spTree>
    <p:extLst>
      <p:ext uri="{BB962C8B-B14F-4D97-AF65-F5344CB8AC3E}">
        <p14:creationId xmlns:p14="http://schemas.microsoft.com/office/powerpoint/2010/main" val="28059014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a:bodyPr>
          <a:lstStyle/>
          <a:p>
            <a:pPr marL="0" indent="0">
              <a:buNone/>
            </a:pPr>
            <a:r>
              <a:rPr lang="en-US" dirty="0" smtClean="0"/>
              <a:t>&lt;</a:t>
            </a:r>
            <a:r>
              <a:rPr lang="en-US" dirty="0"/>
              <a:t>form&gt;</a:t>
            </a:r>
          </a:p>
          <a:p>
            <a:pPr marL="0" indent="0">
              <a:buNone/>
            </a:pPr>
            <a:r>
              <a:rPr lang="en-US" dirty="0"/>
              <a:t>  &lt;input type="checkbox" id="vehicle1" name="vehicle1" value="Bike"&gt;</a:t>
            </a:r>
          </a:p>
          <a:p>
            <a:pPr marL="0" indent="0">
              <a:buNone/>
            </a:pPr>
            <a:r>
              <a:rPr lang="en-US" dirty="0"/>
              <a:t>  &lt;label for="vehicle1"&gt; I have a bike&lt;/label&gt;&lt;</a:t>
            </a:r>
            <a:r>
              <a:rPr lang="en-US" dirty="0" err="1"/>
              <a:t>br</a:t>
            </a:r>
            <a:r>
              <a:rPr lang="en-US" dirty="0"/>
              <a:t>&gt;</a:t>
            </a:r>
          </a:p>
          <a:p>
            <a:pPr marL="0" indent="0">
              <a:buNone/>
            </a:pPr>
            <a:r>
              <a:rPr lang="en-US" dirty="0"/>
              <a:t>  &lt;input type="checkbox" id="vehicle2" name="vehicle2" value="Car"&gt;</a:t>
            </a:r>
          </a:p>
          <a:p>
            <a:pPr marL="0" indent="0">
              <a:buNone/>
            </a:pPr>
            <a:r>
              <a:rPr lang="en-US" dirty="0"/>
              <a:t>  &lt;label for="vehicle2"&gt; I have a car&lt;/label&gt;&lt;</a:t>
            </a:r>
            <a:r>
              <a:rPr lang="en-US" dirty="0" err="1"/>
              <a:t>br</a:t>
            </a:r>
            <a:r>
              <a:rPr lang="en-US" dirty="0"/>
              <a:t>&gt;</a:t>
            </a:r>
          </a:p>
          <a:p>
            <a:pPr marL="0" indent="0">
              <a:buNone/>
            </a:pPr>
            <a:r>
              <a:rPr lang="en-US" dirty="0"/>
              <a:t>  &lt;input type="checkbox" id="vehicle3" name="</a:t>
            </a:r>
            <a:r>
              <a:rPr lang="en-US" dirty="0" smtClean="0"/>
              <a:t>vehicle3" value</a:t>
            </a:r>
            <a:r>
              <a:rPr lang="en-US" dirty="0"/>
              <a:t>="Boat"&gt;</a:t>
            </a:r>
          </a:p>
          <a:p>
            <a:pPr marL="0" indent="0">
              <a:buNone/>
            </a:pPr>
            <a:r>
              <a:rPr lang="en-US" dirty="0" smtClean="0"/>
              <a:t>  &lt;</a:t>
            </a:r>
            <a:r>
              <a:rPr lang="en-US" dirty="0"/>
              <a:t>label for="vehicle3"&gt; I have a boat&lt;/label&gt;</a:t>
            </a:r>
          </a:p>
          <a:p>
            <a:pPr marL="0" indent="0">
              <a:buNone/>
            </a:pPr>
            <a:r>
              <a:rPr lang="en-US" dirty="0"/>
              <a:t>&lt;/form&gt;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410200"/>
            <a:ext cx="59436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80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4941" y="1600200"/>
            <a:ext cx="591411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917682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Submit </a:t>
            </a:r>
            <a:r>
              <a:rPr lang="en-US" b="1" dirty="0" smtClean="0"/>
              <a:t>Button</a:t>
            </a:r>
            <a:endParaRPr lang="en-US" dirty="0"/>
          </a:p>
        </p:txBody>
      </p:sp>
      <p:sp>
        <p:nvSpPr>
          <p:cNvPr id="3" name="Content Placeholder 2"/>
          <p:cNvSpPr>
            <a:spLocks noGrp="1"/>
          </p:cNvSpPr>
          <p:nvPr>
            <p:ph idx="1"/>
          </p:nvPr>
        </p:nvSpPr>
        <p:spPr/>
        <p:txBody>
          <a:bodyPr>
            <a:normAutofit lnSpcReduction="10000"/>
          </a:bodyPr>
          <a:lstStyle/>
          <a:p>
            <a:r>
              <a:rPr lang="en-US" dirty="0"/>
              <a:t>The &lt;input type="submit"&gt; defines a button for submitting the form data to a form-handler.</a:t>
            </a:r>
          </a:p>
          <a:p>
            <a:endParaRPr lang="en-US" dirty="0"/>
          </a:p>
          <a:p>
            <a:r>
              <a:rPr lang="en-US" dirty="0"/>
              <a:t>The form-handler is typically a file on the server with a script for processing input data.</a:t>
            </a:r>
          </a:p>
          <a:p>
            <a:endParaRPr lang="en-US" dirty="0"/>
          </a:p>
          <a:p>
            <a:r>
              <a:rPr lang="en-US" dirty="0"/>
              <a:t>The form-handler is specified in the form's action attribute.</a:t>
            </a:r>
          </a:p>
        </p:txBody>
      </p:sp>
    </p:spTree>
    <p:extLst>
      <p:ext uri="{BB962C8B-B14F-4D97-AF65-F5344CB8AC3E}">
        <p14:creationId xmlns:p14="http://schemas.microsoft.com/office/powerpoint/2010/main" val="39880870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smtClean="0"/>
              <a:t>&lt;</a:t>
            </a:r>
            <a:r>
              <a:rPr lang="en-US" dirty="0"/>
              <a:t>form action="/</a:t>
            </a:r>
            <a:r>
              <a:rPr lang="en-US" dirty="0" err="1"/>
              <a:t>action_page.php</a:t>
            </a:r>
            <a:r>
              <a:rPr lang="en-US" dirty="0"/>
              <a:t>"&gt;</a:t>
            </a:r>
          </a:p>
          <a:p>
            <a:pPr marL="0" indent="0">
              <a:buNone/>
            </a:pPr>
            <a:r>
              <a:rPr lang="en-US" dirty="0"/>
              <a:t>  &lt;label for="</a:t>
            </a:r>
            <a:r>
              <a:rPr lang="en-US" dirty="0" err="1"/>
              <a:t>fname</a:t>
            </a:r>
            <a:r>
              <a:rPr lang="en-US" dirty="0"/>
              <a:t>"&gt;First name:&lt;/label&gt;&lt;</a:t>
            </a:r>
            <a:r>
              <a:rPr lang="en-US" dirty="0" err="1"/>
              <a:t>br</a:t>
            </a:r>
            <a:r>
              <a:rPr lang="en-US" dirty="0"/>
              <a:t>&gt;</a:t>
            </a:r>
          </a:p>
          <a:p>
            <a:pPr marL="0" indent="0">
              <a:buNone/>
            </a:pPr>
            <a:r>
              <a:rPr lang="en-US" dirty="0"/>
              <a:t>  &lt;input type="text" id="</a:t>
            </a:r>
            <a:r>
              <a:rPr lang="en-US" dirty="0" err="1"/>
              <a:t>fname</a:t>
            </a:r>
            <a:r>
              <a:rPr lang="en-US" dirty="0"/>
              <a:t>" name="</a:t>
            </a:r>
            <a:r>
              <a:rPr lang="en-US" dirty="0" err="1"/>
              <a:t>fname</a:t>
            </a:r>
            <a:r>
              <a:rPr lang="en-US" dirty="0"/>
              <a:t>" value="John"&gt;&lt;</a:t>
            </a:r>
            <a:r>
              <a:rPr lang="en-US" dirty="0" err="1"/>
              <a:t>br</a:t>
            </a:r>
            <a:r>
              <a:rPr lang="en-US" dirty="0"/>
              <a:t>&gt;</a:t>
            </a:r>
          </a:p>
          <a:p>
            <a:pPr marL="0" indent="0">
              <a:buNone/>
            </a:pPr>
            <a:r>
              <a:rPr lang="en-US" dirty="0"/>
              <a:t>  &lt;label for="</a:t>
            </a:r>
            <a:r>
              <a:rPr lang="en-US" dirty="0" err="1"/>
              <a:t>lname</a:t>
            </a:r>
            <a:r>
              <a:rPr lang="en-US" dirty="0"/>
              <a:t>"&gt;Last name:&lt;/label&gt;&lt;</a:t>
            </a:r>
            <a:r>
              <a:rPr lang="en-US" dirty="0" err="1"/>
              <a:t>br</a:t>
            </a:r>
            <a:r>
              <a:rPr lang="en-US" dirty="0"/>
              <a:t>&gt;</a:t>
            </a:r>
          </a:p>
          <a:p>
            <a:pPr marL="0" indent="0">
              <a:buNone/>
            </a:pPr>
            <a:r>
              <a:rPr lang="en-US" dirty="0"/>
              <a:t>  &lt;input type="text" id="</a:t>
            </a:r>
            <a:r>
              <a:rPr lang="en-US" dirty="0" err="1"/>
              <a:t>lname</a:t>
            </a:r>
            <a:r>
              <a:rPr lang="en-US" dirty="0"/>
              <a:t>" name="</a:t>
            </a:r>
            <a:r>
              <a:rPr lang="en-US" dirty="0" err="1"/>
              <a:t>lname</a:t>
            </a:r>
            <a:r>
              <a:rPr lang="en-US" dirty="0"/>
              <a:t>" value="Doe"&gt;&lt;</a:t>
            </a:r>
            <a:r>
              <a:rPr lang="en-US" dirty="0" err="1"/>
              <a:t>br</a:t>
            </a:r>
            <a:r>
              <a:rPr lang="en-US" dirty="0"/>
              <a:t>&gt;&lt;</a:t>
            </a:r>
            <a:r>
              <a:rPr lang="en-US" dirty="0" err="1"/>
              <a:t>br</a:t>
            </a:r>
            <a:r>
              <a:rPr lang="en-US" dirty="0"/>
              <a:t>&gt;</a:t>
            </a:r>
          </a:p>
          <a:p>
            <a:pPr marL="0" indent="0">
              <a:buNone/>
            </a:pPr>
            <a:r>
              <a:rPr lang="en-US" dirty="0"/>
              <a:t>  &lt;input type="submit" value="Submit"&gt;</a:t>
            </a:r>
          </a:p>
          <a:p>
            <a:pPr marL="0" indent="0">
              <a:buNone/>
            </a:pPr>
            <a:r>
              <a:rPr lang="en-US" dirty="0"/>
              <a:t>&lt;/form&gt;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4748645"/>
            <a:ext cx="2914650" cy="1880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9909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Name Attribute for &lt;input</a:t>
            </a:r>
            <a:r>
              <a:rPr lang="en-US" b="1" dirty="0" smtClean="0"/>
              <a:t>&gt;</a:t>
            </a:r>
            <a:endParaRPr lang="en-US" dirty="0"/>
          </a:p>
        </p:txBody>
      </p:sp>
      <p:sp>
        <p:nvSpPr>
          <p:cNvPr id="3" name="Content Placeholder 2"/>
          <p:cNvSpPr>
            <a:spLocks noGrp="1"/>
          </p:cNvSpPr>
          <p:nvPr>
            <p:ph idx="1"/>
          </p:nvPr>
        </p:nvSpPr>
        <p:spPr/>
        <p:txBody>
          <a:bodyPr/>
          <a:lstStyle/>
          <a:p>
            <a:r>
              <a:rPr lang="en-US" dirty="0"/>
              <a:t>Notice that each input field must have a name attribute to be submitted.</a:t>
            </a:r>
          </a:p>
          <a:p>
            <a:endParaRPr lang="en-US" dirty="0"/>
          </a:p>
          <a:p>
            <a:r>
              <a:rPr lang="en-US" dirty="0"/>
              <a:t>If the name attribute is omitted, the value of the input field will not be sent at all.</a:t>
            </a:r>
          </a:p>
        </p:txBody>
      </p:sp>
    </p:spTree>
    <p:extLst>
      <p:ext uri="{BB962C8B-B14F-4D97-AF65-F5344CB8AC3E}">
        <p14:creationId xmlns:p14="http://schemas.microsoft.com/office/powerpoint/2010/main" val="29920097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&lt;</a:t>
            </a:r>
            <a:r>
              <a:rPr lang="en-US" dirty="0"/>
              <a:t>form action="/</a:t>
            </a:r>
            <a:r>
              <a:rPr lang="en-US" dirty="0" err="1"/>
              <a:t>action_page.php</a:t>
            </a:r>
            <a:r>
              <a:rPr lang="en-US" dirty="0"/>
              <a:t>"&gt;</a:t>
            </a:r>
          </a:p>
          <a:p>
            <a:pPr marL="0" indent="0">
              <a:buNone/>
            </a:pPr>
            <a:r>
              <a:rPr lang="en-US" dirty="0" smtClean="0"/>
              <a:t>&lt;</a:t>
            </a:r>
            <a:r>
              <a:rPr lang="en-US" dirty="0"/>
              <a:t>label for="</a:t>
            </a:r>
            <a:r>
              <a:rPr lang="en-US" dirty="0" err="1"/>
              <a:t>fname</a:t>
            </a:r>
            <a:r>
              <a:rPr lang="en-US" dirty="0"/>
              <a:t>"&gt;First name:&lt;/label&gt;&lt;</a:t>
            </a:r>
            <a:r>
              <a:rPr lang="en-US" dirty="0" err="1"/>
              <a:t>br</a:t>
            </a:r>
            <a:r>
              <a:rPr lang="en-US" dirty="0"/>
              <a:t>&gt;</a:t>
            </a:r>
          </a:p>
          <a:p>
            <a:pPr marL="0" indent="0">
              <a:buNone/>
            </a:pPr>
            <a:r>
              <a:rPr lang="en-US" dirty="0" smtClean="0"/>
              <a:t> </a:t>
            </a:r>
            <a:r>
              <a:rPr lang="en-US" dirty="0"/>
              <a:t>&lt;input type="text" id="</a:t>
            </a:r>
            <a:r>
              <a:rPr lang="en-US" dirty="0" err="1"/>
              <a:t>fname</a:t>
            </a:r>
            <a:r>
              <a:rPr lang="en-US" dirty="0"/>
              <a:t>" value="John"&gt;&lt;</a:t>
            </a:r>
            <a:r>
              <a:rPr lang="en-US" dirty="0" err="1"/>
              <a:t>br</a:t>
            </a:r>
            <a:r>
              <a:rPr lang="en-US" dirty="0"/>
              <a:t>&gt;&lt;</a:t>
            </a:r>
            <a:r>
              <a:rPr lang="en-US" dirty="0" err="1"/>
              <a:t>br</a:t>
            </a:r>
            <a:r>
              <a:rPr lang="en-US" dirty="0"/>
              <a:t>&gt;</a:t>
            </a:r>
          </a:p>
          <a:p>
            <a:pPr marL="0" indent="0">
              <a:buNone/>
            </a:pPr>
            <a:r>
              <a:rPr lang="en-US" dirty="0" smtClean="0"/>
              <a:t> </a:t>
            </a:r>
            <a:r>
              <a:rPr lang="en-US" dirty="0"/>
              <a:t>&lt;input type="submit" value="Submit"&gt;</a:t>
            </a:r>
          </a:p>
          <a:p>
            <a:pPr marL="0" indent="0">
              <a:buNone/>
            </a:pPr>
            <a:r>
              <a:rPr lang="en-US" dirty="0"/>
              <a:t>&lt;/form&gt; </a:t>
            </a:r>
          </a:p>
        </p:txBody>
      </p:sp>
    </p:spTree>
    <p:extLst>
      <p:ext uri="{BB962C8B-B14F-4D97-AF65-F5344CB8AC3E}">
        <p14:creationId xmlns:p14="http://schemas.microsoft.com/office/powerpoint/2010/main" val="121444360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Action </a:t>
            </a:r>
            <a:r>
              <a:rPr lang="en-US" b="1" dirty="0" smtClean="0"/>
              <a:t>Attribute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action attribute defines the action to be performed when the form is submitted.</a:t>
            </a:r>
          </a:p>
          <a:p>
            <a:endParaRPr lang="en-US" dirty="0"/>
          </a:p>
          <a:p>
            <a:r>
              <a:rPr lang="en-US" dirty="0"/>
              <a:t>Usually, the form data is sent to a file on the server when the user clicks on the submit button.</a:t>
            </a:r>
          </a:p>
          <a:p>
            <a:endParaRPr lang="en-US" dirty="0"/>
          </a:p>
          <a:p>
            <a:r>
              <a:rPr lang="en-US" dirty="0"/>
              <a:t>In the example below, the form data is sent to a file called "</a:t>
            </a:r>
            <a:r>
              <a:rPr lang="en-US" dirty="0" err="1"/>
              <a:t>action_page.php</a:t>
            </a:r>
            <a:r>
              <a:rPr lang="en-US" dirty="0"/>
              <a:t>". This file contains a server-side script that handles the form data</a:t>
            </a:r>
          </a:p>
        </p:txBody>
      </p:sp>
    </p:spTree>
    <p:extLst>
      <p:ext uri="{BB962C8B-B14F-4D97-AF65-F5344CB8AC3E}">
        <p14:creationId xmlns:p14="http://schemas.microsoft.com/office/powerpoint/2010/main" val="39173989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smtClean="0"/>
              <a:t>&lt;</a:t>
            </a:r>
            <a:r>
              <a:rPr lang="en-US" dirty="0"/>
              <a:t>form action="/</a:t>
            </a:r>
            <a:r>
              <a:rPr lang="en-US" dirty="0" err="1"/>
              <a:t>action_page.php</a:t>
            </a:r>
            <a:r>
              <a:rPr lang="en-US" dirty="0"/>
              <a:t>"&gt;</a:t>
            </a:r>
          </a:p>
          <a:p>
            <a:pPr marL="0" indent="0">
              <a:buNone/>
            </a:pPr>
            <a:r>
              <a:rPr lang="en-US" dirty="0"/>
              <a:t>  &lt;label for="</a:t>
            </a:r>
            <a:r>
              <a:rPr lang="en-US" dirty="0" err="1"/>
              <a:t>fname</a:t>
            </a:r>
            <a:r>
              <a:rPr lang="en-US" dirty="0"/>
              <a:t>"&gt;First name:&lt;/label&gt;&lt;</a:t>
            </a:r>
            <a:r>
              <a:rPr lang="en-US" dirty="0" err="1"/>
              <a:t>br</a:t>
            </a:r>
            <a:r>
              <a:rPr lang="en-US" dirty="0"/>
              <a:t>&gt;</a:t>
            </a:r>
          </a:p>
          <a:p>
            <a:pPr marL="0" indent="0">
              <a:buNone/>
            </a:pPr>
            <a:r>
              <a:rPr lang="en-US" dirty="0"/>
              <a:t>  &lt;input type="text" id="</a:t>
            </a:r>
            <a:r>
              <a:rPr lang="en-US" dirty="0" err="1"/>
              <a:t>fname</a:t>
            </a:r>
            <a:r>
              <a:rPr lang="en-US" dirty="0"/>
              <a:t>" name="</a:t>
            </a:r>
            <a:r>
              <a:rPr lang="en-US" dirty="0" err="1"/>
              <a:t>fname</a:t>
            </a:r>
            <a:r>
              <a:rPr lang="en-US" dirty="0"/>
              <a:t>" value="John"&gt;&lt;</a:t>
            </a:r>
            <a:r>
              <a:rPr lang="en-US" dirty="0" err="1"/>
              <a:t>br</a:t>
            </a:r>
            <a:r>
              <a:rPr lang="en-US" dirty="0"/>
              <a:t>&gt;</a:t>
            </a:r>
          </a:p>
          <a:p>
            <a:pPr marL="0" indent="0">
              <a:buNone/>
            </a:pPr>
            <a:r>
              <a:rPr lang="en-US" dirty="0"/>
              <a:t>  &lt;label for="</a:t>
            </a:r>
            <a:r>
              <a:rPr lang="en-US" dirty="0" err="1"/>
              <a:t>lname</a:t>
            </a:r>
            <a:r>
              <a:rPr lang="en-US" dirty="0"/>
              <a:t>"&gt;Last name:&lt;/label&gt;&lt;</a:t>
            </a:r>
            <a:r>
              <a:rPr lang="en-US" dirty="0" err="1"/>
              <a:t>br</a:t>
            </a:r>
            <a:r>
              <a:rPr lang="en-US" dirty="0"/>
              <a:t>&gt;</a:t>
            </a:r>
          </a:p>
          <a:p>
            <a:pPr marL="0" indent="0">
              <a:buNone/>
            </a:pPr>
            <a:r>
              <a:rPr lang="en-US" dirty="0"/>
              <a:t>  &lt;input type="text" id="</a:t>
            </a:r>
            <a:r>
              <a:rPr lang="en-US" dirty="0" err="1"/>
              <a:t>lname</a:t>
            </a:r>
            <a:r>
              <a:rPr lang="en-US" dirty="0"/>
              <a:t>" name="</a:t>
            </a:r>
            <a:r>
              <a:rPr lang="en-US" dirty="0" err="1"/>
              <a:t>lname</a:t>
            </a:r>
            <a:r>
              <a:rPr lang="en-US" dirty="0"/>
              <a:t>" value="Doe"&gt;&lt;</a:t>
            </a:r>
            <a:r>
              <a:rPr lang="en-US" dirty="0" err="1"/>
              <a:t>br</a:t>
            </a:r>
            <a:r>
              <a:rPr lang="en-US" dirty="0"/>
              <a:t>&gt;&lt;</a:t>
            </a:r>
            <a:r>
              <a:rPr lang="en-US" dirty="0" err="1"/>
              <a:t>br</a:t>
            </a:r>
            <a:r>
              <a:rPr lang="en-US" dirty="0"/>
              <a:t>&gt;</a:t>
            </a:r>
          </a:p>
          <a:p>
            <a:pPr marL="0" indent="0">
              <a:buNone/>
            </a:pPr>
            <a:r>
              <a:rPr lang="en-US" dirty="0"/>
              <a:t>  &lt;input type="submit" value="Submit"&gt;</a:t>
            </a:r>
          </a:p>
          <a:p>
            <a:pPr marL="0" indent="0">
              <a:buNone/>
            </a:pPr>
            <a:r>
              <a:rPr lang="en-US" dirty="0"/>
              <a:t>&lt;/form&gt; </a:t>
            </a:r>
          </a:p>
        </p:txBody>
      </p:sp>
    </p:spTree>
    <p:extLst>
      <p:ext uri="{BB962C8B-B14F-4D97-AF65-F5344CB8AC3E}">
        <p14:creationId xmlns:p14="http://schemas.microsoft.com/office/powerpoint/2010/main" val="24426902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&lt;</a:t>
            </a:r>
            <a:r>
              <a:rPr lang="en-US" b="1" dirty="0" err="1"/>
              <a:t>textarea</a:t>
            </a:r>
            <a:r>
              <a:rPr lang="en-US" b="1" dirty="0"/>
              <a:t>&gt; </a:t>
            </a:r>
            <a:r>
              <a:rPr lang="en-US" b="1" dirty="0" smtClean="0"/>
              <a:t>Element</a:t>
            </a:r>
            <a:endParaRPr lang="en-US" dirty="0"/>
          </a:p>
        </p:txBody>
      </p:sp>
      <p:sp>
        <p:nvSpPr>
          <p:cNvPr id="3" name="Content Placeholder 2"/>
          <p:cNvSpPr>
            <a:spLocks noGrp="1"/>
          </p:cNvSpPr>
          <p:nvPr>
            <p:ph idx="1"/>
          </p:nvPr>
        </p:nvSpPr>
        <p:spPr/>
        <p:txBody>
          <a:bodyPr/>
          <a:lstStyle/>
          <a:p>
            <a:r>
              <a:rPr lang="en-US" dirty="0"/>
              <a:t>The &lt;</a:t>
            </a:r>
            <a:r>
              <a:rPr lang="en-US" dirty="0" err="1"/>
              <a:t>textarea</a:t>
            </a:r>
            <a:r>
              <a:rPr lang="en-US" dirty="0"/>
              <a:t>&gt; element defines a multi-line input field (a text area):</a:t>
            </a:r>
          </a:p>
          <a:p>
            <a:pPr marL="0" indent="0">
              <a:buNone/>
            </a:pPr>
            <a:r>
              <a:rPr lang="en-US" b="1" dirty="0"/>
              <a:t>Example</a:t>
            </a:r>
          </a:p>
          <a:p>
            <a:pPr marL="0" indent="0">
              <a:buNone/>
            </a:pPr>
            <a:r>
              <a:rPr lang="en-US" dirty="0"/>
              <a:t>&lt;</a:t>
            </a:r>
            <a:r>
              <a:rPr lang="en-US" dirty="0" err="1"/>
              <a:t>textarea</a:t>
            </a:r>
            <a:r>
              <a:rPr lang="en-US" dirty="0"/>
              <a:t> name="message" rows="10" cols="30"&gt;</a:t>
            </a:r>
            <a:r>
              <a:rPr lang="en-US" dirty="0"/>
              <a:t/>
            </a:r>
            <a:br>
              <a:rPr lang="en-US" dirty="0"/>
            </a:br>
            <a:r>
              <a:rPr lang="en-US" dirty="0"/>
              <a:t>The cat was playing in the garden.</a:t>
            </a:r>
            <a:br>
              <a:rPr lang="en-US" dirty="0"/>
            </a:br>
            <a:r>
              <a:rPr lang="en-US" dirty="0"/>
              <a:t>&lt;/</a:t>
            </a:r>
            <a:r>
              <a:rPr lang="en-US" dirty="0" err="1"/>
              <a:t>textarea</a:t>
            </a:r>
            <a:r>
              <a:rPr lang="en-US" dirty="0"/>
              <a:t>&gt;</a:t>
            </a:r>
            <a:r>
              <a:rPr lang="en-US" dirty="0"/>
              <a:t> </a:t>
            </a:r>
          </a:p>
          <a:p>
            <a:endParaRPr lang="en-US" dirty="0"/>
          </a:p>
        </p:txBody>
      </p:sp>
    </p:spTree>
    <p:extLst>
      <p:ext uri="{BB962C8B-B14F-4D97-AF65-F5344CB8AC3E}">
        <p14:creationId xmlns:p14="http://schemas.microsoft.com/office/powerpoint/2010/main" val="11045038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r>
              <a:rPr lang="en-US" dirty="0"/>
              <a:t>The rows attribute specifies the visible number of lines in a text area.</a:t>
            </a:r>
          </a:p>
          <a:p>
            <a:r>
              <a:rPr lang="en-US" dirty="0"/>
              <a:t>The cols attribute specifies the visible width of a text area.</a:t>
            </a:r>
          </a:p>
          <a:p>
            <a:r>
              <a:rPr lang="en-US" dirty="0"/>
              <a:t>This is how the HTML code above will be displayed in a browser</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657600"/>
            <a:ext cx="328612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02266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&lt;button&gt; </a:t>
            </a:r>
            <a:r>
              <a:rPr lang="en-US" b="1" dirty="0" smtClean="0"/>
              <a:t>Element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&lt;button&gt; element defines a clickable button:</a:t>
            </a:r>
          </a:p>
          <a:p>
            <a:pPr marL="0" indent="0">
              <a:buNone/>
            </a:pPr>
            <a:r>
              <a:rPr lang="en-US" b="1" dirty="0"/>
              <a:t>Example</a:t>
            </a:r>
          </a:p>
          <a:p>
            <a:pPr marL="0" indent="0">
              <a:buNone/>
            </a:pPr>
            <a:r>
              <a:rPr lang="en-US" dirty="0"/>
              <a:t>&lt;button type="button" </a:t>
            </a:r>
            <a:r>
              <a:rPr lang="en-US" dirty="0" err="1"/>
              <a:t>onclick</a:t>
            </a:r>
            <a:r>
              <a:rPr lang="en-US" dirty="0"/>
              <a:t>="alert('Hello World!')"&gt;</a:t>
            </a:r>
            <a:r>
              <a:rPr lang="en-US" dirty="0"/>
              <a:t>Click Me!</a:t>
            </a:r>
            <a:r>
              <a:rPr lang="en-US" dirty="0"/>
              <a:t>&lt;/button&gt;</a:t>
            </a:r>
            <a:r>
              <a:rPr lang="en-US" dirty="0"/>
              <a:t> </a:t>
            </a:r>
          </a:p>
          <a:p>
            <a:endParaRPr lang="en-IN" dirty="0" smtClean="0"/>
          </a:p>
          <a:p>
            <a:endParaRPr lang="en-IN" dirty="0"/>
          </a:p>
          <a:p>
            <a:r>
              <a:rPr lang="en-US" b="1" dirty="0"/>
              <a:t>Note:</a:t>
            </a:r>
            <a:r>
              <a:rPr lang="en-US" dirty="0"/>
              <a:t> Always specify the type attribute for the button element. Different browsers may use different default types for the button element.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29000"/>
            <a:ext cx="59436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40767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&lt;</a:t>
            </a:r>
            <a:r>
              <a:rPr lang="en-US" b="1" dirty="0" err="1"/>
              <a:t>fieldset</a:t>
            </a:r>
            <a:r>
              <a:rPr lang="en-US" b="1" dirty="0"/>
              <a:t>&gt; and &lt;legend&gt; </a:t>
            </a:r>
            <a:r>
              <a:rPr lang="en-US" b="1" dirty="0" smtClean="0"/>
              <a:t>Elements</a:t>
            </a:r>
            <a:endParaRPr lang="en-US" dirty="0"/>
          </a:p>
        </p:txBody>
      </p:sp>
      <p:sp>
        <p:nvSpPr>
          <p:cNvPr id="3" name="Content Placeholder 2"/>
          <p:cNvSpPr>
            <a:spLocks noGrp="1"/>
          </p:cNvSpPr>
          <p:nvPr>
            <p:ph idx="1"/>
          </p:nvPr>
        </p:nvSpPr>
        <p:spPr/>
        <p:txBody>
          <a:bodyPr/>
          <a:lstStyle/>
          <a:p>
            <a:r>
              <a:rPr lang="en-US" dirty="0"/>
              <a:t>The &lt;</a:t>
            </a:r>
            <a:r>
              <a:rPr lang="en-US" dirty="0" err="1"/>
              <a:t>fieldset</a:t>
            </a:r>
            <a:r>
              <a:rPr lang="en-US" dirty="0"/>
              <a:t>&gt; element is used to group related data in a form.</a:t>
            </a:r>
          </a:p>
          <a:p>
            <a:endParaRPr lang="en-US" dirty="0"/>
          </a:p>
          <a:p>
            <a:r>
              <a:rPr lang="en-US" dirty="0"/>
              <a:t>The &lt;legend&gt; element defines a caption for the &lt;</a:t>
            </a:r>
            <a:r>
              <a:rPr lang="en-US" dirty="0" err="1"/>
              <a:t>fieldset</a:t>
            </a:r>
            <a:r>
              <a:rPr lang="en-US" dirty="0"/>
              <a:t>&gt; element.</a:t>
            </a:r>
          </a:p>
        </p:txBody>
      </p:sp>
    </p:spTree>
    <p:extLst>
      <p:ext uri="{BB962C8B-B14F-4D97-AF65-F5344CB8AC3E}">
        <p14:creationId xmlns:p14="http://schemas.microsoft.com/office/powerpoint/2010/main" val="153771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Note:</a:t>
            </a:r>
            <a:r>
              <a:rPr lang="en-US" dirty="0"/>
              <a:t> The content inside the &lt;body&gt; section (the white area above) will be displayed in a browser. The content inside the &lt;title&gt; element will be shown in the browser's title bar or in the page's tab.</a:t>
            </a:r>
          </a:p>
        </p:txBody>
      </p:sp>
    </p:spTree>
    <p:extLst>
      <p:ext uri="{BB962C8B-B14F-4D97-AF65-F5344CB8AC3E}">
        <p14:creationId xmlns:p14="http://schemas.microsoft.com/office/powerpoint/2010/main" val="401722027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lnSpcReduction="10000"/>
          </a:bodyPr>
          <a:lstStyle/>
          <a:p>
            <a:pPr marL="0" indent="0">
              <a:buNone/>
            </a:pPr>
            <a:r>
              <a:rPr lang="en-US" dirty="0"/>
              <a:t>&lt;form action="/</a:t>
            </a:r>
            <a:r>
              <a:rPr lang="en-US" dirty="0" err="1"/>
              <a:t>action_page.php</a:t>
            </a:r>
            <a:r>
              <a:rPr lang="en-US" dirty="0"/>
              <a:t>"&gt;</a:t>
            </a:r>
            <a:r>
              <a:rPr lang="en-US" dirty="0"/>
              <a:t/>
            </a:r>
            <a:br>
              <a:rPr lang="en-US" dirty="0"/>
            </a:br>
            <a:r>
              <a:rPr lang="en-US" dirty="0"/>
              <a:t>  </a:t>
            </a:r>
            <a:r>
              <a:rPr lang="en-US" dirty="0"/>
              <a:t>&lt;</a:t>
            </a:r>
            <a:r>
              <a:rPr lang="en-US" dirty="0" err="1"/>
              <a:t>fieldset</a:t>
            </a:r>
            <a:r>
              <a:rPr lang="en-US" dirty="0"/>
              <a:t>&gt;</a:t>
            </a:r>
            <a:r>
              <a:rPr lang="en-US" dirty="0"/>
              <a:t/>
            </a:r>
            <a:br>
              <a:rPr lang="en-US" dirty="0"/>
            </a:br>
            <a:r>
              <a:rPr lang="en-US" dirty="0"/>
              <a:t>    </a:t>
            </a:r>
            <a:r>
              <a:rPr lang="en-US" dirty="0"/>
              <a:t>&lt;legend&gt;</a:t>
            </a:r>
            <a:r>
              <a:rPr lang="en-US" dirty="0" err="1"/>
              <a:t>Personalia</a:t>
            </a:r>
            <a:r>
              <a:rPr lang="en-US" dirty="0"/>
              <a:t>:</a:t>
            </a:r>
            <a:r>
              <a:rPr lang="en-US" dirty="0"/>
              <a:t>&lt;/legend&gt;</a:t>
            </a:r>
            <a:r>
              <a:rPr lang="en-US" dirty="0"/>
              <a:t/>
            </a:r>
            <a:br>
              <a:rPr lang="en-US" dirty="0"/>
            </a:br>
            <a:r>
              <a:rPr lang="en-US" dirty="0"/>
              <a:t>    </a:t>
            </a:r>
            <a:r>
              <a:rPr lang="en-US" dirty="0"/>
              <a:t>&lt;label for="</a:t>
            </a:r>
            <a:r>
              <a:rPr lang="en-US" dirty="0" err="1"/>
              <a:t>fname</a:t>
            </a:r>
            <a:r>
              <a:rPr lang="en-US" dirty="0"/>
              <a:t>"&gt;</a:t>
            </a:r>
            <a:r>
              <a:rPr lang="en-US" dirty="0"/>
              <a:t>First name:</a:t>
            </a:r>
            <a:r>
              <a:rPr lang="en-US" dirty="0"/>
              <a:t>&lt;/label&gt;&lt;</a:t>
            </a:r>
            <a:r>
              <a:rPr lang="en-US" dirty="0" err="1"/>
              <a:t>br</a:t>
            </a:r>
            <a:r>
              <a:rPr lang="en-US" dirty="0"/>
              <a:t>&gt;</a:t>
            </a:r>
            <a:r>
              <a:rPr lang="en-US" dirty="0"/>
              <a:t/>
            </a:r>
            <a:br>
              <a:rPr lang="en-US" dirty="0"/>
            </a:br>
            <a:r>
              <a:rPr lang="en-US" dirty="0"/>
              <a:t>    </a:t>
            </a:r>
            <a:r>
              <a:rPr lang="en-US" dirty="0"/>
              <a:t>&lt;input type="text" id="</a:t>
            </a:r>
            <a:r>
              <a:rPr lang="en-US" dirty="0" err="1"/>
              <a:t>fname</a:t>
            </a:r>
            <a:r>
              <a:rPr lang="en-US" dirty="0"/>
              <a:t>" name="</a:t>
            </a:r>
            <a:r>
              <a:rPr lang="en-US" dirty="0" err="1"/>
              <a:t>fname</a:t>
            </a:r>
            <a:r>
              <a:rPr lang="en-US" dirty="0"/>
              <a:t>" value="John"&gt;&lt;</a:t>
            </a:r>
            <a:r>
              <a:rPr lang="en-US" dirty="0" err="1"/>
              <a:t>br</a:t>
            </a:r>
            <a:r>
              <a:rPr lang="en-US" dirty="0"/>
              <a:t>&gt;</a:t>
            </a:r>
            <a:r>
              <a:rPr lang="en-US" dirty="0"/>
              <a:t/>
            </a:r>
            <a:br>
              <a:rPr lang="en-US" dirty="0"/>
            </a:br>
            <a:r>
              <a:rPr lang="en-US" dirty="0"/>
              <a:t>    </a:t>
            </a:r>
            <a:r>
              <a:rPr lang="en-US" dirty="0"/>
              <a:t>&lt;label for="</a:t>
            </a:r>
            <a:r>
              <a:rPr lang="en-US" dirty="0" err="1"/>
              <a:t>lname</a:t>
            </a:r>
            <a:r>
              <a:rPr lang="en-US" dirty="0"/>
              <a:t>"&gt;</a:t>
            </a:r>
            <a:r>
              <a:rPr lang="en-US" dirty="0"/>
              <a:t>Last name:</a:t>
            </a:r>
            <a:r>
              <a:rPr lang="en-US" dirty="0"/>
              <a:t>&lt;/label&gt;&lt;</a:t>
            </a:r>
            <a:r>
              <a:rPr lang="en-US" dirty="0" err="1"/>
              <a:t>br</a:t>
            </a:r>
            <a:r>
              <a:rPr lang="en-US" dirty="0"/>
              <a:t>&gt;</a:t>
            </a:r>
            <a:r>
              <a:rPr lang="en-US" dirty="0"/>
              <a:t/>
            </a:r>
            <a:br>
              <a:rPr lang="en-US" dirty="0"/>
            </a:br>
            <a:r>
              <a:rPr lang="en-US" dirty="0"/>
              <a:t>    </a:t>
            </a:r>
            <a:r>
              <a:rPr lang="en-US" dirty="0"/>
              <a:t>&lt;input type="text" id="</a:t>
            </a:r>
            <a:r>
              <a:rPr lang="en-US" dirty="0" err="1"/>
              <a:t>lname</a:t>
            </a:r>
            <a:r>
              <a:rPr lang="en-US" dirty="0"/>
              <a:t>" name="</a:t>
            </a:r>
            <a:r>
              <a:rPr lang="en-US" dirty="0" err="1"/>
              <a:t>lname</a:t>
            </a:r>
            <a:r>
              <a:rPr lang="en-US" dirty="0"/>
              <a:t>" value="Doe"&gt;&lt;</a:t>
            </a:r>
            <a:r>
              <a:rPr lang="en-US" dirty="0" err="1"/>
              <a:t>br</a:t>
            </a:r>
            <a:r>
              <a:rPr lang="en-US" dirty="0"/>
              <a:t>&gt;&lt;</a:t>
            </a:r>
            <a:r>
              <a:rPr lang="en-US" dirty="0" err="1"/>
              <a:t>br</a:t>
            </a:r>
            <a:r>
              <a:rPr lang="en-US" dirty="0"/>
              <a:t>&gt;</a:t>
            </a:r>
            <a:r>
              <a:rPr lang="en-US" dirty="0"/>
              <a:t/>
            </a:r>
            <a:br>
              <a:rPr lang="en-US" dirty="0"/>
            </a:br>
            <a:r>
              <a:rPr lang="en-US" dirty="0"/>
              <a:t>    </a:t>
            </a:r>
            <a:r>
              <a:rPr lang="en-US" dirty="0"/>
              <a:t>&lt;input type="submit" value="Submit"&gt;</a:t>
            </a:r>
            <a:r>
              <a:rPr lang="en-US" dirty="0"/>
              <a:t/>
            </a:r>
            <a:br>
              <a:rPr lang="en-US" dirty="0"/>
            </a:br>
            <a:r>
              <a:rPr lang="en-US" dirty="0"/>
              <a:t>  </a:t>
            </a:r>
            <a:r>
              <a:rPr lang="en-US" dirty="0"/>
              <a:t>&lt;/</a:t>
            </a:r>
            <a:r>
              <a:rPr lang="en-US" dirty="0" err="1"/>
              <a:t>fieldset</a:t>
            </a:r>
            <a:r>
              <a:rPr lang="en-US" dirty="0"/>
              <a:t>&gt;</a:t>
            </a:r>
            <a:r>
              <a:rPr lang="en-US" dirty="0"/>
              <a:t/>
            </a:r>
            <a:br>
              <a:rPr lang="en-US" dirty="0"/>
            </a:br>
            <a:r>
              <a:rPr lang="en-US" dirty="0"/>
              <a:t>&lt;/form&gt;</a:t>
            </a:r>
            <a:r>
              <a:rPr lang="en-US" dirty="0"/>
              <a:t> </a:t>
            </a:r>
          </a:p>
          <a:p>
            <a:endParaRPr lang="en-US" dirty="0"/>
          </a:p>
        </p:txBody>
      </p:sp>
    </p:spTree>
    <p:extLst>
      <p:ext uri="{BB962C8B-B14F-4D97-AF65-F5344CB8AC3E}">
        <p14:creationId xmlns:p14="http://schemas.microsoft.com/office/powerpoint/2010/main" val="16742444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7225" y="1447800"/>
            <a:ext cx="79533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183825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&lt;</a:t>
            </a:r>
            <a:r>
              <a:rPr lang="en-US" b="1" dirty="0" err="1"/>
              <a:t>datalist</a:t>
            </a:r>
            <a:r>
              <a:rPr lang="en-US" b="1" dirty="0"/>
              <a:t>&gt; </a:t>
            </a:r>
            <a:r>
              <a:rPr lang="en-US" b="1" dirty="0" smtClean="0"/>
              <a:t>Element</a:t>
            </a:r>
            <a:endParaRPr lang="en-US" dirty="0"/>
          </a:p>
        </p:txBody>
      </p:sp>
      <p:sp>
        <p:nvSpPr>
          <p:cNvPr id="3" name="Content Placeholder 2"/>
          <p:cNvSpPr>
            <a:spLocks noGrp="1"/>
          </p:cNvSpPr>
          <p:nvPr>
            <p:ph idx="1"/>
          </p:nvPr>
        </p:nvSpPr>
        <p:spPr/>
        <p:txBody>
          <a:bodyPr>
            <a:normAutofit lnSpcReduction="10000"/>
          </a:bodyPr>
          <a:lstStyle/>
          <a:p>
            <a:r>
              <a:rPr lang="en-US" dirty="0"/>
              <a:t>The &lt;</a:t>
            </a:r>
            <a:r>
              <a:rPr lang="en-US" dirty="0" err="1"/>
              <a:t>datalist</a:t>
            </a:r>
            <a:r>
              <a:rPr lang="en-US" dirty="0"/>
              <a:t>&gt; element specifies a list of pre-defined options for an &lt;input&gt; element.</a:t>
            </a:r>
          </a:p>
          <a:p>
            <a:endParaRPr lang="en-US" dirty="0"/>
          </a:p>
          <a:p>
            <a:r>
              <a:rPr lang="en-US" dirty="0"/>
              <a:t>Users will see a drop-down list of the pre-defined options as they input data.</a:t>
            </a:r>
          </a:p>
          <a:p>
            <a:endParaRPr lang="en-US" dirty="0"/>
          </a:p>
          <a:p>
            <a:r>
              <a:rPr lang="en-US" dirty="0"/>
              <a:t>The list attribute of the &lt;input&gt; element, must refer to the id attribute of the &lt;</a:t>
            </a:r>
            <a:r>
              <a:rPr lang="en-US" dirty="0" err="1"/>
              <a:t>datalist</a:t>
            </a:r>
            <a:r>
              <a:rPr lang="en-US" dirty="0"/>
              <a:t>&gt; element.</a:t>
            </a:r>
          </a:p>
        </p:txBody>
      </p:sp>
    </p:spTree>
    <p:extLst>
      <p:ext uri="{BB962C8B-B14F-4D97-AF65-F5344CB8AC3E}">
        <p14:creationId xmlns:p14="http://schemas.microsoft.com/office/powerpoint/2010/main" val="855792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a:t>&lt;form action="/</a:t>
            </a:r>
            <a:r>
              <a:rPr lang="en-US" dirty="0" err="1"/>
              <a:t>action_page.php</a:t>
            </a:r>
            <a:r>
              <a:rPr lang="en-US" dirty="0"/>
              <a:t>"&gt;</a:t>
            </a:r>
            <a:r>
              <a:rPr lang="en-US" dirty="0"/>
              <a:t/>
            </a:r>
            <a:br>
              <a:rPr lang="en-US" dirty="0"/>
            </a:br>
            <a:r>
              <a:rPr lang="en-US" dirty="0"/>
              <a:t>  </a:t>
            </a:r>
            <a:r>
              <a:rPr lang="en-US" dirty="0"/>
              <a:t>&lt;input list="browsers"&gt;</a:t>
            </a:r>
            <a:r>
              <a:rPr lang="en-US" dirty="0"/>
              <a:t/>
            </a:r>
            <a:br>
              <a:rPr lang="en-US" dirty="0"/>
            </a:br>
            <a:r>
              <a:rPr lang="en-US" dirty="0"/>
              <a:t>  </a:t>
            </a:r>
            <a:r>
              <a:rPr lang="en-US" dirty="0"/>
              <a:t>&lt;</a:t>
            </a:r>
            <a:r>
              <a:rPr lang="en-US" dirty="0" err="1"/>
              <a:t>datalist</a:t>
            </a:r>
            <a:r>
              <a:rPr lang="en-US" dirty="0"/>
              <a:t> id="browsers"&gt;</a:t>
            </a:r>
            <a:r>
              <a:rPr lang="en-US" dirty="0"/>
              <a:t/>
            </a:r>
            <a:br>
              <a:rPr lang="en-US" dirty="0"/>
            </a:br>
            <a:r>
              <a:rPr lang="en-US" dirty="0"/>
              <a:t>    </a:t>
            </a:r>
            <a:r>
              <a:rPr lang="en-US" dirty="0"/>
              <a:t>&lt;option value="Internet Explorer"&gt;</a:t>
            </a:r>
            <a:r>
              <a:rPr lang="en-US" dirty="0"/>
              <a:t/>
            </a:r>
            <a:br>
              <a:rPr lang="en-US" dirty="0"/>
            </a:br>
            <a:r>
              <a:rPr lang="en-US" dirty="0"/>
              <a:t>    </a:t>
            </a:r>
            <a:r>
              <a:rPr lang="en-US" dirty="0"/>
              <a:t>&lt;option value="Firefox"&gt;</a:t>
            </a:r>
            <a:r>
              <a:rPr lang="en-US" dirty="0"/>
              <a:t/>
            </a:r>
            <a:br>
              <a:rPr lang="en-US" dirty="0"/>
            </a:br>
            <a:r>
              <a:rPr lang="en-US" dirty="0"/>
              <a:t>    </a:t>
            </a:r>
            <a:r>
              <a:rPr lang="en-US" dirty="0"/>
              <a:t>&lt;option value="Chrome"&gt;</a:t>
            </a:r>
            <a:r>
              <a:rPr lang="en-US" dirty="0"/>
              <a:t/>
            </a:r>
            <a:br>
              <a:rPr lang="en-US" dirty="0"/>
            </a:br>
            <a:r>
              <a:rPr lang="en-US" dirty="0"/>
              <a:t>    </a:t>
            </a:r>
            <a:r>
              <a:rPr lang="en-US" dirty="0"/>
              <a:t>&lt;option value="Opera"&gt;</a:t>
            </a:r>
            <a:r>
              <a:rPr lang="en-US" dirty="0"/>
              <a:t/>
            </a:r>
            <a:br>
              <a:rPr lang="en-US" dirty="0"/>
            </a:br>
            <a:r>
              <a:rPr lang="en-US" dirty="0"/>
              <a:t>    </a:t>
            </a:r>
            <a:r>
              <a:rPr lang="en-US" dirty="0"/>
              <a:t>&lt;option value="Safari"&gt;</a:t>
            </a:r>
            <a:r>
              <a:rPr lang="en-US" dirty="0"/>
              <a:t/>
            </a:r>
            <a:br>
              <a:rPr lang="en-US" dirty="0"/>
            </a:br>
            <a:r>
              <a:rPr lang="en-US" dirty="0"/>
              <a:t>  </a:t>
            </a:r>
            <a:r>
              <a:rPr lang="en-US" dirty="0"/>
              <a:t>&lt;/</a:t>
            </a:r>
            <a:r>
              <a:rPr lang="en-US" dirty="0" err="1"/>
              <a:t>datalist</a:t>
            </a:r>
            <a:r>
              <a:rPr lang="en-US" dirty="0"/>
              <a:t>&gt;</a:t>
            </a:r>
            <a:r>
              <a:rPr lang="en-US" dirty="0"/>
              <a:t> </a:t>
            </a:r>
            <a:br>
              <a:rPr lang="en-US" dirty="0"/>
            </a:br>
            <a:r>
              <a:rPr lang="en-US" dirty="0"/>
              <a:t>&lt;/form&gt;</a:t>
            </a:r>
            <a:r>
              <a:rPr lang="en-US" dirty="0"/>
              <a:t> </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350" y="4343401"/>
            <a:ext cx="5515850" cy="204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4139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&lt;output&gt; </a:t>
            </a:r>
            <a:r>
              <a:rPr lang="en-US" b="1" dirty="0" smtClean="0"/>
              <a:t>Element</a:t>
            </a:r>
            <a:endParaRPr lang="en-US" dirty="0"/>
          </a:p>
        </p:txBody>
      </p:sp>
      <p:sp>
        <p:nvSpPr>
          <p:cNvPr id="3" name="Content Placeholder 2"/>
          <p:cNvSpPr>
            <a:spLocks noGrp="1"/>
          </p:cNvSpPr>
          <p:nvPr>
            <p:ph idx="1"/>
          </p:nvPr>
        </p:nvSpPr>
        <p:spPr/>
        <p:txBody>
          <a:bodyPr/>
          <a:lstStyle/>
          <a:p>
            <a:r>
              <a:rPr lang="en-US" dirty="0"/>
              <a:t>The &lt;output&gt; element represents the result of a calculation (like one performed by a script).</a:t>
            </a:r>
          </a:p>
        </p:txBody>
      </p:sp>
    </p:spTree>
    <p:extLst>
      <p:ext uri="{BB962C8B-B14F-4D97-AF65-F5344CB8AC3E}">
        <p14:creationId xmlns:p14="http://schemas.microsoft.com/office/powerpoint/2010/main" val="38186977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pPr marL="0" indent="0">
              <a:buNone/>
            </a:pPr>
            <a:r>
              <a:rPr lang="en-US" dirty="0"/>
              <a:t>&lt;form action="/</a:t>
            </a:r>
            <a:r>
              <a:rPr lang="en-US" dirty="0" err="1"/>
              <a:t>action_page.php</a:t>
            </a:r>
            <a:r>
              <a:rPr lang="en-US" dirty="0"/>
              <a:t>"</a:t>
            </a:r>
            <a:br>
              <a:rPr lang="en-US" dirty="0"/>
            </a:br>
            <a:r>
              <a:rPr lang="en-US" dirty="0"/>
              <a:t>  </a:t>
            </a:r>
            <a:r>
              <a:rPr lang="en-US" dirty="0" err="1"/>
              <a:t>oninput</a:t>
            </a:r>
            <a:r>
              <a:rPr lang="en-US" dirty="0"/>
              <a:t>="</a:t>
            </a:r>
            <a:r>
              <a:rPr lang="en-US" dirty="0" err="1"/>
              <a:t>x.value</a:t>
            </a:r>
            <a:r>
              <a:rPr lang="en-US" dirty="0"/>
              <a:t>=</a:t>
            </a:r>
            <a:r>
              <a:rPr lang="en-US" dirty="0" err="1"/>
              <a:t>parseInt</a:t>
            </a:r>
            <a:r>
              <a:rPr lang="en-US" dirty="0"/>
              <a:t>(</a:t>
            </a:r>
            <a:r>
              <a:rPr lang="en-US" dirty="0" err="1"/>
              <a:t>a.value</a:t>
            </a:r>
            <a:r>
              <a:rPr lang="en-US" dirty="0"/>
              <a:t>)+</a:t>
            </a:r>
            <a:r>
              <a:rPr lang="en-US" dirty="0" err="1"/>
              <a:t>parseInt</a:t>
            </a:r>
            <a:r>
              <a:rPr lang="en-US" dirty="0"/>
              <a:t>(</a:t>
            </a:r>
            <a:r>
              <a:rPr lang="en-US" dirty="0" err="1"/>
              <a:t>b.value</a:t>
            </a:r>
            <a:r>
              <a:rPr lang="en-US" dirty="0"/>
              <a:t>)"&gt;</a:t>
            </a:r>
            <a:r>
              <a:rPr lang="en-US" dirty="0"/>
              <a:t/>
            </a:r>
            <a:br>
              <a:rPr lang="en-US" dirty="0"/>
            </a:br>
            <a:r>
              <a:rPr lang="en-US" dirty="0"/>
              <a:t>  0</a:t>
            </a:r>
            <a:br>
              <a:rPr lang="en-US" dirty="0"/>
            </a:br>
            <a:r>
              <a:rPr lang="en-US" dirty="0"/>
              <a:t>  </a:t>
            </a:r>
            <a:r>
              <a:rPr lang="en-US" dirty="0"/>
              <a:t>&lt;input type="range"  id="a" name="a" value="50"&gt;</a:t>
            </a:r>
            <a:r>
              <a:rPr lang="en-US" dirty="0"/>
              <a:t/>
            </a:r>
            <a:br>
              <a:rPr lang="en-US" dirty="0"/>
            </a:br>
            <a:r>
              <a:rPr lang="en-US" dirty="0"/>
              <a:t>  100 +</a:t>
            </a:r>
            <a:br>
              <a:rPr lang="en-US" dirty="0"/>
            </a:br>
            <a:r>
              <a:rPr lang="en-US" dirty="0"/>
              <a:t>  </a:t>
            </a:r>
            <a:r>
              <a:rPr lang="en-US" dirty="0"/>
              <a:t>&lt;input type="number" id="b" name="b" value="50"&gt;</a:t>
            </a:r>
            <a:r>
              <a:rPr lang="en-US" dirty="0"/>
              <a:t/>
            </a:r>
            <a:br>
              <a:rPr lang="en-US" dirty="0"/>
            </a:br>
            <a:r>
              <a:rPr lang="en-US" dirty="0"/>
              <a:t>  =</a:t>
            </a:r>
            <a:br>
              <a:rPr lang="en-US" dirty="0"/>
            </a:br>
            <a:r>
              <a:rPr lang="en-US" dirty="0"/>
              <a:t>  </a:t>
            </a:r>
            <a:r>
              <a:rPr lang="en-US" dirty="0"/>
              <a:t>&lt;output name="x" for="a b"&gt;&lt;/output&gt;</a:t>
            </a:r>
            <a:r>
              <a:rPr lang="en-US" dirty="0"/>
              <a:t/>
            </a:r>
            <a:br>
              <a:rPr lang="en-US" dirty="0"/>
            </a:br>
            <a:r>
              <a:rPr lang="en-US" dirty="0"/>
              <a:t>  </a:t>
            </a:r>
            <a:r>
              <a:rPr lang="en-US" dirty="0"/>
              <a:t>&lt;</a:t>
            </a:r>
            <a:r>
              <a:rPr lang="en-US" dirty="0" err="1"/>
              <a:t>br</a:t>
            </a:r>
            <a:r>
              <a:rPr lang="en-US" dirty="0"/>
              <a:t>&gt;&lt;</a:t>
            </a:r>
            <a:r>
              <a:rPr lang="en-US" dirty="0" err="1"/>
              <a:t>br</a:t>
            </a:r>
            <a:r>
              <a:rPr lang="en-US" dirty="0"/>
              <a:t>&gt;</a:t>
            </a:r>
            <a:r>
              <a:rPr lang="en-US" dirty="0"/>
              <a:t/>
            </a:r>
            <a:br>
              <a:rPr lang="en-US" dirty="0"/>
            </a:br>
            <a:r>
              <a:rPr lang="en-US" dirty="0"/>
              <a:t>  </a:t>
            </a:r>
            <a:r>
              <a:rPr lang="en-US" dirty="0"/>
              <a:t>&lt;input type="submit"&gt;</a:t>
            </a:r>
            <a:r>
              <a:rPr lang="en-US" dirty="0"/>
              <a:t/>
            </a:r>
            <a:br>
              <a:rPr lang="en-US" dirty="0"/>
            </a:br>
            <a:r>
              <a:rPr lang="en-US" dirty="0"/>
              <a:t>&lt;/form&gt;</a:t>
            </a:r>
            <a:r>
              <a:rPr lang="en-US" dirty="0"/>
              <a:t> </a:t>
            </a:r>
          </a:p>
          <a:p>
            <a:endParaRPr lang="en-US" dirty="0"/>
          </a:p>
        </p:txBody>
      </p:sp>
    </p:spTree>
    <p:extLst>
      <p:ext uri="{BB962C8B-B14F-4D97-AF65-F5344CB8AC3E}">
        <p14:creationId xmlns:p14="http://schemas.microsoft.com/office/powerpoint/2010/main" val="2390419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6208214" cy="3086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76757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Other Elements</a:t>
            </a:r>
            <a:endParaRPr lang="en-US" b="1"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0550" y="2286000"/>
            <a:ext cx="80200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77462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Input </a:t>
            </a:r>
            <a:r>
              <a:rPr lang="en-US" b="1" dirty="0" smtClean="0"/>
              <a:t>Types</a:t>
            </a:r>
            <a:endParaRPr 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175" y="1600200"/>
            <a:ext cx="786765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50402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9399" y="1295400"/>
            <a:ext cx="4927036"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058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History</a:t>
            </a:r>
            <a:endParaRPr lang="en-US" dirty="0"/>
          </a:p>
        </p:txBody>
      </p:sp>
      <p:sp>
        <p:nvSpPr>
          <p:cNvPr id="3" name="Content Placeholder 2"/>
          <p:cNvSpPr>
            <a:spLocks noGrp="1"/>
          </p:cNvSpPr>
          <p:nvPr>
            <p:ph idx="1"/>
          </p:nvPr>
        </p:nvSpPr>
        <p:spPr/>
        <p:txBody>
          <a:bodyPr/>
          <a:lstStyle/>
          <a:p>
            <a:r>
              <a:rPr lang="en-US" dirty="0"/>
              <a:t>Since the early days of the World Wide Web, there have been many versions of HTML</a:t>
            </a:r>
          </a:p>
        </p:txBody>
      </p:sp>
    </p:spTree>
    <p:extLst>
      <p:ext uri="{BB962C8B-B14F-4D97-AF65-F5344CB8AC3E}">
        <p14:creationId xmlns:p14="http://schemas.microsoft.com/office/powerpoint/2010/main" val="408360862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Input </a:t>
            </a:r>
            <a:r>
              <a:rPr lang="en-US" b="1" dirty="0" smtClean="0"/>
              <a:t>Restrictions</a:t>
            </a:r>
            <a:endParaRPr 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162" y="1447800"/>
            <a:ext cx="8067675" cy="4425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8691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162" y="1676400"/>
            <a:ext cx="8067675" cy="3129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536961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HTML Form </a:t>
            </a:r>
            <a:r>
              <a:rPr lang="en-US" b="1" dirty="0" smtClean="0"/>
              <a:t>Attributes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03599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err="1"/>
              <a:t>formenctype</a:t>
            </a:r>
            <a:r>
              <a:rPr lang="en-US" b="1" dirty="0"/>
              <a:t> </a:t>
            </a:r>
            <a:r>
              <a:rPr lang="en-US" b="1" dirty="0" smtClean="0"/>
              <a:t>Attribute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input </a:t>
            </a:r>
            <a:r>
              <a:rPr lang="en-US" dirty="0" err="1"/>
              <a:t>formenctype</a:t>
            </a:r>
            <a:r>
              <a:rPr lang="en-US" dirty="0"/>
              <a:t> attribute specifies how the form-data should be encoded when submitted (only for forms with method="post").</a:t>
            </a:r>
          </a:p>
          <a:p>
            <a:r>
              <a:rPr lang="en-US" b="1" dirty="0"/>
              <a:t>Note:</a:t>
            </a:r>
            <a:r>
              <a:rPr lang="en-US" dirty="0"/>
              <a:t> This attribute overrides the </a:t>
            </a:r>
            <a:r>
              <a:rPr lang="en-US" dirty="0" err="1"/>
              <a:t>enctype</a:t>
            </a:r>
            <a:r>
              <a:rPr lang="en-US" dirty="0"/>
              <a:t> attribute of the &lt;form&gt; element.</a:t>
            </a:r>
          </a:p>
          <a:p>
            <a:r>
              <a:rPr lang="en-US" dirty="0"/>
              <a:t>The </a:t>
            </a:r>
            <a:r>
              <a:rPr lang="en-US" dirty="0" err="1"/>
              <a:t>formenctype</a:t>
            </a:r>
            <a:r>
              <a:rPr lang="en-US" dirty="0"/>
              <a:t> attribute works with the following input types: submit and image</a:t>
            </a:r>
            <a:r>
              <a:rPr lang="en-US" dirty="0" smtClean="0"/>
              <a:t>.</a:t>
            </a:r>
          </a:p>
          <a:p>
            <a:r>
              <a:rPr lang="en-US" dirty="0"/>
              <a:t>A form with two submit buttons. The first sends the form-data with default encoding, the second sends the form-data encoded as "multipart/form-data"</a:t>
            </a:r>
          </a:p>
          <a:p>
            <a:endParaRPr lang="en-US" dirty="0"/>
          </a:p>
        </p:txBody>
      </p:sp>
    </p:spTree>
    <p:extLst>
      <p:ext uri="{BB962C8B-B14F-4D97-AF65-F5344CB8AC3E}">
        <p14:creationId xmlns:p14="http://schemas.microsoft.com/office/powerpoint/2010/main" val="209063495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a:t>&lt;form action="/action_page_binary.asp" method="post"&gt;</a:t>
            </a:r>
            <a:r>
              <a:rPr lang="en-US" dirty="0"/>
              <a:t/>
            </a:r>
            <a:br>
              <a:rPr lang="en-US" dirty="0"/>
            </a:br>
            <a:r>
              <a:rPr lang="en-US" dirty="0"/>
              <a:t>  </a:t>
            </a:r>
            <a:r>
              <a:rPr lang="en-US" dirty="0"/>
              <a:t>&lt;label for="</a:t>
            </a:r>
            <a:r>
              <a:rPr lang="en-US" dirty="0" err="1"/>
              <a:t>fname</a:t>
            </a:r>
            <a:r>
              <a:rPr lang="en-US" dirty="0"/>
              <a:t>"&gt;</a:t>
            </a:r>
            <a:r>
              <a:rPr lang="en-US" dirty="0"/>
              <a:t>First name:</a:t>
            </a:r>
            <a:r>
              <a:rPr lang="en-US" dirty="0"/>
              <a:t>&lt;/label&gt;</a:t>
            </a:r>
            <a:r>
              <a:rPr lang="en-US" dirty="0"/>
              <a:t/>
            </a:r>
            <a:br>
              <a:rPr lang="en-US" dirty="0"/>
            </a:br>
            <a:r>
              <a:rPr lang="en-US" dirty="0"/>
              <a:t>  </a:t>
            </a:r>
            <a:r>
              <a:rPr lang="en-US" dirty="0"/>
              <a:t>&lt;input type="text" id="</a:t>
            </a:r>
            <a:r>
              <a:rPr lang="en-US" dirty="0" err="1"/>
              <a:t>fname</a:t>
            </a:r>
            <a:r>
              <a:rPr lang="en-US" dirty="0"/>
              <a:t>" name="</a:t>
            </a:r>
            <a:r>
              <a:rPr lang="en-US" dirty="0" err="1"/>
              <a:t>fname</a:t>
            </a:r>
            <a:r>
              <a:rPr lang="en-US" dirty="0"/>
              <a:t>"&gt;&lt;</a:t>
            </a:r>
            <a:r>
              <a:rPr lang="en-US" dirty="0" err="1"/>
              <a:t>br</a:t>
            </a:r>
            <a:r>
              <a:rPr lang="en-US" dirty="0"/>
              <a:t>&gt;&lt;</a:t>
            </a:r>
            <a:r>
              <a:rPr lang="en-US" dirty="0" err="1"/>
              <a:t>br</a:t>
            </a:r>
            <a:r>
              <a:rPr lang="en-US" dirty="0"/>
              <a:t>&gt;</a:t>
            </a:r>
            <a:r>
              <a:rPr lang="en-US" dirty="0"/>
              <a:t/>
            </a:r>
            <a:br>
              <a:rPr lang="en-US" dirty="0"/>
            </a:br>
            <a:r>
              <a:rPr lang="en-US" dirty="0"/>
              <a:t>  </a:t>
            </a:r>
            <a:r>
              <a:rPr lang="en-US" dirty="0"/>
              <a:t>&lt;input type="submit" value="Submit"&gt;</a:t>
            </a:r>
            <a:r>
              <a:rPr lang="en-US" dirty="0"/>
              <a:t/>
            </a:r>
            <a:br>
              <a:rPr lang="en-US" dirty="0"/>
            </a:br>
            <a:r>
              <a:rPr lang="en-US" dirty="0"/>
              <a:t>  </a:t>
            </a:r>
            <a:r>
              <a:rPr lang="en-US" dirty="0"/>
              <a:t>&lt;input type="submit" </a:t>
            </a:r>
            <a:r>
              <a:rPr lang="en-US" dirty="0" err="1"/>
              <a:t>formenctype</a:t>
            </a:r>
            <a:r>
              <a:rPr lang="en-US" dirty="0"/>
              <a:t>="multipart/form-data"</a:t>
            </a:r>
            <a:br>
              <a:rPr lang="en-US" dirty="0"/>
            </a:br>
            <a:r>
              <a:rPr lang="en-US" dirty="0"/>
              <a:t>  value="Submit as Multipart/form-data"&gt;</a:t>
            </a:r>
            <a:r>
              <a:rPr lang="en-US" dirty="0"/>
              <a:t/>
            </a:r>
            <a:br>
              <a:rPr lang="en-US" dirty="0"/>
            </a:br>
            <a:r>
              <a:rPr lang="en-US" dirty="0"/>
              <a:t>&lt;/form&gt;</a:t>
            </a:r>
            <a:r>
              <a:rPr lang="en-US" dirty="0"/>
              <a:t> </a:t>
            </a:r>
          </a:p>
          <a:p>
            <a:endParaRPr lang="en-US" dirty="0"/>
          </a:p>
        </p:txBody>
      </p:sp>
    </p:spTree>
    <p:extLst>
      <p:ext uri="{BB962C8B-B14F-4D97-AF65-F5344CB8AC3E}">
        <p14:creationId xmlns:p14="http://schemas.microsoft.com/office/powerpoint/2010/main" val="237183016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Submitted as Multipart/form-data</a:t>
            </a:r>
            <a:endParaRPr lang="en-US"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990600"/>
            <a:ext cx="63246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733800"/>
            <a:ext cx="63246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496113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M</a:t>
            </a:r>
            <a:r>
              <a:rPr lang="en-US" b="1" dirty="0" smtClean="0"/>
              <a:t>ethod Attribute</a:t>
            </a:r>
            <a:endParaRPr lang="en-US" dirty="0"/>
          </a:p>
        </p:txBody>
      </p:sp>
      <p:sp>
        <p:nvSpPr>
          <p:cNvPr id="3" name="Content Placeholder 2"/>
          <p:cNvSpPr>
            <a:spLocks noGrp="1"/>
          </p:cNvSpPr>
          <p:nvPr>
            <p:ph idx="1"/>
          </p:nvPr>
        </p:nvSpPr>
        <p:spPr/>
        <p:txBody>
          <a:bodyPr>
            <a:normAutofit fontScale="92500"/>
          </a:bodyPr>
          <a:lstStyle/>
          <a:p>
            <a:r>
              <a:rPr lang="en-US" dirty="0"/>
              <a:t>The input </a:t>
            </a:r>
            <a:r>
              <a:rPr lang="en-US" dirty="0" err="1"/>
              <a:t>formmethod</a:t>
            </a:r>
            <a:r>
              <a:rPr lang="en-US" dirty="0"/>
              <a:t> attribute defines the HTTP method for sending form-data to the action URL.</a:t>
            </a:r>
          </a:p>
          <a:p>
            <a:r>
              <a:rPr lang="en-US" b="1" dirty="0"/>
              <a:t>Note:</a:t>
            </a:r>
            <a:r>
              <a:rPr lang="en-US" dirty="0"/>
              <a:t> This attribute overrides the method attribute of the &lt;form&gt; element.</a:t>
            </a:r>
          </a:p>
          <a:p>
            <a:r>
              <a:rPr lang="en-US" dirty="0"/>
              <a:t>The </a:t>
            </a:r>
            <a:r>
              <a:rPr lang="en-US" dirty="0" err="1"/>
              <a:t>formmethod</a:t>
            </a:r>
            <a:r>
              <a:rPr lang="en-US" dirty="0"/>
              <a:t> attribute works with the following input types: submit and image.</a:t>
            </a:r>
          </a:p>
          <a:p>
            <a:r>
              <a:rPr lang="en-US" dirty="0"/>
              <a:t>The form-data can be sent as URL variables (method="get") or as an HTTP post transaction (method="post").</a:t>
            </a:r>
          </a:p>
          <a:p>
            <a:endParaRPr lang="en-US" dirty="0"/>
          </a:p>
        </p:txBody>
      </p:sp>
    </p:spTree>
    <p:extLst>
      <p:ext uri="{BB962C8B-B14F-4D97-AF65-F5344CB8AC3E}">
        <p14:creationId xmlns:p14="http://schemas.microsoft.com/office/powerpoint/2010/main" val="10040311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Notes on the "get" method:</a:t>
            </a:r>
            <a:endParaRPr lang="en-US" dirty="0"/>
          </a:p>
          <a:p>
            <a:r>
              <a:rPr lang="en-US" dirty="0"/>
              <a:t>This method appends the form-data to the URL in name/value pairs</a:t>
            </a:r>
          </a:p>
          <a:p>
            <a:r>
              <a:rPr lang="en-US" dirty="0"/>
              <a:t>This method is useful for form submissions where a user want to bookmark the result</a:t>
            </a:r>
          </a:p>
          <a:p>
            <a:r>
              <a:rPr lang="en-US" dirty="0"/>
              <a:t>There is a limit to how much data you can place in a URL (varies between browsers), therefore, you cannot be sure that all of the form-data will be correctly transferred</a:t>
            </a:r>
          </a:p>
          <a:p>
            <a:r>
              <a:rPr lang="en-US" dirty="0"/>
              <a:t>Never use the "get" method to pass sensitive information! (password or other sensitive information will be visible in the browser's address bar</a:t>
            </a:r>
            <a:r>
              <a:rPr lang="en-US" dirty="0" smtClean="0"/>
              <a:t>)</a:t>
            </a:r>
            <a:endParaRPr lang="en-US" dirty="0"/>
          </a:p>
        </p:txBody>
      </p:sp>
    </p:spTree>
    <p:extLst>
      <p:ext uri="{BB962C8B-B14F-4D97-AF65-F5344CB8AC3E}">
        <p14:creationId xmlns:p14="http://schemas.microsoft.com/office/powerpoint/2010/main" val="297646408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Notes on the "post" method:</a:t>
            </a:r>
            <a:endParaRPr lang="en-US" dirty="0"/>
          </a:p>
          <a:p>
            <a:r>
              <a:rPr lang="en-US" dirty="0"/>
              <a:t>This method sends the form-data as an HTTP post transaction</a:t>
            </a:r>
          </a:p>
          <a:p>
            <a:r>
              <a:rPr lang="en-US" dirty="0"/>
              <a:t>Form submissions with the "post" method cannot be bookmarked</a:t>
            </a:r>
          </a:p>
          <a:p>
            <a:r>
              <a:rPr lang="en-US" dirty="0"/>
              <a:t>The "post" method is more robust and secure than "get", and "post" does not have size </a:t>
            </a:r>
            <a:r>
              <a:rPr lang="en-US" dirty="0" smtClean="0"/>
              <a:t>limitations</a:t>
            </a:r>
          </a:p>
          <a:p>
            <a:r>
              <a:rPr lang="en-US" b="1" dirty="0"/>
              <a:t>Tip:</a:t>
            </a:r>
            <a:r>
              <a:rPr lang="en-US" dirty="0"/>
              <a:t> Always use POST if the form data contains sensitive or personal information!</a:t>
            </a:r>
          </a:p>
          <a:p>
            <a:endParaRPr lang="en-US" dirty="0"/>
          </a:p>
          <a:p>
            <a:endParaRPr lang="en-US" dirty="0"/>
          </a:p>
        </p:txBody>
      </p:sp>
    </p:spTree>
    <p:extLst>
      <p:ext uri="{BB962C8B-B14F-4D97-AF65-F5344CB8AC3E}">
        <p14:creationId xmlns:p14="http://schemas.microsoft.com/office/powerpoint/2010/main" val="4968566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 form with two submit buttons. The first sends the form-data with method="get". The second sends the form-data with method="post":</a:t>
            </a:r>
          </a:p>
          <a:p>
            <a:pPr marL="0" indent="0">
              <a:buNone/>
            </a:pPr>
            <a:r>
              <a:rPr lang="en-US" dirty="0"/>
              <a:t>&lt;form action="/</a:t>
            </a:r>
            <a:r>
              <a:rPr lang="en-US" dirty="0" err="1"/>
              <a:t>action_page.php</a:t>
            </a:r>
            <a:r>
              <a:rPr lang="en-US" dirty="0"/>
              <a:t>" method="get"&gt;</a:t>
            </a:r>
            <a:r>
              <a:rPr lang="en-US" dirty="0"/>
              <a:t/>
            </a:r>
            <a:br>
              <a:rPr lang="en-US" dirty="0"/>
            </a:br>
            <a:r>
              <a:rPr lang="en-US" dirty="0"/>
              <a:t>  </a:t>
            </a:r>
            <a:r>
              <a:rPr lang="en-US" dirty="0"/>
              <a:t>&lt;label for="</a:t>
            </a:r>
            <a:r>
              <a:rPr lang="en-US" dirty="0" err="1"/>
              <a:t>fname</a:t>
            </a:r>
            <a:r>
              <a:rPr lang="en-US" dirty="0"/>
              <a:t>"&gt;</a:t>
            </a:r>
            <a:r>
              <a:rPr lang="en-US" dirty="0"/>
              <a:t>First name:</a:t>
            </a:r>
            <a:r>
              <a:rPr lang="en-US" dirty="0"/>
              <a:t>&lt;/label&gt;</a:t>
            </a:r>
            <a:r>
              <a:rPr lang="en-US" dirty="0"/>
              <a:t/>
            </a:r>
            <a:br>
              <a:rPr lang="en-US" dirty="0"/>
            </a:br>
            <a:r>
              <a:rPr lang="en-US" dirty="0"/>
              <a:t>  </a:t>
            </a:r>
            <a:r>
              <a:rPr lang="en-US" dirty="0"/>
              <a:t>&lt;input type="text" id="</a:t>
            </a:r>
            <a:r>
              <a:rPr lang="en-US" dirty="0" err="1"/>
              <a:t>fname</a:t>
            </a:r>
            <a:r>
              <a:rPr lang="en-US" dirty="0"/>
              <a:t>" name="</a:t>
            </a:r>
            <a:r>
              <a:rPr lang="en-US" dirty="0" err="1"/>
              <a:t>fname</a:t>
            </a:r>
            <a:r>
              <a:rPr lang="en-US" dirty="0"/>
              <a:t>"&gt;&lt;</a:t>
            </a:r>
            <a:r>
              <a:rPr lang="en-US" dirty="0" err="1"/>
              <a:t>br</a:t>
            </a:r>
            <a:r>
              <a:rPr lang="en-US" dirty="0"/>
              <a:t>&gt;&lt;</a:t>
            </a:r>
            <a:r>
              <a:rPr lang="en-US" dirty="0" err="1"/>
              <a:t>br</a:t>
            </a:r>
            <a:r>
              <a:rPr lang="en-US" dirty="0"/>
              <a:t>&gt;</a:t>
            </a:r>
            <a:r>
              <a:rPr lang="en-US" dirty="0"/>
              <a:t/>
            </a:r>
            <a:br>
              <a:rPr lang="en-US" dirty="0"/>
            </a:br>
            <a:r>
              <a:rPr lang="en-US" dirty="0"/>
              <a:t>  </a:t>
            </a:r>
            <a:r>
              <a:rPr lang="en-US" dirty="0"/>
              <a:t>&lt;label for="</a:t>
            </a:r>
            <a:r>
              <a:rPr lang="en-US" dirty="0" err="1"/>
              <a:t>lname</a:t>
            </a:r>
            <a:r>
              <a:rPr lang="en-US" dirty="0"/>
              <a:t>"&gt;</a:t>
            </a:r>
            <a:r>
              <a:rPr lang="en-US" dirty="0"/>
              <a:t>Last name:</a:t>
            </a:r>
            <a:r>
              <a:rPr lang="en-US" dirty="0"/>
              <a:t>&lt;/label&gt;</a:t>
            </a:r>
            <a:r>
              <a:rPr lang="en-US" dirty="0"/>
              <a:t/>
            </a:r>
            <a:br>
              <a:rPr lang="en-US" dirty="0"/>
            </a:br>
            <a:r>
              <a:rPr lang="en-US" dirty="0"/>
              <a:t>  </a:t>
            </a:r>
            <a:r>
              <a:rPr lang="en-US" dirty="0"/>
              <a:t>&lt;input type="text" id="</a:t>
            </a:r>
            <a:r>
              <a:rPr lang="en-US" dirty="0" err="1"/>
              <a:t>lname</a:t>
            </a:r>
            <a:r>
              <a:rPr lang="en-US" dirty="0"/>
              <a:t>" name="</a:t>
            </a:r>
            <a:r>
              <a:rPr lang="en-US" dirty="0" err="1"/>
              <a:t>lname</a:t>
            </a:r>
            <a:r>
              <a:rPr lang="en-US" dirty="0"/>
              <a:t>"&gt;&lt;</a:t>
            </a:r>
            <a:r>
              <a:rPr lang="en-US" dirty="0" err="1"/>
              <a:t>br</a:t>
            </a:r>
            <a:r>
              <a:rPr lang="en-US" dirty="0"/>
              <a:t>&gt;&lt;</a:t>
            </a:r>
            <a:r>
              <a:rPr lang="en-US" dirty="0" err="1"/>
              <a:t>br</a:t>
            </a:r>
            <a:r>
              <a:rPr lang="en-US" dirty="0"/>
              <a:t>&gt;</a:t>
            </a:r>
            <a:r>
              <a:rPr lang="en-US" dirty="0"/>
              <a:t/>
            </a:r>
            <a:br>
              <a:rPr lang="en-US" dirty="0"/>
            </a:br>
            <a:r>
              <a:rPr lang="en-US" dirty="0"/>
              <a:t>  </a:t>
            </a:r>
            <a:r>
              <a:rPr lang="en-US" dirty="0"/>
              <a:t>&lt;input type="submit" value="Submit using GET"&gt;</a:t>
            </a:r>
            <a:r>
              <a:rPr lang="en-US" dirty="0"/>
              <a:t/>
            </a:r>
            <a:br>
              <a:rPr lang="en-US" dirty="0"/>
            </a:br>
            <a:r>
              <a:rPr lang="en-US" dirty="0"/>
              <a:t>  </a:t>
            </a:r>
            <a:r>
              <a:rPr lang="en-US" dirty="0"/>
              <a:t>&lt;input type="submit" </a:t>
            </a:r>
            <a:r>
              <a:rPr lang="en-US" dirty="0" err="1"/>
              <a:t>formmethod</a:t>
            </a:r>
            <a:r>
              <a:rPr lang="en-US" dirty="0"/>
              <a:t>="post" value="Submit using POST"&gt;</a:t>
            </a:r>
            <a:r>
              <a:rPr lang="en-US" dirty="0"/>
              <a:t/>
            </a:r>
            <a:br>
              <a:rPr lang="en-US" dirty="0"/>
            </a:br>
            <a:r>
              <a:rPr lang="en-US" dirty="0"/>
              <a:t>&lt;/form&gt;</a:t>
            </a:r>
            <a:r>
              <a:rPr lang="en-US" dirty="0"/>
              <a:t> </a:t>
            </a:r>
          </a:p>
          <a:p>
            <a:endParaRPr lang="en-US" dirty="0"/>
          </a:p>
        </p:txBody>
      </p:sp>
    </p:spTree>
    <p:extLst>
      <p:ext uri="{BB962C8B-B14F-4D97-AF65-F5344CB8AC3E}">
        <p14:creationId xmlns:p14="http://schemas.microsoft.com/office/powerpoint/2010/main" val="2565622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523875"/>
            <a:ext cx="8401050" cy="581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5340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Action </a:t>
            </a:r>
            <a:r>
              <a:rPr lang="en-US" b="1" dirty="0" smtClean="0"/>
              <a:t>Attribute</a:t>
            </a:r>
            <a:endParaRPr lang="en-US" dirty="0"/>
          </a:p>
        </p:txBody>
      </p:sp>
      <p:sp>
        <p:nvSpPr>
          <p:cNvPr id="3" name="Content Placeholder 2"/>
          <p:cNvSpPr>
            <a:spLocks noGrp="1"/>
          </p:cNvSpPr>
          <p:nvPr>
            <p:ph idx="1"/>
          </p:nvPr>
        </p:nvSpPr>
        <p:spPr/>
        <p:txBody>
          <a:bodyPr>
            <a:normAutofit lnSpcReduction="10000"/>
          </a:bodyPr>
          <a:lstStyle/>
          <a:p>
            <a:r>
              <a:rPr lang="en-US" dirty="0"/>
              <a:t>The action attribute defines the action to be performed when the form is submitted.</a:t>
            </a:r>
          </a:p>
          <a:p>
            <a:r>
              <a:rPr lang="en-US" dirty="0"/>
              <a:t>Usually, the form data is sent to a file on the server when the user clicks on the submit button.</a:t>
            </a:r>
          </a:p>
          <a:p>
            <a:r>
              <a:rPr lang="en-US" dirty="0"/>
              <a:t>In the example below, the form data is sent to a file called "</a:t>
            </a:r>
            <a:r>
              <a:rPr lang="en-US" dirty="0" err="1"/>
              <a:t>action_page.php</a:t>
            </a:r>
            <a:r>
              <a:rPr lang="en-US" dirty="0"/>
              <a:t>". This file contains a server-side script that handles the form data</a:t>
            </a:r>
          </a:p>
          <a:p>
            <a:endParaRPr lang="en-US" dirty="0"/>
          </a:p>
        </p:txBody>
      </p:sp>
    </p:spTree>
    <p:extLst>
      <p:ext uri="{BB962C8B-B14F-4D97-AF65-F5344CB8AC3E}">
        <p14:creationId xmlns:p14="http://schemas.microsoft.com/office/powerpoint/2010/main" val="176478604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On submit, send form data to "</a:t>
            </a:r>
            <a:r>
              <a:rPr lang="en-US" dirty="0" err="1"/>
              <a:t>action_page.php</a:t>
            </a:r>
            <a:r>
              <a:rPr lang="en-US" dirty="0"/>
              <a:t>":</a:t>
            </a:r>
          </a:p>
          <a:p>
            <a:r>
              <a:rPr lang="en-US" dirty="0"/>
              <a:t>&lt;form action="/</a:t>
            </a:r>
            <a:r>
              <a:rPr lang="en-US" dirty="0" err="1"/>
              <a:t>action_page.php</a:t>
            </a:r>
            <a:r>
              <a:rPr lang="en-US" dirty="0"/>
              <a:t>"&gt;</a:t>
            </a:r>
            <a:r>
              <a:rPr lang="en-US" dirty="0"/>
              <a:t/>
            </a:r>
            <a:br>
              <a:rPr lang="en-US" dirty="0"/>
            </a:br>
            <a:r>
              <a:rPr lang="en-US" dirty="0"/>
              <a:t>  </a:t>
            </a:r>
            <a:r>
              <a:rPr lang="en-US" dirty="0"/>
              <a:t>&lt;label for="</a:t>
            </a:r>
            <a:r>
              <a:rPr lang="en-US" dirty="0" err="1"/>
              <a:t>fname</a:t>
            </a:r>
            <a:r>
              <a:rPr lang="en-US" dirty="0"/>
              <a:t>"&gt;</a:t>
            </a:r>
            <a:r>
              <a:rPr lang="en-US" dirty="0"/>
              <a:t>First name:</a:t>
            </a:r>
            <a:r>
              <a:rPr lang="en-US" dirty="0"/>
              <a:t>&lt;/label&gt;&lt;</a:t>
            </a:r>
            <a:r>
              <a:rPr lang="en-US" dirty="0" err="1"/>
              <a:t>br</a:t>
            </a:r>
            <a:r>
              <a:rPr lang="en-US" dirty="0"/>
              <a:t>&gt;</a:t>
            </a:r>
            <a:r>
              <a:rPr lang="en-US" dirty="0"/>
              <a:t/>
            </a:r>
            <a:br>
              <a:rPr lang="en-US" dirty="0"/>
            </a:br>
            <a:r>
              <a:rPr lang="en-US" dirty="0"/>
              <a:t>  </a:t>
            </a:r>
            <a:r>
              <a:rPr lang="en-US" dirty="0"/>
              <a:t>&lt;input type="text" id="</a:t>
            </a:r>
            <a:r>
              <a:rPr lang="en-US" dirty="0" err="1"/>
              <a:t>fname</a:t>
            </a:r>
            <a:r>
              <a:rPr lang="en-US" dirty="0"/>
              <a:t>" name="</a:t>
            </a:r>
            <a:r>
              <a:rPr lang="en-US" dirty="0" err="1"/>
              <a:t>fname</a:t>
            </a:r>
            <a:r>
              <a:rPr lang="en-US" dirty="0"/>
              <a:t>" value="John"&gt;&lt;</a:t>
            </a:r>
            <a:r>
              <a:rPr lang="en-US" dirty="0" err="1"/>
              <a:t>br</a:t>
            </a:r>
            <a:r>
              <a:rPr lang="en-US" dirty="0"/>
              <a:t>&gt;</a:t>
            </a:r>
            <a:r>
              <a:rPr lang="en-US" dirty="0"/>
              <a:t/>
            </a:r>
            <a:br>
              <a:rPr lang="en-US" dirty="0"/>
            </a:br>
            <a:r>
              <a:rPr lang="en-US" dirty="0"/>
              <a:t>  </a:t>
            </a:r>
            <a:r>
              <a:rPr lang="en-US" dirty="0"/>
              <a:t>&lt;label for="</a:t>
            </a:r>
            <a:r>
              <a:rPr lang="en-US" dirty="0" err="1"/>
              <a:t>lname</a:t>
            </a:r>
            <a:r>
              <a:rPr lang="en-US" dirty="0"/>
              <a:t>"&gt;</a:t>
            </a:r>
            <a:r>
              <a:rPr lang="en-US" dirty="0"/>
              <a:t>Last name:</a:t>
            </a:r>
            <a:r>
              <a:rPr lang="en-US" dirty="0"/>
              <a:t>&lt;/label&gt;&lt;</a:t>
            </a:r>
            <a:r>
              <a:rPr lang="en-US" dirty="0" err="1"/>
              <a:t>br</a:t>
            </a:r>
            <a:r>
              <a:rPr lang="en-US" dirty="0"/>
              <a:t>&gt;</a:t>
            </a:r>
            <a:r>
              <a:rPr lang="en-US" dirty="0"/>
              <a:t/>
            </a:r>
            <a:br>
              <a:rPr lang="en-US" dirty="0"/>
            </a:br>
            <a:r>
              <a:rPr lang="en-US" dirty="0"/>
              <a:t>  </a:t>
            </a:r>
            <a:r>
              <a:rPr lang="en-US" dirty="0"/>
              <a:t>&lt;input type="text" id="</a:t>
            </a:r>
            <a:r>
              <a:rPr lang="en-US" dirty="0" err="1"/>
              <a:t>lname</a:t>
            </a:r>
            <a:r>
              <a:rPr lang="en-US" dirty="0"/>
              <a:t>" name="</a:t>
            </a:r>
            <a:r>
              <a:rPr lang="en-US" dirty="0" err="1"/>
              <a:t>lname</a:t>
            </a:r>
            <a:r>
              <a:rPr lang="en-US" dirty="0"/>
              <a:t>" value="Doe"&gt;&lt;</a:t>
            </a:r>
            <a:r>
              <a:rPr lang="en-US" dirty="0" err="1"/>
              <a:t>br</a:t>
            </a:r>
            <a:r>
              <a:rPr lang="en-US" dirty="0"/>
              <a:t>&gt;&lt;</a:t>
            </a:r>
            <a:r>
              <a:rPr lang="en-US" dirty="0" err="1"/>
              <a:t>br</a:t>
            </a:r>
            <a:r>
              <a:rPr lang="en-US" dirty="0"/>
              <a:t>&gt;</a:t>
            </a:r>
            <a:r>
              <a:rPr lang="en-US" dirty="0"/>
              <a:t/>
            </a:r>
            <a:br>
              <a:rPr lang="en-US" dirty="0"/>
            </a:br>
            <a:r>
              <a:rPr lang="en-US" dirty="0"/>
              <a:t>  </a:t>
            </a:r>
            <a:r>
              <a:rPr lang="en-US" dirty="0"/>
              <a:t>&lt;input type="submit" value="Submit"&gt;</a:t>
            </a:r>
            <a:r>
              <a:rPr lang="en-US" dirty="0"/>
              <a:t/>
            </a:r>
            <a:br>
              <a:rPr lang="en-US" dirty="0"/>
            </a:br>
            <a:r>
              <a:rPr lang="en-US" dirty="0"/>
              <a:t>&lt;/form&gt;</a:t>
            </a:r>
            <a:r>
              <a:rPr lang="en-US" dirty="0"/>
              <a:t> </a:t>
            </a:r>
          </a:p>
          <a:p>
            <a:endParaRPr lang="en-US" dirty="0"/>
          </a:p>
        </p:txBody>
      </p:sp>
    </p:spTree>
    <p:extLst>
      <p:ext uri="{BB962C8B-B14F-4D97-AF65-F5344CB8AC3E}">
        <p14:creationId xmlns:p14="http://schemas.microsoft.com/office/powerpoint/2010/main" val="290727167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Target </a:t>
            </a:r>
            <a:r>
              <a:rPr lang="en-US" b="1" dirty="0" smtClean="0"/>
              <a:t>Attribute</a:t>
            </a:r>
            <a:endParaRPr lang="en-US" dirty="0"/>
          </a:p>
        </p:txBody>
      </p:sp>
      <p:sp>
        <p:nvSpPr>
          <p:cNvPr id="3" name="Content Placeholder 2"/>
          <p:cNvSpPr>
            <a:spLocks noGrp="1"/>
          </p:cNvSpPr>
          <p:nvPr>
            <p:ph idx="1"/>
          </p:nvPr>
        </p:nvSpPr>
        <p:spPr/>
        <p:txBody>
          <a:bodyPr>
            <a:normAutofit lnSpcReduction="10000"/>
          </a:bodyPr>
          <a:lstStyle/>
          <a:p>
            <a:r>
              <a:rPr lang="en-US" dirty="0"/>
              <a:t>The target attribute specifies where to display the response that is received after submitting the form.</a:t>
            </a:r>
          </a:p>
          <a:p>
            <a:r>
              <a:rPr lang="en-US" dirty="0" smtClean="0"/>
              <a:t>The </a:t>
            </a:r>
            <a:r>
              <a:rPr lang="en-US" dirty="0"/>
              <a:t>default value is _self which means that the response will open in the current window</a:t>
            </a:r>
            <a:r>
              <a:rPr lang="en-US" dirty="0" smtClean="0"/>
              <a:t>.</a:t>
            </a:r>
          </a:p>
          <a:p>
            <a:r>
              <a:rPr lang="en-US" dirty="0"/>
              <a:t>&lt;form action="/</a:t>
            </a:r>
            <a:r>
              <a:rPr lang="en-US" dirty="0" err="1"/>
              <a:t>action_page.php</a:t>
            </a:r>
            <a:r>
              <a:rPr lang="en-US" dirty="0"/>
              <a:t>" target="_blank"&gt;</a:t>
            </a:r>
            <a:r>
              <a:rPr lang="en-US" dirty="0"/>
              <a:t> </a:t>
            </a:r>
            <a:endParaRPr lang="en-US" dirty="0" smtClean="0"/>
          </a:p>
          <a:p>
            <a:r>
              <a:rPr lang="en-US" dirty="0"/>
              <a:t>The target attribute can have one of the following values</a:t>
            </a:r>
          </a:p>
          <a:p>
            <a:endParaRPr lang="en-US" dirty="0"/>
          </a:p>
          <a:p>
            <a:endParaRPr lang="en-US" dirty="0"/>
          </a:p>
        </p:txBody>
      </p:sp>
    </p:spTree>
    <p:extLst>
      <p:ext uri="{BB962C8B-B14F-4D97-AF65-F5344CB8AC3E}">
        <p14:creationId xmlns:p14="http://schemas.microsoft.com/office/powerpoint/2010/main" val="41174663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162" y="990600"/>
            <a:ext cx="8067675" cy="4315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679741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Autocomplete </a:t>
            </a:r>
            <a:r>
              <a:rPr lang="en-US" b="1" dirty="0" smtClean="0"/>
              <a:t>Attribute</a:t>
            </a:r>
            <a:endParaRPr lang="en-US" dirty="0"/>
          </a:p>
        </p:txBody>
      </p:sp>
      <p:sp>
        <p:nvSpPr>
          <p:cNvPr id="3" name="Content Placeholder 2"/>
          <p:cNvSpPr>
            <a:spLocks noGrp="1"/>
          </p:cNvSpPr>
          <p:nvPr>
            <p:ph idx="1"/>
          </p:nvPr>
        </p:nvSpPr>
        <p:spPr/>
        <p:txBody>
          <a:bodyPr>
            <a:normAutofit lnSpcReduction="10000"/>
          </a:bodyPr>
          <a:lstStyle/>
          <a:p>
            <a:r>
              <a:rPr lang="en-US" dirty="0"/>
              <a:t>The autocomplete attribute specifies whether a form should have autocomplete on or off.</a:t>
            </a:r>
          </a:p>
          <a:p>
            <a:r>
              <a:rPr lang="en-US" dirty="0"/>
              <a:t>When autocomplete is on, the browser automatically complete values based on values that the user has entered before.</a:t>
            </a:r>
          </a:p>
          <a:p>
            <a:r>
              <a:rPr lang="en-US" b="1" dirty="0"/>
              <a:t>Example</a:t>
            </a:r>
          </a:p>
          <a:p>
            <a:r>
              <a:rPr lang="en-US" dirty="0"/>
              <a:t>A form with autocomplete on:</a:t>
            </a:r>
          </a:p>
          <a:p>
            <a:r>
              <a:rPr lang="en-US" dirty="0"/>
              <a:t>&lt;form action="/</a:t>
            </a:r>
            <a:r>
              <a:rPr lang="en-US" dirty="0" err="1"/>
              <a:t>action_page.php</a:t>
            </a:r>
            <a:r>
              <a:rPr lang="en-US" dirty="0"/>
              <a:t>" autocomplete="on"&gt;</a:t>
            </a:r>
            <a:r>
              <a:rPr lang="en-US" dirty="0"/>
              <a:t> </a:t>
            </a:r>
          </a:p>
          <a:p>
            <a:endParaRPr lang="en-US" dirty="0"/>
          </a:p>
        </p:txBody>
      </p:sp>
    </p:spTree>
    <p:extLst>
      <p:ext uri="{BB962C8B-B14F-4D97-AF65-F5344CB8AC3E}">
        <p14:creationId xmlns:p14="http://schemas.microsoft.com/office/powerpoint/2010/main" val="243806680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err="1"/>
              <a:t>Novalidate</a:t>
            </a:r>
            <a:r>
              <a:rPr lang="en-US" b="1" dirty="0"/>
              <a:t> </a:t>
            </a:r>
            <a:r>
              <a:rPr lang="en-US" b="1" dirty="0" smtClean="0"/>
              <a:t>Attribute</a:t>
            </a:r>
            <a:endParaRPr lang="en-US" dirty="0"/>
          </a:p>
        </p:txBody>
      </p:sp>
      <p:sp>
        <p:nvSpPr>
          <p:cNvPr id="3" name="Content Placeholder 2"/>
          <p:cNvSpPr>
            <a:spLocks noGrp="1"/>
          </p:cNvSpPr>
          <p:nvPr>
            <p:ph idx="1"/>
          </p:nvPr>
        </p:nvSpPr>
        <p:spPr/>
        <p:txBody>
          <a:bodyPr/>
          <a:lstStyle/>
          <a:p>
            <a:r>
              <a:rPr lang="en-US" dirty="0"/>
              <a:t>The </a:t>
            </a:r>
            <a:r>
              <a:rPr lang="en-US" dirty="0" err="1"/>
              <a:t>novalidate</a:t>
            </a:r>
            <a:r>
              <a:rPr lang="en-US" dirty="0"/>
              <a:t> attribute is a </a:t>
            </a:r>
            <a:r>
              <a:rPr lang="en-US" dirty="0" err="1"/>
              <a:t>boolean</a:t>
            </a:r>
            <a:r>
              <a:rPr lang="en-US" dirty="0"/>
              <a:t> attribute.</a:t>
            </a:r>
          </a:p>
          <a:p>
            <a:r>
              <a:rPr lang="en-US" dirty="0"/>
              <a:t>When present, it specifies that the form-data (input) should not be validated when submitted.</a:t>
            </a:r>
          </a:p>
          <a:p>
            <a:r>
              <a:rPr lang="en-US" b="1" dirty="0"/>
              <a:t>Example</a:t>
            </a:r>
          </a:p>
          <a:p>
            <a:r>
              <a:rPr lang="en-US" dirty="0"/>
              <a:t>A form with a </a:t>
            </a:r>
            <a:r>
              <a:rPr lang="en-US" dirty="0" err="1"/>
              <a:t>novalidate</a:t>
            </a:r>
            <a:r>
              <a:rPr lang="en-US" dirty="0"/>
              <a:t> attribute:</a:t>
            </a:r>
          </a:p>
          <a:p>
            <a:r>
              <a:rPr lang="en-US" dirty="0"/>
              <a:t>&lt;form action="/</a:t>
            </a:r>
            <a:r>
              <a:rPr lang="en-US" dirty="0" err="1"/>
              <a:t>action_page.php</a:t>
            </a:r>
            <a:r>
              <a:rPr lang="en-US" dirty="0"/>
              <a:t>" </a:t>
            </a:r>
            <a:r>
              <a:rPr lang="en-US" dirty="0" err="1"/>
              <a:t>novalidate</a:t>
            </a:r>
            <a:r>
              <a:rPr lang="en-US" dirty="0"/>
              <a:t>&gt;</a:t>
            </a:r>
            <a:r>
              <a:rPr lang="en-US" dirty="0"/>
              <a:t> </a:t>
            </a:r>
          </a:p>
          <a:p>
            <a:endParaRPr lang="en-US" dirty="0"/>
          </a:p>
        </p:txBody>
      </p:sp>
    </p:spTree>
    <p:extLst>
      <p:ext uri="{BB962C8B-B14F-4D97-AF65-F5344CB8AC3E}">
        <p14:creationId xmlns:p14="http://schemas.microsoft.com/office/powerpoint/2010/main" val="348315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Editors</a:t>
            </a:r>
            <a:endParaRPr lang="en-US" dirty="0"/>
          </a:p>
        </p:txBody>
      </p:sp>
      <p:sp>
        <p:nvSpPr>
          <p:cNvPr id="3" name="Content Placeholder 2"/>
          <p:cNvSpPr>
            <a:spLocks noGrp="1"/>
          </p:cNvSpPr>
          <p:nvPr>
            <p:ph idx="1"/>
          </p:nvPr>
        </p:nvSpPr>
        <p:spPr/>
        <p:txBody>
          <a:bodyPr/>
          <a:lstStyle/>
          <a:p>
            <a:r>
              <a:rPr lang="en-US" dirty="0"/>
              <a:t>A simple text editor is all you need to learn HTML.</a:t>
            </a:r>
          </a:p>
        </p:txBody>
      </p:sp>
    </p:spTree>
    <p:extLst>
      <p:ext uri="{BB962C8B-B14F-4D97-AF65-F5344CB8AC3E}">
        <p14:creationId xmlns:p14="http://schemas.microsoft.com/office/powerpoint/2010/main" val="3786752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Learn HTML Using Notepad or </a:t>
            </a:r>
            <a:r>
              <a:rPr lang="en-US" b="1" dirty="0" err="1" smtClean="0"/>
              <a:t>TextEdit</a:t>
            </a:r>
            <a:endParaRPr lang="en-US" dirty="0"/>
          </a:p>
        </p:txBody>
      </p:sp>
      <p:sp>
        <p:nvSpPr>
          <p:cNvPr id="3" name="Content Placeholder 2"/>
          <p:cNvSpPr>
            <a:spLocks noGrp="1"/>
          </p:cNvSpPr>
          <p:nvPr>
            <p:ph idx="1"/>
          </p:nvPr>
        </p:nvSpPr>
        <p:spPr/>
        <p:txBody>
          <a:bodyPr>
            <a:normAutofit lnSpcReduction="10000"/>
          </a:bodyPr>
          <a:lstStyle/>
          <a:p>
            <a:r>
              <a:rPr lang="en-US" dirty="0"/>
              <a:t>Web pages can be created and modified by using professional HTML editors.</a:t>
            </a:r>
          </a:p>
          <a:p>
            <a:r>
              <a:rPr lang="en-US" dirty="0"/>
              <a:t>However, for learning HTML we recommend a simple text editor like Notepad (PC) or </a:t>
            </a:r>
            <a:r>
              <a:rPr lang="en-US" dirty="0" err="1"/>
              <a:t>TextEdit</a:t>
            </a:r>
            <a:r>
              <a:rPr lang="en-US" dirty="0"/>
              <a:t> (Mac).</a:t>
            </a:r>
          </a:p>
          <a:p>
            <a:r>
              <a:rPr lang="en-US" dirty="0" smtClean="0"/>
              <a:t>It is believed </a:t>
            </a:r>
            <a:r>
              <a:rPr lang="en-US" dirty="0"/>
              <a:t>that using a simple text editor is a good way to learn HTML.</a:t>
            </a:r>
          </a:p>
          <a:p>
            <a:r>
              <a:rPr lang="en-US" dirty="0"/>
              <a:t>Follow the steps below to create your first web page with Notepad or </a:t>
            </a:r>
            <a:r>
              <a:rPr lang="en-US" dirty="0" err="1"/>
              <a:t>TextEdit</a:t>
            </a:r>
            <a:r>
              <a:rPr lang="en-US" dirty="0"/>
              <a:t>.</a:t>
            </a:r>
          </a:p>
          <a:p>
            <a:endParaRPr lang="en-US" dirty="0"/>
          </a:p>
        </p:txBody>
      </p:sp>
    </p:spTree>
    <p:extLst>
      <p:ext uri="{BB962C8B-B14F-4D97-AF65-F5344CB8AC3E}">
        <p14:creationId xmlns:p14="http://schemas.microsoft.com/office/powerpoint/2010/main" val="3415865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1: Open Notepad (PC</a:t>
            </a:r>
            <a:r>
              <a:rPr lang="en-US" b="1" dirty="0" smtClean="0"/>
              <a:t>)</a:t>
            </a:r>
            <a:endParaRPr lang="en-US" dirty="0"/>
          </a:p>
        </p:txBody>
      </p:sp>
      <p:sp>
        <p:nvSpPr>
          <p:cNvPr id="3" name="Content Placeholder 2"/>
          <p:cNvSpPr>
            <a:spLocks noGrp="1"/>
          </p:cNvSpPr>
          <p:nvPr>
            <p:ph idx="1"/>
          </p:nvPr>
        </p:nvSpPr>
        <p:spPr/>
        <p:txBody>
          <a:bodyPr/>
          <a:lstStyle/>
          <a:p>
            <a:r>
              <a:rPr lang="en-US" b="1" dirty="0"/>
              <a:t>Windows 8 or later:</a:t>
            </a:r>
            <a:endParaRPr lang="en-US" dirty="0"/>
          </a:p>
          <a:p>
            <a:r>
              <a:rPr lang="en-US" dirty="0"/>
              <a:t>Open the </a:t>
            </a:r>
            <a:r>
              <a:rPr lang="en-US" b="1" dirty="0"/>
              <a:t>Start Screen</a:t>
            </a:r>
            <a:r>
              <a:rPr lang="en-US" dirty="0"/>
              <a:t> (the window symbol at the bottom left on your screen). Type </a:t>
            </a:r>
            <a:r>
              <a:rPr lang="en-US" b="1" dirty="0"/>
              <a:t>Notepad</a:t>
            </a:r>
            <a:r>
              <a:rPr lang="en-US" dirty="0"/>
              <a:t>.</a:t>
            </a:r>
          </a:p>
          <a:p>
            <a:r>
              <a:rPr lang="en-US" b="1" dirty="0"/>
              <a:t>Windows 7 or earlier:</a:t>
            </a:r>
            <a:endParaRPr lang="en-US" dirty="0"/>
          </a:p>
          <a:p>
            <a:r>
              <a:rPr lang="en-US" dirty="0"/>
              <a:t>Open </a:t>
            </a:r>
            <a:r>
              <a:rPr lang="en-US" b="1" dirty="0"/>
              <a:t>Start</a:t>
            </a:r>
            <a:r>
              <a:rPr lang="en-US" dirty="0"/>
              <a:t> &gt;</a:t>
            </a:r>
            <a:r>
              <a:rPr lang="en-US" b="1" dirty="0"/>
              <a:t> Programs &gt;</a:t>
            </a:r>
            <a:r>
              <a:rPr lang="en-US" dirty="0"/>
              <a:t> </a:t>
            </a:r>
            <a:r>
              <a:rPr lang="en-US" b="1" dirty="0"/>
              <a:t>Accessories &gt;</a:t>
            </a:r>
            <a:r>
              <a:rPr lang="en-US" dirty="0"/>
              <a:t> </a:t>
            </a:r>
            <a:r>
              <a:rPr lang="en-US" b="1" dirty="0"/>
              <a:t>Notepad</a:t>
            </a:r>
            <a:endParaRPr lang="en-US" dirty="0"/>
          </a:p>
          <a:p>
            <a:endParaRPr lang="en-US" dirty="0"/>
          </a:p>
        </p:txBody>
      </p:sp>
    </p:spTree>
    <p:extLst>
      <p:ext uri="{BB962C8B-B14F-4D97-AF65-F5344CB8AC3E}">
        <p14:creationId xmlns:p14="http://schemas.microsoft.com/office/powerpoint/2010/main" val="68761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1: Open </a:t>
            </a:r>
            <a:r>
              <a:rPr lang="en-US" b="1" dirty="0" err="1"/>
              <a:t>TextEdit</a:t>
            </a:r>
            <a:r>
              <a:rPr lang="en-US" b="1" dirty="0"/>
              <a:t> (Mac</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Open </a:t>
            </a:r>
            <a:r>
              <a:rPr lang="en-US" b="1" dirty="0"/>
              <a:t>Finder &gt; Applications &gt; </a:t>
            </a:r>
            <a:r>
              <a:rPr lang="en-US" b="1" dirty="0" err="1"/>
              <a:t>TextEdit</a:t>
            </a:r>
            <a:endParaRPr lang="en-US" dirty="0"/>
          </a:p>
          <a:p>
            <a:r>
              <a:rPr lang="en-US" dirty="0"/>
              <a:t>Also change some preferences to get the application to save files correctly. In </a:t>
            </a:r>
            <a:r>
              <a:rPr lang="en-US" b="1" dirty="0"/>
              <a:t>Preferences &gt; Format &gt; </a:t>
            </a:r>
            <a:r>
              <a:rPr lang="en-US" dirty="0"/>
              <a:t>choose</a:t>
            </a:r>
            <a:r>
              <a:rPr lang="en-US" b="1" dirty="0"/>
              <a:t> "Plain Text"</a:t>
            </a:r>
            <a:endParaRPr lang="en-US" dirty="0"/>
          </a:p>
          <a:p>
            <a:r>
              <a:rPr lang="en-US" dirty="0"/>
              <a:t>Then under "Open and Save", check the box that says "Display HTML files as HTML code instead of formatted text".</a:t>
            </a:r>
          </a:p>
          <a:p>
            <a:r>
              <a:rPr lang="en-US" b="1" dirty="0"/>
              <a:t>Then open a new document to place the code.</a:t>
            </a:r>
          </a:p>
          <a:p>
            <a:endParaRPr lang="en-US" dirty="0"/>
          </a:p>
        </p:txBody>
      </p:sp>
    </p:spTree>
    <p:extLst>
      <p:ext uri="{BB962C8B-B14F-4D97-AF65-F5344CB8AC3E}">
        <p14:creationId xmlns:p14="http://schemas.microsoft.com/office/powerpoint/2010/main" val="3533196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Introduction</a:t>
            </a:r>
            <a:endParaRPr lang="en-US" dirty="0"/>
          </a:p>
        </p:txBody>
      </p:sp>
      <p:sp>
        <p:nvSpPr>
          <p:cNvPr id="3" name="Content Placeholder 2"/>
          <p:cNvSpPr>
            <a:spLocks noGrp="1"/>
          </p:cNvSpPr>
          <p:nvPr>
            <p:ph idx="1"/>
          </p:nvPr>
        </p:nvSpPr>
        <p:spPr/>
        <p:txBody>
          <a:bodyPr/>
          <a:lstStyle/>
          <a:p>
            <a:r>
              <a:rPr lang="en-US" dirty="0"/>
              <a:t>HTML is the standard markup language for creating Web pages.</a:t>
            </a:r>
          </a:p>
          <a:p>
            <a:endParaRPr lang="en-US" dirty="0"/>
          </a:p>
        </p:txBody>
      </p:sp>
    </p:spTree>
    <p:extLst>
      <p:ext uri="{BB962C8B-B14F-4D97-AF65-F5344CB8AC3E}">
        <p14:creationId xmlns:p14="http://schemas.microsoft.com/office/powerpoint/2010/main" val="45600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2: Write Some </a:t>
            </a:r>
            <a:r>
              <a:rPr lang="en-US" b="1" dirty="0" smtClean="0"/>
              <a:t>HTML</a:t>
            </a:r>
            <a:endParaRPr lang="en-US" dirty="0"/>
          </a:p>
        </p:txBody>
      </p:sp>
      <p:sp>
        <p:nvSpPr>
          <p:cNvPr id="3" name="Content Placeholder 2"/>
          <p:cNvSpPr>
            <a:spLocks noGrp="1"/>
          </p:cNvSpPr>
          <p:nvPr>
            <p:ph idx="1"/>
          </p:nvPr>
        </p:nvSpPr>
        <p:spPr/>
        <p:txBody>
          <a:bodyPr/>
          <a:lstStyle/>
          <a:p>
            <a:r>
              <a:rPr lang="en-US" dirty="0"/>
              <a:t>Write or copy the following HTML code into Notepad</a:t>
            </a:r>
          </a:p>
        </p:txBody>
      </p:sp>
    </p:spTree>
    <p:extLst>
      <p:ext uri="{BB962C8B-B14F-4D97-AF65-F5344CB8AC3E}">
        <p14:creationId xmlns:p14="http://schemas.microsoft.com/office/powerpoint/2010/main" val="1322557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&lt;h1&gt;My First Heading&lt;/h1&gt;</a:t>
            </a:r>
            <a:br>
              <a:rPr lang="en-US" dirty="0"/>
            </a:br>
            <a:r>
              <a:rPr lang="en-US" dirty="0"/>
              <a:t/>
            </a:r>
            <a:br>
              <a:rPr lang="en-US" dirty="0"/>
            </a:br>
            <a:r>
              <a:rPr lang="en-US" dirty="0"/>
              <a:t>&lt;p&gt;My first paragraph.&lt;/p&gt;</a:t>
            </a:r>
            <a:br>
              <a:rPr lang="en-US" dirty="0"/>
            </a:br>
            <a:r>
              <a:rPr lang="en-US" dirty="0"/>
              <a:t/>
            </a:r>
            <a:br>
              <a:rPr lang="en-US" dirty="0"/>
            </a:br>
            <a:r>
              <a:rPr lang="en-US" dirty="0"/>
              <a:t>&lt;/body&gt;</a:t>
            </a:r>
            <a:br>
              <a:rPr lang="en-US" dirty="0"/>
            </a:br>
            <a:r>
              <a:rPr lang="en-US" dirty="0"/>
              <a:t>&lt;/html&gt; </a:t>
            </a:r>
          </a:p>
          <a:p>
            <a:endParaRPr lang="en-US" dirty="0"/>
          </a:p>
        </p:txBody>
      </p:sp>
    </p:spTree>
    <p:extLst>
      <p:ext uri="{BB962C8B-B14F-4D97-AF65-F5344CB8AC3E}">
        <p14:creationId xmlns:p14="http://schemas.microsoft.com/office/powerpoint/2010/main" val="3941775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7328237" cy="423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9373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3: Save the HTML </a:t>
            </a:r>
            <a:r>
              <a:rPr lang="en-US" b="1" dirty="0" smtClean="0"/>
              <a:t>Page</a:t>
            </a:r>
            <a:endParaRPr lang="en-US" dirty="0"/>
          </a:p>
        </p:txBody>
      </p:sp>
      <p:sp>
        <p:nvSpPr>
          <p:cNvPr id="3" name="Content Placeholder 2"/>
          <p:cNvSpPr>
            <a:spLocks noGrp="1"/>
          </p:cNvSpPr>
          <p:nvPr>
            <p:ph idx="1"/>
          </p:nvPr>
        </p:nvSpPr>
        <p:spPr/>
        <p:txBody>
          <a:bodyPr/>
          <a:lstStyle/>
          <a:p>
            <a:r>
              <a:rPr lang="en-US" dirty="0"/>
              <a:t>Save the file on your computer. Select </a:t>
            </a:r>
            <a:r>
              <a:rPr lang="en-US" b="1" dirty="0"/>
              <a:t>File &gt; Save as</a:t>
            </a:r>
            <a:r>
              <a:rPr lang="en-US" dirty="0"/>
              <a:t> in the Notepad menu.</a:t>
            </a:r>
          </a:p>
          <a:p>
            <a:r>
              <a:rPr lang="en-US" dirty="0"/>
              <a:t>Name the file </a:t>
            </a:r>
            <a:r>
              <a:rPr lang="en-US" b="1" dirty="0"/>
              <a:t>"index.htm"</a:t>
            </a:r>
            <a:r>
              <a:rPr lang="en-US" dirty="0"/>
              <a:t> and set the encoding to </a:t>
            </a:r>
            <a:r>
              <a:rPr lang="en-US" b="1" dirty="0"/>
              <a:t>UTF-8</a:t>
            </a:r>
            <a:r>
              <a:rPr lang="en-US" dirty="0"/>
              <a:t> (which is the preferred encoding for HTML files).</a:t>
            </a:r>
          </a:p>
          <a:p>
            <a:endParaRPr lang="en-US" dirty="0"/>
          </a:p>
        </p:txBody>
      </p:sp>
    </p:spTree>
    <p:extLst>
      <p:ext uri="{BB962C8B-B14F-4D97-AF65-F5344CB8AC3E}">
        <p14:creationId xmlns:p14="http://schemas.microsoft.com/office/powerpoint/2010/main" val="3953375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3058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113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Tip:</a:t>
            </a:r>
            <a:r>
              <a:rPr lang="en-US" dirty="0"/>
              <a:t> You can use either .</a:t>
            </a:r>
            <a:r>
              <a:rPr lang="en-US" dirty="0" err="1"/>
              <a:t>htm</a:t>
            </a:r>
            <a:r>
              <a:rPr lang="en-US" dirty="0"/>
              <a:t> or .html as file extension. There is no difference; it is up to you.</a:t>
            </a:r>
          </a:p>
        </p:txBody>
      </p:sp>
    </p:spTree>
    <p:extLst>
      <p:ext uri="{BB962C8B-B14F-4D97-AF65-F5344CB8AC3E}">
        <p14:creationId xmlns:p14="http://schemas.microsoft.com/office/powerpoint/2010/main" val="2618186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4: View the HTML Page in Your </a:t>
            </a:r>
            <a:r>
              <a:rPr lang="en-US" b="1" dirty="0" smtClean="0"/>
              <a:t>Browser</a:t>
            </a:r>
            <a:endParaRPr lang="en-US" dirty="0"/>
          </a:p>
        </p:txBody>
      </p:sp>
      <p:sp>
        <p:nvSpPr>
          <p:cNvPr id="3" name="Content Placeholder 2"/>
          <p:cNvSpPr>
            <a:spLocks noGrp="1"/>
          </p:cNvSpPr>
          <p:nvPr>
            <p:ph idx="1"/>
          </p:nvPr>
        </p:nvSpPr>
        <p:spPr/>
        <p:txBody>
          <a:bodyPr/>
          <a:lstStyle/>
          <a:p>
            <a:r>
              <a:rPr lang="en-US" dirty="0"/>
              <a:t>Open the saved HTML file in your favorite browser (double click on the file, or right-click - and choose "Open with").</a:t>
            </a:r>
          </a:p>
          <a:p>
            <a:r>
              <a:rPr lang="en-US" dirty="0"/>
              <a:t>The result will look much like this</a:t>
            </a:r>
          </a:p>
          <a:p>
            <a:endParaRPr lang="en-US" dirty="0"/>
          </a:p>
        </p:txBody>
      </p:sp>
    </p:spTree>
    <p:extLst>
      <p:ext uri="{BB962C8B-B14F-4D97-AF65-F5344CB8AC3E}">
        <p14:creationId xmlns:p14="http://schemas.microsoft.com/office/powerpoint/2010/main" val="2082938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22960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005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&lt;!DOCTYPE&gt; </a:t>
            </a:r>
            <a:r>
              <a:rPr lang="en-US" b="1" dirty="0" smtClean="0"/>
              <a:t>Declaration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&lt;!DOCTYPE&gt; declaration represents the document type, and helps browsers to display web pages correctly.</a:t>
            </a:r>
          </a:p>
          <a:p>
            <a:endParaRPr lang="en-US" dirty="0"/>
          </a:p>
          <a:p>
            <a:r>
              <a:rPr lang="en-US" dirty="0"/>
              <a:t>It must only appear once, at the top of the page (before any HTML tags).</a:t>
            </a:r>
          </a:p>
          <a:p>
            <a:endParaRPr lang="en-US" dirty="0"/>
          </a:p>
          <a:p>
            <a:r>
              <a:rPr lang="en-US" dirty="0"/>
              <a:t>The &lt;!DOCTYPE&gt; declaration is not case sensitive.</a:t>
            </a:r>
          </a:p>
          <a:p>
            <a:endParaRPr lang="en-US" dirty="0"/>
          </a:p>
          <a:p>
            <a:r>
              <a:rPr lang="en-US" dirty="0"/>
              <a:t>The &lt;!DOCTYPE&gt; declaration for HTML5 is</a:t>
            </a:r>
            <a:r>
              <a:rPr lang="en-US" dirty="0" smtClean="0"/>
              <a:t>:</a:t>
            </a:r>
          </a:p>
          <a:p>
            <a:r>
              <a:rPr lang="en-US" dirty="0"/>
              <a:t>&lt;!DOCTYPE html&gt; </a:t>
            </a:r>
          </a:p>
          <a:p>
            <a:endParaRPr lang="en-US" dirty="0"/>
          </a:p>
        </p:txBody>
      </p:sp>
    </p:spTree>
    <p:extLst>
      <p:ext uri="{BB962C8B-B14F-4D97-AF65-F5344CB8AC3E}">
        <p14:creationId xmlns:p14="http://schemas.microsoft.com/office/powerpoint/2010/main" val="2252078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Headings</a:t>
            </a:r>
            <a:endParaRPr lang="en-US" dirty="0"/>
          </a:p>
        </p:txBody>
      </p:sp>
      <p:sp>
        <p:nvSpPr>
          <p:cNvPr id="3" name="Content Placeholder 2"/>
          <p:cNvSpPr>
            <a:spLocks noGrp="1"/>
          </p:cNvSpPr>
          <p:nvPr>
            <p:ph idx="1"/>
          </p:nvPr>
        </p:nvSpPr>
        <p:spPr/>
        <p:txBody>
          <a:bodyPr/>
          <a:lstStyle/>
          <a:p>
            <a:r>
              <a:rPr lang="en-US" dirty="0"/>
              <a:t>HTML headings are defined with the &lt;h1&gt; to &lt;h6&gt; tags.</a:t>
            </a:r>
          </a:p>
          <a:p>
            <a:endParaRPr lang="en-US" dirty="0"/>
          </a:p>
          <a:p>
            <a:r>
              <a:rPr lang="en-US" dirty="0"/>
              <a:t>&lt;h1&gt; defines the most important heading. &lt;h6&gt; defines the least important heading</a:t>
            </a:r>
          </a:p>
        </p:txBody>
      </p:sp>
    </p:spTree>
    <p:extLst>
      <p:ext uri="{BB962C8B-B14F-4D97-AF65-F5344CB8AC3E}">
        <p14:creationId xmlns:p14="http://schemas.microsoft.com/office/powerpoint/2010/main" val="4236759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HTML</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HTML stands for Hyper Text Markup Language</a:t>
            </a:r>
          </a:p>
          <a:p>
            <a:r>
              <a:rPr lang="en-US" dirty="0"/>
              <a:t>HTML is the standard markup language for creating Web pages</a:t>
            </a:r>
          </a:p>
          <a:p>
            <a:r>
              <a:rPr lang="en-US" dirty="0"/>
              <a:t>HTML describes the structure of a Web page</a:t>
            </a:r>
          </a:p>
          <a:p>
            <a:r>
              <a:rPr lang="en-US" dirty="0"/>
              <a:t>HTML consists of a series of elements</a:t>
            </a:r>
          </a:p>
          <a:p>
            <a:r>
              <a:rPr lang="en-US" dirty="0"/>
              <a:t>HTML elements tell the browser how to display the content</a:t>
            </a:r>
          </a:p>
          <a:p>
            <a:r>
              <a:rPr lang="en-US" dirty="0"/>
              <a:t>HTML elements label pieces of content such as "this is a heading", "this is a paragraph", "this is a link", etc.</a:t>
            </a:r>
          </a:p>
          <a:p>
            <a:endParaRPr lang="en-US" dirty="0"/>
          </a:p>
        </p:txBody>
      </p:sp>
    </p:spTree>
    <p:extLst>
      <p:ext uri="{BB962C8B-B14F-4D97-AF65-F5344CB8AC3E}">
        <p14:creationId xmlns:p14="http://schemas.microsoft.com/office/powerpoint/2010/main" val="38137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850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endParaRPr lang="en-US" dirty="0"/>
          </a:p>
          <a:p>
            <a:pPr marL="0" indent="0">
              <a:buNone/>
            </a:pPr>
            <a:r>
              <a:rPr lang="en-US" dirty="0"/>
              <a:t>&lt;h1&gt;This is heading 1&lt;/h1&gt;</a:t>
            </a:r>
          </a:p>
          <a:p>
            <a:pPr marL="0" indent="0">
              <a:buNone/>
            </a:pPr>
            <a:r>
              <a:rPr lang="en-US" dirty="0"/>
              <a:t>&lt;h2&gt;This is heading 2&lt;/h2&gt;</a:t>
            </a:r>
          </a:p>
          <a:p>
            <a:pPr marL="0" indent="0">
              <a:buNone/>
            </a:pPr>
            <a:r>
              <a:rPr lang="en-US" dirty="0"/>
              <a:t>&lt;h3&gt;This is heading 3&lt;/h3&gt;</a:t>
            </a:r>
          </a:p>
          <a:p>
            <a:pPr marL="0" indent="0">
              <a:buNone/>
            </a:pPr>
            <a:r>
              <a:rPr lang="en-US" dirty="0"/>
              <a:t>&lt;h4&gt;This is heading 4&lt;/h4&gt;</a:t>
            </a:r>
          </a:p>
          <a:p>
            <a:pPr marL="0" indent="0">
              <a:buNone/>
            </a:pPr>
            <a:r>
              <a:rPr lang="en-US" dirty="0"/>
              <a:t>&lt;h5&gt;This is heading 5&lt;/h5&gt;</a:t>
            </a:r>
          </a:p>
          <a:p>
            <a:pPr marL="0" indent="0">
              <a:buNone/>
            </a:pPr>
            <a:r>
              <a:rPr lang="en-US" dirty="0"/>
              <a:t>&lt;h6&gt;This is heading 6&lt;/h6&gt;</a:t>
            </a:r>
          </a:p>
          <a:p>
            <a:endParaRPr lang="en-US" dirty="0"/>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3471709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262" y="990600"/>
            <a:ext cx="4705088" cy="4434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863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Paragraphs</a:t>
            </a:r>
            <a:endParaRPr lang="en-US" dirty="0"/>
          </a:p>
        </p:txBody>
      </p:sp>
      <p:sp>
        <p:nvSpPr>
          <p:cNvPr id="3" name="Content Placeholder 2"/>
          <p:cNvSpPr>
            <a:spLocks noGrp="1"/>
          </p:cNvSpPr>
          <p:nvPr>
            <p:ph idx="1"/>
          </p:nvPr>
        </p:nvSpPr>
        <p:spPr/>
        <p:txBody>
          <a:bodyPr/>
          <a:lstStyle/>
          <a:p>
            <a:r>
              <a:rPr lang="en-US" dirty="0"/>
              <a:t>HTML paragraphs are defined with the &lt;p&gt; tag</a:t>
            </a:r>
          </a:p>
        </p:txBody>
      </p:sp>
    </p:spTree>
    <p:extLst>
      <p:ext uri="{BB962C8B-B14F-4D97-AF65-F5344CB8AC3E}">
        <p14:creationId xmlns:p14="http://schemas.microsoft.com/office/powerpoint/2010/main" val="24404924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&lt;p&gt;This is a paragraph.&lt;/p&gt;</a:t>
            </a:r>
          </a:p>
          <a:p>
            <a:pPr marL="0" indent="0">
              <a:buNone/>
            </a:pPr>
            <a:r>
              <a:rPr lang="en-US" dirty="0"/>
              <a:t>&lt;p&gt;This is another paragraph.&lt;/p&gt;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2221008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569367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26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Links</a:t>
            </a:r>
            <a:endParaRPr lang="en-US" dirty="0"/>
          </a:p>
        </p:txBody>
      </p:sp>
      <p:sp>
        <p:nvSpPr>
          <p:cNvPr id="3" name="Content Placeholder 2"/>
          <p:cNvSpPr>
            <a:spLocks noGrp="1"/>
          </p:cNvSpPr>
          <p:nvPr>
            <p:ph idx="1"/>
          </p:nvPr>
        </p:nvSpPr>
        <p:spPr/>
        <p:txBody>
          <a:bodyPr/>
          <a:lstStyle/>
          <a:p>
            <a:r>
              <a:rPr lang="en-US" dirty="0"/>
              <a:t>HTML links are defined with the &lt;a&gt; tag</a:t>
            </a:r>
          </a:p>
        </p:txBody>
      </p:sp>
    </p:spTree>
    <p:extLst>
      <p:ext uri="{BB962C8B-B14F-4D97-AF65-F5344CB8AC3E}">
        <p14:creationId xmlns:p14="http://schemas.microsoft.com/office/powerpoint/2010/main" val="22975576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endParaRPr lang="en-US" dirty="0"/>
          </a:p>
          <a:p>
            <a:pPr marL="0" indent="0">
              <a:buNone/>
            </a:pPr>
            <a:r>
              <a:rPr lang="en-US" dirty="0"/>
              <a:t>&lt;h2&gt;HTML Links&lt;/h2&gt;</a:t>
            </a:r>
          </a:p>
          <a:p>
            <a:pPr marL="0" indent="0">
              <a:buNone/>
            </a:pPr>
            <a:r>
              <a:rPr lang="en-US" dirty="0"/>
              <a:t>&lt;p&gt;HTML links are defined with the a tag:&lt;/p&gt;</a:t>
            </a:r>
          </a:p>
          <a:p>
            <a:endParaRPr lang="en-US" dirty="0"/>
          </a:p>
          <a:p>
            <a:pPr marL="0" indent="0">
              <a:buNone/>
            </a:pPr>
            <a:r>
              <a:rPr lang="en-US" dirty="0"/>
              <a:t>&lt;a </a:t>
            </a:r>
            <a:r>
              <a:rPr lang="en-US" dirty="0" err="1"/>
              <a:t>href</a:t>
            </a:r>
            <a:r>
              <a:rPr lang="en-US" dirty="0"/>
              <a:t>="https://www.w3schools.com"&gt;This is a link&lt;/a&gt;</a:t>
            </a:r>
          </a:p>
          <a:p>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5760214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93" y="1524000"/>
            <a:ext cx="6517777"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5237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link's destination is specified in the </a:t>
            </a:r>
            <a:r>
              <a:rPr lang="en-US" dirty="0" err="1"/>
              <a:t>href</a:t>
            </a:r>
            <a:r>
              <a:rPr lang="en-US" dirty="0"/>
              <a:t> attribute. </a:t>
            </a:r>
          </a:p>
          <a:p>
            <a:r>
              <a:rPr lang="en-US" dirty="0"/>
              <a:t>Attributes are used to provide additional information about HTML elements.</a:t>
            </a:r>
          </a:p>
          <a:p>
            <a:endParaRPr lang="en-US" dirty="0"/>
          </a:p>
        </p:txBody>
      </p:sp>
    </p:spTree>
    <p:extLst>
      <p:ext uri="{BB962C8B-B14F-4D97-AF65-F5344CB8AC3E}">
        <p14:creationId xmlns:p14="http://schemas.microsoft.com/office/powerpoint/2010/main" val="20611863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Images</a:t>
            </a:r>
            <a:endParaRPr lang="en-US" dirty="0"/>
          </a:p>
        </p:txBody>
      </p:sp>
      <p:sp>
        <p:nvSpPr>
          <p:cNvPr id="3" name="Content Placeholder 2"/>
          <p:cNvSpPr>
            <a:spLocks noGrp="1"/>
          </p:cNvSpPr>
          <p:nvPr>
            <p:ph idx="1"/>
          </p:nvPr>
        </p:nvSpPr>
        <p:spPr/>
        <p:txBody>
          <a:bodyPr/>
          <a:lstStyle/>
          <a:p>
            <a:r>
              <a:rPr lang="en-US" dirty="0"/>
              <a:t>HTML images are defined with the &lt;</a:t>
            </a:r>
            <a:r>
              <a:rPr lang="en-US" dirty="0" err="1"/>
              <a:t>img</a:t>
            </a:r>
            <a:r>
              <a:rPr lang="en-US" dirty="0"/>
              <a:t>&gt; tag.</a:t>
            </a:r>
          </a:p>
          <a:p>
            <a:r>
              <a:rPr lang="en-US" dirty="0"/>
              <a:t>The source file (</a:t>
            </a:r>
            <a:r>
              <a:rPr lang="en-US" dirty="0" err="1"/>
              <a:t>src</a:t>
            </a:r>
            <a:r>
              <a:rPr lang="en-US" dirty="0"/>
              <a:t>), alternative text (alt), width, and height are provided as attributes</a:t>
            </a:r>
          </a:p>
          <a:p>
            <a:endParaRPr lang="en-US" dirty="0"/>
          </a:p>
        </p:txBody>
      </p:sp>
    </p:spTree>
    <p:extLst>
      <p:ext uri="{BB962C8B-B14F-4D97-AF65-F5344CB8AC3E}">
        <p14:creationId xmlns:p14="http://schemas.microsoft.com/office/powerpoint/2010/main" val="88129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 Simple HTML </a:t>
            </a:r>
            <a:r>
              <a:rPr lang="en-US" b="1" dirty="0" smtClean="0"/>
              <a:t>Document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&lt;!</a:t>
            </a:r>
            <a:r>
              <a:rPr lang="en-US" dirty="0"/>
              <a:t>DOCTYPE html&gt;</a:t>
            </a:r>
          </a:p>
          <a:p>
            <a:pPr marL="0" indent="0">
              <a:buNone/>
            </a:pPr>
            <a:r>
              <a:rPr lang="en-US" dirty="0"/>
              <a:t>&lt;html&gt;</a:t>
            </a:r>
          </a:p>
          <a:p>
            <a:pPr marL="0" indent="0">
              <a:buNone/>
            </a:pPr>
            <a:r>
              <a:rPr lang="en-US" dirty="0"/>
              <a:t>&lt;head&gt;</a:t>
            </a:r>
          </a:p>
          <a:p>
            <a:pPr marL="0" indent="0">
              <a:buNone/>
            </a:pPr>
            <a:r>
              <a:rPr lang="en-US" dirty="0"/>
              <a:t>&lt;title&gt;Page Title&lt;/title&gt;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&lt;h1&gt;My First Heading&lt;/h1&gt;</a:t>
            </a:r>
          </a:p>
          <a:p>
            <a:pPr marL="0" indent="0">
              <a:buNone/>
            </a:pPr>
            <a:r>
              <a:rPr lang="en-US" dirty="0"/>
              <a:t>&lt;p&gt;My first paragraph.&lt;/p&gt;</a:t>
            </a:r>
          </a:p>
          <a:p>
            <a:endParaRPr lang="en-US" dirty="0"/>
          </a:p>
          <a:p>
            <a:pPr marL="0" indent="0">
              <a:buNone/>
            </a:pPr>
            <a:r>
              <a:rPr lang="en-US" dirty="0"/>
              <a:t>&lt;/body&gt;</a:t>
            </a:r>
          </a:p>
          <a:p>
            <a:pPr marL="0" indent="0">
              <a:buNone/>
            </a:pPr>
            <a:r>
              <a:rPr lang="en-US" dirty="0"/>
              <a:t>&lt;/html&gt; </a:t>
            </a:r>
          </a:p>
        </p:txBody>
      </p:sp>
    </p:spTree>
    <p:extLst>
      <p:ext uri="{BB962C8B-B14F-4D97-AF65-F5344CB8AC3E}">
        <p14:creationId xmlns:p14="http://schemas.microsoft.com/office/powerpoint/2010/main" val="26188991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925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&lt;h2&gt;HTML Images&lt;/h2&gt;</a:t>
            </a:r>
          </a:p>
          <a:p>
            <a:pPr marL="0" indent="0">
              <a:buNone/>
            </a:pPr>
            <a:r>
              <a:rPr lang="en-US" dirty="0"/>
              <a:t>&lt;p&gt;HTML images are defined with the </a:t>
            </a:r>
            <a:r>
              <a:rPr lang="en-US" dirty="0" err="1"/>
              <a:t>img</a:t>
            </a:r>
            <a:r>
              <a:rPr lang="en-US" dirty="0"/>
              <a:t> tag:&lt;/p&gt;</a:t>
            </a:r>
          </a:p>
          <a:p>
            <a:pPr marL="0" indent="0">
              <a:buNone/>
            </a:pPr>
            <a:endParaRPr lang="en-US" dirty="0"/>
          </a:p>
          <a:p>
            <a:pPr marL="0" indent="0">
              <a:buNone/>
            </a:pPr>
            <a:r>
              <a:rPr lang="en-US" dirty="0"/>
              <a:t>&lt;</a:t>
            </a:r>
            <a:r>
              <a:rPr lang="en-US" dirty="0" err="1"/>
              <a:t>img</a:t>
            </a:r>
            <a:r>
              <a:rPr lang="en-US" dirty="0"/>
              <a:t> </a:t>
            </a:r>
            <a:r>
              <a:rPr lang="en-US" dirty="0" err="1"/>
              <a:t>src</a:t>
            </a:r>
            <a:r>
              <a:rPr lang="en-US" dirty="0"/>
              <a:t>="w3schools.jpg" alt="W3Schools.com" width="104" height="142"&gt;</a:t>
            </a:r>
          </a:p>
          <a:p>
            <a:endParaRPr lang="en-US" dirty="0"/>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30551238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5620" y="1600201"/>
            <a:ext cx="7714980" cy="4232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8730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Nested HTML </a:t>
            </a:r>
            <a:r>
              <a:rPr lang="en-US" b="1" dirty="0" smtClean="0"/>
              <a:t>Elements</a:t>
            </a:r>
            <a:endParaRPr lang="en-US" dirty="0"/>
          </a:p>
        </p:txBody>
      </p:sp>
      <p:sp>
        <p:nvSpPr>
          <p:cNvPr id="3" name="Content Placeholder 2"/>
          <p:cNvSpPr>
            <a:spLocks noGrp="1"/>
          </p:cNvSpPr>
          <p:nvPr>
            <p:ph idx="1"/>
          </p:nvPr>
        </p:nvSpPr>
        <p:spPr/>
        <p:txBody>
          <a:bodyPr/>
          <a:lstStyle/>
          <a:p>
            <a:r>
              <a:rPr lang="en-US" dirty="0"/>
              <a:t>HTML elements can be nested (this means that elements can contain other elements).</a:t>
            </a:r>
          </a:p>
          <a:p>
            <a:r>
              <a:rPr lang="en-US" dirty="0"/>
              <a:t>All HTML documents consist of nested HTML elements.</a:t>
            </a:r>
          </a:p>
          <a:p>
            <a:r>
              <a:rPr lang="en-US" dirty="0"/>
              <a:t>The following example contains four HTML elements (&lt;html&gt;, &lt;body&gt;, &lt;h1&gt; and &lt;p&gt;)</a:t>
            </a:r>
          </a:p>
          <a:p>
            <a:endParaRPr lang="en-US" dirty="0"/>
          </a:p>
        </p:txBody>
      </p:sp>
    </p:spTree>
    <p:extLst>
      <p:ext uri="{BB962C8B-B14F-4D97-AF65-F5344CB8AC3E}">
        <p14:creationId xmlns:p14="http://schemas.microsoft.com/office/powerpoint/2010/main" val="35609253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dirty="0"/>
              <a:t>&lt;!DOCTYPE html&gt;</a:t>
            </a:r>
          </a:p>
          <a:p>
            <a:pPr marL="0" indent="0">
              <a:buNone/>
            </a:pPr>
            <a:r>
              <a:rPr lang="en-US" dirty="0"/>
              <a:t>&lt;html&gt;</a:t>
            </a:r>
          </a:p>
          <a:p>
            <a:pPr marL="0" indent="0">
              <a:buNone/>
            </a:pPr>
            <a:r>
              <a:rPr lang="en-US" dirty="0"/>
              <a:t>&lt;body&gt;</a:t>
            </a:r>
          </a:p>
          <a:p>
            <a:endParaRPr lang="en-US" dirty="0"/>
          </a:p>
          <a:p>
            <a:pPr marL="0" indent="0">
              <a:buNone/>
            </a:pPr>
            <a:r>
              <a:rPr lang="en-US" dirty="0"/>
              <a:t>&lt;h1&gt;My First Heading&lt;/h1&gt;</a:t>
            </a:r>
          </a:p>
          <a:p>
            <a:pPr marL="0" indent="0">
              <a:buNone/>
            </a:pPr>
            <a:r>
              <a:rPr lang="en-US" dirty="0"/>
              <a:t>&lt;p&gt;My first paragraph.&lt;/p&gt;</a:t>
            </a:r>
          </a:p>
          <a:p>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0387821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a:t>
            </a:r>
            <a:r>
              <a:rPr lang="en-US" b="1" dirty="0" smtClean="0"/>
              <a:t>Explained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&lt;html&gt; element is the root element and it defines the whole HTML document.</a:t>
            </a:r>
          </a:p>
          <a:p>
            <a:r>
              <a:rPr lang="en-US" dirty="0"/>
              <a:t>It has a start tag &lt;html&gt; and an end tag &lt;/html&gt;.</a:t>
            </a:r>
          </a:p>
          <a:p>
            <a:r>
              <a:rPr lang="en-US" dirty="0"/>
              <a:t>Then, inside the &lt;html&gt; element there is a &lt;body&gt; element:</a:t>
            </a:r>
          </a:p>
          <a:p>
            <a:pPr marL="0" indent="0">
              <a:buNone/>
            </a:pPr>
            <a:r>
              <a:rPr lang="en-US" dirty="0"/>
              <a:t>&lt;body&gt;</a:t>
            </a:r>
            <a:br>
              <a:rPr lang="en-US" dirty="0"/>
            </a:br>
            <a:r>
              <a:rPr lang="en-US" dirty="0"/>
              <a:t/>
            </a:r>
            <a:br>
              <a:rPr lang="en-US" dirty="0"/>
            </a:br>
            <a:r>
              <a:rPr lang="en-US" dirty="0"/>
              <a:t>&lt;h1&gt;My First Heading&lt;/h1&gt;</a:t>
            </a:r>
            <a:br>
              <a:rPr lang="en-US" dirty="0"/>
            </a:br>
            <a:r>
              <a:rPr lang="en-US" dirty="0"/>
              <a:t>&lt;p&gt;My first paragraph.&lt;/p&gt;</a:t>
            </a:r>
            <a:br>
              <a:rPr lang="en-US" dirty="0"/>
            </a:br>
            <a:r>
              <a:rPr lang="en-US" dirty="0"/>
              <a:t/>
            </a:r>
            <a:br>
              <a:rPr lang="en-US" dirty="0"/>
            </a:br>
            <a:r>
              <a:rPr lang="en-US" dirty="0"/>
              <a:t>&lt;/body&gt; </a:t>
            </a:r>
          </a:p>
          <a:p>
            <a:endParaRPr lang="en-US" dirty="0"/>
          </a:p>
        </p:txBody>
      </p:sp>
    </p:spTree>
    <p:extLst>
      <p:ext uri="{BB962C8B-B14F-4D97-AF65-F5344CB8AC3E}">
        <p14:creationId xmlns:p14="http://schemas.microsoft.com/office/powerpoint/2010/main" val="9149323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&lt;body&gt; element defines the document's body.</a:t>
            </a:r>
          </a:p>
          <a:p>
            <a:r>
              <a:rPr lang="en-US" dirty="0"/>
              <a:t>It has a start tag &lt;body&gt; and an end tag &lt;/body&gt;.</a:t>
            </a:r>
          </a:p>
          <a:p>
            <a:r>
              <a:rPr lang="en-US" dirty="0"/>
              <a:t>Then, inside the &lt;body&gt; element there are two other elements: &lt;h1&gt; and &lt;p&gt;:</a:t>
            </a:r>
          </a:p>
          <a:p>
            <a:pPr marL="0" indent="0">
              <a:buNone/>
            </a:pPr>
            <a:r>
              <a:rPr lang="en-US" dirty="0"/>
              <a:t>&lt;h1&gt;My First Heading&lt;/h1&gt;</a:t>
            </a:r>
            <a:br>
              <a:rPr lang="en-US" dirty="0"/>
            </a:br>
            <a:r>
              <a:rPr lang="en-US" dirty="0"/>
              <a:t>&lt;p&gt;My first paragraph.&lt;/p&gt; </a:t>
            </a:r>
          </a:p>
          <a:p>
            <a:endParaRPr lang="en-US" dirty="0"/>
          </a:p>
        </p:txBody>
      </p:sp>
    </p:spTree>
    <p:extLst>
      <p:ext uri="{BB962C8B-B14F-4D97-AF65-F5344CB8AC3E}">
        <p14:creationId xmlns:p14="http://schemas.microsoft.com/office/powerpoint/2010/main" val="30102343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&lt;h1&gt; element defines a heading.</a:t>
            </a:r>
          </a:p>
          <a:p>
            <a:r>
              <a:rPr lang="en-US" dirty="0"/>
              <a:t>It has a start tag &lt;h1&gt; and an end tag &lt;/h1&gt;:</a:t>
            </a:r>
          </a:p>
          <a:p>
            <a:pPr marL="0" indent="0">
              <a:buNone/>
            </a:pPr>
            <a:r>
              <a:rPr lang="en-US" dirty="0"/>
              <a:t>&lt;h1&gt;My First Heading&lt;/h1&gt; </a:t>
            </a:r>
          </a:p>
          <a:p>
            <a:r>
              <a:rPr lang="en-US" dirty="0"/>
              <a:t>The &lt;p&gt; element defines a paragraph.</a:t>
            </a:r>
          </a:p>
          <a:p>
            <a:r>
              <a:rPr lang="en-US" dirty="0"/>
              <a:t>It has a start tag &lt;p&gt; and an end tag &lt;/p&gt;:</a:t>
            </a:r>
          </a:p>
          <a:p>
            <a:pPr marL="0" indent="0">
              <a:buNone/>
            </a:pPr>
            <a:r>
              <a:rPr lang="en-US" dirty="0"/>
              <a:t>&lt;p&gt;My first paragraph.&lt;/p&gt; </a:t>
            </a:r>
          </a:p>
          <a:p>
            <a:endParaRPr lang="en-US" dirty="0"/>
          </a:p>
        </p:txBody>
      </p:sp>
    </p:spTree>
    <p:extLst>
      <p:ext uri="{BB962C8B-B14F-4D97-AF65-F5344CB8AC3E}">
        <p14:creationId xmlns:p14="http://schemas.microsoft.com/office/powerpoint/2010/main" val="16776310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Never Skip the End </a:t>
            </a:r>
            <a:r>
              <a:rPr lang="en-US" b="1" dirty="0" smtClean="0"/>
              <a:t>Tag</a:t>
            </a:r>
            <a:endParaRPr lang="en-US" dirty="0"/>
          </a:p>
        </p:txBody>
      </p:sp>
      <p:sp>
        <p:nvSpPr>
          <p:cNvPr id="3" name="Content Placeholder 2"/>
          <p:cNvSpPr>
            <a:spLocks noGrp="1"/>
          </p:cNvSpPr>
          <p:nvPr>
            <p:ph idx="1"/>
          </p:nvPr>
        </p:nvSpPr>
        <p:spPr/>
        <p:txBody>
          <a:bodyPr/>
          <a:lstStyle/>
          <a:p>
            <a:r>
              <a:rPr lang="en-US" dirty="0"/>
              <a:t>Some HTML elements will display correctly, even if you forget the end tag</a:t>
            </a:r>
          </a:p>
        </p:txBody>
      </p:sp>
    </p:spTree>
    <p:extLst>
      <p:ext uri="{BB962C8B-B14F-4D97-AF65-F5344CB8AC3E}">
        <p14:creationId xmlns:p14="http://schemas.microsoft.com/office/powerpoint/2010/main" val="33707117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a:t>&lt;!DOCTYPE html&gt;</a:t>
            </a:r>
          </a:p>
          <a:p>
            <a:pPr marL="0" indent="0">
              <a:buNone/>
            </a:pPr>
            <a:r>
              <a:rPr lang="en-US" dirty="0"/>
              <a:t>&lt;html&gt;</a:t>
            </a:r>
          </a:p>
          <a:p>
            <a:pPr marL="0" indent="0">
              <a:buNone/>
            </a:pPr>
            <a:r>
              <a:rPr lang="en-US" dirty="0"/>
              <a:t>&lt;body&gt; </a:t>
            </a:r>
          </a:p>
          <a:p>
            <a:endParaRPr lang="en-US" dirty="0"/>
          </a:p>
          <a:p>
            <a:pPr marL="0" indent="0">
              <a:buNone/>
            </a:pPr>
            <a:r>
              <a:rPr lang="en-US" dirty="0"/>
              <a:t>&lt;p&gt;This is a paragraph.</a:t>
            </a:r>
          </a:p>
          <a:p>
            <a:pPr marL="0" indent="0">
              <a:buNone/>
            </a:pPr>
            <a:r>
              <a:rPr lang="en-US" dirty="0"/>
              <a:t>&lt;p&gt;This is a paragraph.</a:t>
            </a:r>
          </a:p>
          <a:p>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191920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255" y="1752600"/>
            <a:ext cx="6328288"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9478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a:t>
            </a:r>
            <a:r>
              <a:rPr lang="en-US" b="1" dirty="0" smtClean="0"/>
              <a:t>Explained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&lt;!DOCTYPE html&gt; declaration defines that this document is an HTML5 document</a:t>
            </a:r>
          </a:p>
          <a:p>
            <a:r>
              <a:rPr lang="en-US" dirty="0"/>
              <a:t>The &lt;html&gt; element is the root element of an HTML page</a:t>
            </a:r>
          </a:p>
          <a:p>
            <a:r>
              <a:rPr lang="en-US" dirty="0"/>
              <a:t>The &lt;head&gt; element contains meta information about the HTML page</a:t>
            </a:r>
          </a:p>
          <a:p>
            <a:r>
              <a:rPr lang="en-US" dirty="0"/>
              <a:t>The &lt;title&gt; element specifies a title for the HTML page (which is shown in the browser's title bar or in the page's tab)</a:t>
            </a:r>
          </a:p>
          <a:p>
            <a:r>
              <a:rPr lang="en-US" dirty="0"/>
              <a:t>The &lt;body&gt; element defines the document's body, and is a container for all the visible contents, such as headings, paragraphs, images, hyperlinks, tables, lists, etc.</a:t>
            </a:r>
          </a:p>
          <a:p>
            <a:r>
              <a:rPr lang="en-US" dirty="0"/>
              <a:t>The &lt;h1&gt; element defines a large heading</a:t>
            </a:r>
          </a:p>
          <a:p>
            <a:r>
              <a:rPr lang="en-US" dirty="0"/>
              <a:t>The &lt;p&gt; element defines a paragraph</a:t>
            </a:r>
          </a:p>
        </p:txBody>
      </p:sp>
    </p:spTree>
    <p:extLst>
      <p:ext uri="{BB962C8B-B14F-4D97-AF65-F5344CB8AC3E}">
        <p14:creationId xmlns:p14="http://schemas.microsoft.com/office/powerpoint/2010/main" val="37291990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However, never rely on this! Unexpected results and errors may occur if you forget the end tag!</a:t>
            </a:r>
            <a:endParaRPr lang="en-US" dirty="0"/>
          </a:p>
        </p:txBody>
      </p:sp>
    </p:spTree>
    <p:extLst>
      <p:ext uri="{BB962C8B-B14F-4D97-AF65-F5344CB8AC3E}">
        <p14:creationId xmlns:p14="http://schemas.microsoft.com/office/powerpoint/2010/main" val="36356267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Empty HTML </a:t>
            </a:r>
            <a:r>
              <a:rPr lang="en-US" b="1" dirty="0" smtClean="0"/>
              <a:t>Elements</a:t>
            </a:r>
            <a:endParaRPr lang="en-US" dirty="0"/>
          </a:p>
        </p:txBody>
      </p:sp>
      <p:sp>
        <p:nvSpPr>
          <p:cNvPr id="3" name="Content Placeholder 2"/>
          <p:cNvSpPr>
            <a:spLocks noGrp="1"/>
          </p:cNvSpPr>
          <p:nvPr>
            <p:ph idx="1"/>
          </p:nvPr>
        </p:nvSpPr>
        <p:spPr/>
        <p:txBody>
          <a:bodyPr/>
          <a:lstStyle/>
          <a:p>
            <a:r>
              <a:rPr lang="en-US" dirty="0"/>
              <a:t>HTML elements with no content are called empty elements.</a:t>
            </a:r>
          </a:p>
          <a:p>
            <a:r>
              <a:rPr lang="en-US" dirty="0"/>
              <a:t>The &lt;</a:t>
            </a:r>
            <a:r>
              <a:rPr lang="en-US" dirty="0" err="1"/>
              <a:t>br</a:t>
            </a:r>
            <a:r>
              <a:rPr lang="en-US" dirty="0"/>
              <a:t>&gt; tag defines a line break, and is an empty element without a closing tag</a:t>
            </a:r>
          </a:p>
          <a:p>
            <a:endParaRPr lang="en-US" dirty="0"/>
          </a:p>
        </p:txBody>
      </p:sp>
    </p:spTree>
    <p:extLst>
      <p:ext uri="{BB962C8B-B14F-4D97-AF65-F5344CB8AC3E}">
        <p14:creationId xmlns:p14="http://schemas.microsoft.com/office/powerpoint/2010/main" val="1432846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a:t>&lt;!DOCTYPE html&gt;</a:t>
            </a:r>
          </a:p>
          <a:p>
            <a:pPr marL="0" indent="0">
              <a:buNone/>
            </a:pPr>
            <a:r>
              <a:rPr lang="en-US" dirty="0"/>
              <a:t>&lt;html&gt;</a:t>
            </a:r>
          </a:p>
          <a:p>
            <a:pPr marL="0" indent="0">
              <a:buNone/>
            </a:pPr>
            <a:r>
              <a:rPr lang="en-US" dirty="0"/>
              <a:t>&lt;body&gt; </a:t>
            </a:r>
          </a:p>
          <a:p>
            <a:endParaRPr lang="en-US" dirty="0"/>
          </a:p>
          <a:p>
            <a:pPr marL="0" indent="0">
              <a:buNone/>
            </a:pPr>
            <a:r>
              <a:rPr lang="en-US" dirty="0"/>
              <a:t>&lt;p&gt;This is a &lt;</a:t>
            </a:r>
            <a:r>
              <a:rPr lang="en-US" dirty="0" err="1"/>
              <a:t>br</a:t>
            </a:r>
            <a:r>
              <a:rPr lang="en-US" dirty="0"/>
              <a:t>&gt; paragraph with a line break.&lt;/p&gt;</a:t>
            </a:r>
          </a:p>
          <a:p>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0540338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133600"/>
            <a:ext cx="833437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00202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is Not Case </a:t>
            </a:r>
            <a:r>
              <a:rPr lang="en-US" b="1" dirty="0" smtClean="0"/>
              <a:t>Sensitive</a:t>
            </a:r>
            <a:endParaRPr lang="en-US" dirty="0"/>
          </a:p>
        </p:txBody>
      </p:sp>
      <p:sp>
        <p:nvSpPr>
          <p:cNvPr id="3" name="Content Placeholder 2"/>
          <p:cNvSpPr>
            <a:spLocks noGrp="1"/>
          </p:cNvSpPr>
          <p:nvPr>
            <p:ph idx="1"/>
          </p:nvPr>
        </p:nvSpPr>
        <p:spPr/>
        <p:txBody>
          <a:bodyPr/>
          <a:lstStyle/>
          <a:p>
            <a:r>
              <a:rPr lang="en-US" dirty="0"/>
              <a:t>HTML tags are not case sensitive: &lt;P&gt; means the same as &lt;p&gt;.</a:t>
            </a:r>
          </a:p>
          <a:p>
            <a:r>
              <a:rPr lang="en-US" dirty="0"/>
              <a:t>The HTML standard does not require lowercase tags, but W3C </a:t>
            </a:r>
            <a:r>
              <a:rPr lang="en-US" b="1" dirty="0"/>
              <a:t>recommends</a:t>
            </a:r>
            <a:r>
              <a:rPr lang="en-US" dirty="0"/>
              <a:t> lowercase in HTML, and </a:t>
            </a:r>
            <a:r>
              <a:rPr lang="en-US" b="1" dirty="0"/>
              <a:t>demands</a:t>
            </a:r>
            <a:r>
              <a:rPr lang="en-US" dirty="0"/>
              <a:t> lowercase for stricter document types like XHTML.</a:t>
            </a:r>
          </a:p>
          <a:p>
            <a:endParaRPr lang="en-US" dirty="0"/>
          </a:p>
        </p:txBody>
      </p:sp>
    </p:spTree>
    <p:extLst>
      <p:ext uri="{BB962C8B-B14F-4D97-AF65-F5344CB8AC3E}">
        <p14:creationId xmlns:p14="http://schemas.microsoft.com/office/powerpoint/2010/main" val="25146187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Attributes</a:t>
            </a:r>
            <a:endParaRPr lang="en-US" dirty="0"/>
          </a:p>
        </p:txBody>
      </p:sp>
      <p:sp>
        <p:nvSpPr>
          <p:cNvPr id="3" name="Content Placeholder 2"/>
          <p:cNvSpPr>
            <a:spLocks noGrp="1"/>
          </p:cNvSpPr>
          <p:nvPr>
            <p:ph idx="1"/>
          </p:nvPr>
        </p:nvSpPr>
        <p:spPr/>
        <p:txBody>
          <a:bodyPr/>
          <a:lstStyle/>
          <a:p>
            <a:r>
              <a:rPr lang="en-US" dirty="0"/>
              <a:t>All HTML elements can have </a:t>
            </a:r>
            <a:r>
              <a:rPr lang="en-US" b="1" dirty="0"/>
              <a:t>attributes</a:t>
            </a:r>
            <a:endParaRPr lang="en-US" dirty="0"/>
          </a:p>
          <a:p>
            <a:r>
              <a:rPr lang="en-US" dirty="0"/>
              <a:t>Attributes provide </a:t>
            </a:r>
            <a:r>
              <a:rPr lang="en-US" b="1" dirty="0"/>
              <a:t>additional information</a:t>
            </a:r>
            <a:r>
              <a:rPr lang="en-US" dirty="0"/>
              <a:t> about elements</a:t>
            </a:r>
          </a:p>
          <a:p>
            <a:r>
              <a:rPr lang="en-US" dirty="0"/>
              <a:t>Attributes are always specified in </a:t>
            </a:r>
            <a:r>
              <a:rPr lang="en-US" b="1" dirty="0"/>
              <a:t>the start tag</a:t>
            </a:r>
            <a:endParaRPr lang="en-US" dirty="0"/>
          </a:p>
          <a:p>
            <a:r>
              <a:rPr lang="en-US" dirty="0"/>
              <a:t>Attributes usually come in name/value pairs like: </a:t>
            </a:r>
            <a:r>
              <a:rPr lang="en-US" b="1" dirty="0"/>
              <a:t>name="value"</a:t>
            </a:r>
            <a:endParaRPr lang="en-US" dirty="0"/>
          </a:p>
          <a:p>
            <a:endParaRPr lang="en-US" dirty="0"/>
          </a:p>
        </p:txBody>
      </p:sp>
    </p:spTree>
    <p:extLst>
      <p:ext uri="{BB962C8B-B14F-4D97-AF65-F5344CB8AC3E}">
        <p14:creationId xmlns:p14="http://schemas.microsoft.com/office/powerpoint/2010/main" val="18356988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err="1"/>
              <a:t>href</a:t>
            </a:r>
            <a:r>
              <a:rPr lang="en-US" b="1" dirty="0"/>
              <a:t> </a:t>
            </a:r>
            <a:r>
              <a:rPr lang="en-US" b="1" dirty="0" smtClean="0"/>
              <a:t>Attribute</a:t>
            </a:r>
            <a:endParaRPr lang="en-US" dirty="0"/>
          </a:p>
        </p:txBody>
      </p:sp>
      <p:sp>
        <p:nvSpPr>
          <p:cNvPr id="3" name="Content Placeholder 2"/>
          <p:cNvSpPr>
            <a:spLocks noGrp="1"/>
          </p:cNvSpPr>
          <p:nvPr>
            <p:ph idx="1"/>
          </p:nvPr>
        </p:nvSpPr>
        <p:spPr/>
        <p:txBody>
          <a:bodyPr/>
          <a:lstStyle/>
          <a:p>
            <a:r>
              <a:rPr lang="en-US" dirty="0"/>
              <a:t>The &lt;a&gt; tag defines a hyperlink. The </a:t>
            </a:r>
            <a:r>
              <a:rPr lang="en-US" dirty="0" err="1"/>
              <a:t>href</a:t>
            </a:r>
            <a:r>
              <a:rPr lang="en-US" dirty="0"/>
              <a:t> attribute specifies the URL of the page the link goes to:</a:t>
            </a:r>
          </a:p>
          <a:p>
            <a:r>
              <a:rPr lang="en-US" b="1" dirty="0"/>
              <a:t>Example</a:t>
            </a:r>
          </a:p>
          <a:p>
            <a:r>
              <a:rPr lang="en-US" dirty="0"/>
              <a:t>&lt;a </a:t>
            </a:r>
            <a:r>
              <a:rPr lang="en-US" dirty="0" err="1"/>
              <a:t>href</a:t>
            </a:r>
            <a:r>
              <a:rPr lang="en-US" dirty="0"/>
              <a:t>="https://www.w3schools.com"&gt;Visit W3Schools&lt;/a&gt; </a:t>
            </a:r>
          </a:p>
          <a:p>
            <a:endParaRPr lang="en-US" dirty="0"/>
          </a:p>
        </p:txBody>
      </p:sp>
    </p:spTree>
    <p:extLst>
      <p:ext uri="{BB962C8B-B14F-4D97-AF65-F5344CB8AC3E}">
        <p14:creationId xmlns:p14="http://schemas.microsoft.com/office/powerpoint/2010/main" val="40336048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err="1"/>
              <a:t>src</a:t>
            </a:r>
            <a:r>
              <a:rPr lang="en-US" b="1" dirty="0"/>
              <a:t> </a:t>
            </a:r>
            <a:r>
              <a:rPr lang="en-US" b="1" dirty="0" smtClean="0"/>
              <a:t>Attribute</a:t>
            </a:r>
            <a:endParaRPr lang="en-US" dirty="0"/>
          </a:p>
        </p:txBody>
      </p:sp>
      <p:sp>
        <p:nvSpPr>
          <p:cNvPr id="3" name="Content Placeholder 2"/>
          <p:cNvSpPr>
            <a:spLocks noGrp="1"/>
          </p:cNvSpPr>
          <p:nvPr>
            <p:ph idx="1"/>
          </p:nvPr>
        </p:nvSpPr>
        <p:spPr/>
        <p:txBody>
          <a:bodyPr/>
          <a:lstStyle/>
          <a:p>
            <a:r>
              <a:rPr lang="en-US" dirty="0"/>
              <a:t>The &lt;</a:t>
            </a:r>
            <a:r>
              <a:rPr lang="en-US" dirty="0" err="1"/>
              <a:t>img</a:t>
            </a:r>
            <a:r>
              <a:rPr lang="en-US" dirty="0"/>
              <a:t>&gt; tag is used to embed an image in an HTML page. The </a:t>
            </a:r>
            <a:r>
              <a:rPr lang="en-US" dirty="0" err="1"/>
              <a:t>src</a:t>
            </a:r>
            <a:r>
              <a:rPr lang="en-US" dirty="0"/>
              <a:t> attribute specifies the path to the image to be displayed:</a:t>
            </a:r>
          </a:p>
          <a:p>
            <a:r>
              <a:rPr lang="en-US" b="1" dirty="0"/>
              <a:t>Example</a:t>
            </a:r>
          </a:p>
          <a:p>
            <a:r>
              <a:rPr lang="en-US" dirty="0"/>
              <a:t>&lt;</a:t>
            </a:r>
            <a:r>
              <a:rPr lang="en-US" dirty="0" err="1"/>
              <a:t>img</a:t>
            </a:r>
            <a:r>
              <a:rPr lang="en-US" dirty="0"/>
              <a:t> </a:t>
            </a:r>
            <a:r>
              <a:rPr lang="en-US" dirty="0" err="1"/>
              <a:t>src</a:t>
            </a:r>
            <a:r>
              <a:rPr lang="en-US" dirty="0"/>
              <a:t>="img_girl.jpg"&gt; </a:t>
            </a:r>
          </a:p>
          <a:p>
            <a:endParaRPr lang="en-US" dirty="0"/>
          </a:p>
        </p:txBody>
      </p:sp>
    </p:spTree>
    <p:extLst>
      <p:ext uri="{BB962C8B-B14F-4D97-AF65-F5344CB8AC3E}">
        <p14:creationId xmlns:p14="http://schemas.microsoft.com/office/powerpoint/2010/main" val="15579197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There are two ways to specify the URL in the </a:t>
            </a:r>
            <a:r>
              <a:rPr lang="en-US" dirty="0" err="1"/>
              <a:t>src</a:t>
            </a:r>
            <a:r>
              <a:rPr lang="en-US" dirty="0"/>
              <a:t> attribute:</a:t>
            </a:r>
          </a:p>
          <a:p>
            <a:r>
              <a:rPr lang="en-US" b="1" dirty="0"/>
              <a:t>1. Absolute URL</a:t>
            </a:r>
            <a:r>
              <a:rPr lang="en-US" dirty="0"/>
              <a:t> - Links to an external image that is hosted on another website. Example: </a:t>
            </a:r>
            <a:r>
              <a:rPr lang="en-US" dirty="0" err="1"/>
              <a:t>src</a:t>
            </a:r>
            <a:r>
              <a:rPr lang="en-US" dirty="0"/>
              <a:t>="https://www.w3schools.com/images/img_girl.jpg".</a:t>
            </a:r>
          </a:p>
          <a:p>
            <a:r>
              <a:rPr lang="en-US" b="1" dirty="0"/>
              <a:t>Notes:</a:t>
            </a:r>
            <a:r>
              <a:rPr lang="en-US" dirty="0"/>
              <a:t> External images might be under copyright. If you do not get permission to use it, you may be in violation of copyright laws. In addition, you cannot control external images; it can suddenly be removed or changed.</a:t>
            </a:r>
          </a:p>
          <a:p>
            <a:r>
              <a:rPr lang="en-US" b="1" dirty="0"/>
              <a:t>2. Relative URL</a:t>
            </a:r>
            <a:r>
              <a:rPr lang="en-US" dirty="0"/>
              <a:t> - Links to an image that is hosted within the website. Here, the URL does not include the domain name. If the URL begins without a slash, it will be relative to the current page. Example: </a:t>
            </a:r>
            <a:r>
              <a:rPr lang="en-US" dirty="0" err="1"/>
              <a:t>src</a:t>
            </a:r>
            <a:r>
              <a:rPr lang="en-US" dirty="0"/>
              <a:t>="img_girl.jpg". If the URL begins with a slash, it will be relative to the domain. Example: </a:t>
            </a:r>
            <a:r>
              <a:rPr lang="en-US" dirty="0" err="1"/>
              <a:t>src</a:t>
            </a:r>
            <a:r>
              <a:rPr lang="en-US" dirty="0"/>
              <a:t>="/images/img_girl.jpg".</a:t>
            </a:r>
          </a:p>
          <a:p>
            <a:r>
              <a:rPr lang="en-US" b="1" dirty="0"/>
              <a:t>Tip:</a:t>
            </a:r>
            <a:r>
              <a:rPr lang="en-US" dirty="0"/>
              <a:t> It is almost always best to use relative URLs. They will not break if you change domain.</a:t>
            </a:r>
          </a:p>
          <a:p>
            <a:endParaRPr lang="en-US" dirty="0"/>
          </a:p>
        </p:txBody>
      </p:sp>
    </p:spTree>
    <p:extLst>
      <p:ext uri="{BB962C8B-B14F-4D97-AF65-F5344CB8AC3E}">
        <p14:creationId xmlns:p14="http://schemas.microsoft.com/office/powerpoint/2010/main" val="23684203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width and height </a:t>
            </a:r>
            <a:r>
              <a:rPr lang="en-US" b="1" dirty="0" smtClean="0"/>
              <a:t>Attributes</a:t>
            </a:r>
            <a:endParaRPr lang="en-US" dirty="0"/>
          </a:p>
        </p:txBody>
      </p:sp>
      <p:sp>
        <p:nvSpPr>
          <p:cNvPr id="3" name="Content Placeholder 2"/>
          <p:cNvSpPr>
            <a:spLocks noGrp="1"/>
          </p:cNvSpPr>
          <p:nvPr>
            <p:ph idx="1"/>
          </p:nvPr>
        </p:nvSpPr>
        <p:spPr/>
        <p:txBody>
          <a:bodyPr/>
          <a:lstStyle/>
          <a:p>
            <a:r>
              <a:rPr lang="en-US" dirty="0"/>
              <a:t>The &lt;</a:t>
            </a:r>
            <a:r>
              <a:rPr lang="en-US" dirty="0" err="1"/>
              <a:t>img</a:t>
            </a:r>
            <a:r>
              <a:rPr lang="en-US" dirty="0"/>
              <a:t>&gt; tag should also contain the width and height attributes, which specify the width and height of the image (in pixels):</a:t>
            </a:r>
          </a:p>
          <a:p>
            <a:r>
              <a:rPr lang="en-US" b="1" dirty="0"/>
              <a:t>Example</a:t>
            </a:r>
          </a:p>
          <a:p>
            <a:r>
              <a:rPr lang="en-US" dirty="0"/>
              <a:t>&lt;</a:t>
            </a:r>
            <a:r>
              <a:rPr lang="en-US" dirty="0" err="1"/>
              <a:t>img</a:t>
            </a:r>
            <a:r>
              <a:rPr lang="en-US" dirty="0"/>
              <a:t> </a:t>
            </a:r>
            <a:r>
              <a:rPr lang="en-US" dirty="0" err="1"/>
              <a:t>src</a:t>
            </a:r>
            <a:r>
              <a:rPr lang="en-US" dirty="0"/>
              <a:t>="img_girl.jpg" width="500" height="600"&gt; </a:t>
            </a:r>
          </a:p>
          <a:p>
            <a:endParaRPr lang="en-US" dirty="0"/>
          </a:p>
        </p:txBody>
      </p:sp>
    </p:spTree>
    <p:extLst>
      <p:ext uri="{BB962C8B-B14F-4D97-AF65-F5344CB8AC3E}">
        <p14:creationId xmlns:p14="http://schemas.microsoft.com/office/powerpoint/2010/main" val="792173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HTML Element</a:t>
            </a:r>
            <a:r>
              <a:rPr lang="en-US" b="1" dirty="0" smtClean="0"/>
              <a:t>?</a:t>
            </a:r>
            <a:endParaRPr lang="en-US" dirty="0"/>
          </a:p>
        </p:txBody>
      </p:sp>
      <p:sp>
        <p:nvSpPr>
          <p:cNvPr id="3" name="Content Placeholder 2"/>
          <p:cNvSpPr>
            <a:spLocks noGrp="1"/>
          </p:cNvSpPr>
          <p:nvPr>
            <p:ph idx="1"/>
          </p:nvPr>
        </p:nvSpPr>
        <p:spPr/>
        <p:txBody>
          <a:bodyPr/>
          <a:lstStyle/>
          <a:p>
            <a:r>
              <a:rPr lang="en-US" dirty="0"/>
              <a:t>An HTML element is defined by a start tag, some content, and an end tag:</a:t>
            </a:r>
          </a:p>
          <a:p>
            <a:r>
              <a:rPr lang="en-US" dirty="0"/>
              <a:t>&lt;</a:t>
            </a:r>
            <a:r>
              <a:rPr lang="en-US" dirty="0" err="1"/>
              <a:t>tagname</a:t>
            </a:r>
            <a:r>
              <a:rPr lang="en-US" dirty="0"/>
              <a:t>&gt; Content goes here... &lt;/</a:t>
            </a:r>
            <a:r>
              <a:rPr lang="en-US" dirty="0" err="1"/>
              <a:t>tagname</a:t>
            </a:r>
            <a:r>
              <a:rPr lang="en-US" dirty="0"/>
              <a:t>&gt;</a:t>
            </a:r>
          </a:p>
          <a:p>
            <a:endParaRPr lang="en-US" dirty="0"/>
          </a:p>
          <a:p>
            <a:r>
              <a:rPr lang="en-US" dirty="0"/>
              <a:t>The HTML element is everything from the start tag to the end tag:</a:t>
            </a:r>
          </a:p>
          <a:p>
            <a:r>
              <a:rPr lang="en-US" dirty="0"/>
              <a:t>&lt;h1&gt;My First Heading&lt;/h1&gt;</a:t>
            </a:r>
          </a:p>
          <a:p>
            <a:r>
              <a:rPr lang="en-US" dirty="0"/>
              <a:t>&lt;p&gt;My first paragraph.&lt;/p&gt; </a:t>
            </a:r>
          </a:p>
        </p:txBody>
      </p:sp>
    </p:spTree>
    <p:extLst>
      <p:ext uri="{BB962C8B-B14F-4D97-AF65-F5344CB8AC3E}">
        <p14:creationId xmlns:p14="http://schemas.microsoft.com/office/powerpoint/2010/main" val="34155517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alt </a:t>
            </a:r>
            <a:r>
              <a:rPr lang="en-US" b="1" dirty="0" smtClean="0"/>
              <a:t>Attribute</a:t>
            </a:r>
            <a:endParaRPr lang="en-US" dirty="0"/>
          </a:p>
        </p:txBody>
      </p:sp>
      <p:sp>
        <p:nvSpPr>
          <p:cNvPr id="3" name="Content Placeholder 2"/>
          <p:cNvSpPr>
            <a:spLocks noGrp="1"/>
          </p:cNvSpPr>
          <p:nvPr>
            <p:ph idx="1"/>
          </p:nvPr>
        </p:nvSpPr>
        <p:spPr/>
        <p:txBody>
          <a:bodyPr>
            <a:normAutofit lnSpcReduction="10000"/>
          </a:bodyPr>
          <a:lstStyle/>
          <a:p>
            <a:r>
              <a:rPr lang="en-US" dirty="0"/>
              <a:t>The required alt attribute for the &lt;</a:t>
            </a:r>
            <a:r>
              <a:rPr lang="en-US" dirty="0" err="1"/>
              <a:t>img</a:t>
            </a:r>
            <a:r>
              <a:rPr lang="en-US" dirty="0"/>
              <a:t>&gt; tag specifies an alternate text for an image, if the image for some reason cannot be displayed. This can be due to a slow connection, or an error in the </a:t>
            </a:r>
            <a:r>
              <a:rPr lang="en-US" dirty="0" err="1"/>
              <a:t>src</a:t>
            </a:r>
            <a:r>
              <a:rPr lang="en-US" dirty="0"/>
              <a:t> attribute, or if the user uses a screen reader.</a:t>
            </a:r>
          </a:p>
          <a:p>
            <a:r>
              <a:rPr lang="en-US" b="1" dirty="0"/>
              <a:t>Example</a:t>
            </a:r>
          </a:p>
          <a:p>
            <a:r>
              <a:rPr lang="en-US" dirty="0"/>
              <a:t>&lt;</a:t>
            </a:r>
            <a:r>
              <a:rPr lang="en-US" dirty="0" err="1"/>
              <a:t>img</a:t>
            </a:r>
            <a:r>
              <a:rPr lang="en-US" dirty="0"/>
              <a:t> </a:t>
            </a:r>
            <a:r>
              <a:rPr lang="en-US" dirty="0" err="1"/>
              <a:t>src</a:t>
            </a:r>
            <a:r>
              <a:rPr lang="en-US" dirty="0"/>
              <a:t>="img_girl.jpg" alt="Girl with a jacket"&gt; </a:t>
            </a:r>
          </a:p>
          <a:p>
            <a:endParaRPr lang="en-US" dirty="0"/>
          </a:p>
        </p:txBody>
      </p:sp>
    </p:spTree>
    <p:extLst>
      <p:ext uri="{BB962C8B-B14F-4D97-AF65-F5344CB8AC3E}">
        <p14:creationId xmlns:p14="http://schemas.microsoft.com/office/powerpoint/2010/main" val="33540560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style </a:t>
            </a:r>
            <a:r>
              <a:rPr lang="en-US" b="1" dirty="0" smtClean="0"/>
              <a:t>Attribute</a:t>
            </a:r>
            <a:endParaRPr lang="en-US" dirty="0"/>
          </a:p>
        </p:txBody>
      </p:sp>
      <p:sp>
        <p:nvSpPr>
          <p:cNvPr id="3" name="Content Placeholder 2"/>
          <p:cNvSpPr>
            <a:spLocks noGrp="1"/>
          </p:cNvSpPr>
          <p:nvPr>
            <p:ph idx="1"/>
          </p:nvPr>
        </p:nvSpPr>
        <p:spPr/>
        <p:txBody>
          <a:bodyPr/>
          <a:lstStyle/>
          <a:p>
            <a:r>
              <a:rPr lang="en-US" dirty="0"/>
              <a:t>The style attribute is used to add styles to an element, such as color, font, size, and more.</a:t>
            </a:r>
          </a:p>
          <a:p>
            <a:r>
              <a:rPr lang="en-US" b="1" dirty="0"/>
              <a:t>Example</a:t>
            </a:r>
          </a:p>
          <a:p>
            <a:r>
              <a:rPr lang="en-US" dirty="0"/>
              <a:t>&lt;p style="</a:t>
            </a:r>
            <a:r>
              <a:rPr lang="en-US" dirty="0" err="1"/>
              <a:t>color:red</a:t>
            </a:r>
            <a:r>
              <a:rPr lang="en-US" dirty="0"/>
              <a:t>;"&gt;This is a red paragraph.&lt;/p&gt; </a:t>
            </a:r>
          </a:p>
          <a:p>
            <a:endParaRPr lang="en-US" dirty="0"/>
          </a:p>
        </p:txBody>
      </p:sp>
    </p:spTree>
    <p:extLst>
      <p:ext uri="{BB962C8B-B14F-4D97-AF65-F5344CB8AC3E}">
        <p14:creationId xmlns:p14="http://schemas.microsoft.com/office/powerpoint/2010/main" val="27252498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err="1"/>
              <a:t>lang</a:t>
            </a:r>
            <a:r>
              <a:rPr lang="en-US" b="1" dirty="0"/>
              <a:t> </a:t>
            </a:r>
            <a:r>
              <a:rPr lang="en-US" b="1" dirty="0" smtClean="0"/>
              <a:t>Attribute</a:t>
            </a:r>
            <a:endParaRPr lang="en-US" dirty="0"/>
          </a:p>
        </p:txBody>
      </p:sp>
      <p:sp>
        <p:nvSpPr>
          <p:cNvPr id="3" name="Content Placeholder 2"/>
          <p:cNvSpPr>
            <a:spLocks noGrp="1"/>
          </p:cNvSpPr>
          <p:nvPr>
            <p:ph idx="1"/>
          </p:nvPr>
        </p:nvSpPr>
        <p:spPr/>
        <p:txBody>
          <a:bodyPr>
            <a:normAutofit fontScale="85000" lnSpcReduction="10000"/>
          </a:bodyPr>
          <a:lstStyle/>
          <a:p>
            <a:r>
              <a:rPr lang="en-US" dirty="0"/>
              <a:t>You should always include the </a:t>
            </a:r>
            <a:r>
              <a:rPr lang="en-US" dirty="0" err="1"/>
              <a:t>lang</a:t>
            </a:r>
            <a:r>
              <a:rPr lang="en-US" dirty="0"/>
              <a:t> attribute inside the &lt;html&gt; tag, to declare the language of the Web page. This is meant to assist search engines and browsers.</a:t>
            </a:r>
          </a:p>
          <a:p>
            <a:r>
              <a:rPr lang="en-US" dirty="0"/>
              <a:t>The following example specifies English as the language:</a:t>
            </a:r>
          </a:p>
          <a:p>
            <a:r>
              <a:rPr lang="en-US" dirty="0"/>
              <a:t>&lt;!DOCTYPE html&gt;</a:t>
            </a:r>
            <a:br>
              <a:rPr lang="en-US" dirty="0"/>
            </a:br>
            <a:r>
              <a:rPr lang="en-US" dirty="0"/>
              <a:t>&lt;html </a:t>
            </a:r>
            <a:r>
              <a:rPr lang="en-US" dirty="0" err="1"/>
              <a:t>lang</a:t>
            </a:r>
            <a:r>
              <a:rPr lang="en-US" dirty="0"/>
              <a:t>="</a:t>
            </a:r>
            <a:r>
              <a:rPr lang="en-US" dirty="0" err="1"/>
              <a:t>en</a:t>
            </a:r>
            <a:r>
              <a:rPr lang="en-US" dirty="0"/>
              <a:t>"&gt;</a:t>
            </a:r>
            <a:br>
              <a:rPr lang="en-US" dirty="0"/>
            </a:br>
            <a:r>
              <a:rPr lang="en-US" dirty="0"/>
              <a:t>&lt;body&gt;</a:t>
            </a:r>
            <a:br>
              <a:rPr lang="en-US" dirty="0"/>
            </a:br>
            <a:r>
              <a:rPr lang="en-US" dirty="0"/>
              <a:t>...</a:t>
            </a:r>
            <a:br>
              <a:rPr lang="en-US" dirty="0"/>
            </a:br>
            <a:r>
              <a:rPr lang="en-US" dirty="0"/>
              <a:t>&lt;/body&gt;</a:t>
            </a:r>
            <a:br>
              <a:rPr lang="en-US" dirty="0"/>
            </a:br>
            <a:r>
              <a:rPr lang="en-US" dirty="0"/>
              <a:t>&lt;/html&gt; </a:t>
            </a:r>
          </a:p>
          <a:p>
            <a:endParaRPr lang="en-US" dirty="0"/>
          </a:p>
        </p:txBody>
      </p:sp>
    </p:spTree>
    <p:extLst>
      <p:ext uri="{BB962C8B-B14F-4D97-AF65-F5344CB8AC3E}">
        <p14:creationId xmlns:p14="http://schemas.microsoft.com/office/powerpoint/2010/main" val="2292955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Country codes can also be added to the language code in the </a:t>
            </a:r>
            <a:r>
              <a:rPr lang="en-US" dirty="0" err="1"/>
              <a:t>lang</a:t>
            </a:r>
            <a:r>
              <a:rPr lang="en-US" dirty="0"/>
              <a:t> attribute. So, the first two characters define the language of the HTML page, and the last two characters define the country.</a:t>
            </a:r>
          </a:p>
          <a:p>
            <a:r>
              <a:rPr lang="en-US" dirty="0"/>
              <a:t>The following example specifies English as the language and United States as the country:</a:t>
            </a:r>
          </a:p>
          <a:p>
            <a:r>
              <a:rPr lang="en-US" dirty="0"/>
              <a:t>&lt;!DOCTYPE html&gt;</a:t>
            </a:r>
            <a:br>
              <a:rPr lang="en-US" dirty="0"/>
            </a:br>
            <a:r>
              <a:rPr lang="en-US" dirty="0"/>
              <a:t>&lt;html </a:t>
            </a:r>
            <a:r>
              <a:rPr lang="en-US" dirty="0" err="1"/>
              <a:t>lang</a:t>
            </a:r>
            <a:r>
              <a:rPr lang="en-US" dirty="0"/>
              <a:t>="</a:t>
            </a:r>
            <a:r>
              <a:rPr lang="en-US" dirty="0" err="1"/>
              <a:t>en</a:t>
            </a:r>
            <a:r>
              <a:rPr lang="en-US" dirty="0"/>
              <a:t>-US"&gt;</a:t>
            </a:r>
            <a:br>
              <a:rPr lang="en-US" dirty="0"/>
            </a:br>
            <a:r>
              <a:rPr lang="en-US" dirty="0"/>
              <a:t>&lt;body&gt;</a:t>
            </a:r>
            <a:br>
              <a:rPr lang="en-US" dirty="0"/>
            </a:br>
            <a:r>
              <a:rPr lang="en-US" dirty="0"/>
              <a:t>...</a:t>
            </a:r>
            <a:br>
              <a:rPr lang="en-US" dirty="0"/>
            </a:br>
            <a:r>
              <a:rPr lang="en-US" dirty="0"/>
              <a:t>&lt;/body&gt;</a:t>
            </a:r>
            <a:br>
              <a:rPr lang="en-US" dirty="0"/>
            </a:br>
            <a:r>
              <a:rPr lang="en-US" dirty="0"/>
              <a:t>&lt;/html&gt; </a:t>
            </a:r>
          </a:p>
          <a:p>
            <a:endParaRPr lang="en-US" dirty="0"/>
          </a:p>
        </p:txBody>
      </p:sp>
    </p:spTree>
    <p:extLst>
      <p:ext uri="{BB962C8B-B14F-4D97-AF65-F5344CB8AC3E}">
        <p14:creationId xmlns:p14="http://schemas.microsoft.com/office/powerpoint/2010/main" val="6159115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title </a:t>
            </a:r>
            <a:r>
              <a:rPr lang="en-US" b="1" dirty="0" smtClean="0"/>
              <a:t>Attribute</a:t>
            </a:r>
            <a:endParaRPr lang="en-US" dirty="0"/>
          </a:p>
        </p:txBody>
      </p:sp>
      <p:sp>
        <p:nvSpPr>
          <p:cNvPr id="3" name="Content Placeholder 2"/>
          <p:cNvSpPr>
            <a:spLocks noGrp="1"/>
          </p:cNvSpPr>
          <p:nvPr>
            <p:ph idx="1"/>
          </p:nvPr>
        </p:nvSpPr>
        <p:spPr/>
        <p:txBody>
          <a:bodyPr/>
          <a:lstStyle/>
          <a:p>
            <a:r>
              <a:rPr lang="en-US" dirty="0"/>
              <a:t>The title attribute defines some extra information about an element.</a:t>
            </a:r>
          </a:p>
          <a:p>
            <a:r>
              <a:rPr lang="en-US" dirty="0"/>
              <a:t>The value of the title attribute will be displayed as a tooltip when you mouse over the element:</a:t>
            </a:r>
          </a:p>
          <a:p>
            <a:r>
              <a:rPr lang="en-US" b="1" dirty="0"/>
              <a:t>Example</a:t>
            </a:r>
          </a:p>
          <a:p>
            <a:r>
              <a:rPr lang="en-US" dirty="0"/>
              <a:t>&lt;p title="I'm a tooltip"&gt;This is a paragraph.&lt;/p&gt; </a:t>
            </a:r>
          </a:p>
          <a:p>
            <a:endParaRPr lang="en-US" dirty="0"/>
          </a:p>
        </p:txBody>
      </p:sp>
    </p:spTree>
    <p:extLst>
      <p:ext uri="{BB962C8B-B14F-4D97-AF65-F5344CB8AC3E}">
        <p14:creationId xmlns:p14="http://schemas.microsoft.com/office/powerpoint/2010/main" val="563394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Always Use Lowercase </a:t>
            </a:r>
            <a:r>
              <a:rPr lang="en-US" b="1" dirty="0" smtClean="0"/>
              <a:t>Attributes</a:t>
            </a:r>
            <a:endParaRPr lang="en-US" dirty="0"/>
          </a:p>
        </p:txBody>
      </p:sp>
      <p:sp>
        <p:nvSpPr>
          <p:cNvPr id="3" name="Content Placeholder 2"/>
          <p:cNvSpPr>
            <a:spLocks noGrp="1"/>
          </p:cNvSpPr>
          <p:nvPr>
            <p:ph idx="1"/>
          </p:nvPr>
        </p:nvSpPr>
        <p:spPr/>
        <p:txBody>
          <a:bodyPr>
            <a:normAutofit lnSpcReduction="10000"/>
          </a:bodyPr>
          <a:lstStyle/>
          <a:p>
            <a:r>
              <a:rPr lang="en-US" dirty="0"/>
              <a:t>The HTML standard does not require lowercase attribute names.</a:t>
            </a:r>
          </a:p>
          <a:p>
            <a:r>
              <a:rPr lang="en-US" dirty="0"/>
              <a:t>The title attribute (and all other attributes) can be written with uppercase or lowercase like </a:t>
            </a:r>
            <a:r>
              <a:rPr lang="en-US" b="1" dirty="0"/>
              <a:t>title</a:t>
            </a:r>
            <a:r>
              <a:rPr lang="en-US" dirty="0"/>
              <a:t> or </a:t>
            </a:r>
            <a:r>
              <a:rPr lang="en-US" b="1" dirty="0"/>
              <a:t>TITLE</a:t>
            </a:r>
            <a:r>
              <a:rPr lang="en-US" dirty="0"/>
              <a:t>.</a:t>
            </a:r>
          </a:p>
          <a:p>
            <a:r>
              <a:rPr lang="en-US" dirty="0"/>
              <a:t>However, W3C </a:t>
            </a:r>
            <a:r>
              <a:rPr lang="en-US" b="1" dirty="0"/>
              <a:t>recommends</a:t>
            </a:r>
            <a:r>
              <a:rPr lang="en-US" dirty="0"/>
              <a:t> lowercase attributes in HTML, and </a:t>
            </a:r>
            <a:r>
              <a:rPr lang="en-US" b="1" dirty="0"/>
              <a:t>demands</a:t>
            </a:r>
            <a:r>
              <a:rPr lang="en-US" dirty="0"/>
              <a:t> lowercase attributes for stricter document types like XHTML.</a:t>
            </a:r>
          </a:p>
          <a:p>
            <a:endParaRPr lang="en-US" dirty="0"/>
          </a:p>
        </p:txBody>
      </p:sp>
    </p:spTree>
    <p:extLst>
      <p:ext uri="{BB962C8B-B14F-4D97-AF65-F5344CB8AC3E}">
        <p14:creationId xmlns:p14="http://schemas.microsoft.com/office/powerpoint/2010/main" val="3500608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Always Quote Attribute </a:t>
            </a:r>
            <a:r>
              <a:rPr lang="en-US" b="1" dirty="0" smtClean="0"/>
              <a:t>Values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HTML standard does not require quotes around attribute values.</a:t>
            </a:r>
          </a:p>
          <a:p>
            <a:r>
              <a:rPr lang="en-US" dirty="0"/>
              <a:t>However, W3C </a:t>
            </a:r>
            <a:r>
              <a:rPr lang="en-US" b="1" dirty="0"/>
              <a:t>recommends</a:t>
            </a:r>
            <a:r>
              <a:rPr lang="en-US" dirty="0"/>
              <a:t> quotes in HTML, and </a:t>
            </a:r>
            <a:r>
              <a:rPr lang="en-US" b="1" dirty="0"/>
              <a:t>demands</a:t>
            </a:r>
            <a:r>
              <a:rPr lang="en-US" dirty="0"/>
              <a:t> quotes for stricter document types like XHTML.</a:t>
            </a:r>
          </a:p>
          <a:p>
            <a:r>
              <a:rPr lang="en-US" b="1" dirty="0"/>
              <a:t>Good:</a:t>
            </a:r>
          </a:p>
          <a:p>
            <a:r>
              <a:rPr lang="en-US" dirty="0"/>
              <a:t>&lt;a </a:t>
            </a:r>
            <a:r>
              <a:rPr lang="en-US" dirty="0" err="1"/>
              <a:t>href</a:t>
            </a:r>
            <a:r>
              <a:rPr lang="en-US" dirty="0"/>
              <a:t>="https://www.w3schools.com/html/"&gt;Visit our HTML tutorial&lt;/a&gt; </a:t>
            </a:r>
          </a:p>
          <a:p>
            <a:r>
              <a:rPr lang="en-US" b="1" dirty="0"/>
              <a:t>Bad:</a:t>
            </a:r>
          </a:p>
          <a:p>
            <a:r>
              <a:rPr lang="en-US" dirty="0"/>
              <a:t>&lt;a </a:t>
            </a:r>
            <a:r>
              <a:rPr lang="en-US" dirty="0" err="1"/>
              <a:t>href</a:t>
            </a:r>
            <a:r>
              <a:rPr lang="en-US" dirty="0"/>
              <a:t>=https://www.w3schools.com/html/&gt;Visit our HTML tutorial&lt;/a&gt; </a:t>
            </a:r>
          </a:p>
          <a:p>
            <a:endParaRPr lang="en-US" dirty="0"/>
          </a:p>
        </p:txBody>
      </p:sp>
    </p:spTree>
    <p:extLst>
      <p:ext uri="{BB962C8B-B14F-4D97-AF65-F5344CB8AC3E}">
        <p14:creationId xmlns:p14="http://schemas.microsoft.com/office/powerpoint/2010/main" val="10269640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Single or Double Quotes</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Double quotes around attribute values are the most common in HTML, but single quotes can also be used.</a:t>
            </a:r>
          </a:p>
          <a:p>
            <a:r>
              <a:rPr lang="en-US" dirty="0"/>
              <a:t>In some situations, when the attribute value itself contains double quotes, it is necessary to use single quotes:</a:t>
            </a:r>
          </a:p>
          <a:p>
            <a:r>
              <a:rPr lang="en-US" dirty="0"/>
              <a:t>&lt;p title='John "</a:t>
            </a:r>
            <a:r>
              <a:rPr lang="en-US" dirty="0" err="1"/>
              <a:t>ShotGun</a:t>
            </a:r>
            <a:r>
              <a:rPr lang="en-US" dirty="0"/>
              <a:t>" Nelson'&gt; </a:t>
            </a:r>
          </a:p>
          <a:p>
            <a:r>
              <a:rPr lang="en-US" dirty="0"/>
              <a:t>Or vice versa:</a:t>
            </a:r>
          </a:p>
          <a:p>
            <a:r>
              <a:rPr lang="en-US" dirty="0"/>
              <a:t>&lt;p title="John '</a:t>
            </a:r>
            <a:r>
              <a:rPr lang="en-US" dirty="0" err="1"/>
              <a:t>ShotGun</a:t>
            </a:r>
            <a:r>
              <a:rPr lang="en-US" dirty="0"/>
              <a:t>' Nelson"&gt; </a:t>
            </a:r>
          </a:p>
          <a:p>
            <a:endParaRPr lang="en-US" dirty="0"/>
          </a:p>
        </p:txBody>
      </p:sp>
    </p:spTree>
    <p:extLst>
      <p:ext uri="{BB962C8B-B14F-4D97-AF65-F5344CB8AC3E}">
        <p14:creationId xmlns:p14="http://schemas.microsoft.com/office/powerpoint/2010/main" val="2985193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Horizontal </a:t>
            </a:r>
            <a:r>
              <a:rPr lang="en-US" b="1" dirty="0" smtClean="0"/>
              <a:t>Rules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&lt;</a:t>
            </a:r>
            <a:r>
              <a:rPr lang="en-US" dirty="0" err="1"/>
              <a:t>hr</a:t>
            </a:r>
            <a:r>
              <a:rPr lang="en-US" dirty="0"/>
              <a:t>&gt; tag defines a thematic break in an HTML page, and is most often displayed as a horizontal rule.</a:t>
            </a:r>
          </a:p>
          <a:p>
            <a:r>
              <a:rPr lang="en-US" dirty="0"/>
              <a:t>The &lt;</a:t>
            </a:r>
            <a:r>
              <a:rPr lang="en-US" dirty="0" err="1"/>
              <a:t>hr</a:t>
            </a:r>
            <a:r>
              <a:rPr lang="en-US" dirty="0"/>
              <a:t>&gt; element is used to separate content (or define a change) in an HTML page:</a:t>
            </a:r>
          </a:p>
          <a:p>
            <a:r>
              <a:rPr lang="en-US" b="1" dirty="0"/>
              <a:t>Example</a:t>
            </a:r>
          </a:p>
          <a:p>
            <a:pPr marL="0" indent="0">
              <a:buNone/>
            </a:pPr>
            <a:r>
              <a:rPr lang="en-US" dirty="0"/>
              <a:t>&lt;h1&gt;This is heading 1&lt;/h1&gt;</a:t>
            </a:r>
            <a:br>
              <a:rPr lang="en-US" dirty="0"/>
            </a:br>
            <a:r>
              <a:rPr lang="en-US" dirty="0"/>
              <a:t>&lt;p&gt;This is some text.&lt;/p&gt;</a:t>
            </a:r>
            <a:br>
              <a:rPr lang="en-US" dirty="0"/>
            </a:br>
            <a:r>
              <a:rPr lang="en-US" dirty="0"/>
              <a:t>&lt;</a:t>
            </a:r>
            <a:r>
              <a:rPr lang="en-US" dirty="0" err="1"/>
              <a:t>hr</a:t>
            </a:r>
            <a:r>
              <a:rPr lang="en-US" dirty="0"/>
              <a:t>&gt;</a:t>
            </a:r>
            <a:br>
              <a:rPr lang="en-US" dirty="0"/>
            </a:br>
            <a:r>
              <a:rPr lang="en-US" dirty="0"/>
              <a:t>&lt;h2&gt;This is heading 2&lt;/h2&gt;</a:t>
            </a:r>
            <a:br>
              <a:rPr lang="en-US" dirty="0"/>
            </a:br>
            <a:r>
              <a:rPr lang="en-US" dirty="0"/>
              <a:t>&lt;p&gt;This is some other text.&lt;/p&gt;</a:t>
            </a:r>
            <a:br>
              <a:rPr lang="en-US" dirty="0"/>
            </a:br>
            <a:r>
              <a:rPr lang="en-US" dirty="0"/>
              <a:t>&lt;</a:t>
            </a:r>
            <a:r>
              <a:rPr lang="en-US" dirty="0" err="1"/>
              <a:t>hr</a:t>
            </a:r>
            <a:r>
              <a:rPr lang="en-US" dirty="0"/>
              <a:t>&gt;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657600"/>
            <a:ext cx="3848100" cy="2428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45377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Line </a:t>
            </a:r>
            <a:r>
              <a:rPr lang="en-US" b="1" dirty="0" smtClean="0"/>
              <a:t>Breaks</a:t>
            </a:r>
            <a:endParaRPr lang="en-US" dirty="0"/>
          </a:p>
        </p:txBody>
      </p:sp>
      <p:sp>
        <p:nvSpPr>
          <p:cNvPr id="3" name="Content Placeholder 2"/>
          <p:cNvSpPr>
            <a:spLocks noGrp="1"/>
          </p:cNvSpPr>
          <p:nvPr>
            <p:ph idx="1"/>
          </p:nvPr>
        </p:nvSpPr>
        <p:spPr/>
        <p:txBody>
          <a:bodyPr/>
          <a:lstStyle/>
          <a:p>
            <a:r>
              <a:rPr lang="en-US" dirty="0"/>
              <a:t>The HTML &lt;</a:t>
            </a:r>
            <a:r>
              <a:rPr lang="en-US" dirty="0" err="1"/>
              <a:t>br</a:t>
            </a:r>
            <a:r>
              <a:rPr lang="en-US" dirty="0"/>
              <a:t>&gt; element defines a line break.</a:t>
            </a:r>
          </a:p>
          <a:p>
            <a:r>
              <a:rPr lang="en-US" dirty="0"/>
              <a:t>Use &lt;</a:t>
            </a:r>
            <a:r>
              <a:rPr lang="en-US" dirty="0" err="1"/>
              <a:t>br</a:t>
            </a:r>
            <a:r>
              <a:rPr lang="en-US" dirty="0"/>
              <a:t>&gt; if you want a line break (a new line) without starting a new paragraph:</a:t>
            </a:r>
          </a:p>
          <a:p>
            <a:r>
              <a:rPr lang="en-US" b="1" dirty="0"/>
              <a:t>Example</a:t>
            </a:r>
          </a:p>
          <a:p>
            <a:r>
              <a:rPr lang="en-US" dirty="0"/>
              <a:t>&lt;p&gt;This is&lt;</a:t>
            </a:r>
            <a:r>
              <a:rPr lang="en-US" dirty="0" err="1"/>
              <a:t>br</a:t>
            </a:r>
            <a:r>
              <a:rPr lang="en-US" dirty="0"/>
              <a:t>&gt;a paragraph&lt;</a:t>
            </a:r>
            <a:r>
              <a:rPr lang="en-US" dirty="0" err="1"/>
              <a:t>br</a:t>
            </a:r>
            <a:r>
              <a:rPr lang="en-US" dirty="0"/>
              <a:t>&gt;with line breaks.&lt;/p&gt; </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326" y="4800600"/>
            <a:ext cx="3041073"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634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250" y="1828800"/>
            <a:ext cx="8191500" cy="3581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51638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HTML &lt;pre&gt; </a:t>
            </a:r>
            <a:r>
              <a:rPr lang="en-US" b="1" dirty="0" smtClean="0"/>
              <a:t>Element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HTML &lt;pre&gt; element defines preformatted text.</a:t>
            </a:r>
          </a:p>
          <a:p>
            <a:r>
              <a:rPr lang="en-US" dirty="0"/>
              <a:t>The text inside a &lt;pre&gt; element is displayed in a fixed-width font (usually Courier), and it preserves both spaces and line breaks:</a:t>
            </a:r>
          </a:p>
          <a:p>
            <a:r>
              <a:rPr lang="en-US" b="1" dirty="0"/>
              <a:t>Example</a:t>
            </a:r>
          </a:p>
          <a:p>
            <a:r>
              <a:rPr lang="en-US" dirty="0"/>
              <a:t>&lt;pre&gt;</a:t>
            </a:r>
            <a:br>
              <a:rPr lang="en-US" dirty="0"/>
            </a:br>
            <a:r>
              <a:rPr lang="en-US" dirty="0"/>
              <a:t>  My Bonnie lies over the ocean.</a:t>
            </a:r>
            <a:br>
              <a:rPr lang="en-US" dirty="0"/>
            </a:br>
            <a:r>
              <a:rPr lang="en-US" dirty="0"/>
              <a:t/>
            </a:r>
            <a:br>
              <a:rPr lang="en-US" dirty="0"/>
            </a:br>
            <a:r>
              <a:rPr lang="en-US" dirty="0"/>
              <a:t>  My Bonnie lies over the sea.</a:t>
            </a:r>
            <a:br>
              <a:rPr lang="en-US" dirty="0"/>
            </a:br>
            <a:r>
              <a:rPr lang="en-US" dirty="0"/>
              <a:t/>
            </a:r>
            <a:br>
              <a:rPr lang="en-US" dirty="0"/>
            </a:br>
            <a:r>
              <a:rPr lang="en-US" dirty="0"/>
              <a:t>  My Bonnie lies over the ocean.</a:t>
            </a:r>
            <a:br>
              <a:rPr lang="en-US" dirty="0"/>
            </a:br>
            <a:r>
              <a:rPr lang="en-US" dirty="0"/>
              <a:t/>
            </a:r>
            <a:br>
              <a:rPr lang="en-US" dirty="0"/>
            </a:br>
            <a:r>
              <a:rPr lang="en-US" dirty="0"/>
              <a:t>  Oh, bring back my Bonnie to me.</a:t>
            </a:r>
            <a:br>
              <a:rPr lang="en-US" dirty="0"/>
            </a:br>
            <a:r>
              <a:rPr lang="en-US" dirty="0"/>
              <a:t>&lt;/pre&gt;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276600"/>
            <a:ext cx="402907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930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Text </a:t>
            </a:r>
            <a:r>
              <a:rPr lang="en-US" b="1" dirty="0" smtClean="0"/>
              <a:t>Formatting</a:t>
            </a:r>
            <a:endParaRPr lang="en-US" dirty="0"/>
          </a:p>
        </p:txBody>
      </p:sp>
      <p:sp>
        <p:nvSpPr>
          <p:cNvPr id="3" name="Content Placeholder 2"/>
          <p:cNvSpPr>
            <a:spLocks noGrp="1"/>
          </p:cNvSpPr>
          <p:nvPr>
            <p:ph idx="1"/>
          </p:nvPr>
        </p:nvSpPr>
        <p:spPr/>
        <p:txBody>
          <a:bodyPr/>
          <a:lstStyle/>
          <a:p>
            <a:r>
              <a:rPr lang="en-US" dirty="0"/>
              <a:t>HTML contains several elements for defining text with a special meaning.</a:t>
            </a:r>
          </a:p>
        </p:txBody>
      </p:sp>
    </p:spTree>
    <p:extLst>
      <p:ext uri="{BB962C8B-B14F-4D97-AF65-F5344CB8AC3E}">
        <p14:creationId xmlns:p14="http://schemas.microsoft.com/office/powerpoint/2010/main" val="27210310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Formatting </a:t>
            </a:r>
            <a:r>
              <a:rPr lang="en-US" b="1" dirty="0" smtClean="0"/>
              <a:t>Elements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Formatting elements were designed to display special types of text:</a:t>
            </a:r>
          </a:p>
          <a:p>
            <a:r>
              <a:rPr lang="en-US" dirty="0"/>
              <a:t>&lt;b&gt; - Bold text</a:t>
            </a:r>
          </a:p>
          <a:p>
            <a:r>
              <a:rPr lang="en-US" dirty="0"/>
              <a:t>&lt;strong&gt; - Important text</a:t>
            </a:r>
          </a:p>
          <a:p>
            <a:r>
              <a:rPr lang="en-US" dirty="0"/>
              <a:t>&lt;</a:t>
            </a:r>
            <a:r>
              <a:rPr lang="en-US" dirty="0" err="1"/>
              <a:t>i</a:t>
            </a:r>
            <a:r>
              <a:rPr lang="en-US" dirty="0"/>
              <a:t>&gt; - Italic text</a:t>
            </a:r>
          </a:p>
          <a:p>
            <a:r>
              <a:rPr lang="en-US" dirty="0"/>
              <a:t>&lt;</a:t>
            </a:r>
            <a:r>
              <a:rPr lang="en-US" dirty="0" err="1"/>
              <a:t>em</a:t>
            </a:r>
            <a:r>
              <a:rPr lang="en-US" dirty="0"/>
              <a:t>&gt; - Emphasized text</a:t>
            </a:r>
          </a:p>
          <a:p>
            <a:r>
              <a:rPr lang="en-US" dirty="0"/>
              <a:t>&lt;mark&gt; - Marked text</a:t>
            </a:r>
          </a:p>
          <a:p>
            <a:r>
              <a:rPr lang="en-US" dirty="0"/>
              <a:t>&lt;small&gt; - Smaller text</a:t>
            </a:r>
          </a:p>
          <a:p>
            <a:r>
              <a:rPr lang="en-US" dirty="0"/>
              <a:t>&lt;del&gt; - Deleted text</a:t>
            </a:r>
          </a:p>
          <a:p>
            <a:r>
              <a:rPr lang="en-US" dirty="0"/>
              <a:t>&lt;ins&gt; - Inserted text</a:t>
            </a:r>
          </a:p>
          <a:p>
            <a:r>
              <a:rPr lang="en-US" dirty="0"/>
              <a:t>&lt;sub&gt; - Subscript text</a:t>
            </a:r>
          </a:p>
          <a:p>
            <a:r>
              <a:rPr lang="en-US" dirty="0"/>
              <a:t>&lt;sup&gt; - Superscript text</a:t>
            </a:r>
          </a:p>
          <a:p>
            <a:endParaRPr lang="en-US" dirty="0"/>
          </a:p>
        </p:txBody>
      </p:sp>
    </p:spTree>
    <p:extLst>
      <p:ext uri="{BB962C8B-B14F-4D97-AF65-F5344CB8AC3E}">
        <p14:creationId xmlns:p14="http://schemas.microsoft.com/office/powerpoint/2010/main" val="23927959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&lt;del&gt; </a:t>
            </a:r>
            <a:r>
              <a:rPr lang="en-US" b="1" dirty="0" smtClean="0"/>
              <a:t>Element</a:t>
            </a:r>
            <a:endParaRPr lang="en-US" dirty="0"/>
          </a:p>
        </p:txBody>
      </p:sp>
      <p:sp>
        <p:nvSpPr>
          <p:cNvPr id="3" name="Content Placeholder 2"/>
          <p:cNvSpPr>
            <a:spLocks noGrp="1"/>
          </p:cNvSpPr>
          <p:nvPr>
            <p:ph idx="1"/>
          </p:nvPr>
        </p:nvSpPr>
        <p:spPr/>
        <p:txBody>
          <a:bodyPr/>
          <a:lstStyle/>
          <a:p>
            <a:r>
              <a:rPr lang="en-US" dirty="0"/>
              <a:t>The HTML &lt;del&gt; element defines text that has been deleted from a document. Browsers will usually strike a line through deleted text:</a:t>
            </a:r>
          </a:p>
          <a:p>
            <a:r>
              <a:rPr lang="en-US" b="1" dirty="0"/>
              <a:t>Example</a:t>
            </a:r>
          </a:p>
          <a:p>
            <a:r>
              <a:rPr lang="en-US" dirty="0"/>
              <a:t>&lt;p&gt;My favorite color is &lt;del&gt;blue&lt;/del&gt; red.&lt;/p&gt;</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105400"/>
            <a:ext cx="4670961"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93726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&lt;ins&gt; </a:t>
            </a:r>
            <a:r>
              <a:rPr lang="en-US" b="1" dirty="0" smtClean="0"/>
              <a:t>Element</a:t>
            </a:r>
            <a:endParaRPr lang="en-US" dirty="0"/>
          </a:p>
        </p:txBody>
      </p:sp>
      <p:sp>
        <p:nvSpPr>
          <p:cNvPr id="3" name="Content Placeholder 2"/>
          <p:cNvSpPr>
            <a:spLocks noGrp="1"/>
          </p:cNvSpPr>
          <p:nvPr>
            <p:ph idx="1"/>
          </p:nvPr>
        </p:nvSpPr>
        <p:spPr/>
        <p:txBody>
          <a:bodyPr/>
          <a:lstStyle/>
          <a:p>
            <a:r>
              <a:rPr lang="en-US" dirty="0"/>
              <a:t>The HTML &lt;ins&gt; element defines a text that has been inserted into a document. Browsers will usually underline inserted text:</a:t>
            </a:r>
          </a:p>
          <a:p>
            <a:r>
              <a:rPr lang="en-US" b="1" dirty="0"/>
              <a:t>Example</a:t>
            </a:r>
          </a:p>
          <a:p>
            <a:r>
              <a:rPr lang="en-US" dirty="0"/>
              <a:t>&lt;p&gt;My favorite color is &lt;del&gt;blue&lt;/del&gt; &lt;ins&gt;red&lt;/ins&gt;.&lt;/p&gt;</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181600"/>
            <a:ext cx="39814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53136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HTML &lt;</a:t>
            </a:r>
            <a:r>
              <a:rPr lang="en-US" b="1" dirty="0" err="1"/>
              <a:t>blockquote</a:t>
            </a:r>
            <a:r>
              <a:rPr lang="en-US" b="1" dirty="0"/>
              <a:t>&gt; for </a:t>
            </a:r>
            <a:r>
              <a:rPr lang="en-US" b="1" dirty="0" smtClean="0"/>
              <a:t>Quotations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HTML &lt;</a:t>
            </a:r>
            <a:r>
              <a:rPr lang="en-US" dirty="0" err="1"/>
              <a:t>blockquote</a:t>
            </a:r>
            <a:r>
              <a:rPr lang="en-US" dirty="0"/>
              <a:t>&gt; element defines a section that is quoted from another source.</a:t>
            </a:r>
          </a:p>
          <a:p>
            <a:r>
              <a:rPr lang="en-US" dirty="0"/>
              <a:t>Browsers usually indent &lt;</a:t>
            </a:r>
            <a:r>
              <a:rPr lang="en-US" dirty="0" err="1"/>
              <a:t>blockquote</a:t>
            </a:r>
            <a:r>
              <a:rPr lang="en-US" dirty="0"/>
              <a:t>&gt; elements.</a:t>
            </a:r>
          </a:p>
          <a:p>
            <a:r>
              <a:rPr lang="en-US" b="1" dirty="0"/>
              <a:t>Example</a:t>
            </a:r>
          </a:p>
          <a:p>
            <a:r>
              <a:rPr lang="en-US" dirty="0"/>
              <a:t>&lt;p&gt;Here is a quote from WWF's website:&lt;/p&gt;</a:t>
            </a:r>
            <a:br>
              <a:rPr lang="en-US" dirty="0"/>
            </a:br>
            <a:r>
              <a:rPr lang="en-US" dirty="0"/>
              <a:t>&lt;</a:t>
            </a:r>
            <a:r>
              <a:rPr lang="en-US" dirty="0" err="1"/>
              <a:t>blockquote</a:t>
            </a:r>
            <a:r>
              <a:rPr lang="en-US" dirty="0"/>
              <a:t> cite="http://www.worldwildlife.org/who/index.html"&gt;</a:t>
            </a:r>
            <a:br>
              <a:rPr lang="en-US" dirty="0"/>
            </a:br>
            <a:r>
              <a:rPr lang="en-US" dirty="0"/>
              <a:t>For 60 years, WWF has worked to help people and nature thrive. As the world's leading conservation organization, WWF works in nearly 100 countries. At every level, we collaborate with people around the world to develop and deliver innovative solutions that protect communities, wildlife, and the places in which they live.</a:t>
            </a:r>
            <a:br>
              <a:rPr lang="en-US" dirty="0"/>
            </a:br>
            <a:r>
              <a:rPr lang="en-US" dirty="0"/>
              <a:t>&lt;/</a:t>
            </a:r>
            <a:r>
              <a:rPr lang="en-US" dirty="0" err="1"/>
              <a:t>blockquote</a:t>
            </a:r>
            <a:r>
              <a:rPr lang="en-US" dirty="0"/>
              <a:t>&gt; </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5083137"/>
            <a:ext cx="5867400" cy="1670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7421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&lt;q&gt; for Short </a:t>
            </a:r>
            <a:r>
              <a:rPr lang="en-US" b="1" dirty="0" smtClean="0"/>
              <a:t>Quotations</a:t>
            </a:r>
            <a:endParaRPr lang="en-US" dirty="0"/>
          </a:p>
        </p:txBody>
      </p:sp>
      <p:sp>
        <p:nvSpPr>
          <p:cNvPr id="3" name="Content Placeholder 2"/>
          <p:cNvSpPr>
            <a:spLocks noGrp="1"/>
          </p:cNvSpPr>
          <p:nvPr>
            <p:ph idx="1"/>
          </p:nvPr>
        </p:nvSpPr>
        <p:spPr/>
        <p:txBody>
          <a:bodyPr/>
          <a:lstStyle/>
          <a:p>
            <a:r>
              <a:rPr lang="en-US" dirty="0"/>
              <a:t>The HTML &lt;q&gt; tag defines a short quotation.</a:t>
            </a:r>
          </a:p>
          <a:p>
            <a:r>
              <a:rPr lang="en-US" dirty="0"/>
              <a:t>Browsers normally insert quotation marks around the quotation.</a:t>
            </a:r>
          </a:p>
          <a:p>
            <a:r>
              <a:rPr lang="en-US" b="1" dirty="0"/>
              <a:t>Example</a:t>
            </a:r>
          </a:p>
          <a:p>
            <a:r>
              <a:rPr lang="en-US" dirty="0"/>
              <a:t>&lt;p&gt;WWF's goal is to: &lt;q&gt;Build a future where people live in harmony with nature.&lt;/q&gt;&lt;/p&gt; </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257800"/>
            <a:ext cx="63246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329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&lt;</a:t>
            </a:r>
            <a:r>
              <a:rPr lang="en-US" b="1" dirty="0" err="1"/>
              <a:t>abbr</a:t>
            </a:r>
            <a:r>
              <a:rPr lang="en-US" b="1" dirty="0"/>
              <a:t>&gt; for </a:t>
            </a:r>
            <a:r>
              <a:rPr lang="en-US" b="1" dirty="0" smtClean="0"/>
              <a:t>Abbreviations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HTML &lt;</a:t>
            </a:r>
            <a:r>
              <a:rPr lang="en-US" dirty="0" err="1"/>
              <a:t>abbr</a:t>
            </a:r>
            <a:r>
              <a:rPr lang="en-US" dirty="0"/>
              <a:t>&gt; tag defines an abbreviation or an acronym, like "HTML", "CSS", "Mr.", "Dr.", "ASAP", "ATM</a:t>
            </a:r>
            <a:r>
              <a:rPr lang="en-US" dirty="0" smtClean="0"/>
              <a:t>".</a:t>
            </a:r>
            <a:endParaRPr lang="en-US" dirty="0"/>
          </a:p>
          <a:p>
            <a:r>
              <a:rPr lang="en-US" dirty="0"/>
              <a:t>Marking abbreviations can give useful information to browsers, translation systems and search-engines</a:t>
            </a:r>
            <a:r>
              <a:rPr lang="en-US" dirty="0" smtClean="0"/>
              <a:t>.</a:t>
            </a:r>
          </a:p>
          <a:p>
            <a:pPr marL="0" indent="0">
              <a:buNone/>
            </a:pPr>
            <a:endParaRPr lang="en-US" dirty="0" smtClean="0"/>
          </a:p>
          <a:p>
            <a:r>
              <a:rPr lang="en-US" dirty="0" smtClean="0"/>
              <a:t>Tip</a:t>
            </a:r>
            <a:r>
              <a:rPr lang="en-US" dirty="0"/>
              <a:t>: Use the global title attribute to show the description for the abbreviation/acronym when you mouse over the element. </a:t>
            </a:r>
          </a:p>
          <a:p>
            <a:r>
              <a:rPr lang="en-US" dirty="0"/>
              <a:t>Example</a:t>
            </a:r>
          </a:p>
          <a:p>
            <a:r>
              <a:rPr lang="en-US" dirty="0"/>
              <a:t>&lt;p&gt;The &lt;</a:t>
            </a:r>
            <a:r>
              <a:rPr lang="en-US" dirty="0" err="1"/>
              <a:t>abbr</a:t>
            </a:r>
            <a:r>
              <a:rPr lang="en-US" dirty="0"/>
              <a:t> title="World Health Organization"&gt;WHO&lt;/</a:t>
            </a:r>
            <a:r>
              <a:rPr lang="en-US" dirty="0" err="1"/>
              <a:t>abbr</a:t>
            </a:r>
            <a:r>
              <a:rPr lang="en-US" dirty="0"/>
              <a:t>&gt; was founded in 1948.&lt;/p&gt; </a:t>
            </a:r>
          </a:p>
        </p:txBody>
      </p:sp>
    </p:spTree>
    <p:extLst>
      <p:ext uri="{BB962C8B-B14F-4D97-AF65-F5344CB8AC3E}">
        <p14:creationId xmlns:p14="http://schemas.microsoft.com/office/powerpoint/2010/main" val="13089042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7100454"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25366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HTML &lt;address&gt; for Contact </a:t>
            </a:r>
            <a:r>
              <a:rPr lang="en-US" b="1" dirty="0" smtClean="0"/>
              <a:t>Information</a:t>
            </a:r>
            <a:endParaRPr lang="en-US" dirty="0"/>
          </a:p>
        </p:txBody>
      </p:sp>
      <p:sp>
        <p:nvSpPr>
          <p:cNvPr id="3" name="Content Placeholder 2"/>
          <p:cNvSpPr>
            <a:spLocks noGrp="1"/>
          </p:cNvSpPr>
          <p:nvPr>
            <p:ph idx="1"/>
          </p:nvPr>
        </p:nvSpPr>
        <p:spPr/>
        <p:txBody>
          <a:bodyPr>
            <a:normAutofit fontScale="92500"/>
          </a:bodyPr>
          <a:lstStyle/>
          <a:p>
            <a:r>
              <a:rPr lang="en-US" dirty="0"/>
              <a:t>The HTML &lt;address&gt; tag defines the contact information for the author/owner of a document or an article.</a:t>
            </a:r>
          </a:p>
          <a:p>
            <a:r>
              <a:rPr lang="en-US" dirty="0"/>
              <a:t>The contact information can be an email address, URL, physical address, phone number, social media handle, etc.</a:t>
            </a:r>
          </a:p>
          <a:p>
            <a:r>
              <a:rPr lang="en-US" dirty="0"/>
              <a:t>The text in the &lt;address&gt; element usually renders in </a:t>
            </a:r>
            <a:r>
              <a:rPr lang="en-US" i="1" dirty="0"/>
              <a:t>italic,</a:t>
            </a:r>
            <a:r>
              <a:rPr lang="en-US" dirty="0"/>
              <a:t> and browsers will always add a line break before and after the &lt;address&gt; element.</a:t>
            </a:r>
          </a:p>
          <a:p>
            <a:endParaRPr lang="en-US" dirty="0"/>
          </a:p>
        </p:txBody>
      </p:sp>
    </p:spTree>
    <p:extLst>
      <p:ext uri="{BB962C8B-B14F-4D97-AF65-F5344CB8AC3E}">
        <p14:creationId xmlns:p14="http://schemas.microsoft.com/office/powerpoint/2010/main" val="170122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Note:</a:t>
            </a:r>
            <a:r>
              <a:rPr lang="en-US" dirty="0"/>
              <a:t> Some HTML elements have no content (like the &lt;</a:t>
            </a:r>
            <a:r>
              <a:rPr lang="en-US" dirty="0" err="1"/>
              <a:t>br</a:t>
            </a:r>
            <a:r>
              <a:rPr lang="en-US" dirty="0"/>
              <a:t>&gt; element). These elements are called empty elements. Empty elements do not have an end tag!</a:t>
            </a:r>
          </a:p>
        </p:txBody>
      </p:sp>
    </p:spTree>
    <p:extLst>
      <p:ext uri="{BB962C8B-B14F-4D97-AF65-F5344CB8AC3E}">
        <p14:creationId xmlns:p14="http://schemas.microsoft.com/office/powerpoint/2010/main" val="8507257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r>
              <a:rPr lang="en-US" b="1" dirty="0"/>
              <a:t>Example</a:t>
            </a:r>
          </a:p>
          <a:p>
            <a:r>
              <a:rPr lang="en-US" dirty="0"/>
              <a:t>&lt;address&gt;</a:t>
            </a:r>
            <a:br>
              <a:rPr lang="en-US" dirty="0"/>
            </a:br>
            <a:r>
              <a:rPr lang="en-US" dirty="0"/>
              <a:t>Written by John Doe.&lt;</a:t>
            </a:r>
            <a:r>
              <a:rPr lang="en-US" dirty="0" err="1"/>
              <a:t>br</a:t>
            </a:r>
            <a:r>
              <a:rPr lang="en-US" dirty="0"/>
              <a:t>&gt; </a:t>
            </a:r>
            <a:br>
              <a:rPr lang="en-US" dirty="0"/>
            </a:br>
            <a:r>
              <a:rPr lang="en-US" dirty="0"/>
              <a:t>Visit us at:&lt;</a:t>
            </a:r>
            <a:r>
              <a:rPr lang="en-US" dirty="0" err="1"/>
              <a:t>br</a:t>
            </a:r>
            <a:r>
              <a:rPr lang="en-US" dirty="0"/>
              <a:t>&gt;</a:t>
            </a:r>
            <a:br>
              <a:rPr lang="en-US" dirty="0"/>
            </a:br>
            <a:r>
              <a:rPr lang="en-US" dirty="0"/>
              <a:t>Example.com&lt;</a:t>
            </a:r>
            <a:r>
              <a:rPr lang="en-US" dirty="0" err="1"/>
              <a:t>br</a:t>
            </a:r>
            <a:r>
              <a:rPr lang="en-US" dirty="0"/>
              <a:t>&gt;</a:t>
            </a:r>
            <a:br>
              <a:rPr lang="en-US" dirty="0"/>
            </a:br>
            <a:r>
              <a:rPr lang="en-US" dirty="0"/>
              <a:t>Box 564, Disneyland&lt;</a:t>
            </a:r>
            <a:r>
              <a:rPr lang="en-US" dirty="0" err="1"/>
              <a:t>br</a:t>
            </a:r>
            <a:r>
              <a:rPr lang="en-US" dirty="0"/>
              <a:t>&gt;</a:t>
            </a:r>
            <a:br>
              <a:rPr lang="en-US" dirty="0"/>
            </a:br>
            <a:r>
              <a:rPr lang="en-US" dirty="0"/>
              <a:t>USA</a:t>
            </a:r>
            <a:br>
              <a:rPr lang="en-US" dirty="0"/>
            </a:br>
            <a:r>
              <a:rPr lang="en-US" dirty="0"/>
              <a:t>&lt;/address&gt; </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382" y="4191000"/>
            <a:ext cx="59055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51656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&lt;cite&gt; for Work </a:t>
            </a:r>
            <a:r>
              <a:rPr lang="en-US" b="1" dirty="0" smtClean="0"/>
              <a:t>Title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HTML &lt;cite&gt; tag defines the title of a creative work (e.g. a book, a poem, a song, a movie, a painting, a sculpture, etc.).</a:t>
            </a:r>
          </a:p>
          <a:p>
            <a:r>
              <a:rPr lang="en-US" b="1" dirty="0"/>
              <a:t>Note:</a:t>
            </a:r>
            <a:r>
              <a:rPr lang="en-US" dirty="0"/>
              <a:t> A person's name is not the title of a work.</a:t>
            </a:r>
          </a:p>
          <a:p>
            <a:r>
              <a:rPr lang="en-US" dirty="0"/>
              <a:t>The text in the &lt;cite&gt; element usually renders in </a:t>
            </a:r>
            <a:r>
              <a:rPr lang="en-US" i="1" dirty="0"/>
              <a:t>italic</a:t>
            </a:r>
            <a:r>
              <a:rPr lang="en-US" dirty="0"/>
              <a:t>.</a:t>
            </a:r>
          </a:p>
          <a:p>
            <a:r>
              <a:rPr lang="en-US" b="1" dirty="0"/>
              <a:t>Example</a:t>
            </a:r>
          </a:p>
          <a:p>
            <a:r>
              <a:rPr lang="en-US" dirty="0"/>
              <a:t>&lt;p&gt;&lt;cite&gt;The Scream&lt;/cite&gt; by </a:t>
            </a:r>
            <a:r>
              <a:rPr lang="en-US" dirty="0" err="1"/>
              <a:t>Edvard</a:t>
            </a:r>
            <a:r>
              <a:rPr lang="en-US" dirty="0"/>
              <a:t> Munch. Painted in 1893.&lt;/p&gt; </a:t>
            </a:r>
          </a:p>
          <a:p>
            <a:endParaRPr lang="en-US" dirty="0"/>
          </a:p>
        </p:txBody>
      </p:sp>
    </p:spTree>
    <p:extLst>
      <p:ext uri="{BB962C8B-B14F-4D97-AF65-F5344CB8AC3E}">
        <p14:creationId xmlns:p14="http://schemas.microsoft.com/office/powerpoint/2010/main" val="33025457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545" y="762000"/>
            <a:ext cx="4291013" cy="5061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3960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HTML &lt;</a:t>
            </a:r>
            <a:r>
              <a:rPr lang="en-US" b="1" dirty="0" err="1"/>
              <a:t>bdo</a:t>
            </a:r>
            <a:r>
              <a:rPr lang="en-US" b="1" dirty="0"/>
              <a:t>&gt; for Bi-Directional </a:t>
            </a:r>
            <a:r>
              <a:rPr lang="en-US" b="1" dirty="0" smtClean="0"/>
              <a:t>Override</a:t>
            </a:r>
            <a:endParaRPr lang="en-US" dirty="0"/>
          </a:p>
        </p:txBody>
      </p:sp>
      <p:sp>
        <p:nvSpPr>
          <p:cNvPr id="3" name="Content Placeholder 2"/>
          <p:cNvSpPr>
            <a:spLocks noGrp="1"/>
          </p:cNvSpPr>
          <p:nvPr>
            <p:ph idx="1"/>
          </p:nvPr>
        </p:nvSpPr>
        <p:spPr/>
        <p:txBody>
          <a:bodyPr/>
          <a:lstStyle/>
          <a:p>
            <a:r>
              <a:rPr lang="en-US" dirty="0"/>
              <a:t>BDO stands for Bi-Directional Override.</a:t>
            </a:r>
          </a:p>
          <a:p>
            <a:r>
              <a:rPr lang="en-US" dirty="0"/>
              <a:t>The HTML &lt;</a:t>
            </a:r>
            <a:r>
              <a:rPr lang="en-US" dirty="0" err="1"/>
              <a:t>bdo</a:t>
            </a:r>
            <a:r>
              <a:rPr lang="en-US" dirty="0"/>
              <a:t>&gt; tag is used to override the current text direction:</a:t>
            </a:r>
          </a:p>
          <a:p>
            <a:r>
              <a:rPr lang="en-US" b="1" dirty="0"/>
              <a:t>Example</a:t>
            </a:r>
          </a:p>
          <a:p>
            <a:r>
              <a:rPr lang="en-US" dirty="0"/>
              <a:t>&lt;</a:t>
            </a:r>
            <a:r>
              <a:rPr lang="en-US" dirty="0" err="1"/>
              <a:t>bdo</a:t>
            </a:r>
            <a:r>
              <a:rPr lang="en-US" dirty="0"/>
              <a:t> </a:t>
            </a:r>
            <a:r>
              <a:rPr lang="en-US" dirty="0" err="1"/>
              <a:t>dir</a:t>
            </a:r>
            <a:r>
              <a:rPr lang="en-US" dirty="0"/>
              <a:t>="</a:t>
            </a:r>
            <a:r>
              <a:rPr lang="en-US" dirty="0" err="1"/>
              <a:t>rtl</a:t>
            </a:r>
            <a:r>
              <a:rPr lang="en-US" dirty="0"/>
              <a:t>"&gt;This text will be written from right to left&lt;/</a:t>
            </a:r>
            <a:r>
              <a:rPr lang="en-US" dirty="0" err="1"/>
              <a:t>bdo</a:t>
            </a:r>
            <a:r>
              <a:rPr lang="en-US" dirty="0"/>
              <a:t>&gt; </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953000"/>
            <a:ext cx="611505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95622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Comments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HTML comments are not displayed in the browser, but they can help document your HTML source code.</a:t>
            </a:r>
          </a:p>
          <a:p>
            <a:r>
              <a:rPr lang="en-US" b="1" dirty="0"/>
              <a:t>HTML Comment Tag</a:t>
            </a:r>
          </a:p>
          <a:p>
            <a:r>
              <a:rPr lang="en-US" dirty="0"/>
              <a:t>You can add comments to your HTML source by using the following syntax:</a:t>
            </a:r>
          </a:p>
          <a:p>
            <a:r>
              <a:rPr lang="en-US" dirty="0"/>
              <a:t>&lt;!-- Write your comments here --&gt; </a:t>
            </a:r>
          </a:p>
          <a:p>
            <a:r>
              <a:rPr lang="en-US" dirty="0"/>
              <a:t>Notice that there is an exclamation point (!) in the start tag, but not in the end tag.</a:t>
            </a:r>
          </a:p>
          <a:p>
            <a:r>
              <a:rPr lang="en-US" b="1" dirty="0"/>
              <a:t>Note:</a:t>
            </a:r>
            <a:r>
              <a:rPr lang="en-US" dirty="0"/>
              <a:t> Comments are not displayed by the browser, but they can help document your HTML source code.</a:t>
            </a:r>
          </a:p>
        </p:txBody>
      </p:sp>
    </p:spTree>
    <p:extLst>
      <p:ext uri="{BB962C8B-B14F-4D97-AF65-F5344CB8AC3E}">
        <p14:creationId xmlns:p14="http://schemas.microsoft.com/office/powerpoint/2010/main" val="14597346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With comments you can place notifications and reminders in your HTML code:</a:t>
            </a:r>
          </a:p>
          <a:p>
            <a:r>
              <a:rPr lang="en-US" b="1" dirty="0"/>
              <a:t>Example</a:t>
            </a:r>
          </a:p>
          <a:p>
            <a:r>
              <a:rPr lang="en-US" dirty="0"/>
              <a:t>&lt;!-- This is a comment --&gt;</a:t>
            </a:r>
            <a:br>
              <a:rPr lang="en-US" dirty="0"/>
            </a:br>
            <a:r>
              <a:rPr lang="en-US" dirty="0"/>
              <a:t/>
            </a:r>
            <a:br>
              <a:rPr lang="en-US" dirty="0"/>
            </a:br>
            <a:r>
              <a:rPr lang="en-US" dirty="0"/>
              <a:t>&lt;p&gt;This is a paragraph.&lt;/p&gt;</a:t>
            </a:r>
            <a:br>
              <a:rPr lang="en-US" dirty="0"/>
            </a:br>
            <a:r>
              <a:rPr lang="en-US" dirty="0"/>
              <a:t/>
            </a:r>
            <a:br>
              <a:rPr lang="en-US" dirty="0"/>
            </a:br>
            <a:r>
              <a:rPr lang="en-US" dirty="0"/>
              <a:t>&lt;!-- Remember to add more information here --&gt; </a:t>
            </a:r>
          </a:p>
          <a:p>
            <a:endParaRPr lang="en-US" dirty="0"/>
          </a:p>
        </p:txBody>
      </p:sp>
    </p:spTree>
    <p:extLst>
      <p:ext uri="{BB962C8B-B14F-4D97-AF65-F5344CB8AC3E}">
        <p14:creationId xmlns:p14="http://schemas.microsoft.com/office/powerpoint/2010/main" val="13744248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a:t>
            </a:r>
            <a:r>
              <a:rPr lang="en-US" b="1" dirty="0" smtClean="0"/>
              <a:t>Tables</a:t>
            </a:r>
            <a:endParaRPr lang="en-US" dirty="0"/>
          </a:p>
        </p:txBody>
      </p:sp>
      <p:sp>
        <p:nvSpPr>
          <p:cNvPr id="3" name="Content Placeholder 2"/>
          <p:cNvSpPr>
            <a:spLocks noGrp="1"/>
          </p:cNvSpPr>
          <p:nvPr>
            <p:ph idx="1"/>
          </p:nvPr>
        </p:nvSpPr>
        <p:spPr/>
        <p:txBody>
          <a:bodyPr/>
          <a:lstStyle/>
          <a:p>
            <a:r>
              <a:rPr lang="en-US" dirty="0"/>
              <a:t>HTML tables allow web developers to arrange data into rows and columns</a:t>
            </a:r>
            <a:r>
              <a:rPr lang="en-US" dirty="0" smtClean="0"/>
              <a:t>.</a:t>
            </a:r>
          </a:p>
          <a:p>
            <a:r>
              <a:rPr lang="en-US" dirty="0"/>
              <a:t>A table in HTML consists of table cells inside rows and columns.</a:t>
            </a:r>
          </a:p>
          <a:p>
            <a:endParaRPr lang="en-US" dirty="0"/>
          </a:p>
        </p:txBody>
      </p:sp>
    </p:spTree>
    <p:extLst>
      <p:ext uri="{BB962C8B-B14F-4D97-AF65-F5344CB8AC3E}">
        <p14:creationId xmlns:p14="http://schemas.microsoft.com/office/powerpoint/2010/main" val="5115924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a:t>
            </a:r>
            <a:br>
              <a:rPr lang="en-US" b="1" dirty="0"/>
            </a:br>
            <a:endParaRPr lang="en-US" dirty="0"/>
          </a:p>
        </p:txBody>
      </p:sp>
      <p:sp>
        <p:nvSpPr>
          <p:cNvPr id="3" name="Content Placeholder 2"/>
          <p:cNvSpPr>
            <a:spLocks noGrp="1"/>
          </p:cNvSpPr>
          <p:nvPr>
            <p:ph idx="1"/>
          </p:nvPr>
        </p:nvSpPr>
        <p:spPr>
          <a:xfrm>
            <a:off x="457200" y="914400"/>
            <a:ext cx="8229600" cy="5211763"/>
          </a:xfrm>
        </p:spPr>
        <p:txBody>
          <a:bodyPr>
            <a:normAutofit fontScale="70000" lnSpcReduction="20000"/>
          </a:bodyPr>
          <a:lstStyle/>
          <a:p>
            <a:pPr marL="0" indent="0">
              <a:buNone/>
            </a:pPr>
            <a:r>
              <a:rPr lang="en-US" dirty="0" smtClean="0"/>
              <a:t>&lt;</a:t>
            </a:r>
            <a:r>
              <a:rPr lang="en-US" dirty="0"/>
              <a:t>table&gt;</a:t>
            </a:r>
            <a:br>
              <a:rPr lang="en-US" dirty="0"/>
            </a:br>
            <a:r>
              <a:rPr lang="en-US" dirty="0"/>
              <a:t>  &lt;</a:t>
            </a:r>
            <a:r>
              <a:rPr lang="en-US" dirty="0" err="1"/>
              <a:t>tr</a:t>
            </a:r>
            <a:r>
              <a:rPr lang="en-US" dirty="0"/>
              <a:t>&gt;</a:t>
            </a:r>
            <a:br>
              <a:rPr lang="en-US" dirty="0"/>
            </a:br>
            <a:r>
              <a:rPr lang="en-US" dirty="0"/>
              <a:t>    &lt;</a:t>
            </a:r>
            <a:r>
              <a:rPr lang="en-US" dirty="0" err="1"/>
              <a:t>th</a:t>
            </a:r>
            <a:r>
              <a:rPr lang="en-US" dirty="0"/>
              <a:t>&gt;Company&lt;/</a:t>
            </a:r>
            <a:r>
              <a:rPr lang="en-US" dirty="0" err="1"/>
              <a:t>th</a:t>
            </a:r>
            <a:r>
              <a:rPr lang="en-US" dirty="0"/>
              <a:t>&gt;</a:t>
            </a:r>
            <a:br>
              <a:rPr lang="en-US" dirty="0"/>
            </a:br>
            <a:r>
              <a:rPr lang="en-US" dirty="0"/>
              <a:t>    &lt;</a:t>
            </a:r>
            <a:r>
              <a:rPr lang="en-US" dirty="0" err="1"/>
              <a:t>th</a:t>
            </a:r>
            <a:r>
              <a:rPr lang="en-US" dirty="0"/>
              <a:t>&gt;Contact&lt;/</a:t>
            </a:r>
            <a:r>
              <a:rPr lang="en-US" dirty="0" err="1"/>
              <a:t>th</a:t>
            </a:r>
            <a:r>
              <a:rPr lang="en-US" dirty="0"/>
              <a:t>&gt; </a:t>
            </a:r>
            <a:br>
              <a:rPr lang="en-US" dirty="0"/>
            </a:br>
            <a:r>
              <a:rPr lang="en-US" dirty="0"/>
              <a:t>    &lt;</a:t>
            </a:r>
            <a:r>
              <a:rPr lang="en-US" dirty="0" err="1"/>
              <a:t>th</a:t>
            </a:r>
            <a:r>
              <a:rPr lang="en-US" dirty="0"/>
              <a:t>&gt;Country&lt;/</a:t>
            </a:r>
            <a:r>
              <a:rPr lang="en-US" dirty="0" err="1"/>
              <a:t>th</a:t>
            </a:r>
            <a:r>
              <a:rPr lang="en-US" dirty="0"/>
              <a:t>&gt;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a:t>
            </a:r>
            <a:r>
              <a:rPr lang="en-US" dirty="0" err="1"/>
              <a:t>Alfreds</a:t>
            </a:r>
            <a:r>
              <a:rPr lang="en-US" dirty="0"/>
              <a:t> </a:t>
            </a:r>
            <a:r>
              <a:rPr lang="en-US" dirty="0" err="1"/>
              <a:t>Futterkiste</a:t>
            </a:r>
            <a:r>
              <a:rPr lang="en-US" dirty="0"/>
              <a:t>&lt;/td&gt;</a:t>
            </a:r>
            <a:br>
              <a:rPr lang="en-US" dirty="0"/>
            </a:br>
            <a:r>
              <a:rPr lang="en-US" dirty="0"/>
              <a:t>    &lt;td&gt;Maria Anders&lt;/td&gt; </a:t>
            </a:r>
            <a:br>
              <a:rPr lang="en-US" dirty="0"/>
            </a:br>
            <a:r>
              <a:rPr lang="en-US" dirty="0"/>
              <a:t>    &lt;td&gt;Germany&lt;/td&gt;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&lt;td&gt;Centro </a:t>
            </a:r>
            <a:r>
              <a:rPr lang="en-US" dirty="0" err="1"/>
              <a:t>comercial</a:t>
            </a:r>
            <a:r>
              <a:rPr lang="en-US" dirty="0"/>
              <a:t> Moctezuma&lt;/td&gt;</a:t>
            </a:r>
            <a:br>
              <a:rPr lang="en-US" dirty="0"/>
            </a:br>
            <a:r>
              <a:rPr lang="en-US" dirty="0"/>
              <a:t>    &lt;td&gt;Francisco Chang&lt;/td&gt; </a:t>
            </a:r>
            <a:br>
              <a:rPr lang="en-US" dirty="0"/>
            </a:br>
            <a:r>
              <a:rPr lang="en-US" dirty="0"/>
              <a:t>    &lt;td&gt;Mexico&lt;/td&gt;</a:t>
            </a:r>
            <a:br>
              <a:rPr lang="en-US" dirty="0"/>
            </a:br>
            <a:r>
              <a:rPr lang="en-US" dirty="0"/>
              <a:t>  &lt;/</a:t>
            </a:r>
            <a:r>
              <a:rPr lang="en-US" dirty="0" err="1"/>
              <a:t>tr</a:t>
            </a:r>
            <a:r>
              <a:rPr lang="en-US" dirty="0"/>
              <a:t>&gt;</a:t>
            </a:r>
            <a:br>
              <a:rPr lang="en-US" dirty="0"/>
            </a:br>
            <a:r>
              <a:rPr lang="en-US" dirty="0"/>
              <a:t>&lt;/table&gt; </a:t>
            </a:r>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85875"/>
            <a:ext cx="49530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22314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Table </a:t>
            </a:r>
            <a:r>
              <a:rPr lang="en-US" b="1" dirty="0" smtClean="0"/>
              <a:t>Cells</a:t>
            </a:r>
            <a:endParaRPr lang="en-US" dirty="0"/>
          </a:p>
        </p:txBody>
      </p:sp>
      <p:sp>
        <p:nvSpPr>
          <p:cNvPr id="3" name="Content Placeholder 2"/>
          <p:cNvSpPr>
            <a:spLocks noGrp="1"/>
          </p:cNvSpPr>
          <p:nvPr>
            <p:ph idx="1"/>
          </p:nvPr>
        </p:nvSpPr>
        <p:spPr/>
        <p:txBody>
          <a:bodyPr/>
          <a:lstStyle/>
          <a:p>
            <a:r>
              <a:rPr lang="en-US" dirty="0"/>
              <a:t>Each table cell is defined by a &lt;td&gt; and a &lt;/td&gt; tag.</a:t>
            </a:r>
          </a:p>
          <a:p>
            <a:r>
              <a:rPr lang="en-US" dirty="0"/>
              <a:t>td stands for table data.</a:t>
            </a:r>
          </a:p>
          <a:p>
            <a:r>
              <a:rPr lang="en-US" dirty="0"/>
              <a:t>Everything between &lt;td&gt; and &lt;/td&gt; are the content of the table cell</a:t>
            </a:r>
            <a:r>
              <a:rPr lang="en-US" dirty="0" smtClean="0"/>
              <a:t>.</a:t>
            </a:r>
          </a:p>
          <a:p>
            <a:r>
              <a:rPr lang="en-US" b="1" dirty="0"/>
              <a:t>Note:</a:t>
            </a:r>
            <a:r>
              <a:rPr lang="en-US" dirty="0"/>
              <a:t> A table cell can contain all sorts of HTML elements: text, images, lists, links, other tables, etc.</a:t>
            </a:r>
          </a:p>
          <a:p>
            <a:endParaRPr lang="en-US" dirty="0"/>
          </a:p>
        </p:txBody>
      </p:sp>
    </p:spTree>
    <p:extLst>
      <p:ext uri="{BB962C8B-B14F-4D97-AF65-F5344CB8AC3E}">
        <p14:creationId xmlns:p14="http://schemas.microsoft.com/office/powerpoint/2010/main" val="32263384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Table </a:t>
            </a:r>
            <a:r>
              <a:rPr lang="en-US" b="1" dirty="0" smtClean="0"/>
              <a:t>Rows</a:t>
            </a:r>
            <a:endParaRPr lang="en-US" dirty="0"/>
          </a:p>
        </p:txBody>
      </p:sp>
      <p:sp>
        <p:nvSpPr>
          <p:cNvPr id="3" name="Content Placeholder 2"/>
          <p:cNvSpPr>
            <a:spLocks noGrp="1"/>
          </p:cNvSpPr>
          <p:nvPr>
            <p:ph idx="1"/>
          </p:nvPr>
        </p:nvSpPr>
        <p:spPr/>
        <p:txBody>
          <a:bodyPr/>
          <a:lstStyle/>
          <a:p>
            <a:r>
              <a:rPr lang="en-US" dirty="0"/>
              <a:t>Each table row starts with a &lt;</a:t>
            </a:r>
            <a:r>
              <a:rPr lang="en-US" dirty="0" err="1"/>
              <a:t>tr</a:t>
            </a:r>
            <a:r>
              <a:rPr lang="en-US" dirty="0"/>
              <a:t>&gt; and ends with a &lt;/</a:t>
            </a:r>
            <a:r>
              <a:rPr lang="en-US" dirty="0" err="1"/>
              <a:t>tr</a:t>
            </a:r>
            <a:r>
              <a:rPr lang="en-US" dirty="0"/>
              <a:t>&gt; tag.</a:t>
            </a:r>
          </a:p>
          <a:p>
            <a:r>
              <a:rPr lang="en-US" dirty="0" err="1"/>
              <a:t>tr</a:t>
            </a:r>
            <a:r>
              <a:rPr lang="en-US" dirty="0"/>
              <a:t> stands for table row.</a:t>
            </a:r>
          </a:p>
          <a:p>
            <a:r>
              <a:rPr lang="en-US" dirty="0"/>
              <a:t>You can have as many rows as you like in a table; just make sure that the number of cells are the same in each row.</a:t>
            </a:r>
          </a:p>
          <a:p>
            <a:r>
              <a:rPr lang="en-US" b="1" dirty="0"/>
              <a:t>Note:</a:t>
            </a:r>
            <a:r>
              <a:rPr lang="en-US" dirty="0"/>
              <a:t> There are times when a row can have less or more cells than another.</a:t>
            </a:r>
          </a:p>
          <a:p>
            <a:endParaRPr lang="en-US" dirty="0"/>
          </a:p>
        </p:txBody>
      </p:sp>
    </p:spTree>
    <p:extLst>
      <p:ext uri="{BB962C8B-B14F-4D97-AF65-F5344CB8AC3E}">
        <p14:creationId xmlns:p14="http://schemas.microsoft.com/office/powerpoint/2010/main" val="426587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Web </a:t>
            </a:r>
            <a:r>
              <a:rPr lang="en-US" b="1" dirty="0" smtClean="0"/>
              <a:t>Browsers</a:t>
            </a:r>
            <a:endParaRPr lang="en-US" dirty="0"/>
          </a:p>
        </p:txBody>
      </p:sp>
      <p:sp>
        <p:nvSpPr>
          <p:cNvPr id="3" name="Content Placeholder 2"/>
          <p:cNvSpPr>
            <a:spLocks noGrp="1"/>
          </p:cNvSpPr>
          <p:nvPr>
            <p:ph idx="1"/>
          </p:nvPr>
        </p:nvSpPr>
        <p:spPr/>
        <p:txBody>
          <a:bodyPr/>
          <a:lstStyle/>
          <a:p>
            <a:r>
              <a:rPr lang="en-US" dirty="0"/>
              <a:t>The purpose of a web browser (Chrome, Edge, Firefox, Safari) is to read HTML documents and display them correctly.</a:t>
            </a:r>
          </a:p>
          <a:p>
            <a:r>
              <a:rPr lang="en-US" dirty="0"/>
              <a:t>A browser does not display the HTML tags, but uses them to determine how to display the document:</a:t>
            </a:r>
          </a:p>
          <a:p>
            <a:endParaRPr lang="en-US" dirty="0"/>
          </a:p>
        </p:txBody>
      </p:sp>
    </p:spTree>
    <p:extLst>
      <p:ext uri="{BB962C8B-B14F-4D97-AF65-F5344CB8AC3E}">
        <p14:creationId xmlns:p14="http://schemas.microsoft.com/office/powerpoint/2010/main" val="2693660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Table </a:t>
            </a:r>
            <a:r>
              <a:rPr lang="en-US" b="1" dirty="0" smtClean="0"/>
              <a:t>Headers</a:t>
            </a:r>
            <a:endParaRPr lang="en-US" dirty="0"/>
          </a:p>
        </p:txBody>
      </p:sp>
      <p:sp>
        <p:nvSpPr>
          <p:cNvPr id="3" name="Content Placeholder 2"/>
          <p:cNvSpPr>
            <a:spLocks noGrp="1"/>
          </p:cNvSpPr>
          <p:nvPr>
            <p:ph idx="1"/>
          </p:nvPr>
        </p:nvSpPr>
        <p:spPr/>
        <p:txBody>
          <a:bodyPr/>
          <a:lstStyle/>
          <a:p>
            <a:r>
              <a:rPr lang="en-US" dirty="0"/>
              <a:t>Sometimes you want your cells to be table header cells. In those cases use the &lt;</a:t>
            </a:r>
            <a:r>
              <a:rPr lang="en-US" dirty="0" err="1"/>
              <a:t>th</a:t>
            </a:r>
            <a:r>
              <a:rPr lang="en-US" dirty="0"/>
              <a:t>&gt; tag instead of the &lt;td&gt; tag:</a:t>
            </a:r>
          </a:p>
          <a:p>
            <a:r>
              <a:rPr lang="en-US" dirty="0" err="1"/>
              <a:t>th</a:t>
            </a:r>
            <a:r>
              <a:rPr lang="en-US" dirty="0"/>
              <a:t> stands for table header.</a:t>
            </a:r>
          </a:p>
          <a:p>
            <a:r>
              <a:rPr lang="en-US" dirty="0"/>
              <a:t>By default, the text in &lt;</a:t>
            </a:r>
            <a:r>
              <a:rPr lang="en-US" dirty="0" err="1"/>
              <a:t>th</a:t>
            </a:r>
            <a:r>
              <a:rPr lang="en-US" dirty="0"/>
              <a:t>&gt; elements are bold and centered, but you can change that with CSS. </a:t>
            </a:r>
          </a:p>
        </p:txBody>
      </p:sp>
    </p:spTree>
    <p:extLst>
      <p:ext uri="{BB962C8B-B14F-4D97-AF65-F5344CB8AC3E}">
        <p14:creationId xmlns:p14="http://schemas.microsoft.com/office/powerpoint/2010/main" val="37468658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5821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7893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Add a </a:t>
            </a:r>
            <a:r>
              <a:rPr lang="en-US" b="1" dirty="0" smtClean="0"/>
              <a:t>Border</a:t>
            </a:r>
            <a:endParaRPr lang="en-US" dirty="0"/>
          </a:p>
        </p:txBody>
      </p:sp>
      <p:sp>
        <p:nvSpPr>
          <p:cNvPr id="3" name="Content Placeholder 2"/>
          <p:cNvSpPr>
            <a:spLocks noGrp="1"/>
          </p:cNvSpPr>
          <p:nvPr>
            <p:ph idx="1"/>
          </p:nvPr>
        </p:nvSpPr>
        <p:spPr/>
        <p:txBody>
          <a:bodyPr>
            <a:normAutofit/>
          </a:bodyPr>
          <a:lstStyle/>
          <a:p>
            <a:r>
              <a:rPr lang="en-US" dirty="0"/>
              <a:t>When you add a border to a table, you also add borders around each table </a:t>
            </a:r>
            <a:r>
              <a:rPr lang="en-US" dirty="0" smtClean="0"/>
              <a:t>cell</a:t>
            </a:r>
            <a:endParaRPr lang="en-US" dirty="0"/>
          </a:p>
          <a:p>
            <a:pPr marL="0" indent="0">
              <a:buNone/>
            </a:pPr>
            <a:r>
              <a:rPr lang="en-US" dirty="0"/>
              <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2843709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pPr marL="0" indent="0">
              <a:buNone/>
            </a:pPr>
            <a:r>
              <a:rPr lang="en-US" dirty="0"/>
              <a:t>&lt;table border="1"&gt;</a:t>
            </a:r>
            <a:br>
              <a:rPr lang="en-US" dirty="0"/>
            </a:br>
            <a:r>
              <a:rPr lang="en-US" dirty="0"/>
              <a:t>&lt;</a:t>
            </a:r>
            <a:r>
              <a:rPr lang="en-US" dirty="0" err="1"/>
              <a:t>tr</a:t>
            </a:r>
            <a:r>
              <a:rPr lang="en-US" dirty="0"/>
              <a:t>&gt;</a:t>
            </a:r>
            <a:br>
              <a:rPr lang="en-US" dirty="0"/>
            </a:br>
            <a:r>
              <a:rPr lang="en-US" dirty="0"/>
              <a:t>&lt;</a:t>
            </a:r>
            <a:r>
              <a:rPr lang="en-US" dirty="0" err="1"/>
              <a:t>th</a:t>
            </a:r>
            <a:r>
              <a:rPr lang="en-US" dirty="0"/>
              <a:t>&gt;Header 1&lt;/</a:t>
            </a:r>
            <a:r>
              <a:rPr lang="en-US" dirty="0" err="1"/>
              <a:t>th</a:t>
            </a:r>
            <a:r>
              <a:rPr lang="en-US" dirty="0"/>
              <a:t>&gt;</a:t>
            </a:r>
            <a:br>
              <a:rPr lang="en-US" dirty="0"/>
            </a:br>
            <a:r>
              <a:rPr lang="en-US" dirty="0"/>
              <a:t>&lt;</a:t>
            </a:r>
            <a:r>
              <a:rPr lang="en-US" dirty="0" err="1"/>
              <a:t>th</a:t>
            </a:r>
            <a:r>
              <a:rPr lang="en-US" dirty="0"/>
              <a:t>&gt;Header 2&lt;/</a:t>
            </a:r>
            <a:r>
              <a:rPr lang="en-US" dirty="0" err="1"/>
              <a:t>th</a:t>
            </a:r>
            <a:r>
              <a:rPr lang="en-US" dirty="0"/>
              <a:t>&gt;</a:t>
            </a:r>
            <a:br>
              <a:rPr lang="en-US" dirty="0"/>
            </a:br>
            <a:r>
              <a:rPr lang="en-US" dirty="0"/>
              <a:t>&lt;/</a:t>
            </a:r>
            <a:r>
              <a:rPr lang="en-US" dirty="0" err="1"/>
              <a:t>tr</a:t>
            </a:r>
            <a:r>
              <a:rPr lang="en-US" dirty="0"/>
              <a:t>&gt;</a:t>
            </a:r>
            <a:br>
              <a:rPr lang="en-US" dirty="0"/>
            </a:br>
            <a:r>
              <a:rPr lang="en-US" dirty="0"/>
              <a:t>&lt;</a:t>
            </a:r>
            <a:r>
              <a:rPr lang="en-US" dirty="0" err="1"/>
              <a:t>tr</a:t>
            </a:r>
            <a:r>
              <a:rPr lang="en-US" dirty="0"/>
              <a:t>&gt;</a:t>
            </a:r>
            <a:br>
              <a:rPr lang="en-US" dirty="0"/>
            </a:br>
            <a:r>
              <a:rPr lang="en-US" dirty="0"/>
              <a:t>&lt;td&gt;row 1, cell 1&lt;/td&gt;</a:t>
            </a:r>
            <a:br>
              <a:rPr lang="en-US" dirty="0"/>
            </a:br>
            <a:r>
              <a:rPr lang="en-US" dirty="0"/>
              <a:t>&lt;td&gt;row 1, cell 2&lt;/td&gt;</a:t>
            </a:r>
            <a:br>
              <a:rPr lang="en-US" dirty="0"/>
            </a:br>
            <a:r>
              <a:rPr lang="en-US" dirty="0"/>
              <a:t>&lt;/</a:t>
            </a:r>
            <a:r>
              <a:rPr lang="en-US" dirty="0" err="1"/>
              <a:t>tr</a:t>
            </a:r>
            <a:r>
              <a:rPr lang="en-US" dirty="0"/>
              <a:t>&gt;</a:t>
            </a:r>
            <a:br>
              <a:rPr lang="en-US" dirty="0"/>
            </a:br>
            <a:r>
              <a:rPr lang="en-US" dirty="0"/>
              <a:t>&lt;</a:t>
            </a:r>
            <a:r>
              <a:rPr lang="en-US" dirty="0" err="1"/>
              <a:t>tr</a:t>
            </a:r>
            <a:r>
              <a:rPr lang="en-US" dirty="0"/>
              <a:t>&gt;</a:t>
            </a:r>
            <a:br>
              <a:rPr lang="en-US" dirty="0"/>
            </a:br>
            <a:r>
              <a:rPr lang="en-US" dirty="0"/>
              <a:t>&lt;td&gt;row 2, cell 1&lt;/td&gt;</a:t>
            </a:r>
            <a:br>
              <a:rPr lang="en-US" dirty="0"/>
            </a:br>
            <a:r>
              <a:rPr lang="en-US" dirty="0"/>
              <a:t>&lt;td&gt;row 2, cell 2&lt;/td&gt;</a:t>
            </a:r>
            <a:br>
              <a:rPr lang="en-US" dirty="0"/>
            </a:br>
            <a:r>
              <a:rPr lang="en-US" dirty="0"/>
              <a:t>&lt;/</a:t>
            </a:r>
            <a:r>
              <a:rPr lang="en-US" dirty="0" err="1"/>
              <a:t>tr</a:t>
            </a:r>
            <a:r>
              <a:rPr lang="en-US" dirty="0"/>
              <a:t>&gt;</a:t>
            </a:r>
            <a:br>
              <a:rPr lang="en-US" dirty="0"/>
            </a:br>
            <a:r>
              <a:rPr lang="en-US" dirty="0"/>
              <a:t>&lt;/table&gt; </a:t>
            </a: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100694"/>
            <a:ext cx="3310858" cy="2014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25264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Table </a:t>
            </a:r>
            <a:r>
              <a:rPr lang="en-US" b="1" dirty="0" smtClean="0"/>
              <a:t>Sizes</a:t>
            </a:r>
            <a:endParaRPr lang="en-US" dirty="0"/>
          </a:p>
        </p:txBody>
      </p:sp>
      <p:sp>
        <p:nvSpPr>
          <p:cNvPr id="3" name="Content Placeholder 2"/>
          <p:cNvSpPr>
            <a:spLocks noGrp="1"/>
          </p:cNvSpPr>
          <p:nvPr>
            <p:ph idx="1"/>
          </p:nvPr>
        </p:nvSpPr>
        <p:spPr/>
        <p:txBody>
          <a:bodyPr/>
          <a:lstStyle/>
          <a:p>
            <a:r>
              <a:rPr lang="en-US" dirty="0"/>
              <a:t>Use the style attribute with the width or height properties to specify the size of a table, row or column</a:t>
            </a:r>
            <a:r>
              <a:rPr lang="en-US" dirty="0" smtClean="0"/>
              <a:t>.</a:t>
            </a:r>
          </a:p>
          <a:p>
            <a:r>
              <a:rPr lang="en-US" dirty="0"/>
              <a:t>To set the width of a table, add the style attribute to the &lt;table&gt; element</a:t>
            </a:r>
          </a:p>
          <a:p>
            <a:endParaRPr lang="en-US" dirty="0"/>
          </a:p>
        </p:txBody>
      </p:sp>
    </p:spTree>
    <p:extLst>
      <p:ext uri="{BB962C8B-B14F-4D97-AF65-F5344CB8AC3E}">
        <p14:creationId xmlns:p14="http://schemas.microsoft.com/office/powerpoint/2010/main" val="13275750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a:t>Set the width of the table to 100%:</a:t>
            </a:r>
          </a:p>
          <a:p>
            <a:pPr marL="0" indent="0">
              <a:buNone/>
            </a:pPr>
            <a:r>
              <a:rPr lang="en-US" dirty="0"/>
              <a:t>&lt;table style="width:100%"&gt;</a:t>
            </a:r>
            <a:br>
              <a:rPr lang="en-US" dirty="0"/>
            </a:br>
            <a:r>
              <a:rPr lang="en-US" dirty="0"/>
              <a:t>  &lt;</a:t>
            </a:r>
            <a:r>
              <a:rPr lang="en-US" dirty="0" err="1"/>
              <a:t>tr</a:t>
            </a:r>
            <a:r>
              <a:rPr lang="en-US" dirty="0"/>
              <a:t>&gt;</a:t>
            </a:r>
            <a:br>
              <a:rPr lang="en-US" dirty="0"/>
            </a:br>
            <a:r>
              <a:rPr lang="en-US" dirty="0"/>
              <a:t>    &lt;</a:t>
            </a:r>
            <a:r>
              <a:rPr lang="en-US" dirty="0" err="1"/>
              <a:t>th</a:t>
            </a:r>
            <a:r>
              <a:rPr lang="en-US" dirty="0"/>
              <a:t>&gt;</a:t>
            </a:r>
            <a:r>
              <a:rPr lang="en-US" dirty="0" err="1"/>
              <a:t>Firstname</a:t>
            </a:r>
            <a:r>
              <a:rPr lang="en-US" dirty="0"/>
              <a:t>&lt;/</a:t>
            </a:r>
            <a:r>
              <a:rPr lang="en-US" dirty="0" err="1"/>
              <a:t>th</a:t>
            </a:r>
            <a:r>
              <a:rPr lang="en-US" dirty="0"/>
              <a:t>&gt;</a:t>
            </a:r>
            <a:br>
              <a:rPr lang="en-US" dirty="0"/>
            </a:br>
            <a:r>
              <a:rPr lang="en-US" dirty="0"/>
              <a:t>    &lt;</a:t>
            </a:r>
            <a:r>
              <a:rPr lang="en-US" dirty="0" err="1"/>
              <a:t>th</a:t>
            </a:r>
            <a:r>
              <a:rPr lang="en-US" dirty="0"/>
              <a:t>&gt;</a:t>
            </a:r>
            <a:r>
              <a:rPr lang="en-US" dirty="0" err="1"/>
              <a:t>Lastname</a:t>
            </a:r>
            <a:r>
              <a:rPr lang="en-US" dirty="0"/>
              <a:t>&lt;/</a:t>
            </a:r>
            <a:r>
              <a:rPr lang="en-US" dirty="0" err="1"/>
              <a:t>th</a:t>
            </a:r>
            <a:r>
              <a:rPr lang="en-US" dirty="0"/>
              <a:t>&gt; </a:t>
            </a:r>
            <a:br>
              <a:rPr lang="en-US" dirty="0"/>
            </a:br>
            <a:r>
              <a:rPr lang="en-US" dirty="0"/>
              <a:t>    &lt;</a:t>
            </a:r>
            <a:r>
              <a:rPr lang="en-US" dirty="0" err="1"/>
              <a:t>th</a:t>
            </a:r>
            <a:r>
              <a:rPr lang="en-US" dirty="0"/>
              <a:t>&gt;Age&lt;/</a:t>
            </a:r>
            <a:r>
              <a:rPr lang="en-US" dirty="0" err="1"/>
              <a:t>th</a:t>
            </a:r>
            <a:r>
              <a:rPr lang="en-US" dirty="0"/>
              <a:t>&gt;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&lt;td&gt;Jill&lt;/td&gt;</a:t>
            </a:r>
            <a:br>
              <a:rPr lang="en-US" dirty="0"/>
            </a:br>
            <a:r>
              <a:rPr lang="en-US" dirty="0"/>
              <a:t>    &lt;td&gt;Smith&lt;/td&gt; </a:t>
            </a:r>
            <a:br>
              <a:rPr lang="en-US" dirty="0"/>
            </a:br>
            <a:r>
              <a:rPr lang="en-US" dirty="0"/>
              <a:t>    &lt;td&gt;50&lt;/td&gt;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&lt;td&gt;Eve&lt;/td&gt;</a:t>
            </a:r>
            <a:br>
              <a:rPr lang="en-US" dirty="0"/>
            </a:br>
            <a:r>
              <a:rPr lang="en-US" dirty="0"/>
              <a:t>    &lt;td&gt;Jackson&lt;/td&gt; </a:t>
            </a:r>
            <a:br>
              <a:rPr lang="en-US" dirty="0"/>
            </a:br>
            <a:r>
              <a:rPr lang="en-US" dirty="0"/>
              <a:t>    &lt;td&gt;94&lt;/td&gt;</a:t>
            </a:r>
            <a:br>
              <a:rPr lang="en-US" dirty="0"/>
            </a:br>
            <a:r>
              <a:rPr lang="en-US" dirty="0"/>
              <a:t>  &lt;/</a:t>
            </a:r>
            <a:r>
              <a:rPr lang="en-US" dirty="0" err="1"/>
              <a:t>tr</a:t>
            </a:r>
            <a:r>
              <a:rPr lang="en-US" dirty="0"/>
              <a:t>&gt;</a:t>
            </a:r>
            <a:br>
              <a:rPr lang="en-US" dirty="0"/>
            </a:br>
            <a:r>
              <a:rPr lang="en-US" dirty="0"/>
              <a:t>&lt;/table&gt; </a:t>
            </a:r>
          </a:p>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286000"/>
            <a:ext cx="5403542"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05743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Note:</a:t>
            </a:r>
            <a:r>
              <a:rPr lang="en-US" dirty="0"/>
              <a:t> Using a percentage as the size unit for a width means how wide will this element be compared to its parent element, which in this case is the &lt;body&gt; element</a:t>
            </a:r>
            <a:r>
              <a:rPr lang="en-US" dirty="0" smtClean="0"/>
              <a:t>.</a:t>
            </a:r>
          </a:p>
          <a:p>
            <a:r>
              <a:rPr lang="en-US" dirty="0"/>
              <a:t>To set the size of a specific column, add the style attribute on a &lt;</a:t>
            </a:r>
            <a:r>
              <a:rPr lang="en-US" dirty="0" err="1"/>
              <a:t>th</a:t>
            </a:r>
            <a:r>
              <a:rPr lang="en-US" dirty="0"/>
              <a:t>&gt; or &lt;td&gt; element</a:t>
            </a:r>
          </a:p>
        </p:txBody>
      </p:sp>
    </p:spTree>
    <p:extLst>
      <p:ext uri="{BB962C8B-B14F-4D97-AF65-F5344CB8AC3E}">
        <p14:creationId xmlns:p14="http://schemas.microsoft.com/office/powerpoint/2010/main" val="1421536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a:t>Set the width of the first column to 70%:</a:t>
            </a:r>
          </a:p>
          <a:p>
            <a:pPr marL="0" indent="0">
              <a:buNone/>
            </a:pPr>
            <a:r>
              <a:rPr lang="en-US" dirty="0"/>
              <a:t>&lt;table style="width:100%"&gt;</a:t>
            </a:r>
            <a:br>
              <a:rPr lang="en-US" dirty="0"/>
            </a:br>
            <a:r>
              <a:rPr lang="en-US" dirty="0"/>
              <a:t>  &lt;</a:t>
            </a:r>
            <a:r>
              <a:rPr lang="en-US" dirty="0" err="1"/>
              <a:t>tr</a:t>
            </a:r>
            <a:r>
              <a:rPr lang="en-US" dirty="0"/>
              <a:t>&gt;</a:t>
            </a:r>
            <a:br>
              <a:rPr lang="en-US" dirty="0"/>
            </a:br>
            <a:r>
              <a:rPr lang="en-US" dirty="0"/>
              <a:t>    &lt;</a:t>
            </a:r>
            <a:r>
              <a:rPr lang="en-US" dirty="0" err="1"/>
              <a:t>th</a:t>
            </a:r>
            <a:r>
              <a:rPr lang="en-US" dirty="0"/>
              <a:t> style="width:70%"&gt;</a:t>
            </a:r>
            <a:r>
              <a:rPr lang="en-US" dirty="0" err="1"/>
              <a:t>Firstname</a:t>
            </a:r>
            <a:r>
              <a:rPr lang="en-US" dirty="0"/>
              <a:t>&lt;/</a:t>
            </a:r>
            <a:r>
              <a:rPr lang="en-US" dirty="0" err="1"/>
              <a:t>th</a:t>
            </a:r>
            <a:r>
              <a:rPr lang="en-US" dirty="0"/>
              <a:t>&gt;</a:t>
            </a:r>
            <a:br>
              <a:rPr lang="en-US" dirty="0"/>
            </a:br>
            <a:r>
              <a:rPr lang="en-US" dirty="0"/>
              <a:t>    &lt;</a:t>
            </a:r>
            <a:r>
              <a:rPr lang="en-US" dirty="0" err="1"/>
              <a:t>th</a:t>
            </a:r>
            <a:r>
              <a:rPr lang="en-US" dirty="0"/>
              <a:t>&gt;</a:t>
            </a:r>
            <a:r>
              <a:rPr lang="en-US" dirty="0" err="1"/>
              <a:t>Lastname</a:t>
            </a:r>
            <a:r>
              <a:rPr lang="en-US" dirty="0"/>
              <a:t>&lt;/</a:t>
            </a:r>
            <a:r>
              <a:rPr lang="en-US" dirty="0" err="1"/>
              <a:t>th</a:t>
            </a:r>
            <a:r>
              <a:rPr lang="en-US" dirty="0"/>
              <a:t>&gt; </a:t>
            </a:r>
            <a:br>
              <a:rPr lang="en-US" dirty="0"/>
            </a:br>
            <a:r>
              <a:rPr lang="en-US" dirty="0"/>
              <a:t>    &lt;</a:t>
            </a:r>
            <a:r>
              <a:rPr lang="en-US" dirty="0" err="1"/>
              <a:t>th</a:t>
            </a:r>
            <a:r>
              <a:rPr lang="en-US" dirty="0"/>
              <a:t>&gt;Age&lt;/</a:t>
            </a:r>
            <a:r>
              <a:rPr lang="en-US" dirty="0" err="1"/>
              <a:t>th</a:t>
            </a:r>
            <a:r>
              <a:rPr lang="en-US" dirty="0"/>
              <a:t>&gt;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&lt;td&gt;Jill&lt;/td&gt;</a:t>
            </a:r>
            <a:br>
              <a:rPr lang="en-US" dirty="0"/>
            </a:br>
            <a:r>
              <a:rPr lang="en-US" dirty="0"/>
              <a:t>    &lt;td&gt;Smith&lt;/td&gt; </a:t>
            </a:r>
            <a:br>
              <a:rPr lang="en-US" dirty="0"/>
            </a:br>
            <a:r>
              <a:rPr lang="en-US" dirty="0"/>
              <a:t>    &lt;td&gt;50&lt;/td&gt;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&lt;td&gt;Eve&lt;/td&gt;</a:t>
            </a:r>
            <a:br>
              <a:rPr lang="en-US" dirty="0"/>
            </a:br>
            <a:r>
              <a:rPr lang="en-US" dirty="0"/>
              <a:t>    &lt;td&gt;Jackson&lt;/td&gt; </a:t>
            </a:r>
            <a:br>
              <a:rPr lang="en-US" dirty="0"/>
            </a:br>
            <a:r>
              <a:rPr lang="en-US" dirty="0"/>
              <a:t>    &lt;td&gt;94&lt;/td&gt;</a:t>
            </a:r>
            <a:br>
              <a:rPr lang="en-US" dirty="0"/>
            </a:br>
            <a:r>
              <a:rPr lang="en-US" dirty="0"/>
              <a:t>  &lt;/</a:t>
            </a:r>
            <a:r>
              <a:rPr lang="en-US" dirty="0" err="1"/>
              <a:t>tr</a:t>
            </a:r>
            <a:r>
              <a:rPr lang="en-US" dirty="0"/>
              <a:t>&gt;</a:t>
            </a:r>
            <a:br>
              <a:rPr lang="en-US" dirty="0"/>
            </a:br>
            <a:r>
              <a:rPr lang="en-US" dirty="0"/>
              <a:t>&lt;/table&gt; </a:t>
            </a:r>
          </a:p>
          <a:p>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362199"/>
            <a:ext cx="58674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3031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set the height of a specific row, add the style attribute on a table row element</a:t>
            </a:r>
          </a:p>
        </p:txBody>
      </p:sp>
    </p:spTree>
    <p:extLst>
      <p:ext uri="{BB962C8B-B14F-4D97-AF65-F5344CB8AC3E}">
        <p14:creationId xmlns:p14="http://schemas.microsoft.com/office/powerpoint/2010/main" val="10103095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a:t>Set the height of the second row to 200 pixels:</a:t>
            </a:r>
          </a:p>
          <a:p>
            <a:pPr marL="0" indent="0">
              <a:buNone/>
            </a:pPr>
            <a:r>
              <a:rPr lang="en-US" dirty="0"/>
              <a:t>&lt;table style="width:100%"&gt;</a:t>
            </a:r>
            <a:br>
              <a:rPr lang="en-US" dirty="0"/>
            </a:br>
            <a:r>
              <a:rPr lang="en-US" dirty="0"/>
              <a:t>  &lt;</a:t>
            </a:r>
            <a:r>
              <a:rPr lang="en-US" dirty="0" err="1"/>
              <a:t>tr</a:t>
            </a:r>
            <a:r>
              <a:rPr lang="en-US" dirty="0"/>
              <a:t>&gt;</a:t>
            </a:r>
            <a:br>
              <a:rPr lang="en-US" dirty="0"/>
            </a:br>
            <a:r>
              <a:rPr lang="en-US" dirty="0"/>
              <a:t>    &lt;</a:t>
            </a:r>
            <a:r>
              <a:rPr lang="en-US" dirty="0" err="1"/>
              <a:t>th</a:t>
            </a:r>
            <a:r>
              <a:rPr lang="en-US" dirty="0"/>
              <a:t>&gt;</a:t>
            </a:r>
            <a:r>
              <a:rPr lang="en-US" dirty="0" err="1"/>
              <a:t>Firstname</a:t>
            </a:r>
            <a:r>
              <a:rPr lang="en-US" dirty="0"/>
              <a:t>&lt;/</a:t>
            </a:r>
            <a:r>
              <a:rPr lang="en-US" dirty="0" err="1"/>
              <a:t>th</a:t>
            </a:r>
            <a:r>
              <a:rPr lang="en-US" dirty="0"/>
              <a:t>&gt;</a:t>
            </a:r>
            <a:br>
              <a:rPr lang="en-US" dirty="0"/>
            </a:br>
            <a:r>
              <a:rPr lang="en-US" dirty="0"/>
              <a:t>    &lt;</a:t>
            </a:r>
            <a:r>
              <a:rPr lang="en-US" dirty="0" err="1"/>
              <a:t>th</a:t>
            </a:r>
            <a:r>
              <a:rPr lang="en-US" dirty="0"/>
              <a:t>&gt;</a:t>
            </a:r>
            <a:r>
              <a:rPr lang="en-US" dirty="0" err="1"/>
              <a:t>Lastname</a:t>
            </a:r>
            <a:r>
              <a:rPr lang="en-US" dirty="0"/>
              <a:t>&lt;/</a:t>
            </a:r>
            <a:r>
              <a:rPr lang="en-US" dirty="0" err="1"/>
              <a:t>th</a:t>
            </a:r>
            <a:r>
              <a:rPr lang="en-US" dirty="0"/>
              <a:t>&gt; </a:t>
            </a:r>
            <a:br>
              <a:rPr lang="en-US" dirty="0"/>
            </a:br>
            <a:r>
              <a:rPr lang="en-US" dirty="0"/>
              <a:t>    &lt;</a:t>
            </a:r>
            <a:r>
              <a:rPr lang="en-US" dirty="0" err="1"/>
              <a:t>th</a:t>
            </a:r>
            <a:r>
              <a:rPr lang="en-US" dirty="0"/>
              <a:t>&gt;Age&lt;/</a:t>
            </a:r>
            <a:r>
              <a:rPr lang="en-US" dirty="0" err="1"/>
              <a:t>th</a:t>
            </a:r>
            <a:r>
              <a:rPr lang="en-US" dirty="0"/>
              <a:t>&gt;</a:t>
            </a:r>
            <a:br>
              <a:rPr lang="en-US" dirty="0"/>
            </a:br>
            <a:r>
              <a:rPr lang="en-US" dirty="0"/>
              <a:t>  &lt;/</a:t>
            </a:r>
            <a:r>
              <a:rPr lang="en-US" dirty="0" err="1"/>
              <a:t>tr</a:t>
            </a:r>
            <a:r>
              <a:rPr lang="en-US" dirty="0"/>
              <a:t>&gt;</a:t>
            </a:r>
            <a:br>
              <a:rPr lang="en-US" dirty="0"/>
            </a:br>
            <a:r>
              <a:rPr lang="en-US" dirty="0"/>
              <a:t>  &lt;</a:t>
            </a:r>
            <a:r>
              <a:rPr lang="en-US" dirty="0" err="1"/>
              <a:t>tr</a:t>
            </a:r>
            <a:r>
              <a:rPr lang="en-US" dirty="0"/>
              <a:t> style="height:200px"&gt;</a:t>
            </a:r>
            <a:br>
              <a:rPr lang="en-US" dirty="0"/>
            </a:br>
            <a:r>
              <a:rPr lang="en-US" dirty="0"/>
              <a:t>    &lt;td&gt;Jill&lt;/td&gt;</a:t>
            </a:r>
            <a:br>
              <a:rPr lang="en-US" dirty="0"/>
            </a:br>
            <a:r>
              <a:rPr lang="en-US" dirty="0"/>
              <a:t>    &lt;td&gt;Smith&lt;/td&gt; </a:t>
            </a:r>
            <a:br>
              <a:rPr lang="en-US" dirty="0"/>
            </a:br>
            <a:r>
              <a:rPr lang="en-US" dirty="0"/>
              <a:t>    &lt;td&gt;50&lt;/td&gt;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&lt;td&gt;Eve&lt;/td&gt;</a:t>
            </a:r>
            <a:br>
              <a:rPr lang="en-US" dirty="0"/>
            </a:br>
            <a:r>
              <a:rPr lang="en-US" dirty="0"/>
              <a:t>    &lt;td&gt;Jackson&lt;/td&gt; </a:t>
            </a:r>
            <a:br>
              <a:rPr lang="en-US" dirty="0"/>
            </a:br>
            <a:r>
              <a:rPr lang="en-US" dirty="0"/>
              <a:t>    &lt;td&gt;94&lt;/td&gt;</a:t>
            </a:r>
            <a:br>
              <a:rPr lang="en-US" dirty="0"/>
            </a:br>
            <a:r>
              <a:rPr lang="en-US" dirty="0"/>
              <a:t>  &lt;/</a:t>
            </a:r>
            <a:r>
              <a:rPr lang="en-US" dirty="0" err="1"/>
              <a:t>tr</a:t>
            </a:r>
            <a:r>
              <a:rPr lang="en-US" dirty="0"/>
              <a:t>&gt;</a:t>
            </a:r>
            <a:br>
              <a:rPr lang="en-US" dirty="0"/>
            </a:br>
            <a:r>
              <a:rPr lang="en-US" dirty="0"/>
              <a:t>&lt;/table&gt; </a:t>
            </a:r>
          </a:p>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676400"/>
            <a:ext cx="487680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908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0D36A108DC514DBD025B2520E56188" ma:contentTypeVersion="0" ma:contentTypeDescription="Create a new document." ma:contentTypeScope="" ma:versionID="72dd1e01edf42cf09788f2cd1ebc6de4">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24DCBA-C8C8-4F76-BAF8-842839408F4E}"/>
</file>

<file path=customXml/itemProps2.xml><?xml version="1.0" encoding="utf-8"?>
<ds:datastoreItem xmlns:ds="http://schemas.openxmlformats.org/officeDocument/2006/customXml" ds:itemID="{CEC81529-5D59-49A4-B61A-EB40634D8A3C}"/>
</file>

<file path=customXml/itemProps3.xml><?xml version="1.0" encoding="utf-8"?>
<ds:datastoreItem xmlns:ds="http://schemas.openxmlformats.org/officeDocument/2006/customXml" ds:itemID="{3B56E67C-C68D-4BA7-9FA0-E481422BA045}"/>
</file>

<file path=docProps/app.xml><?xml version="1.0" encoding="utf-8"?>
<Properties xmlns="http://schemas.openxmlformats.org/officeDocument/2006/extended-properties" xmlns:vt="http://schemas.openxmlformats.org/officeDocument/2006/docPropsVTypes">
  <TotalTime>860</TotalTime>
  <Words>5720</Words>
  <Application>Microsoft Office PowerPoint</Application>
  <PresentationFormat>On-screen Show (4:3)</PresentationFormat>
  <Paragraphs>565</Paragraphs>
  <Slides>155</Slides>
  <Notes>1</Notes>
  <HiddenSlides>0</HiddenSlides>
  <MMClips>0</MMClips>
  <ScaleCrop>false</ScaleCrop>
  <HeadingPairs>
    <vt:vector size="4" baseType="variant">
      <vt:variant>
        <vt:lpstr>Theme</vt:lpstr>
      </vt:variant>
      <vt:variant>
        <vt:i4>1</vt:i4>
      </vt:variant>
      <vt:variant>
        <vt:lpstr>Slide Titles</vt:lpstr>
      </vt:variant>
      <vt:variant>
        <vt:i4>155</vt:i4>
      </vt:variant>
    </vt:vector>
  </HeadingPairs>
  <TitlesOfParts>
    <vt:vector size="156" baseType="lpstr">
      <vt:lpstr>Office Theme</vt:lpstr>
      <vt:lpstr>HTML</vt:lpstr>
      <vt:lpstr>HTML Introduction</vt:lpstr>
      <vt:lpstr>What is HTML?</vt:lpstr>
      <vt:lpstr>A Simple HTML Document</vt:lpstr>
      <vt:lpstr>Example Explained</vt:lpstr>
      <vt:lpstr>What is an HTML Element?</vt:lpstr>
      <vt:lpstr>PowerPoint Presentation</vt:lpstr>
      <vt:lpstr>PowerPoint Presentation</vt:lpstr>
      <vt:lpstr>Web Browsers</vt:lpstr>
      <vt:lpstr>PowerPoint Presentation</vt:lpstr>
      <vt:lpstr>HTML Page Structure</vt:lpstr>
      <vt:lpstr>PowerPoint Presentation</vt:lpstr>
      <vt:lpstr>PowerPoint Presentation</vt:lpstr>
      <vt:lpstr>HTML History</vt:lpstr>
      <vt:lpstr>PowerPoint Presentation</vt:lpstr>
      <vt:lpstr>HTML Editors</vt:lpstr>
      <vt:lpstr>Learn HTML Using Notepad or TextEdit</vt:lpstr>
      <vt:lpstr>Step 1: Open Notepad (PC)</vt:lpstr>
      <vt:lpstr>Step 1: Open TextEdit (Mac)</vt:lpstr>
      <vt:lpstr>Step 2: Write Some HTML</vt:lpstr>
      <vt:lpstr>PowerPoint Presentation</vt:lpstr>
      <vt:lpstr>PowerPoint Presentation</vt:lpstr>
      <vt:lpstr>Step 3: Save the HTML Page</vt:lpstr>
      <vt:lpstr>PowerPoint Presentation</vt:lpstr>
      <vt:lpstr>PowerPoint Presentation</vt:lpstr>
      <vt:lpstr>Step 4: View the HTML Page in Your Browser</vt:lpstr>
      <vt:lpstr>PowerPoint Presentation</vt:lpstr>
      <vt:lpstr>The &lt;!DOCTYPE&gt; Declaration</vt:lpstr>
      <vt:lpstr>HTML Headings</vt:lpstr>
      <vt:lpstr>PowerPoint Presentation</vt:lpstr>
      <vt:lpstr>PowerPoint Presentation</vt:lpstr>
      <vt:lpstr>HTML Paragraphs</vt:lpstr>
      <vt:lpstr>PowerPoint Presentation</vt:lpstr>
      <vt:lpstr>PowerPoint Presentation</vt:lpstr>
      <vt:lpstr>HTML Links</vt:lpstr>
      <vt:lpstr>PowerPoint Presentation</vt:lpstr>
      <vt:lpstr>PowerPoint Presentation</vt:lpstr>
      <vt:lpstr>PowerPoint Presentation</vt:lpstr>
      <vt:lpstr>HTML Images</vt:lpstr>
      <vt:lpstr>PowerPoint Presentation</vt:lpstr>
      <vt:lpstr>PowerPoint Presentation</vt:lpstr>
      <vt:lpstr>Nested HTML Elements</vt:lpstr>
      <vt:lpstr>PowerPoint Presentation</vt:lpstr>
      <vt:lpstr>Example Explained</vt:lpstr>
      <vt:lpstr>PowerPoint Presentation</vt:lpstr>
      <vt:lpstr>PowerPoint Presentation</vt:lpstr>
      <vt:lpstr>Never Skip the End Tag</vt:lpstr>
      <vt:lpstr>PowerPoint Presentation</vt:lpstr>
      <vt:lpstr>PowerPoint Presentation</vt:lpstr>
      <vt:lpstr>PowerPoint Presentation</vt:lpstr>
      <vt:lpstr>Empty HTML Elements</vt:lpstr>
      <vt:lpstr>PowerPoint Presentation</vt:lpstr>
      <vt:lpstr>PowerPoint Presentation</vt:lpstr>
      <vt:lpstr>HTML is Not Case Sensitive</vt:lpstr>
      <vt:lpstr>HTML Attributes</vt:lpstr>
      <vt:lpstr>The href Attribute</vt:lpstr>
      <vt:lpstr>The src Attribute</vt:lpstr>
      <vt:lpstr>PowerPoint Presentation</vt:lpstr>
      <vt:lpstr>The width and height Attributes</vt:lpstr>
      <vt:lpstr>The alt Attribute</vt:lpstr>
      <vt:lpstr>The style Attribute</vt:lpstr>
      <vt:lpstr>The lang Attribute</vt:lpstr>
      <vt:lpstr>PowerPoint Presentation</vt:lpstr>
      <vt:lpstr>The title Attribute</vt:lpstr>
      <vt:lpstr>Always Use Lowercase Attributes</vt:lpstr>
      <vt:lpstr>Always Quote Attribute Values</vt:lpstr>
      <vt:lpstr>Single or Double Quotes?</vt:lpstr>
      <vt:lpstr>HTML Horizontal Rules</vt:lpstr>
      <vt:lpstr>HTML Line Breaks</vt:lpstr>
      <vt:lpstr>The HTML &lt;pre&gt; Element</vt:lpstr>
      <vt:lpstr>HTML Text Formatting</vt:lpstr>
      <vt:lpstr>HTML Formatting Elements</vt:lpstr>
      <vt:lpstr>HTML &lt;del&gt; Element</vt:lpstr>
      <vt:lpstr>HTML &lt;ins&gt; Element</vt:lpstr>
      <vt:lpstr>HTML &lt;blockquote&gt; for Quotations</vt:lpstr>
      <vt:lpstr>HTML &lt;q&gt; for Short Quotations</vt:lpstr>
      <vt:lpstr>HTML &lt;abbr&gt; for Abbreviations</vt:lpstr>
      <vt:lpstr>PowerPoint Presentation</vt:lpstr>
      <vt:lpstr>HTML &lt;address&gt; for Contact Information</vt:lpstr>
      <vt:lpstr>PowerPoint Presentation</vt:lpstr>
      <vt:lpstr>HTML &lt;cite&gt; for Work Title</vt:lpstr>
      <vt:lpstr>PowerPoint Presentation</vt:lpstr>
      <vt:lpstr>HTML &lt;bdo&gt; for Bi-Directional Override</vt:lpstr>
      <vt:lpstr>HTML Comments</vt:lpstr>
      <vt:lpstr>PowerPoint Presentation</vt:lpstr>
      <vt:lpstr>HTML Tables</vt:lpstr>
      <vt:lpstr>Example </vt:lpstr>
      <vt:lpstr>Table Cells</vt:lpstr>
      <vt:lpstr>Table Rows</vt:lpstr>
      <vt:lpstr>Table Headers</vt:lpstr>
      <vt:lpstr>PowerPoint Presentation</vt:lpstr>
      <vt:lpstr>How To Add a Border</vt:lpstr>
      <vt:lpstr>PowerPoint Presentation</vt:lpstr>
      <vt:lpstr>HTML Table Sizes</vt:lpstr>
      <vt:lpstr>PowerPoint Presentation</vt:lpstr>
      <vt:lpstr>PowerPoint Presentation</vt:lpstr>
      <vt:lpstr>PowerPoint Presentation</vt:lpstr>
      <vt:lpstr>PowerPoint Presentation</vt:lpstr>
      <vt:lpstr>PowerPoint Presentation</vt:lpstr>
      <vt:lpstr>HTML Table - Colspan</vt:lpstr>
      <vt:lpstr>PowerPoint Presentation</vt:lpstr>
      <vt:lpstr>HTML Table - Rowspan</vt:lpstr>
      <vt:lpstr>PowerPoint Presentation</vt:lpstr>
      <vt:lpstr>HTML Lists</vt:lpstr>
      <vt:lpstr>Unordered HTML List</vt:lpstr>
      <vt:lpstr>Ordered HTML List</vt:lpstr>
      <vt:lpstr>HTML Description Lists</vt:lpstr>
      <vt:lpstr>HTML List Tags</vt:lpstr>
      <vt:lpstr>HTML Forms</vt:lpstr>
      <vt:lpstr>The &lt;form&gt; Element</vt:lpstr>
      <vt:lpstr>The &lt;input&gt; Element</vt:lpstr>
      <vt:lpstr>PowerPoint Presentation</vt:lpstr>
      <vt:lpstr>Text Fields</vt:lpstr>
      <vt:lpstr>PowerPoint Presentation</vt:lpstr>
      <vt:lpstr>The &lt;label&gt; Element</vt:lpstr>
      <vt:lpstr>Radio Buttons</vt:lpstr>
      <vt:lpstr>PowerPoint Presentation</vt:lpstr>
      <vt:lpstr>Checkboxes</vt:lpstr>
      <vt:lpstr>PowerPoint Presentation</vt:lpstr>
      <vt:lpstr>The Submit Button</vt:lpstr>
      <vt:lpstr>PowerPoint Presentation</vt:lpstr>
      <vt:lpstr>The Name Attribute for &lt;input&gt;</vt:lpstr>
      <vt:lpstr>PowerPoint Presentation</vt:lpstr>
      <vt:lpstr>The Action Attribute</vt:lpstr>
      <vt:lpstr>PowerPoint Presentation</vt:lpstr>
      <vt:lpstr>The &lt;textarea&gt; Element</vt:lpstr>
      <vt:lpstr>PowerPoint Presentation</vt:lpstr>
      <vt:lpstr>The &lt;button&gt; Element</vt:lpstr>
      <vt:lpstr>The &lt;fieldset&gt; and &lt;legend&gt; Elements</vt:lpstr>
      <vt:lpstr>PowerPoint Presentation</vt:lpstr>
      <vt:lpstr>PowerPoint Presentation</vt:lpstr>
      <vt:lpstr>The &lt;datalist&gt; Element</vt:lpstr>
      <vt:lpstr>PowerPoint Presentation</vt:lpstr>
      <vt:lpstr>The &lt;output&gt; Element</vt:lpstr>
      <vt:lpstr>PowerPoint Presentation</vt:lpstr>
      <vt:lpstr>PowerPoint Presentation</vt:lpstr>
      <vt:lpstr>Other Elements</vt:lpstr>
      <vt:lpstr>HTML Input Types</vt:lpstr>
      <vt:lpstr>PowerPoint Presentation</vt:lpstr>
      <vt:lpstr>Input Restrictions</vt:lpstr>
      <vt:lpstr>PowerPoint Presentation</vt:lpstr>
      <vt:lpstr>HTML Form Attributes</vt:lpstr>
      <vt:lpstr>The formenctype Attribute</vt:lpstr>
      <vt:lpstr>PowerPoint Presentation</vt:lpstr>
      <vt:lpstr>Submitted as Multipart/form-data</vt:lpstr>
      <vt:lpstr>The Method Attribute</vt:lpstr>
      <vt:lpstr>PowerPoint Presentation</vt:lpstr>
      <vt:lpstr>PowerPoint Presentation</vt:lpstr>
      <vt:lpstr>PowerPoint Presentation</vt:lpstr>
      <vt:lpstr>The Action Attribute</vt:lpstr>
      <vt:lpstr>PowerPoint Presentation</vt:lpstr>
      <vt:lpstr>The Target Attribute</vt:lpstr>
      <vt:lpstr>PowerPoint Presentation</vt:lpstr>
      <vt:lpstr>The Autocomplete Attribute</vt:lpstr>
      <vt:lpstr>The Novalidate Attribute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Admin</dc:creator>
  <cp:lastModifiedBy>Windows User</cp:lastModifiedBy>
  <cp:revision>43</cp:revision>
  <dcterms:created xsi:type="dcterms:W3CDTF">2006-08-16T00:00:00Z</dcterms:created>
  <dcterms:modified xsi:type="dcterms:W3CDTF">2022-12-15T08:43:52Z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0x010100770D36A108DC514DBD025B2520E56188</vt:lpwstr>
  </property>
</Properties>
</file>