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94" r:id="rId14"/>
    <p:sldId id="287" r:id="rId15"/>
    <p:sldId id="288" r:id="rId16"/>
    <p:sldId id="289" r:id="rId17"/>
    <p:sldId id="290" r:id="rId18"/>
    <p:sldId id="293" r:id="rId19"/>
    <p:sldId id="275" r:id="rId20"/>
    <p:sldId id="291" r:id="rId21"/>
    <p:sldId id="29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ash" initials="A" lastIdx="1" clrIdx="0">
    <p:extLst>
      <p:ext uri="{19B8F6BF-5375-455C-9EA6-DF929625EA0E}">
        <p15:presenceInfo xmlns:p15="http://schemas.microsoft.com/office/powerpoint/2012/main" userId="Ara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8" d="100"/>
          <a:sy n="88" d="100"/>
        </p:scale>
        <p:origin x="69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C306EF-C46D-4D38-9AF0-FDDF8AB138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87373-3B78-4A3B-A1EF-EE92D940CD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5CBC2-7661-4AFA-9C34-58C295967FD0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B5D67-0503-4ED0-8D99-7B033C4922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730E3-7AF8-415C-9875-F1C410A2F6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E1B33-7C96-458A-8056-20A18C73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31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74EA0-A016-4C8E-B31A-72DD6A7914F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3C7F1-3705-43E8-82EC-78E2FB03C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008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E685-E46B-4C64-9017-C29FCFA00327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2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666A-5F64-4B0D-8B21-BC035E7FB57D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4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29F-89C8-470B-AA89-9A388A91FCCF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11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C77C-D509-40C9-909E-C9A1433D958D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230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C77C-D509-40C9-909E-C9A1433D958D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21172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C77C-D509-40C9-909E-C9A1433D958D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907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EA12-AF2D-4971-8905-470CBB997757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8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40C9-FC52-46B5-8558-A026C2551471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6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A5AB-F466-4FF8-8BF2-F03AFE3F9CED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4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468-130D-4F28-A2BE-8D2CCCB3241D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1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C482-EEEF-4082-A1C3-789FCCC68DDB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9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7D46-BE79-4D36-B1E1-F4F5DD9D661F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0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C298-5531-4057-814F-3BCE2549D172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0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055A-87F7-4DB0-972F-831BCF32EE14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6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3DD2-01DE-4D69-8049-6B66F262163C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3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1165-29D3-40B9-B05E-76AE83DC4B45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0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DC77C-D509-40C9-909E-C9A1433D958D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6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25B9-0D4B-48E3-A917-8DBA0E077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146" y="1238343"/>
            <a:ext cx="7766936" cy="164630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Human Resource Analysis of AIC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D87EC-DACD-43A8-A2DA-EEB9793C6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494" y="3613253"/>
            <a:ext cx="7766936" cy="1096899"/>
          </a:xfrm>
        </p:spPr>
        <p:txBody>
          <a:bodyPr>
            <a:normAutofit/>
          </a:bodyPr>
          <a:lstStyle/>
          <a:p>
            <a:pPr lvl="1"/>
            <a:r>
              <a:rPr lang="en-US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By Arash </a:t>
            </a:r>
            <a:r>
              <a:rPr lang="en-US" sz="2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Aghagol</a:t>
            </a:r>
            <a:endParaRPr lang="en-US" sz="20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Image result for azarab industries">
            <a:extLst>
              <a:ext uri="{FF2B5EF4-FFF2-40B4-BE49-F238E27FC236}">
                <a16:creationId xmlns:a16="http://schemas.microsoft.com/office/drawing/2014/main" id="{06C5E51E-C72E-4271-8DE7-DCB4ACFF9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04" y="471015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51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40B6-9087-448B-9B11-79C6BEEA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Group I Leaves?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70F5-9529-4C99-9F63-FC6ABE94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Approximately 192 People</a:t>
            </a:r>
          </a:p>
          <a:p>
            <a:r>
              <a:rPr lang="en-US" dirty="0"/>
              <a:t>Long Working Hours (Median: 275 Vs 200 and Max&gt;300)</a:t>
            </a:r>
          </a:p>
          <a:p>
            <a:pPr lvl="1"/>
            <a:r>
              <a:rPr lang="en-US" dirty="0"/>
              <a:t>Work-Life was imbalance</a:t>
            </a:r>
          </a:p>
          <a:p>
            <a:r>
              <a:rPr lang="en-US" dirty="0"/>
              <a:t>Overloaded (6 projects Vs 4)</a:t>
            </a:r>
          </a:p>
          <a:p>
            <a:r>
              <a:rPr lang="en-US" dirty="0"/>
              <a:t>Low Salaries</a:t>
            </a:r>
          </a:p>
          <a:p>
            <a:pPr lvl="1"/>
            <a:r>
              <a:rPr lang="en-US" dirty="0"/>
              <a:t>57% Low Salary</a:t>
            </a:r>
          </a:p>
          <a:p>
            <a:pPr lvl="1"/>
            <a:r>
              <a:rPr lang="en-US" dirty="0"/>
              <a:t>40% Medium Salary</a:t>
            </a:r>
          </a:p>
          <a:p>
            <a:r>
              <a:rPr lang="en-US" dirty="0"/>
              <a:t>Result: Headhunted by rivals</a:t>
            </a:r>
          </a:p>
          <a:p>
            <a:endParaRPr lang="en-US" dirty="0"/>
          </a:p>
        </p:txBody>
      </p:sp>
      <p:pic>
        <p:nvPicPr>
          <p:cNvPr id="4" name="Picture 2" descr="Image result for azarab industries">
            <a:extLst>
              <a:ext uri="{FF2B5EF4-FFF2-40B4-BE49-F238E27FC236}">
                <a16:creationId xmlns:a16="http://schemas.microsoft.com/office/drawing/2014/main" id="{0A4F5705-A2A4-4865-9074-D8F33E41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04" y="471015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35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40B6-9087-448B-9B11-79C6BEEA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Group II Leaves?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70F5-9529-4C99-9F63-FC6ABE94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Approximately 670 People</a:t>
            </a:r>
          </a:p>
          <a:p>
            <a:r>
              <a:rPr lang="en-US" dirty="0"/>
              <a:t>Their working hours as well as number of projects were not extreme</a:t>
            </a:r>
          </a:p>
          <a:p>
            <a:r>
              <a:rPr lang="en-US" dirty="0"/>
              <a:t>Probably wanted to gain experience not interested to stay</a:t>
            </a:r>
          </a:p>
          <a:p>
            <a:r>
              <a:rPr lang="en-US" dirty="0"/>
              <a:t>Use firm reputation to find another job</a:t>
            </a:r>
          </a:p>
          <a:p>
            <a:endParaRPr lang="en-US" dirty="0"/>
          </a:p>
        </p:txBody>
      </p:sp>
      <p:pic>
        <p:nvPicPr>
          <p:cNvPr id="4" name="Picture 2" descr="Image result for azarab industries">
            <a:extLst>
              <a:ext uri="{FF2B5EF4-FFF2-40B4-BE49-F238E27FC236}">
                <a16:creationId xmlns:a16="http://schemas.microsoft.com/office/drawing/2014/main" id="{0A4F5705-A2A4-4865-9074-D8F33E41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04" y="471015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84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40B6-9087-448B-9B11-79C6BEEA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Group III Leaves?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70F5-9529-4C99-9F63-FC6ABE94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Approximately 789 People</a:t>
            </a:r>
          </a:p>
          <a:p>
            <a:r>
              <a:rPr lang="en-US" dirty="0"/>
              <a:t>Long Working Hours (Median: 245 Vs 200 and Max=300)</a:t>
            </a:r>
          </a:p>
          <a:p>
            <a:pPr lvl="1"/>
            <a:r>
              <a:rPr lang="en-US" dirty="0"/>
              <a:t>Work-Life was imbalance</a:t>
            </a:r>
          </a:p>
          <a:p>
            <a:r>
              <a:rPr lang="en-US" dirty="0"/>
              <a:t>Low Salaries</a:t>
            </a:r>
          </a:p>
          <a:p>
            <a:pPr lvl="1"/>
            <a:r>
              <a:rPr lang="en-US" dirty="0"/>
              <a:t>60% Low Salary</a:t>
            </a:r>
          </a:p>
          <a:p>
            <a:pPr lvl="1"/>
            <a:r>
              <a:rPr lang="en-US" dirty="0"/>
              <a:t>38% Medium Salary</a:t>
            </a:r>
          </a:p>
          <a:p>
            <a:r>
              <a:rPr lang="en-US" dirty="0"/>
              <a:t>Result: Headhunted by rivals</a:t>
            </a:r>
          </a:p>
          <a:p>
            <a:endParaRPr lang="en-US" dirty="0"/>
          </a:p>
        </p:txBody>
      </p:sp>
      <p:pic>
        <p:nvPicPr>
          <p:cNvPr id="4" name="Picture 2" descr="Image result for azarab industries">
            <a:extLst>
              <a:ext uri="{FF2B5EF4-FFF2-40B4-BE49-F238E27FC236}">
                <a16:creationId xmlns:a16="http://schemas.microsoft.com/office/drawing/2014/main" id="{0A4F5705-A2A4-4865-9074-D8F33E41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04" y="471015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70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40B6-9087-448B-9B11-79C6BEEA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these group got promotion?</a:t>
            </a:r>
          </a:p>
        </p:txBody>
      </p:sp>
      <p:pic>
        <p:nvPicPr>
          <p:cNvPr id="4" name="Picture 2" descr="Image result for azarab industries">
            <a:extLst>
              <a:ext uri="{FF2B5EF4-FFF2-40B4-BE49-F238E27FC236}">
                <a16:creationId xmlns:a16="http://schemas.microsoft.com/office/drawing/2014/main" id="{0A4F5705-A2A4-4865-9074-D8F33E41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04" y="471015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146381-A709-4D8C-BC56-BB6C18A01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585" y="1436497"/>
            <a:ext cx="6624829" cy="441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0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40B6-9087-448B-9B11-79C6BEEA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 Leaving Proportions</a:t>
            </a:r>
          </a:p>
        </p:txBody>
      </p:sp>
      <p:pic>
        <p:nvPicPr>
          <p:cNvPr id="4" name="Picture 2" descr="Image result for azarab industries">
            <a:extLst>
              <a:ext uri="{FF2B5EF4-FFF2-40B4-BE49-F238E27FC236}">
                <a16:creationId xmlns:a16="http://schemas.microsoft.com/office/drawing/2014/main" id="{0A4F5705-A2A4-4865-9074-D8F33E41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04" y="471015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396DD7B-541F-4E0D-B212-BEB800DC8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2925" y="1813719"/>
            <a:ext cx="6630257" cy="4420171"/>
          </a:xfrm>
        </p:spPr>
      </p:pic>
    </p:spTree>
    <p:extLst>
      <p:ext uri="{BB962C8B-B14F-4D97-AF65-F5344CB8AC3E}">
        <p14:creationId xmlns:p14="http://schemas.microsoft.com/office/powerpoint/2010/main" val="4075295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40B6-9087-448B-9B11-79C6BEEA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70F5-9529-4C99-9F63-FC6ABE94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Committing which error in prediction is more severe:</a:t>
            </a:r>
          </a:p>
          <a:p>
            <a:pPr lvl="1"/>
            <a:r>
              <a:rPr lang="en-US" dirty="0"/>
              <a:t>Predicting some people are going to leave while they don’t want</a:t>
            </a:r>
          </a:p>
          <a:p>
            <a:pPr lvl="1"/>
            <a:r>
              <a:rPr lang="en-US" dirty="0"/>
              <a:t>Predicting some people will stay while they actually leave</a:t>
            </a:r>
          </a:p>
          <a:p>
            <a:r>
              <a:rPr lang="en-US" dirty="0"/>
              <a:t>Because finding competent employees and training them are costly, the second is more severe </a:t>
            </a:r>
          </a:p>
          <a:p>
            <a:endParaRPr lang="en-US" dirty="0"/>
          </a:p>
        </p:txBody>
      </p:sp>
      <p:pic>
        <p:nvPicPr>
          <p:cNvPr id="4" name="Picture 2" descr="Image result for azarab industries">
            <a:extLst>
              <a:ext uri="{FF2B5EF4-FFF2-40B4-BE49-F238E27FC236}">
                <a16:creationId xmlns:a16="http://schemas.microsoft.com/office/drawing/2014/main" id="{0A4F5705-A2A4-4865-9074-D8F33E41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04" y="471015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25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40B6-9087-448B-9B11-79C6BEEA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70F5-9529-4C99-9F63-FC6ABE94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Modelling was done with 20 features</a:t>
            </a:r>
          </a:p>
          <a:p>
            <a:r>
              <a:rPr lang="en-US" dirty="0"/>
              <a:t>Variables reduction examined, no improvement</a:t>
            </a:r>
          </a:p>
          <a:p>
            <a:endParaRPr lang="en-US" dirty="0"/>
          </a:p>
        </p:txBody>
      </p:sp>
      <p:pic>
        <p:nvPicPr>
          <p:cNvPr id="4" name="Picture 2" descr="Image result for azarab industries">
            <a:extLst>
              <a:ext uri="{FF2B5EF4-FFF2-40B4-BE49-F238E27FC236}">
                <a16:creationId xmlns:a16="http://schemas.microsoft.com/office/drawing/2014/main" id="{0A4F5705-A2A4-4865-9074-D8F33E41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04" y="471015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110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40B6-9087-448B-9B11-79C6BEEA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metrics</a:t>
            </a:r>
          </a:p>
        </p:txBody>
      </p:sp>
      <p:pic>
        <p:nvPicPr>
          <p:cNvPr id="4" name="Picture 2" descr="Image result for azarab industries">
            <a:extLst>
              <a:ext uri="{FF2B5EF4-FFF2-40B4-BE49-F238E27FC236}">
                <a16:creationId xmlns:a16="http://schemas.microsoft.com/office/drawing/2014/main" id="{0A4F5705-A2A4-4865-9074-D8F33E41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04" y="471015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9819C9-DDA2-4AE2-91CB-40C22B501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493" y="1912784"/>
            <a:ext cx="5842698" cy="2046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C5D75E-AAAB-4DB7-B051-D677A551A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493" y="4232949"/>
            <a:ext cx="5842698" cy="204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82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azarab industries">
            <a:extLst>
              <a:ext uri="{FF2B5EF4-FFF2-40B4-BE49-F238E27FC236}">
                <a16:creationId xmlns:a16="http://schemas.microsoft.com/office/drawing/2014/main" id="{0A4F5705-A2A4-4865-9074-D8F33E41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04" y="471015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86B256C-DFCB-4AE0-842B-CCBE07B0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EA2B2E-F0E3-4068-AB03-5D2ACAC9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have left the company for following reasons:</a:t>
            </a:r>
          </a:p>
          <a:p>
            <a:pPr lvl="1"/>
            <a:r>
              <a:rPr lang="en-US" dirty="0"/>
              <a:t>Sheer majority no promotion</a:t>
            </a:r>
          </a:p>
          <a:p>
            <a:pPr lvl="1"/>
            <a:r>
              <a:rPr lang="en-US" dirty="0"/>
              <a:t>Low salary</a:t>
            </a:r>
          </a:p>
          <a:p>
            <a:pPr lvl="1"/>
            <a:r>
              <a:rPr lang="en-US" dirty="0"/>
              <a:t>High work load</a:t>
            </a:r>
          </a:p>
          <a:p>
            <a:pPr lvl="1"/>
            <a:r>
              <a:rPr lang="en-US" dirty="0"/>
              <a:t>Long working hours</a:t>
            </a:r>
          </a:p>
          <a:p>
            <a:r>
              <a:rPr lang="en-US" dirty="0"/>
              <a:t>A model has been developed for prediction with good reliability</a:t>
            </a:r>
          </a:p>
        </p:txBody>
      </p:sp>
    </p:spTree>
    <p:extLst>
      <p:ext uri="{BB962C8B-B14F-4D97-AF65-F5344CB8AC3E}">
        <p14:creationId xmlns:p14="http://schemas.microsoft.com/office/powerpoint/2010/main" val="169279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6F02918-2956-44FC-AD49-8A8C3E70E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352" y="1952624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FF0000"/>
                </a:solidFill>
              </a:rPr>
              <a:t>THANK YOU!</a:t>
            </a:r>
          </a:p>
          <a:p>
            <a:pPr marL="0" indent="0" algn="ctr">
              <a:buNone/>
            </a:pPr>
            <a:endParaRPr lang="en-US" sz="48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800" b="1" dirty="0">
                <a:solidFill>
                  <a:srgbClr val="FF0000"/>
                </a:solidFill>
              </a:rPr>
              <a:t>Questions?</a:t>
            </a:r>
          </a:p>
        </p:txBody>
      </p:sp>
      <p:pic>
        <p:nvPicPr>
          <p:cNvPr id="2050" name="Picture 2" descr="Image result for azarab industries">
            <a:extLst>
              <a:ext uri="{FF2B5EF4-FFF2-40B4-BE49-F238E27FC236}">
                <a16:creationId xmlns:a16="http://schemas.microsoft.com/office/drawing/2014/main" id="{7B7BD5BA-A398-441D-846C-249EAE242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295" y="470989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1487A34-E415-4B8A-8403-114378F9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5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40B6-9087-448B-9B11-79C6BEEA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70F5-9529-4C99-9F63-FC6ABE94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company has 10 different departments(IT, Sales, Marketing, …)</a:t>
            </a:r>
          </a:p>
          <a:p>
            <a:r>
              <a:rPr lang="en-US" dirty="0"/>
              <a:t>For each person there is a record in the HR department, and they track various data about employees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Image result for azarab industries">
            <a:extLst>
              <a:ext uri="{FF2B5EF4-FFF2-40B4-BE49-F238E27FC236}">
                <a16:creationId xmlns:a16="http://schemas.microsoft.com/office/drawing/2014/main" id="{0A4F5705-A2A4-4865-9074-D8F33E41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04" y="471015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022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40B6-9087-448B-9B11-79C6BEEA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4" name="Picture 2" descr="Image result for azarab industries">
            <a:extLst>
              <a:ext uri="{FF2B5EF4-FFF2-40B4-BE49-F238E27FC236}">
                <a16:creationId xmlns:a16="http://schemas.microsoft.com/office/drawing/2014/main" id="{0A4F5705-A2A4-4865-9074-D8F33E41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04" y="471015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D031E-D831-43C2-870B-4ECA981A3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1599783"/>
            <a:ext cx="6951161" cy="46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90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40B6-9087-448B-9B11-79C6BEEA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4" name="Picture 2" descr="Image result for azarab industries">
            <a:extLst>
              <a:ext uri="{FF2B5EF4-FFF2-40B4-BE49-F238E27FC236}">
                <a16:creationId xmlns:a16="http://schemas.microsoft.com/office/drawing/2014/main" id="{0A4F5705-A2A4-4865-9074-D8F33E41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04" y="471015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5F5956-9FE5-40DD-98F6-57AD8EC48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14" y="1599783"/>
            <a:ext cx="6951161" cy="46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4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40B6-9087-448B-9B11-79C6BEEA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HR Department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70F5-9529-4C99-9F63-FC6ABE94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Satisfaction (0 to1)</a:t>
            </a:r>
          </a:p>
          <a:p>
            <a:r>
              <a:rPr lang="en-US" dirty="0"/>
              <a:t>Evaluation (0 to1)</a:t>
            </a:r>
          </a:p>
          <a:p>
            <a:r>
              <a:rPr lang="en-US" dirty="0"/>
              <a:t>Number of project currently involved (2 to 7)</a:t>
            </a:r>
          </a:p>
          <a:p>
            <a:r>
              <a:rPr lang="en-US" dirty="0"/>
              <a:t>Average monthly hours (96 to 310 hours)</a:t>
            </a:r>
          </a:p>
          <a:p>
            <a:r>
              <a:rPr lang="en-US" dirty="0"/>
              <a:t>Work experience in the company (2 to 10 years)</a:t>
            </a:r>
          </a:p>
          <a:p>
            <a:r>
              <a:rPr lang="en-US" dirty="0"/>
              <a:t>Salary level</a:t>
            </a:r>
          </a:p>
          <a:p>
            <a:r>
              <a:rPr lang="en-US" dirty="0"/>
              <a:t>Whether they have work accident and promotion</a:t>
            </a:r>
          </a:p>
          <a:p>
            <a:r>
              <a:rPr lang="en-US" dirty="0"/>
              <a:t>Whether they have left the company or not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Image result for azarab industries">
            <a:extLst>
              <a:ext uri="{FF2B5EF4-FFF2-40B4-BE49-F238E27FC236}">
                <a16:creationId xmlns:a16="http://schemas.microsoft.com/office/drawing/2014/main" id="{0A4F5705-A2A4-4865-9074-D8F33E41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04" y="471015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98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40B6-9087-448B-9B11-79C6BEEA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70F5-9529-4C99-9F63-FC6ABE94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people leave the company?</a:t>
            </a:r>
          </a:p>
          <a:p>
            <a:pPr lvl="1"/>
            <a:r>
              <a:rPr lang="en-US" dirty="0"/>
              <a:t>Quantity</a:t>
            </a:r>
          </a:p>
          <a:p>
            <a:pPr lvl="1"/>
            <a:r>
              <a:rPr lang="en-US" dirty="0"/>
              <a:t>Distribution</a:t>
            </a:r>
          </a:p>
          <a:p>
            <a:pPr lvl="1"/>
            <a:r>
              <a:rPr lang="en-US" dirty="0"/>
              <a:t>Pattern</a:t>
            </a:r>
          </a:p>
          <a:p>
            <a:r>
              <a:rPr lang="en-US" dirty="0"/>
              <a:t>A model to predict the employee who is going to leave the firm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Image result for azarab industries">
            <a:extLst>
              <a:ext uri="{FF2B5EF4-FFF2-40B4-BE49-F238E27FC236}">
                <a16:creationId xmlns:a16="http://schemas.microsoft.com/office/drawing/2014/main" id="{0A4F5705-A2A4-4865-9074-D8F33E41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04" y="471015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02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40B6-9087-448B-9B11-79C6BEEA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General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70F5-9529-4C99-9F63-FC6ABE94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medians:</a:t>
            </a:r>
          </a:p>
          <a:p>
            <a:pPr lvl="1"/>
            <a:r>
              <a:rPr lang="en-US" dirty="0"/>
              <a:t>Satisfaction (0.64)</a:t>
            </a:r>
          </a:p>
          <a:p>
            <a:pPr lvl="1"/>
            <a:r>
              <a:rPr lang="en-US" dirty="0"/>
              <a:t>Evaluation (0.72)</a:t>
            </a:r>
          </a:p>
          <a:p>
            <a:pPr lvl="1"/>
            <a:r>
              <a:rPr lang="en-US" dirty="0"/>
              <a:t>Number of project currently involved (4)</a:t>
            </a:r>
          </a:p>
          <a:p>
            <a:pPr lvl="1"/>
            <a:r>
              <a:rPr lang="en-US" dirty="0"/>
              <a:t>Average monthly hours (200)</a:t>
            </a:r>
          </a:p>
          <a:p>
            <a:pPr lvl="1"/>
            <a:r>
              <a:rPr lang="en-US" dirty="0"/>
              <a:t>Work experience in the company (3)</a:t>
            </a:r>
          </a:p>
          <a:p>
            <a:r>
              <a:rPr lang="en-US" dirty="0"/>
              <a:t>Total employee records: 14999</a:t>
            </a:r>
          </a:p>
          <a:p>
            <a:pPr lvl="1"/>
            <a:r>
              <a:rPr lang="en-US" dirty="0"/>
              <a:t>11428 stay (76%)</a:t>
            </a:r>
          </a:p>
          <a:p>
            <a:pPr lvl="1"/>
            <a:r>
              <a:rPr lang="en-US" dirty="0"/>
              <a:t>3571 left (24%)</a:t>
            </a:r>
          </a:p>
        </p:txBody>
      </p:sp>
      <p:pic>
        <p:nvPicPr>
          <p:cNvPr id="4" name="Picture 2" descr="Image result for azarab industries">
            <a:extLst>
              <a:ext uri="{FF2B5EF4-FFF2-40B4-BE49-F238E27FC236}">
                <a16:creationId xmlns:a16="http://schemas.microsoft.com/office/drawing/2014/main" id="{0A4F5705-A2A4-4865-9074-D8F33E41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04" y="471015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32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40B6-9087-448B-9B11-79C6BEEA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</a:t>
            </a:r>
          </a:p>
        </p:txBody>
      </p:sp>
      <p:pic>
        <p:nvPicPr>
          <p:cNvPr id="4" name="Picture 2" descr="Image result for azarab industries">
            <a:extLst>
              <a:ext uri="{FF2B5EF4-FFF2-40B4-BE49-F238E27FC236}">
                <a16:creationId xmlns:a16="http://schemas.microsoft.com/office/drawing/2014/main" id="{0A4F5705-A2A4-4865-9074-D8F33E41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04" y="471015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87EB8F1-1BDA-49ED-801D-3B2CF84F9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7" b="79324"/>
          <a:stretch/>
        </p:blipFill>
        <p:spPr bwMode="auto">
          <a:xfrm>
            <a:off x="2592925" y="1731694"/>
            <a:ext cx="6746308" cy="403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05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40B6-9087-448B-9B11-79C6BEEA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Comparison</a:t>
            </a:r>
          </a:p>
        </p:txBody>
      </p:sp>
      <p:pic>
        <p:nvPicPr>
          <p:cNvPr id="4" name="Picture 2" descr="Image result for azarab industries">
            <a:extLst>
              <a:ext uri="{FF2B5EF4-FFF2-40B4-BE49-F238E27FC236}">
                <a16:creationId xmlns:a16="http://schemas.microsoft.com/office/drawing/2014/main" id="{0A4F5705-A2A4-4865-9074-D8F33E41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04" y="471015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CBB3AE-40FF-474B-88D9-56076D7B8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175" y="1905000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8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40B6-9087-448B-9B11-79C6BEEA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find patterns in leavers?</a:t>
            </a:r>
          </a:p>
        </p:txBody>
      </p:sp>
      <p:pic>
        <p:nvPicPr>
          <p:cNvPr id="4" name="Picture 2" descr="Image result for azarab industries">
            <a:extLst>
              <a:ext uri="{FF2B5EF4-FFF2-40B4-BE49-F238E27FC236}">
                <a16:creationId xmlns:a16="http://schemas.microsoft.com/office/drawing/2014/main" id="{0A4F5705-A2A4-4865-9074-D8F33E41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04" y="471015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AEFF6C-F1E0-41F4-BAF5-CBAC658C7EEE}"/>
              </a:ext>
            </a:extLst>
          </p:cNvPr>
          <p:cNvGrpSpPr/>
          <p:nvPr/>
        </p:nvGrpSpPr>
        <p:grpSpPr>
          <a:xfrm>
            <a:off x="2783471" y="1626287"/>
            <a:ext cx="6625057" cy="4416704"/>
            <a:chOff x="2783471" y="1626287"/>
            <a:chExt cx="6625057" cy="44167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F3B869-F309-4E5A-9DC4-F414488A1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3471" y="1626287"/>
              <a:ext cx="6625057" cy="4416704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ABC7C1-4563-4F84-A6AB-7F6C6DBEF353}"/>
                </a:ext>
              </a:extLst>
            </p:cNvPr>
            <p:cNvGrpSpPr/>
            <p:nvPr/>
          </p:nvGrpSpPr>
          <p:grpSpPr>
            <a:xfrm>
              <a:off x="3697357" y="2078731"/>
              <a:ext cx="4744277" cy="2737438"/>
              <a:chOff x="3697357" y="2078731"/>
              <a:chExt cx="4744277" cy="273743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DD8017-14D6-4DA0-8B5F-088027B24E55}"/>
                  </a:ext>
                </a:extLst>
              </p:cNvPr>
              <p:cNvSpPr txBox="1"/>
              <p:nvPr/>
            </p:nvSpPr>
            <p:spPr>
              <a:xfrm>
                <a:off x="3697357" y="2338079"/>
                <a:ext cx="1855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2DFCA0-9E74-4C25-A365-5EE1B23F175E}"/>
                  </a:ext>
                </a:extLst>
              </p:cNvPr>
              <p:cNvSpPr txBox="1"/>
              <p:nvPr/>
            </p:nvSpPr>
            <p:spPr>
              <a:xfrm>
                <a:off x="5340625" y="4169838"/>
                <a:ext cx="7553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9778C9-1748-4EEE-833F-4F017AE0D961}"/>
                  </a:ext>
                </a:extLst>
              </p:cNvPr>
              <p:cNvSpPr txBox="1"/>
              <p:nvPr/>
            </p:nvSpPr>
            <p:spPr>
              <a:xfrm>
                <a:off x="7692887" y="2078731"/>
                <a:ext cx="7487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139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40B6-9087-448B-9B11-79C6BEEA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find patterns in leavers?</a:t>
            </a:r>
          </a:p>
        </p:txBody>
      </p:sp>
      <p:pic>
        <p:nvPicPr>
          <p:cNvPr id="4" name="Picture 2" descr="Image result for azarab industries">
            <a:extLst>
              <a:ext uri="{FF2B5EF4-FFF2-40B4-BE49-F238E27FC236}">
                <a16:creationId xmlns:a16="http://schemas.microsoft.com/office/drawing/2014/main" id="{0A4F5705-A2A4-4865-9074-D8F33E41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04" y="471015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140A5B0-4E4B-42EF-A8E7-893E6ED01993}"/>
              </a:ext>
            </a:extLst>
          </p:cNvPr>
          <p:cNvGrpSpPr/>
          <p:nvPr/>
        </p:nvGrpSpPr>
        <p:grpSpPr>
          <a:xfrm>
            <a:off x="2783585" y="1580516"/>
            <a:ext cx="6624828" cy="4416552"/>
            <a:chOff x="2783585" y="1580516"/>
            <a:chExt cx="6624828" cy="44165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F43F408-A627-47F5-97DE-49ADCF77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3585" y="1580516"/>
              <a:ext cx="6624828" cy="4416552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ABC7C1-4563-4F84-A6AB-7F6C6DBEF353}"/>
                </a:ext>
              </a:extLst>
            </p:cNvPr>
            <p:cNvGrpSpPr/>
            <p:nvPr/>
          </p:nvGrpSpPr>
          <p:grpSpPr>
            <a:xfrm>
              <a:off x="3750365" y="2067922"/>
              <a:ext cx="4664764" cy="2748247"/>
              <a:chOff x="3750365" y="2067922"/>
              <a:chExt cx="4664764" cy="274824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DD8017-14D6-4DA0-8B5F-088027B24E55}"/>
                  </a:ext>
                </a:extLst>
              </p:cNvPr>
              <p:cNvSpPr txBox="1"/>
              <p:nvPr/>
            </p:nvSpPr>
            <p:spPr>
              <a:xfrm>
                <a:off x="3750365" y="2067922"/>
                <a:ext cx="1855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2DFCA0-9E74-4C25-A365-5EE1B23F175E}"/>
                  </a:ext>
                </a:extLst>
              </p:cNvPr>
              <p:cNvSpPr txBox="1"/>
              <p:nvPr/>
            </p:nvSpPr>
            <p:spPr>
              <a:xfrm>
                <a:off x="5340625" y="4169838"/>
                <a:ext cx="7553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9778C9-1748-4EEE-833F-4F017AE0D961}"/>
                  </a:ext>
                </a:extLst>
              </p:cNvPr>
              <p:cNvSpPr txBox="1"/>
              <p:nvPr/>
            </p:nvSpPr>
            <p:spPr>
              <a:xfrm>
                <a:off x="7666382" y="2538240"/>
                <a:ext cx="7487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09126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969</TotalTime>
  <Words>435</Words>
  <Application>Microsoft Office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Wingdings 3</vt:lpstr>
      <vt:lpstr>Wisp</vt:lpstr>
      <vt:lpstr>Human Resource Analysis of AIC</vt:lpstr>
      <vt:lpstr>Company Overview</vt:lpstr>
      <vt:lpstr>What HR Department Track</vt:lpstr>
      <vt:lpstr>Questions</vt:lpstr>
      <vt:lpstr>Some General Stats</vt:lpstr>
      <vt:lpstr>Distributions</vt:lpstr>
      <vt:lpstr>Distributions Comparison</vt:lpstr>
      <vt:lpstr>Can we find patterns in leavers?</vt:lpstr>
      <vt:lpstr>Can we find patterns in leavers?</vt:lpstr>
      <vt:lpstr>Why Group I Leaves? </vt:lpstr>
      <vt:lpstr>Why Group II Leaves? </vt:lpstr>
      <vt:lpstr>Why Group III Leaves? </vt:lpstr>
      <vt:lpstr>Do these group got promotion?</vt:lpstr>
      <vt:lpstr>Dept Leaving Proportions</vt:lpstr>
      <vt:lpstr>Prediction</vt:lpstr>
      <vt:lpstr>Final model metrics</vt:lpstr>
      <vt:lpstr>Final model metrics</vt:lpstr>
      <vt:lpstr>Summary</vt:lpstr>
      <vt:lpstr>PowerPoint Presentation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Arash</dc:creator>
  <cp:lastModifiedBy>Arash Aghagol</cp:lastModifiedBy>
  <cp:revision>156</cp:revision>
  <dcterms:created xsi:type="dcterms:W3CDTF">2019-10-31T22:30:26Z</dcterms:created>
  <dcterms:modified xsi:type="dcterms:W3CDTF">2019-12-03T13:56:54Z</dcterms:modified>
</cp:coreProperties>
</file>