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6" r:id="rId5"/>
    <p:sldId id="325" r:id="rId6"/>
    <p:sldId id="328" r:id="rId7"/>
    <p:sldId id="329" r:id="rId8"/>
    <p:sldId id="319" r:id="rId9"/>
    <p:sldId id="321" r:id="rId10"/>
    <p:sldId id="320" r:id="rId11"/>
    <p:sldId id="312" r:id="rId12"/>
    <p:sldId id="292" r:id="rId13"/>
    <p:sldId id="306" r:id="rId14"/>
    <p:sldId id="307" r:id="rId15"/>
    <p:sldId id="313" r:id="rId16"/>
    <p:sldId id="316" r:id="rId17"/>
    <p:sldId id="28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325"/>
            <p14:sldId id="328"/>
            <p14:sldId id="329"/>
          </p14:sldIdLst>
        </p14:section>
        <p14:section name="Design, Morph, Annotate, Work Together, Tell Me" id="{B9B51309-D148-4332-87C2-07BE32FBCA3B}">
          <p14:sldIdLst>
            <p14:sldId id="319"/>
            <p14:sldId id="321"/>
            <p14:sldId id="320"/>
            <p14:sldId id="312"/>
            <p14:sldId id="292"/>
            <p14:sldId id="306"/>
            <p14:sldId id="307"/>
            <p14:sldId id="313"/>
            <p14:sldId id="316"/>
          </p14:sldIdLst>
        </p14:section>
        <p14:section name="Learn More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B183"/>
    <a:srgbClr val="A6A6A6"/>
    <a:srgbClr val="D6DCE5"/>
    <a:srgbClr val="F5F5F5"/>
    <a:srgbClr val="F2F2F2"/>
    <a:srgbClr val="EDEDED"/>
    <a:srgbClr val="D24726"/>
    <a:srgbClr val="DD462F"/>
    <a:srgbClr val="404040"/>
    <a:srgbClr val="FF9B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42" autoAdjust="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8/27/2019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8/27/2019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aseline="0" dirty="0"/>
              <a:t>Slide Show mode, select the arrows to visit links.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FE2CDD-6B17-42DF-8F39-F809B1D980AD}"/>
              </a:ext>
            </a:extLst>
          </p:cNvPr>
          <p:cNvSpPr/>
          <p:nvPr userDrawn="1"/>
        </p:nvSpPr>
        <p:spPr>
          <a:xfrm>
            <a:off x="9661361" y="6260961"/>
            <a:ext cx="20091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srgbClr val="F5F5F5"/>
                </a:solidFill>
              </a:rPr>
              <a:t>Prepared by Nadia Lechner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8/27/2019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893649-A683-4582-99BB-C04070F333F6}"/>
              </a:ext>
            </a:extLst>
          </p:cNvPr>
          <p:cNvSpPr/>
          <p:nvPr userDrawn="1"/>
        </p:nvSpPr>
        <p:spPr>
          <a:xfrm>
            <a:off x="9996013" y="6365654"/>
            <a:ext cx="17187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Prepared by Nadia Lechner</a:t>
            </a: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4F773F-869F-489C-AE32-5DAB5273F8FD}"/>
              </a:ext>
            </a:extLst>
          </p:cNvPr>
          <p:cNvSpPr/>
          <p:nvPr userDrawn="1"/>
        </p:nvSpPr>
        <p:spPr>
          <a:xfrm>
            <a:off x="9661361" y="6260961"/>
            <a:ext cx="20091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Prepared by Nadia Lechner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1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r" defTabSz="914400" rtl="1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r" defTabSz="914400" rtl="1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r" defTabSz="914400" rtl="1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r" defTabSz="914400" rtl="1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r" defTabSz="914400" rtl="1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r" defTabSz="914400" rtl="1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r" defTabSz="914400" rtl="1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r" defTabSz="914400" rtl="1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r" defTabSz="914400" rtl="1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Customers Segmentation by RFM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E0A2FF-B348-41DB-B4B4-73CE4F95AF59}"/>
              </a:ext>
            </a:extLst>
          </p:cNvPr>
          <p:cNvSpPr txBox="1"/>
          <p:nvPr/>
        </p:nvSpPr>
        <p:spPr>
          <a:xfrm>
            <a:off x="506962" y="1595534"/>
            <a:ext cx="332791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+mj-lt"/>
              </a:rPr>
              <a:t>a brief introduction to</a:t>
            </a:r>
            <a:endParaRPr lang="he-IL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6" y="448056"/>
            <a:ext cx="10082478" cy="640080"/>
          </a:xfrm>
        </p:spPr>
        <p:txBody>
          <a:bodyPr>
            <a:normAutofit/>
          </a:bodyPr>
          <a:lstStyle/>
          <a:p>
            <a:pPr rt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RFM segments – 12 months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ending on March 31, 2019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8352FA6-5949-4CDB-BEAA-59D897D619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072071"/>
              </p:ext>
            </p:extLst>
          </p:nvPr>
        </p:nvGraphicFramePr>
        <p:xfrm>
          <a:off x="618444" y="1929384"/>
          <a:ext cx="10963654" cy="4160034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913582">
                  <a:extLst>
                    <a:ext uri="{9D8B030D-6E8A-4147-A177-3AD203B41FA5}">
                      <a16:colId xmlns:a16="http://schemas.microsoft.com/office/drawing/2014/main" val="1850124756"/>
                    </a:ext>
                  </a:extLst>
                </a:gridCol>
                <a:gridCol w="913582">
                  <a:extLst>
                    <a:ext uri="{9D8B030D-6E8A-4147-A177-3AD203B41FA5}">
                      <a16:colId xmlns:a16="http://schemas.microsoft.com/office/drawing/2014/main" val="489180249"/>
                    </a:ext>
                  </a:extLst>
                </a:gridCol>
                <a:gridCol w="913582">
                  <a:extLst>
                    <a:ext uri="{9D8B030D-6E8A-4147-A177-3AD203B41FA5}">
                      <a16:colId xmlns:a16="http://schemas.microsoft.com/office/drawing/2014/main" val="4198159146"/>
                    </a:ext>
                  </a:extLst>
                </a:gridCol>
                <a:gridCol w="913582">
                  <a:extLst>
                    <a:ext uri="{9D8B030D-6E8A-4147-A177-3AD203B41FA5}">
                      <a16:colId xmlns:a16="http://schemas.microsoft.com/office/drawing/2014/main" val="248211082"/>
                    </a:ext>
                  </a:extLst>
                </a:gridCol>
                <a:gridCol w="913582">
                  <a:extLst>
                    <a:ext uri="{9D8B030D-6E8A-4147-A177-3AD203B41FA5}">
                      <a16:colId xmlns:a16="http://schemas.microsoft.com/office/drawing/2014/main" val="993300562"/>
                    </a:ext>
                  </a:extLst>
                </a:gridCol>
                <a:gridCol w="913582">
                  <a:extLst>
                    <a:ext uri="{9D8B030D-6E8A-4147-A177-3AD203B41FA5}">
                      <a16:colId xmlns:a16="http://schemas.microsoft.com/office/drawing/2014/main" val="386903301"/>
                    </a:ext>
                  </a:extLst>
                </a:gridCol>
                <a:gridCol w="913582">
                  <a:extLst>
                    <a:ext uri="{9D8B030D-6E8A-4147-A177-3AD203B41FA5}">
                      <a16:colId xmlns:a16="http://schemas.microsoft.com/office/drawing/2014/main" val="1449563178"/>
                    </a:ext>
                  </a:extLst>
                </a:gridCol>
                <a:gridCol w="913582">
                  <a:extLst>
                    <a:ext uri="{9D8B030D-6E8A-4147-A177-3AD203B41FA5}">
                      <a16:colId xmlns:a16="http://schemas.microsoft.com/office/drawing/2014/main" val="3727479969"/>
                    </a:ext>
                  </a:extLst>
                </a:gridCol>
                <a:gridCol w="802454">
                  <a:extLst>
                    <a:ext uri="{9D8B030D-6E8A-4147-A177-3AD203B41FA5}">
                      <a16:colId xmlns:a16="http://schemas.microsoft.com/office/drawing/2014/main" val="1609102222"/>
                    </a:ext>
                  </a:extLst>
                </a:gridCol>
                <a:gridCol w="886408">
                  <a:extLst>
                    <a:ext uri="{9D8B030D-6E8A-4147-A177-3AD203B41FA5}">
                      <a16:colId xmlns:a16="http://schemas.microsoft.com/office/drawing/2014/main" val="5381827"/>
                    </a:ext>
                  </a:extLst>
                </a:gridCol>
                <a:gridCol w="1966136">
                  <a:extLst>
                    <a:ext uri="{9D8B030D-6E8A-4147-A177-3AD203B41FA5}">
                      <a16:colId xmlns:a16="http://schemas.microsoft.com/office/drawing/2014/main" val="1711455027"/>
                    </a:ext>
                  </a:extLst>
                </a:gridCol>
              </a:tblGrid>
              <a:tr h="6126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average profit </a:t>
                      </a:r>
                    </a:p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(NIS)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average basket </a:t>
                      </a:r>
                    </a:p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(NIS)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average recency (days)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average frequency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transactions</a:t>
                      </a:r>
                    </a:p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transactions</a:t>
                      </a:r>
                    </a:p>
                    <a:p>
                      <a:pPr algn="ctr" fontAlgn="b"/>
                      <a:endParaRPr lang="en-US" sz="11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gross amount</a:t>
                      </a:r>
                      <a:endParaRPr lang="he-IL" sz="11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algn="ctr" fontAlgn="b"/>
                      <a:r>
                        <a:rPr lang="he-IL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%</a:t>
                      </a:r>
                      <a:endParaRPr lang="en-US" sz="11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gross amount </a:t>
                      </a:r>
                    </a:p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(NIS)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customers </a:t>
                      </a:r>
                    </a:p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customers</a:t>
                      </a:r>
                    </a:p>
                    <a:p>
                      <a:pPr algn="ctr" fontAlgn="b"/>
                      <a:endParaRPr lang="en-US" sz="11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segment</a:t>
                      </a:r>
                    </a:p>
                    <a:p>
                      <a:pPr marL="0" algn="ctr" defTabSz="914400" rtl="0" eaLnBrk="1" fontAlgn="b" latinLnBrk="0" hangingPunct="1"/>
                      <a:endParaRPr lang="en-US" sz="11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833" marR="8833" marT="8833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451363"/>
                  </a:ext>
                </a:extLst>
              </a:tr>
              <a:tr h="394154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224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13.1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47%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80,968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45%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2,860,016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15%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5,610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lvl="0" algn="l" rtl="0" fontAlgn="b"/>
                      <a:r>
                        <a:rPr lang="en-US" sz="1200" b="1" kern="1200" dirty="0">
                          <a:solidFill>
                            <a:srgbClr val="D24726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Platinum</a:t>
                      </a:r>
                    </a:p>
                  </a:txBody>
                  <a:tcPr marL="8833" marR="8833" marT="8833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272661"/>
                  </a:ext>
                </a:extLst>
              </a:tr>
              <a:tr h="394154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7.1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9%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15,997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261,815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7%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2,558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lvl="0" algn="l" rtl="0" fontAlgn="b"/>
                      <a:r>
                        <a:rPr lang="en-US" sz="1200" b="1" kern="1200" dirty="0">
                          <a:solidFill>
                            <a:srgbClr val="D24726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Gold</a:t>
                      </a:r>
                    </a:p>
                  </a:txBody>
                  <a:tcPr marL="8833" marR="8833" marT="8833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667343"/>
                  </a:ext>
                </a:extLst>
              </a:tr>
              <a:tr h="394154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228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4.0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11%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18,390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11%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723,563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12%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4,544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lvl="0" algn="l" rtl="0" fontAlgn="b"/>
                      <a:r>
                        <a:rPr lang="en-US" sz="1200" b="1" kern="1200" dirty="0">
                          <a:solidFill>
                            <a:srgbClr val="D24726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Silver</a:t>
                      </a:r>
                    </a:p>
                  </a:txBody>
                  <a:tcPr marL="8833" marR="8833" marT="8833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336959"/>
                  </a:ext>
                </a:extLst>
              </a:tr>
              <a:tr h="394154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263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1.0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17%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28,440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21%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1,309,922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33%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12,508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lvl="0" algn="l" rtl="0" fontAlgn="b"/>
                      <a:r>
                        <a:rPr lang="en-US" sz="1200" b="1" kern="1200">
                          <a:solidFill>
                            <a:srgbClr val="D24726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One-timers</a:t>
                      </a:r>
                      <a:endParaRPr lang="en-US" sz="1200" b="1" kern="1200" dirty="0">
                        <a:solidFill>
                          <a:srgbClr val="D24726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833" marR="8833" marT="8833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319014"/>
                  </a:ext>
                </a:extLst>
              </a:tr>
              <a:tr h="394154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320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224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8.4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1,670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139,238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887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lvl="0" algn="l" rtl="0" fontAlgn="b"/>
                      <a:r>
                        <a:rPr lang="en-US" sz="12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Churn-signal </a:t>
                      </a:r>
                      <a:r>
                        <a:rPr lang="en-US" sz="1200" b="1" kern="1200" dirty="0">
                          <a:solidFill>
                            <a:srgbClr val="D24726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Platinum</a:t>
                      </a:r>
                    </a:p>
                  </a:txBody>
                  <a:tcPr marL="8833" marR="8833" marT="8833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902270"/>
                  </a:ext>
                </a:extLst>
              </a:tr>
              <a:tr h="394154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225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6.6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1,306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22,413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919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lvl="0" algn="l" rtl="0" fontAlgn="b"/>
                      <a:r>
                        <a:rPr lang="en-US" sz="12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Churn-signal </a:t>
                      </a:r>
                      <a:r>
                        <a:rPr lang="en-US" sz="1200" b="1" kern="1200" dirty="0">
                          <a:solidFill>
                            <a:srgbClr val="D24726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Gold</a:t>
                      </a:r>
                    </a:p>
                  </a:txBody>
                  <a:tcPr marL="8833" marR="8833" marT="8833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175959"/>
                  </a:ext>
                </a:extLst>
              </a:tr>
              <a:tr h="394154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222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243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4.0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5,426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228,313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5%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1,951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lvl="0" algn="l" rtl="0" fontAlgn="b"/>
                      <a:r>
                        <a:rPr lang="en-US" sz="12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Churn-signal </a:t>
                      </a:r>
                      <a:r>
                        <a:rPr lang="en-US" sz="1200" b="1" kern="1200" dirty="0">
                          <a:solidFill>
                            <a:srgbClr val="D24726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Silver</a:t>
                      </a:r>
                    </a:p>
                  </a:txBody>
                  <a:tcPr marL="8833" marR="8833" marT="8833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716612"/>
                  </a:ext>
                </a:extLst>
              </a:tr>
              <a:tr h="394154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245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262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1.0</a:t>
                      </a:r>
                      <a:endParaRPr lang="he-IL" sz="105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11%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18,388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12%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790,198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23%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8,487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lvl="0" algn="l" rtl="0" fontAlgn="b"/>
                      <a:r>
                        <a:rPr lang="en-US" sz="12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Churn-signal </a:t>
                      </a:r>
                      <a:r>
                        <a:rPr lang="en-US" sz="1200" b="1" kern="1200" dirty="0">
                          <a:solidFill>
                            <a:srgbClr val="D24726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One-timers</a:t>
                      </a:r>
                    </a:p>
                  </a:txBody>
                  <a:tcPr marL="8833" marR="8833" marT="8833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396922"/>
                  </a:ext>
                </a:extLst>
              </a:tr>
              <a:tr h="394154">
                <a:tc>
                  <a:txBody>
                    <a:bodyPr/>
                    <a:lstStyle/>
                    <a:p>
                      <a:pPr algn="ctr" fontAlgn="b"/>
                      <a:r>
                        <a:rPr lang="he-IL" sz="105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05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262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05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153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05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2.2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05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100%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170,584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05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100%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6,335,477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05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100%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37,464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lvl="0" algn="l" rtl="0" fontAlgn="b"/>
                      <a:r>
                        <a:rPr lang="en-US" sz="12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Total</a:t>
                      </a:r>
                    </a:p>
                  </a:txBody>
                  <a:tcPr marL="8833" marR="8833" marT="8833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30160"/>
                  </a:ext>
                </a:extLst>
              </a:tr>
            </a:tbl>
          </a:graphicData>
        </a:graphic>
      </p:graphicFrame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0FE7EEFA-B4BE-4A3B-A0FF-670B43FAE940}"/>
              </a:ext>
            </a:extLst>
          </p:cNvPr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Q2,2018 – Q1,2019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CD1782-97D2-4A9F-BB3E-A0F032CEA06E}"/>
              </a:ext>
            </a:extLst>
          </p:cNvPr>
          <p:cNvSpPr/>
          <p:nvPr/>
        </p:nvSpPr>
        <p:spPr>
          <a:xfrm>
            <a:off x="616466" y="2560437"/>
            <a:ext cx="10959068" cy="1577130"/>
          </a:xfrm>
          <a:prstGeom prst="rect">
            <a:avLst/>
          </a:prstGeom>
          <a:noFill/>
          <a:ln w="19050">
            <a:solidFill>
              <a:srgbClr val="DD4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5662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9084187" cy="640080"/>
          </a:xfrm>
        </p:spPr>
        <p:txBody>
          <a:bodyPr>
            <a:normAutofit/>
          </a:bodyPr>
          <a:lstStyle/>
          <a:p>
            <a:pPr rt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RFM segments – 12 months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ending on March 31, 2019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8352FA6-5949-4CDB-BEAA-59D897D619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258965"/>
              </p:ext>
            </p:extLst>
          </p:nvPr>
        </p:nvGraphicFramePr>
        <p:xfrm>
          <a:off x="621797" y="1929384"/>
          <a:ext cx="10963656" cy="4160034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913644">
                  <a:extLst>
                    <a:ext uri="{9D8B030D-6E8A-4147-A177-3AD203B41FA5}">
                      <a16:colId xmlns:a16="http://schemas.microsoft.com/office/drawing/2014/main" val="1850124756"/>
                    </a:ext>
                  </a:extLst>
                </a:gridCol>
                <a:gridCol w="913644">
                  <a:extLst>
                    <a:ext uri="{9D8B030D-6E8A-4147-A177-3AD203B41FA5}">
                      <a16:colId xmlns:a16="http://schemas.microsoft.com/office/drawing/2014/main" val="489180249"/>
                    </a:ext>
                  </a:extLst>
                </a:gridCol>
                <a:gridCol w="913644">
                  <a:extLst>
                    <a:ext uri="{9D8B030D-6E8A-4147-A177-3AD203B41FA5}">
                      <a16:colId xmlns:a16="http://schemas.microsoft.com/office/drawing/2014/main" val="4198159146"/>
                    </a:ext>
                  </a:extLst>
                </a:gridCol>
                <a:gridCol w="913644">
                  <a:extLst>
                    <a:ext uri="{9D8B030D-6E8A-4147-A177-3AD203B41FA5}">
                      <a16:colId xmlns:a16="http://schemas.microsoft.com/office/drawing/2014/main" val="248211082"/>
                    </a:ext>
                  </a:extLst>
                </a:gridCol>
                <a:gridCol w="913644">
                  <a:extLst>
                    <a:ext uri="{9D8B030D-6E8A-4147-A177-3AD203B41FA5}">
                      <a16:colId xmlns:a16="http://schemas.microsoft.com/office/drawing/2014/main" val="993300562"/>
                    </a:ext>
                  </a:extLst>
                </a:gridCol>
                <a:gridCol w="913644">
                  <a:extLst>
                    <a:ext uri="{9D8B030D-6E8A-4147-A177-3AD203B41FA5}">
                      <a16:colId xmlns:a16="http://schemas.microsoft.com/office/drawing/2014/main" val="386903301"/>
                    </a:ext>
                  </a:extLst>
                </a:gridCol>
                <a:gridCol w="913644">
                  <a:extLst>
                    <a:ext uri="{9D8B030D-6E8A-4147-A177-3AD203B41FA5}">
                      <a16:colId xmlns:a16="http://schemas.microsoft.com/office/drawing/2014/main" val="1449563178"/>
                    </a:ext>
                  </a:extLst>
                </a:gridCol>
                <a:gridCol w="913644">
                  <a:extLst>
                    <a:ext uri="{9D8B030D-6E8A-4147-A177-3AD203B41FA5}">
                      <a16:colId xmlns:a16="http://schemas.microsoft.com/office/drawing/2014/main" val="3727479969"/>
                    </a:ext>
                  </a:extLst>
                </a:gridCol>
                <a:gridCol w="861297">
                  <a:extLst>
                    <a:ext uri="{9D8B030D-6E8A-4147-A177-3AD203B41FA5}">
                      <a16:colId xmlns:a16="http://schemas.microsoft.com/office/drawing/2014/main" val="1609102222"/>
                    </a:ext>
                  </a:extLst>
                </a:gridCol>
                <a:gridCol w="821094">
                  <a:extLst>
                    <a:ext uri="{9D8B030D-6E8A-4147-A177-3AD203B41FA5}">
                      <a16:colId xmlns:a16="http://schemas.microsoft.com/office/drawing/2014/main" val="5381827"/>
                    </a:ext>
                  </a:extLst>
                </a:gridCol>
                <a:gridCol w="1972113">
                  <a:extLst>
                    <a:ext uri="{9D8B030D-6E8A-4147-A177-3AD203B41FA5}">
                      <a16:colId xmlns:a16="http://schemas.microsoft.com/office/drawing/2014/main" val="1711455027"/>
                    </a:ext>
                  </a:extLst>
                </a:gridCol>
              </a:tblGrid>
              <a:tr h="6126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average profit </a:t>
                      </a:r>
                    </a:p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(NIS)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average basket </a:t>
                      </a:r>
                    </a:p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(NIS)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average recency (days)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average frequency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transactions</a:t>
                      </a:r>
                    </a:p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transactions</a:t>
                      </a:r>
                    </a:p>
                    <a:p>
                      <a:pPr algn="ctr" fontAlgn="b"/>
                      <a:endParaRPr lang="en-US" sz="11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gross amount</a:t>
                      </a:r>
                      <a:endParaRPr lang="he-IL" sz="11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algn="ctr" fontAlgn="b"/>
                      <a:r>
                        <a:rPr lang="he-IL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%</a:t>
                      </a:r>
                      <a:endParaRPr lang="en-US" sz="11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gross amount </a:t>
                      </a:r>
                    </a:p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(NIS)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customers </a:t>
                      </a:r>
                    </a:p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customers</a:t>
                      </a:r>
                    </a:p>
                    <a:p>
                      <a:pPr algn="ctr" fontAlgn="b"/>
                      <a:endParaRPr lang="en-US" sz="11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segment </a:t>
                      </a:r>
                    </a:p>
                    <a:p>
                      <a:pPr marL="0" algn="ctr" defTabSz="914400" rtl="0" eaLnBrk="1" fontAlgn="b" latinLnBrk="0" hangingPunct="1"/>
                      <a:endParaRPr lang="en-US" sz="11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833" marR="8833" marT="8833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451363"/>
                  </a:ext>
                </a:extLst>
              </a:tr>
              <a:tr h="394154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224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13.1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47%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80,968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45%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2,860,016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15%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5,610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lvl="0" algn="l" rtl="0" fontAlgn="b"/>
                      <a:r>
                        <a:rPr lang="en-US" sz="1200" b="1" kern="1200" dirty="0">
                          <a:solidFill>
                            <a:srgbClr val="D24726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Platinum</a:t>
                      </a:r>
                    </a:p>
                  </a:txBody>
                  <a:tcPr marL="8833" marR="8833" marT="8833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272661"/>
                  </a:ext>
                </a:extLst>
              </a:tr>
              <a:tr h="394154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7.1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9%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15,997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261,815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7%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2,558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lvl="0" algn="l" rtl="0" fontAlgn="b"/>
                      <a:r>
                        <a:rPr lang="en-US" sz="1200" b="1" kern="1200" dirty="0">
                          <a:solidFill>
                            <a:srgbClr val="D24726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Gold</a:t>
                      </a:r>
                    </a:p>
                  </a:txBody>
                  <a:tcPr marL="8833" marR="8833" marT="8833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667343"/>
                  </a:ext>
                </a:extLst>
              </a:tr>
              <a:tr h="394154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228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4.0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11%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18,390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11%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723,563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12%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4,544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lvl="0" algn="l" rtl="0" fontAlgn="b"/>
                      <a:r>
                        <a:rPr lang="en-US" sz="1200" b="1" kern="1200" dirty="0">
                          <a:solidFill>
                            <a:srgbClr val="D24726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Silver</a:t>
                      </a:r>
                    </a:p>
                  </a:txBody>
                  <a:tcPr marL="8833" marR="8833" marT="8833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336959"/>
                  </a:ext>
                </a:extLst>
              </a:tr>
              <a:tr h="394154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263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5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1.0</a:t>
                      </a:r>
                      <a:endParaRPr lang="he-IL" sz="105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17%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28,440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21%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1,309,922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33%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12,508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lvl="0" algn="l" rtl="0" fontAlgn="b"/>
                      <a:r>
                        <a:rPr lang="en-US" sz="1200" b="1" kern="1200">
                          <a:solidFill>
                            <a:srgbClr val="D24726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One-timers</a:t>
                      </a:r>
                      <a:endParaRPr lang="en-US" sz="1200" b="1" kern="1200" dirty="0">
                        <a:solidFill>
                          <a:srgbClr val="D24726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833" marR="8833" marT="8833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319014"/>
                  </a:ext>
                </a:extLst>
              </a:tr>
              <a:tr h="394154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320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224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8.4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1,670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139,238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887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lvl="0" algn="l" rtl="0" fontAlgn="b"/>
                      <a:r>
                        <a:rPr lang="en-US" sz="12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Churn-signal </a:t>
                      </a:r>
                      <a:r>
                        <a:rPr lang="en-US" sz="1200" b="1" kern="1200" dirty="0">
                          <a:solidFill>
                            <a:srgbClr val="D24726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Platinum</a:t>
                      </a:r>
                    </a:p>
                  </a:txBody>
                  <a:tcPr marL="8833" marR="8833" marT="8833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902270"/>
                  </a:ext>
                </a:extLst>
              </a:tr>
              <a:tr h="394154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225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6.6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1,306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22,413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919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lvl="0" algn="l" rtl="0" fontAlgn="b"/>
                      <a:r>
                        <a:rPr lang="en-US" sz="12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Churn-signal </a:t>
                      </a:r>
                      <a:r>
                        <a:rPr lang="en-US" sz="1200" b="1" kern="1200" dirty="0">
                          <a:solidFill>
                            <a:srgbClr val="D24726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Gold</a:t>
                      </a:r>
                    </a:p>
                  </a:txBody>
                  <a:tcPr marL="8833" marR="8833" marT="8833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175959"/>
                  </a:ext>
                </a:extLst>
              </a:tr>
              <a:tr h="394154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222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243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4.0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5,426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228,313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5%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1,951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lvl="0" algn="l" rtl="0" fontAlgn="b"/>
                      <a:r>
                        <a:rPr lang="en-US" sz="12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Churn-signal </a:t>
                      </a:r>
                      <a:r>
                        <a:rPr lang="en-US" sz="1200" b="1" kern="1200" dirty="0">
                          <a:solidFill>
                            <a:srgbClr val="D24726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Silver</a:t>
                      </a:r>
                    </a:p>
                  </a:txBody>
                  <a:tcPr marL="8833" marR="8833" marT="8833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716612"/>
                  </a:ext>
                </a:extLst>
              </a:tr>
              <a:tr h="394154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245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262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1.0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11%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18,388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12%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790,198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23%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8,487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lvl="0" algn="l" rtl="0" fontAlgn="b"/>
                      <a:r>
                        <a:rPr lang="en-US" sz="12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Churn-signal </a:t>
                      </a:r>
                      <a:r>
                        <a:rPr lang="en-US" sz="1200" b="1" kern="1200" dirty="0">
                          <a:solidFill>
                            <a:srgbClr val="D24726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One-timers</a:t>
                      </a:r>
                    </a:p>
                  </a:txBody>
                  <a:tcPr marL="8833" marR="8833" marT="8833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396922"/>
                  </a:ext>
                </a:extLst>
              </a:tr>
              <a:tr h="394154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b="1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b="1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224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13.1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47%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80,968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45%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2,860,016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15%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5,610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lvl="0" algn="l" rtl="0" fontAlgn="b"/>
                      <a:r>
                        <a:rPr lang="en-US" sz="12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Total</a:t>
                      </a:r>
                    </a:p>
                  </a:txBody>
                  <a:tcPr marL="8833" marR="8833" marT="8833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30160"/>
                  </a:ext>
                </a:extLst>
              </a:tr>
            </a:tbl>
          </a:graphicData>
        </a:graphic>
      </p:graphicFrame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0FE7EEFA-B4BE-4A3B-A0FF-670B43FAE940}"/>
              </a:ext>
            </a:extLst>
          </p:cNvPr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Q2,2018 – Q1,2019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780371-F684-46C2-A821-B6A3D6BD6338}"/>
              </a:ext>
            </a:extLst>
          </p:cNvPr>
          <p:cNvSpPr/>
          <p:nvPr/>
        </p:nvSpPr>
        <p:spPr>
          <a:xfrm>
            <a:off x="616466" y="4138023"/>
            <a:ext cx="10959068" cy="1577130"/>
          </a:xfrm>
          <a:prstGeom prst="rect">
            <a:avLst/>
          </a:prstGeom>
          <a:noFill/>
          <a:ln w="19050">
            <a:solidFill>
              <a:srgbClr val="DD4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753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8675802" cy="640080"/>
          </a:xfrm>
        </p:spPr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RFM segments – same period last year comparison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8352FA6-5949-4CDB-BEAA-59D897D619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06758"/>
              </p:ext>
            </p:extLst>
          </p:nvPr>
        </p:nvGraphicFramePr>
        <p:xfrm>
          <a:off x="608516" y="4180120"/>
          <a:ext cx="10963659" cy="2189264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913352">
                  <a:extLst>
                    <a:ext uri="{9D8B030D-6E8A-4147-A177-3AD203B41FA5}">
                      <a16:colId xmlns:a16="http://schemas.microsoft.com/office/drawing/2014/main" val="1850124756"/>
                    </a:ext>
                  </a:extLst>
                </a:gridCol>
                <a:gridCol w="913352">
                  <a:extLst>
                    <a:ext uri="{9D8B030D-6E8A-4147-A177-3AD203B41FA5}">
                      <a16:colId xmlns:a16="http://schemas.microsoft.com/office/drawing/2014/main" val="489180249"/>
                    </a:ext>
                  </a:extLst>
                </a:gridCol>
                <a:gridCol w="913352">
                  <a:extLst>
                    <a:ext uri="{9D8B030D-6E8A-4147-A177-3AD203B41FA5}">
                      <a16:colId xmlns:a16="http://schemas.microsoft.com/office/drawing/2014/main" val="4198159146"/>
                    </a:ext>
                  </a:extLst>
                </a:gridCol>
                <a:gridCol w="913352">
                  <a:extLst>
                    <a:ext uri="{9D8B030D-6E8A-4147-A177-3AD203B41FA5}">
                      <a16:colId xmlns:a16="http://schemas.microsoft.com/office/drawing/2014/main" val="248211082"/>
                    </a:ext>
                  </a:extLst>
                </a:gridCol>
                <a:gridCol w="913352">
                  <a:extLst>
                    <a:ext uri="{9D8B030D-6E8A-4147-A177-3AD203B41FA5}">
                      <a16:colId xmlns:a16="http://schemas.microsoft.com/office/drawing/2014/main" val="993300562"/>
                    </a:ext>
                  </a:extLst>
                </a:gridCol>
                <a:gridCol w="913352">
                  <a:extLst>
                    <a:ext uri="{9D8B030D-6E8A-4147-A177-3AD203B41FA5}">
                      <a16:colId xmlns:a16="http://schemas.microsoft.com/office/drawing/2014/main" val="386903301"/>
                    </a:ext>
                  </a:extLst>
                </a:gridCol>
                <a:gridCol w="913352">
                  <a:extLst>
                    <a:ext uri="{9D8B030D-6E8A-4147-A177-3AD203B41FA5}">
                      <a16:colId xmlns:a16="http://schemas.microsoft.com/office/drawing/2014/main" val="1449563178"/>
                    </a:ext>
                  </a:extLst>
                </a:gridCol>
                <a:gridCol w="913352">
                  <a:extLst>
                    <a:ext uri="{9D8B030D-6E8A-4147-A177-3AD203B41FA5}">
                      <a16:colId xmlns:a16="http://schemas.microsoft.com/office/drawing/2014/main" val="3727479969"/>
                    </a:ext>
                  </a:extLst>
                </a:gridCol>
                <a:gridCol w="913352">
                  <a:extLst>
                    <a:ext uri="{9D8B030D-6E8A-4147-A177-3AD203B41FA5}">
                      <a16:colId xmlns:a16="http://schemas.microsoft.com/office/drawing/2014/main" val="1609102222"/>
                    </a:ext>
                  </a:extLst>
                </a:gridCol>
                <a:gridCol w="913352">
                  <a:extLst>
                    <a:ext uri="{9D8B030D-6E8A-4147-A177-3AD203B41FA5}">
                      <a16:colId xmlns:a16="http://schemas.microsoft.com/office/drawing/2014/main" val="5381827"/>
                    </a:ext>
                  </a:extLst>
                </a:gridCol>
                <a:gridCol w="1830139">
                  <a:extLst>
                    <a:ext uri="{9D8B030D-6E8A-4147-A177-3AD203B41FA5}">
                      <a16:colId xmlns:a16="http://schemas.microsoft.com/office/drawing/2014/main" val="1711455027"/>
                    </a:ext>
                  </a:extLst>
                </a:gridCol>
              </a:tblGrid>
              <a:tr h="6126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average profit </a:t>
                      </a:r>
                    </a:p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(NIS)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average basket </a:t>
                      </a:r>
                    </a:p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(NIS)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average recency (days)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average frequency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transactions</a:t>
                      </a:r>
                    </a:p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transactions</a:t>
                      </a:r>
                    </a:p>
                    <a:p>
                      <a:pPr algn="ctr" fontAlgn="b"/>
                      <a:endParaRPr lang="en-US" sz="11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gross amount</a:t>
                      </a:r>
                      <a:endParaRPr lang="he-IL" sz="11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algn="ctr" fontAlgn="b"/>
                      <a:r>
                        <a:rPr lang="he-IL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%</a:t>
                      </a:r>
                      <a:endParaRPr lang="en-US" sz="11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gross amount </a:t>
                      </a:r>
                    </a:p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(NIS)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customers </a:t>
                      </a:r>
                    </a:p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customers</a:t>
                      </a:r>
                    </a:p>
                    <a:p>
                      <a:pPr algn="ctr" fontAlgn="b"/>
                      <a:endParaRPr lang="en-US" sz="11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segment</a:t>
                      </a:r>
                    </a:p>
                    <a:p>
                      <a:pPr marL="0" algn="ctr" defTabSz="914400" rtl="0" eaLnBrk="1" fontAlgn="b" latinLnBrk="0" hangingPunct="1"/>
                      <a:endParaRPr lang="en-US" sz="11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833" marR="8833" marT="8833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451363"/>
                  </a:ext>
                </a:extLst>
              </a:tr>
              <a:tr h="394154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endParaRPr lang="he-IL" sz="10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endParaRPr lang="he-IL" sz="10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endParaRPr lang="he-IL" sz="105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endParaRPr lang="he-IL" sz="105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endParaRPr lang="he-IL" sz="105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endParaRPr lang="he-IL" sz="105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endParaRPr lang="he-IL" sz="105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endParaRPr lang="he-IL" sz="105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endParaRPr lang="he-IL" sz="105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endParaRPr lang="he-IL" sz="10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lvl="0" algn="l" rtl="0" fontAlgn="b"/>
                      <a:r>
                        <a:rPr lang="en-US" sz="1200" b="1" kern="1200" dirty="0">
                          <a:solidFill>
                            <a:srgbClr val="D24726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Platinum</a:t>
                      </a:r>
                    </a:p>
                  </a:txBody>
                  <a:tcPr marL="8833" marR="8833" marT="8833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272661"/>
                  </a:ext>
                </a:extLst>
              </a:tr>
              <a:tr h="394154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endParaRPr lang="he-IL" sz="10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endParaRPr lang="he-IL" sz="10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endParaRPr lang="he-IL" sz="105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endParaRPr lang="he-IL" sz="105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endParaRPr lang="he-IL" sz="105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endParaRPr lang="he-IL" sz="105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endParaRPr lang="he-IL" sz="105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endParaRPr lang="he-IL" sz="105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endParaRPr lang="he-IL" sz="105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endParaRPr lang="he-IL" sz="10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lvl="0" algn="l" rtl="0" fontAlgn="b"/>
                      <a:r>
                        <a:rPr lang="en-US" sz="1200" b="1" kern="1200" dirty="0">
                          <a:solidFill>
                            <a:srgbClr val="D24726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Gold</a:t>
                      </a:r>
                    </a:p>
                  </a:txBody>
                  <a:tcPr marL="8833" marR="8833" marT="8833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667343"/>
                  </a:ext>
                </a:extLst>
              </a:tr>
              <a:tr h="394154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endParaRPr lang="he-IL" sz="10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endParaRPr lang="he-IL" sz="10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endParaRPr lang="he-IL" sz="105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endParaRPr lang="he-IL" sz="105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endParaRPr lang="he-IL" sz="105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endParaRPr lang="he-IL" sz="105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endParaRPr lang="he-IL" sz="105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endParaRPr lang="he-IL" sz="10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endParaRPr lang="he-IL" sz="105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endParaRPr lang="he-IL" sz="10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lvl="0" algn="l" rtl="0" fontAlgn="b"/>
                      <a:r>
                        <a:rPr lang="en-US" sz="1200" b="1" kern="1200" dirty="0">
                          <a:solidFill>
                            <a:srgbClr val="D24726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Silver</a:t>
                      </a:r>
                    </a:p>
                  </a:txBody>
                  <a:tcPr marL="8833" marR="8833" marT="8833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336959"/>
                  </a:ext>
                </a:extLst>
              </a:tr>
              <a:tr h="394154"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endParaRPr lang="he-IL" sz="10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endParaRPr lang="he-IL" sz="10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endParaRPr lang="he-IL" sz="105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endParaRPr lang="he-IL" sz="105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endParaRPr lang="he-IL" sz="105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endParaRPr lang="he-IL" sz="105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endParaRPr lang="he-IL" sz="10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endParaRPr lang="he-IL" sz="105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endParaRPr lang="he-IL" sz="105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endParaRPr lang="he-IL" sz="10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lvl="0" algn="l" rtl="0" fontAlgn="b"/>
                      <a:r>
                        <a:rPr lang="en-US" sz="1200" b="1" kern="1200" dirty="0">
                          <a:solidFill>
                            <a:srgbClr val="D24726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One-timers</a:t>
                      </a:r>
                    </a:p>
                  </a:txBody>
                  <a:tcPr marL="8833" marR="8833" marT="8833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319014"/>
                  </a:ext>
                </a:extLst>
              </a:tr>
            </a:tbl>
          </a:graphicData>
        </a:graphic>
      </p:graphicFrame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7000EB17-DB04-4697-8489-6481D324CC97}"/>
              </a:ext>
            </a:extLst>
          </p:cNvPr>
          <p:cNvSpPr txBox="1">
            <a:spLocks/>
          </p:cNvSpPr>
          <p:nvPr/>
        </p:nvSpPr>
        <p:spPr>
          <a:xfrm>
            <a:off x="541609" y="3911495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Same period last year: Q2,2017 – Q1,2018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CC3C9D5-8BB8-40A1-AA34-26BD861B9A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563068"/>
              </p:ext>
            </p:extLst>
          </p:nvPr>
        </p:nvGraphicFramePr>
        <p:xfrm>
          <a:off x="621792" y="1573875"/>
          <a:ext cx="10963654" cy="2167280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913582">
                  <a:extLst>
                    <a:ext uri="{9D8B030D-6E8A-4147-A177-3AD203B41FA5}">
                      <a16:colId xmlns:a16="http://schemas.microsoft.com/office/drawing/2014/main" val="1850124756"/>
                    </a:ext>
                  </a:extLst>
                </a:gridCol>
                <a:gridCol w="913582">
                  <a:extLst>
                    <a:ext uri="{9D8B030D-6E8A-4147-A177-3AD203B41FA5}">
                      <a16:colId xmlns:a16="http://schemas.microsoft.com/office/drawing/2014/main" val="489180249"/>
                    </a:ext>
                  </a:extLst>
                </a:gridCol>
                <a:gridCol w="913582">
                  <a:extLst>
                    <a:ext uri="{9D8B030D-6E8A-4147-A177-3AD203B41FA5}">
                      <a16:colId xmlns:a16="http://schemas.microsoft.com/office/drawing/2014/main" val="4198159146"/>
                    </a:ext>
                  </a:extLst>
                </a:gridCol>
                <a:gridCol w="913582">
                  <a:extLst>
                    <a:ext uri="{9D8B030D-6E8A-4147-A177-3AD203B41FA5}">
                      <a16:colId xmlns:a16="http://schemas.microsoft.com/office/drawing/2014/main" val="248211082"/>
                    </a:ext>
                  </a:extLst>
                </a:gridCol>
                <a:gridCol w="913582">
                  <a:extLst>
                    <a:ext uri="{9D8B030D-6E8A-4147-A177-3AD203B41FA5}">
                      <a16:colId xmlns:a16="http://schemas.microsoft.com/office/drawing/2014/main" val="993300562"/>
                    </a:ext>
                  </a:extLst>
                </a:gridCol>
                <a:gridCol w="913582">
                  <a:extLst>
                    <a:ext uri="{9D8B030D-6E8A-4147-A177-3AD203B41FA5}">
                      <a16:colId xmlns:a16="http://schemas.microsoft.com/office/drawing/2014/main" val="386903301"/>
                    </a:ext>
                  </a:extLst>
                </a:gridCol>
                <a:gridCol w="913582">
                  <a:extLst>
                    <a:ext uri="{9D8B030D-6E8A-4147-A177-3AD203B41FA5}">
                      <a16:colId xmlns:a16="http://schemas.microsoft.com/office/drawing/2014/main" val="1449563178"/>
                    </a:ext>
                  </a:extLst>
                </a:gridCol>
                <a:gridCol w="913582">
                  <a:extLst>
                    <a:ext uri="{9D8B030D-6E8A-4147-A177-3AD203B41FA5}">
                      <a16:colId xmlns:a16="http://schemas.microsoft.com/office/drawing/2014/main" val="3727479969"/>
                    </a:ext>
                  </a:extLst>
                </a:gridCol>
                <a:gridCol w="913582">
                  <a:extLst>
                    <a:ext uri="{9D8B030D-6E8A-4147-A177-3AD203B41FA5}">
                      <a16:colId xmlns:a16="http://schemas.microsoft.com/office/drawing/2014/main" val="1609102222"/>
                    </a:ext>
                  </a:extLst>
                </a:gridCol>
                <a:gridCol w="913582">
                  <a:extLst>
                    <a:ext uri="{9D8B030D-6E8A-4147-A177-3AD203B41FA5}">
                      <a16:colId xmlns:a16="http://schemas.microsoft.com/office/drawing/2014/main" val="5381827"/>
                    </a:ext>
                  </a:extLst>
                </a:gridCol>
                <a:gridCol w="1827834">
                  <a:extLst>
                    <a:ext uri="{9D8B030D-6E8A-4147-A177-3AD203B41FA5}">
                      <a16:colId xmlns:a16="http://schemas.microsoft.com/office/drawing/2014/main" val="1711455027"/>
                    </a:ext>
                  </a:extLst>
                </a:gridCol>
              </a:tblGrid>
              <a:tr h="6126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average profit </a:t>
                      </a:r>
                    </a:p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(NIS)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average basket </a:t>
                      </a:r>
                    </a:p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(NIS)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average recency (days)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average frequency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transactions</a:t>
                      </a:r>
                    </a:p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transactions</a:t>
                      </a:r>
                    </a:p>
                    <a:p>
                      <a:pPr algn="ctr" fontAlgn="b"/>
                      <a:endParaRPr lang="en-US" sz="11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gross amount</a:t>
                      </a:r>
                      <a:endParaRPr lang="he-IL" sz="11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algn="ctr" fontAlgn="b"/>
                      <a:r>
                        <a:rPr lang="he-IL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%</a:t>
                      </a:r>
                      <a:endParaRPr lang="en-US" sz="11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gross amount </a:t>
                      </a:r>
                    </a:p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(NIS)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customers </a:t>
                      </a:r>
                    </a:p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customers</a:t>
                      </a:r>
                    </a:p>
                    <a:p>
                      <a:pPr algn="ctr" fontAlgn="b"/>
                      <a:endParaRPr lang="en-US" sz="11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segment</a:t>
                      </a:r>
                    </a:p>
                    <a:p>
                      <a:pPr marL="0" algn="ctr" defTabSz="914400" rtl="0" eaLnBrk="1" fontAlgn="b" latinLnBrk="0" hangingPunct="1"/>
                      <a:endParaRPr lang="en-US" sz="11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833" marR="8833" marT="8833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451363"/>
                  </a:ext>
                </a:extLst>
              </a:tr>
              <a:tr h="388658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224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13.1</a:t>
                      </a:r>
                    </a:p>
                  </a:txBody>
                  <a:tcPr marL="9525" marR="9525" marT="9525" marB="0"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47%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80,968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45%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2,860,016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15%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5,610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lvl="0" algn="l" rtl="0" fontAlgn="b"/>
                      <a:r>
                        <a:rPr lang="en-US" sz="1200" b="1" kern="1200" dirty="0">
                          <a:solidFill>
                            <a:srgbClr val="D24726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Platinum</a:t>
                      </a:r>
                    </a:p>
                  </a:txBody>
                  <a:tcPr marL="8833" marR="8833" marT="8833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272661"/>
                  </a:ext>
                </a:extLst>
              </a:tr>
              <a:tr h="388658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7.1</a:t>
                      </a:r>
                    </a:p>
                  </a:txBody>
                  <a:tcPr marL="9525" marR="9525" marT="9525" marB="0"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9%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15,997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261,815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7%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2,558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lvl="0" algn="l" rtl="0" fontAlgn="b"/>
                      <a:r>
                        <a:rPr lang="en-US" sz="1200" b="1" kern="1200" dirty="0">
                          <a:solidFill>
                            <a:srgbClr val="D24726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Gold</a:t>
                      </a:r>
                    </a:p>
                  </a:txBody>
                  <a:tcPr marL="8833" marR="8833" marT="8833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667343"/>
                  </a:ext>
                </a:extLst>
              </a:tr>
              <a:tr h="388658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228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4.0</a:t>
                      </a:r>
                    </a:p>
                  </a:txBody>
                  <a:tcPr marL="9525" marR="9525" marT="9525" marB="0"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11%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18,390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11%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723,563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12%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4,544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lvl="0" algn="l" rtl="0" fontAlgn="b"/>
                      <a:r>
                        <a:rPr lang="en-US" sz="1200" b="1" kern="1200" dirty="0">
                          <a:solidFill>
                            <a:srgbClr val="D24726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Silver</a:t>
                      </a:r>
                    </a:p>
                  </a:txBody>
                  <a:tcPr marL="8833" marR="8833" marT="8833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336959"/>
                  </a:ext>
                </a:extLst>
              </a:tr>
              <a:tr h="388658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263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1.0</a:t>
                      </a:r>
                    </a:p>
                  </a:txBody>
                  <a:tcPr marL="9525" marR="9525" marT="9525" marB="0"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17%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28,440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21%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1,309,922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33%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12,508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lvl="0" algn="l" rtl="0" fontAlgn="b"/>
                      <a:r>
                        <a:rPr lang="en-US" sz="1200" b="1" kern="1200" dirty="0">
                          <a:solidFill>
                            <a:srgbClr val="D24726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One-timers</a:t>
                      </a:r>
                    </a:p>
                  </a:txBody>
                  <a:tcPr marL="8833" marR="8833" marT="8833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319014"/>
                  </a:ext>
                </a:extLst>
              </a:tr>
            </a:tbl>
          </a:graphicData>
        </a:graphic>
      </p:graphicFrame>
      <p:sp>
        <p:nvSpPr>
          <p:cNvPr id="7" name="Content Placeholder 17">
            <a:extLst>
              <a:ext uri="{FF2B5EF4-FFF2-40B4-BE49-F238E27FC236}">
                <a16:creationId xmlns:a16="http://schemas.microsoft.com/office/drawing/2014/main" id="{E685FFAE-4D12-4A6C-96E5-1E77A4CE5271}"/>
              </a:ext>
            </a:extLst>
          </p:cNvPr>
          <p:cNvSpPr txBox="1">
            <a:spLocks/>
          </p:cNvSpPr>
          <p:nvPr/>
        </p:nvSpPr>
        <p:spPr>
          <a:xfrm>
            <a:off x="539496" y="1230617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Q2,2018 – Q1,2019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9447C2-F4E8-4026-BD54-3396790FB48F}"/>
              </a:ext>
            </a:extLst>
          </p:cNvPr>
          <p:cNvSpPr/>
          <p:nvPr/>
        </p:nvSpPr>
        <p:spPr>
          <a:xfrm>
            <a:off x="616466" y="4777273"/>
            <a:ext cx="10959068" cy="391886"/>
          </a:xfrm>
          <a:prstGeom prst="rect">
            <a:avLst/>
          </a:prstGeom>
          <a:noFill/>
          <a:ln w="19050">
            <a:solidFill>
              <a:srgbClr val="DD4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06A7EB-99A0-4DE6-874A-BABD6FBCB7F9}"/>
              </a:ext>
            </a:extLst>
          </p:cNvPr>
          <p:cNvSpPr/>
          <p:nvPr/>
        </p:nvSpPr>
        <p:spPr>
          <a:xfrm>
            <a:off x="620471" y="2184017"/>
            <a:ext cx="10959068" cy="391886"/>
          </a:xfrm>
          <a:prstGeom prst="rect">
            <a:avLst/>
          </a:prstGeom>
          <a:noFill/>
          <a:ln w="19050">
            <a:solidFill>
              <a:srgbClr val="DD4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11894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6" y="448056"/>
            <a:ext cx="11060891" cy="640080"/>
          </a:xfrm>
        </p:spPr>
        <p:txBody>
          <a:bodyPr>
            <a:normAutofit/>
          </a:bodyPr>
          <a:lstStyle/>
          <a:p>
            <a:pPr rt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RFM segments – quarter to quarter comparison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8352FA6-5949-4CDB-BEAA-59D897D619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235959"/>
              </p:ext>
            </p:extLst>
          </p:nvPr>
        </p:nvGraphicFramePr>
        <p:xfrm>
          <a:off x="621792" y="4178808"/>
          <a:ext cx="10963659" cy="2189264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913352">
                  <a:extLst>
                    <a:ext uri="{9D8B030D-6E8A-4147-A177-3AD203B41FA5}">
                      <a16:colId xmlns:a16="http://schemas.microsoft.com/office/drawing/2014/main" val="1850124756"/>
                    </a:ext>
                  </a:extLst>
                </a:gridCol>
                <a:gridCol w="913352">
                  <a:extLst>
                    <a:ext uri="{9D8B030D-6E8A-4147-A177-3AD203B41FA5}">
                      <a16:colId xmlns:a16="http://schemas.microsoft.com/office/drawing/2014/main" val="489180249"/>
                    </a:ext>
                  </a:extLst>
                </a:gridCol>
                <a:gridCol w="913352">
                  <a:extLst>
                    <a:ext uri="{9D8B030D-6E8A-4147-A177-3AD203B41FA5}">
                      <a16:colId xmlns:a16="http://schemas.microsoft.com/office/drawing/2014/main" val="4198159146"/>
                    </a:ext>
                  </a:extLst>
                </a:gridCol>
                <a:gridCol w="913352">
                  <a:extLst>
                    <a:ext uri="{9D8B030D-6E8A-4147-A177-3AD203B41FA5}">
                      <a16:colId xmlns:a16="http://schemas.microsoft.com/office/drawing/2014/main" val="248211082"/>
                    </a:ext>
                  </a:extLst>
                </a:gridCol>
                <a:gridCol w="913352">
                  <a:extLst>
                    <a:ext uri="{9D8B030D-6E8A-4147-A177-3AD203B41FA5}">
                      <a16:colId xmlns:a16="http://schemas.microsoft.com/office/drawing/2014/main" val="993300562"/>
                    </a:ext>
                  </a:extLst>
                </a:gridCol>
                <a:gridCol w="913352">
                  <a:extLst>
                    <a:ext uri="{9D8B030D-6E8A-4147-A177-3AD203B41FA5}">
                      <a16:colId xmlns:a16="http://schemas.microsoft.com/office/drawing/2014/main" val="386903301"/>
                    </a:ext>
                  </a:extLst>
                </a:gridCol>
                <a:gridCol w="913352">
                  <a:extLst>
                    <a:ext uri="{9D8B030D-6E8A-4147-A177-3AD203B41FA5}">
                      <a16:colId xmlns:a16="http://schemas.microsoft.com/office/drawing/2014/main" val="1449563178"/>
                    </a:ext>
                  </a:extLst>
                </a:gridCol>
                <a:gridCol w="913352">
                  <a:extLst>
                    <a:ext uri="{9D8B030D-6E8A-4147-A177-3AD203B41FA5}">
                      <a16:colId xmlns:a16="http://schemas.microsoft.com/office/drawing/2014/main" val="3727479969"/>
                    </a:ext>
                  </a:extLst>
                </a:gridCol>
                <a:gridCol w="913352">
                  <a:extLst>
                    <a:ext uri="{9D8B030D-6E8A-4147-A177-3AD203B41FA5}">
                      <a16:colId xmlns:a16="http://schemas.microsoft.com/office/drawing/2014/main" val="1609102222"/>
                    </a:ext>
                  </a:extLst>
                </a:gridCol>
                <a:gridCol w="913352">
                  <a:extLst>
                    <a:ext uri="{9D8B030D-6E8A-4147-A177-3AD203B41FA5}">
                      <a16:colId xmlns:a16="http://schemas.microsoft.com/office/drawing/2014/main" val="5381827"/>
                    </a:ext>
                  </a:extLst>
                </a:gridCol>
                <a:gridCol w="1830139">
                  <a:extLst>
                    <a:ext uri="{9D8B030D-6E8A-4147-A177-3AD203B41FA5}">
                      <a16:colId xmlns:a16="http://schemas.microsoft.com/office/drawing/2014/main" val="1711455027"/>
                    </a:ext>
                  </a:extLst>
                </a:gridCol>
              </a:tblGrid>
              <a:tr h="6126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average profit </a:t>
                      </a:r>
                    </a:p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(NIS)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average basket </a:t>
                      </a:r>
                    </a:p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(NIS)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average recency (days)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average frequency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transactions</a:t>
                      </a:r>
                    </a:p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transactions</a:t>
                      </a:r>
                    </a:p>
                    <a:p>
                      <a:pPr algn="ctr" fontAlgn="b"/>
                      <a:endParaRPr lang="en-US" sz="11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gross amount</a:t>
                      </a:r>
                      <a:endParaRPr lang="he-IL" sz="11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algn="ctr" fontAlgn="b"/>
                      <a:r>
                        <a:rPr lang="he-IL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%</a:t>
                      </a:r>
                      <a:endParaRPr lang="en-US" sz="11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gross amount </a:t>
                      </a:r>
                    </a:p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(NIS)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customers </a:t>
                      </a:r>
                    </a:p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customers</a:t>
                      </a:r>
                    </a:p>
                    <a:p>
                      <a:pPr algn="ctr" fontAlgn="b"/>
                      <a:endParaRPr lang="en-US" sz="11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segment</a:t>
                      </a:r>
                    </a:p>
                    <a:p>
                      <a:pPr marL="0" algn="ctr" defTabSz="914400" rtl="0" eaLnBrk="1" fontAlgn="b" latinLnBrk="0" hangingPunct="1"/>
                      <a:endParaRPr lang="en-US" sz="11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833" marR="8833" marT="8833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451363"/>
                  </a:ext>
                </a:extLst>
              </a:tr>
              <a:tr h="394154">
                <a:tc>
                  <a:txBody>
                    <a:bodyPr/>
                    <a:lstStyle/>
                    <a:p>
                      <a:pPr algn="ctr" fontAlgn="b"/>
                      <a:endParaRPr lang="he-IL" sz="10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e-IL" sz="10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e-IL" sz="105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e-IL" sz="105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e-IL" sz="105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e-IL" sz="10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e-IL" sz="105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e-IL" sz="10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e-IL" sz="105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e-IL" sz="10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lvl="0" algn="l" rtl="0" fontAlgn="b"/>
                      <a:r>
                        <a:rPr lang="en-US" sz="1200" b="1" kern="1200" dirty="0">
                          <a:solidFill>
                            <a:srgbClr val="D24726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Platinum</a:t>
                      </a:r>
                    </a:p>
                  </a:txBody>
                  <a:tcPr marL="8833" marR="8833" marT="8833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272661"/>
                  </a:ext>
                </a:extLst>
              </a:tr>
              <a:tr h="394154">
                <a:tc>
                  <a:txBody>
                    <a:bodyPr/>
                    <a:lstStyle/>
                    <a:p>
                      <a:pPr algn="ctr" fontAlgn="b"/>
                      <a:endParaRPr lang="he-IL" sz="10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e-IL" sz="10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e-IL" sz="105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e-IL" sz="105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e-IL" sz="105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e-IL" sz="105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e-IL" sz="105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e-IL" sz="10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e-IL" sz="105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e-IL" sz="10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lvl="0" algn="l" rtl="0" fontAlgn="b"/>
                      <a:r>
                        <a:rPr lang="en-US" sz="1200" b="1" kern="1200" dirty="0">
                          <a:solidFill>
                            <a:srgbClr val="D24726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Gold</a:t>
                      </a:r>
                    </a:p>
                  </a:txBody>
                  <a:tcPr marL="8833" marR="8833" marT="8833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667343"/>
                  </a:ext>
                </a:extLst>
              </a:tr>
              <a:tr h="394154">
                <a:tc>
                  <a:txBody>
                    <a:bodyPr/>
                    <a:lstStyle/>
                    <a:p>
                      <a:pPr algn="ctr" fontAlgn="b"/>
                      <a:endParaRPr lang="he-IL" sz="10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e-IL" sz="10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e-IL" sz="105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e-IL" sz="105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e-IL" sz="105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e-IL" sz="105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e-IL" sz="105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e-IL" sz="10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e-IL" sz="105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e-IL" sz="10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lvl="0" algn="l" rtl="0" fontAlgn="b"/>
                      <a:r>
                        <a:rPr lang="en-US" sz="1200" b="1" kern="1200" dirty="0">
                          <a:solidFill>
                            <a:srgbClr val="D24726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Silver</a:t>
                      </a:r>
                    </a:p>
                  </a:txBody>
                  <a:tcPr marL="8833" marR="8833" marT="8833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336959"/>
                  </a:ext>
                </a:extLst>
              </a:tr>
              <a:tr h="394154">
                <a:tc>
                  <a:txBody>
                    <a:bodyPr/>
                    <a:lstStyle/>
                    <a:p>
                      <a:pPr algn="ctr" fontAlgn="b"/>
                      <a:endParaRPr lang="he-IL" sz="10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e-IL" sz="10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e-IL" sz="105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e-IL" sz="105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e-IL" sz="105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e-IL" sz="105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e-IL" sz="105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e-IL" sz="10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e-IL" sz="105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e-IL" sz="10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lvl="0" algn="l" rtl="0" fontAlgn="b"/>
                      <a:r>
                        <a:rPr lang="en-US" sz="1200" b="1" kern="1200" dirty="0">
                          <a:solidFill>
                            <a:srgbClr val="D24726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One-timers</a:t>
                      </a:r>
                    </a:p>
                  </a:txBody>
                  <a:tcPr marL="8833" marR="8833" marT="8833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319014"/>
                  </a:ext>
                </a:extLst>
              </a:tr>
            </a:tbl>
          </a:graphicData>
        </a:graphic>
      </p:graphicFrame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7000EB17-DB04-4697-8489-6481D324CC97}"/>
              </a:ext>
            </a:extLst>
          </p:cNvPr>
          <p:cNvSpPr txBox="1">
            <a:spLocks/>
          </p:cNvSpPr>
          <p:nvPr/>
        </p:nvSpPr>
        <p:spPr>
          <a:xfrm>
            <a:off x="541609" y="3913632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12 months ending in previous quarter: Q1,2018 – Q4,2018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CC3C9D5-8BB8-40A1-AA34-26BD861B9A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210643"/>
              </p:ext>
            </p:extLst>
          </p:nvPr>
        </p:nvGraphicFramePr>
        <p:xfrm>
          <a:off x="618444" y="1572768"/>
          <a:ext cx="10963654" cy="2189264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913582">
                  <a:extLst>
                    <a:ext uri="{9D8B030D-6E8A-4147-A177-3AD203B41FA5}">
                      <a16:colId xmlns:a16="http://schemas.microsoft.com/office/drawing/2014/main" val="1850124756"/>
                    </a:ext>
                  </a:extLst>
                </a:gridCol>
                <a:gridCol w="913582">
                  <a:extLst>
                    <a:ext uri="{9D8B030D-6E8A-4147-A177-3AD203B41FA5}">
                      <a16:colId xmlns:a16="http://schemas.microsoft.com/office/drawing/2014/main" val="489180249"/>
                    </a:ext>
                  </a:extLst>
                </a:gridCol>
                <a:gridCol w="913582">
                  <a:extLst>
                    <a:ext uri="{9D8B030D-6E8A-4147-A177-3AD203B41FA5}">
                      <a16:colId xmlns:a16="http://schemas.microsoft.com/office/drawing/2014/main" val="4198159146"/>
                    </a:ext>
                  </a:extLst>
                </a:gridCol>
                <a:gridCol w="913582">
                  <a:extLst>
                    <a:ext uri="{9D8B030D-6E8A-4147-A177-3AD203B41FA5}">
                      <a16:colId xmlns:a16="http://schemas.microsoft.com/office/drawing/2014/main" val="248211082"/>
                    </a:ext>
                  </a:extLst>
                </a:gridCol>
                <a:gridCol w="913582">
                  <a:extLst>
                    <a:ext uri="{9D8B030D-6E8A-4147-A177-3AD203B41FA5}">
                      <a16:colId xmlns:a16="http://schemas.microsoft.com/office/drawing/2014/main" val="993300562"/>
                    </a:ext>
                  </a:extLst>
                </a:gridCol>
                <a:gridCol w="913582">
                  <a:extLst>
                    <a:ext uri="{9D8B030D-6E8A-4147-A177-3AD203B41FA5}">
                      <a16:colId xmlns:a16="http://schemas.microsoft.com/office/drawing/2014/main" val="386903301"/>
                    </a:ext>
                  </a:extLst>
                </a:gridCol>
                <a:gridCol w="913582">
                  <a:extLst>
                    <a:ext uri="{9D8B030D-6E8A-4147-A177-3AD203B41FA5}">
                      <a16:colId xmlns:a16="http://schemas.microsoft.com/office/drawing/2014/main" val="1449563178"/>
                    </a:ext>
                  </a:extLst>
                </a:gridCol>
                <a:gridCol w="913582">
                  <a:extLst>
                    <a:ext uri="{9D8B030D-6E8A-4147-A177-3AD203B41FA5}">
                      <a16:colId xmlns:a16="http://schemas.microsoft.com/office/drawing/2014/main" val="3727479969"/>
                    </a:ext>
                  </a:extLst>
                </a:gridCol>
                <a:gridCol w="913582">
                  <a:extLst>
                    <a:ext uri="{9D8B030D-6E8A-4147-A177-3AD203B41FA5}">
                      <a16:colId xmlns:a16="http://schemas.microsoft.com/office/drawing/2014/main" val="1609102222"/>
                    </a:ext>
                  </a:extLst>
                </a:gridCol>
                <a:gridCol w="913582">
                  <a:extLst>
                    <a:ext uri="{9D8B030D-6E8A-4147-A177-3AD203B41FA5}">
                      <a16:colId xmlns:a16="http://schemas.microsoft.com/office/drawing/2014/main" val="5381827"/>
                    </a:ext>
                  </a:extLst>
                </a:gridCol>
                <a:gridCol w="1827834">
                  <a:extLst>
                    <a:ext uri="{9D8B030D-6E8A-4147-A177-3AD203B41FA5}">
                      <a16:colId xmlns:a16="http://schemas.microsoft.com/office/drawing/2014/main" val="1711455027"/>
                    </a:ext>
                  </a:extLst>
                </a:gridCol>
              </a:tblGrid>
              <a:tr h="6126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average profit </a:t>
                      </a:r>
                    </a:p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(NIS)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average basket </a:t>
                      </a:r>
                    </a:p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(NIS)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average recency (days)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average frequency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transactions</a:t>
                      </a:r>
                    </a:p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transactions</a:t>
                      </a:r>
                    </a:p>
                    <a:p>
                      <a:pPr algn="ctr" fontAlgn="b"/>
                      <a:endParaRPr lang="en-US" sz="11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gross amount</a:t>
                      </a:r>
                      <a:endParaRPr lang="he-IL" sz="11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algn="ctr" fontAlgn="b"/>
                      <a:r>
                        <a:rPr lang="he-IL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%</a:t>
                      </a:r>
                      <a:endParaRPr lang="en-US" sz="11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gross amount </a:t>
                      </a:r>
                    </a:p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(NIS)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customers </a:t>
                      </a:r>
                    </a:p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customers</a:t>
                      </a:r>
                    </a:p>
                    <a:p>
                      <a:pPr algn="ctr" fontAlgn="b"/>
                      <a:endParaRPr lang="en-US" sz="11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segment</a:t>
                      </a:r>
                    </a:p>
                    <a:p>
                      <a:pPr marL="0" algn="ctr" defTabSz="914400" rtl="0" eaLnBrk="1" fontAlgn="b" latinLnBrk="0" hangingPunct="1"/>
                      <a:endParaRPr lang="en-US" sz="11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833" marR="8833" marT="8833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451363"/>
                  </a:ext>
                </a:extLst>
              </a:tr>
              <a:tr h="394154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224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13.1</a:t>
                      </a:r>
                    </a:p>
                  </a:txBody>
                  <a:tcPr marL="9525" marR="9525" marT="9525" marB="0"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47%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80,968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45%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2,860,016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15%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5,610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lvl="0" algn="l" rtl="0" fontAlgn="b"/>
                      <a:r>
                        <a:rPr lang="en-US" sz="1200" b="1" kern="1200" dirty="0">
                          <a:solidFill>
                            <a:srgbClr val="D24726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Platinum</a:t>
                      </a:r>
                    </a:p>
                  </a:txBody>
                  <a:tcPr marL="8833" marR="8833" marT="8833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272661"/>
                  </a:ext>
                </a:extLst>
              </a:tr>
              <a:tr h="394154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7.1</a:t>
                      </a:r>
                    </a:p>
                  </a:txBody>
                  <a:tcPr marL="9525" marR="9525" marT="9525" marB="0"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9%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15,997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261,815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7%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2,558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lvl="0" algn="l" rtl="0" fontAlgn="b"/>
                      <a:r>
                        <a:rPr lang="en-US" sz="1200" b="1" kern="1200" dirty="0">
                          <a:solidFill>
                            <a:srgbClr val="D24726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Gold</a:t>
                      </a:r>
                    </a:p>
                  </a:txBody>
                  <a:tcPr marL="8833" marR="8833" marT="8833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667343"/>
                  </a:ext>
                </a:extLst>
              </a:tr>
              <a:tr h="394154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228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4.0</a:t>
                      </a:r>
                    </a:p>
                  </a:txBody>
                  <a:tcPr marL="9525" marR="9525" marT="9525" marB="0"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11%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18,390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11%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723,563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12%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4,544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lvl="0" algn="l" rtl="0" fontAlgn="b"/>
                      <a:r>
                        <a:rPr lang="en-US" sz="1200" b="1" kern="1200" dirty="0">
                          <a:solidFill>
                            <a:srgbClr val="D24726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Silver</a:t>
                      </a:r>
                    </a:p>
                  </a:txBody>
                  <a:tcPr marL="8833" marR="8833" marT="8833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336959"/>
                  </a:ext>
                </a:extLst>
              </a:tr>
              <a:tr h="394154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263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1.0</a:t>
                      </a:r>
                    </a:p>
                  </a:txBody>
                  <a:tcPr marL="9525" marR="9525" marT="9525" marB="0"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17%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28,440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21%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1,309,922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33%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12,508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lvl="0" algn="l" rtl="0" fontAlgn="b"/>
                      <a:r>
                        <a:rPr lang="en-US" sz="1200" b="1" kern="1200" dirty="0">
                          <a:solidFill>
                            <a:srgbClr val="D24726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One-timers</a:t>
                      </a:r>
                    </a:p>
                  </a:txBody>
                  <a:tcPr marL="8833" marR="8833" marT="8833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319014"/>
                  </a:ext>
                </a:extLst>
              </a:tr>
            </a:tbl>
          </a:graphicData>
        </a:graphic>
      </p:graphicFrame>
      <p:sp>
        <p:nvSpPr>
          <p:cNvPr id="7" name="Content Placeholder 17">
            <a:extLst>
              <a:ext uri="{FF2B5EF4-FFF2-40B4-BE49-F238E27FC236}">
                <a16:creationId xmlns:a16="http://schemas.microsoft.com/office/drawing/2014/main" id="{E685FFAE-4D12-4A6C-96E5-1E77A4CE5271}"/>
              </a:ext>
            </a:extLst>
          </p:cNvPr>
          <p:cNvSpPr txBox="1">
            <a:spLocks/>
          </p:cNvSpPr>
          <p:nvPr/>
        </p:nvSpPr>
        <p:spPr>
          <a:xfrm>
            <a:off x="541609" y="1234187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Q2,2018 – Q1,2019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9447C2-F4E8-4026-BD54-3396790FB48F}"/>
              </a:ext>
            </a:extLst>
          </p:cNvPr>
          <p:cNvSpPr/>
          <p:nvPr/>
        </p:nvSpPr>
        <p:spPr>
          <a:xfrm>
            <a:off x="616466" y="4777273"/>
            <a:ext cx="10959068" cy="391886"/>
          </a:xfrm>
          <a:prstGeom prst="rect">
            <a:avLst/>
          </a:prstGeom>
          <a:noFill/>
          <a:ln w="19050">
            <a:solidFill>
              <a:srgbClr val="DD4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06A7EB-99A0-4DE6-874A-BABD6FBCB7F9}"/>
              </a:ext>
            </a:extLst>
          </p:cNvPr>
          <p:cNvSpPr/>
          <p:nvPr/>
        </p:nvSpPr>
        <p:spPr>
          <a:xfrm>
            <a:off x="611140" y="2193348"/>
            <a:ext cx="10959068" cy="391886"/>
          </a:xfrm>
          <a:prstGeom prst="rect">
            <a:avLst/>
          </a:prstGeom>
          <a:noFill/>
          <a:ln w="19050">
            <a:solidFill>
              <a:srgbClr val="DD4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4438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 of customer segmentation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1" y="2614428"/>
            <a:ext cx="9442648" cy="3198544"/>
          </a:xfrm>
        </p:spPr>
        <p:txBody>
          <a:bodyPr>
            <a:normAutofit/>
          </a:bodyPr>
          <a:lstStyle/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b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 descr="Arrow pointing right with a hyperlink to the PowerPoint team blog. Select the image to visit the PowerPoint team blog 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53" y="2614427"/>
            <a:ext cx="661940" cy="661940"/>
          </a:xfrm>
          <a:prstGeom prst="rect">
            <a:avLst/>
          </a:prstGeom>
        </p:spPr>
      </p:pic>
      <p:pic>
        <p:nvPicPr>
          <p:cNvPr id="7" name="Picture 6" descr="Arrow pointing right with a hyperlink to free PowerPoint training. Select the image to access free PowerPoint train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53" y="3503469"/>
            <a:ext cx="661940" cy="661940"/>
          </a:xfrm>
          <a:prstGeom prst="rect">
            <a:avLst/>
          </a:prstGeom>
        </p:spPr>
      </p:pic>
      <p:pic>
        <p:nvPicPr>
          <p:cNvPr id="12" name="Picture 11" descr="Arrow pointing right with a hyperlink to give feedback about this tour. Select the image to give feedback about this tour">
            <a:extLst>
              <a:ext uri="{FF2B5EF4-FFF2-40B4-BE49-F238E27FC236}">
                <a16:creationId xmlns:a16="http://schemas.microsoft.com/office/drawing/2014/main" id="{BA92070A-4E3D-4794-84A9-83B8DDF3A1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53" y="4392511"/>
            <a:ext cx="661940" cy="6619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D483F9-4ABC-4C7D-B35D-4FE9EF69132F}"/>
              </a:ext>
            </a:extLst>
          </p:cNvPr>
          <p:cNvSpPr txBox="1"/>
          <p:nvPr/>
        </p:nvSpPr>
        <p:spPr>
          <a:xfrm>
            <a:off x="1631460" y="2760731"/>
            <a:ext cx="405881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Active customers retention</a:t>
            </a:r>
            <a:endParaRPr lang="he-IL" dirty="0">
              <a:solidFill>
                <a:srgbClr val="40404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A8BFC3-8661-4EE4-A6FE-F545E3A906BE}"/>
              </a:ext>
            </a:extLst>
          </p:cNvPr>
          <p:cNvSpPr txBox="1"/>
          <p:nvPr/>
        </p:nvSpPr>
        <p:spPr>
          <a:xfrm>
            <a:off x="1589034" y="3649773"/>
            <a:ext cx="517565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Churn-signal customers re-engagement</a:t>
            </a:r>
            <a:endParaRPr lang="he-IL" dirty="0">
              <a:solidFill>
                <a:srgbClr val="40404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6CCD63-AD19-4109-B8BF-9B546003D9B0}"/>
              </a:ext>
            </a:extLst>
          </p:cNvPr>
          <p:cNvSpPr txBox="1"/>
          <p:nvPr/>
        </p:nvSpPr>
        <p:spPr>
          <a:xfrm>
            <a:off x="1631460" y="4538815"/>
            <a:ext cx="405881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Targeted marketing</a:t>
            </a:r>
            <a:endParaRPr lang="he-IL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3ECA1-C799-4B38-8D3D-BC05A6300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8622793" cy="640080"/>
          </a:xfrm>
        </p:spPr>
        <p:txBody>
          <a:bodyPr>
            <a:normAutofit/>
          </a:bodyPr>
          <a:lstStyle/>
          <a:p>
            <a:pPr rtl="0"/>
            <a:r>
              <a:rPr lang="en-US" dirty="0"/>
              <a:t>10 equal groups vs RFM segments</a:t>
            </a:r>
            <a:endParaRPr lang="he-IL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14678F5-CF46-465F-9433-D74913A13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127679"/>
              </p:ext>
            </p:extLst>
          </p:nvPr>
        </p:nvGraphicFramePr>
        <p:xfrm>
          <a:off x="1188720" y="1623527"/>
          <a:ext cx="9358602" cy="436673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850782">
                  <a:extLst>
                    <a:ext uri="{9D8B030D-6E8A-4147-A177-3AD203B41FA5}">
                      <a16:colId xmlns:a16="http://schemas.microsoft.com/office/drawing/2014/main" val="3162900234"/>
                    </a:ext>
                  </a:extLst>
                </a:gridCol>
                <a:gridCol w="850782">
                  <a:extLst>
                    <a:ext uri="{9D8B030D-6E8A-4147-A177-3AD203B41FA5}">
                      <a16:colId xmlns:a16="http://schemas.microsoft.com/office/drawing/2014/main" val="281994737"/>
                    </a:ext>
                  </a:extLst>
                </a:gridCol>
                <a:gridCol w="850782">
                  <a:extLst>
                    <a:ext uri="{9D8B030D-6E8A-4147-A177-3AD203B41FA5}">
                      <a16:colId xmlns:a16="http://schemas.microsoft.com/office/drawing/2014/main" val="3938527558"/>
                    </a:ext>
                  </a:extLst>
                </a:gridCol>
                <a:gridCol w="850782">
                  <a:extLst>
                    <a:ext uri="{9D8B030D-6E8A-4147-A177-3AD203B41FA5}">
                      <a16:colId xmlns:a16="http://schemas.microsoft.com/office/drawing/2014/main" val="4288329141"/>
                    </a:ext>
                  </a:extLst>
                </a:gridCol>
                <a:gridCol w="850782">
                  <a:extLst>
                    <a:ext uri="{9D8B030D-6E8A-4147-A177-3AD203B41FA5}">
                      <a16:colId xmlns:a16="http://schemas.microsoft.com/office/drawing/2014/main" val="2438740457"/>
                    </a:ext>
                  </a:extLst>
                </a:gridCol>
                <a:gridCol w="850782">
                  <a:extLst>
                    <a:ext uri="{9D8B030D-6E8A-4147-A177-3AD203B41FA5}">
                      <a16:colId xmlns:a16="http://schemas.microsoft.com/office/drawing/2014/main" val="1521124103"/>
                    </a:ext>
                  </a:extLst>
                </a:gridCol>
                <a:gridCol w="850782">
                  <a:extLst>
                    <a:ext uri="{9D8B030D-6E8A-4147-A177-3AD203B41FA5}">
                      <a16:colId xmlns:a16="http://schemas.microsoft.com/office/drawing/2014/main" val="1120434103"/>
                    </a:ext>
                  </a:extLst>
                </a:gridCol>
                <a:gridCol w="850782">
                  <a:extLst>
                    <a:ext uri="{9D8B030D-6E8A-4147-A177-3AD203B41FA5}">
                      <a16:colId xmlns:a16="http://schemas.microsoft.com/office/drawing/2014/main" val="3663498692"/>
                    </a:ext>
                  </a:extLst>
                </a:gridCol>
                <a:gridCol w="850782">
                  <a:extLst>
                    <a:ext uri="{9D8B030D-6E8A-4147-A177-3AD203B41FA5}">
                      <a16:colId xmlns:a16="http://schemas.microsoft.com/office/drawing/2014/main" val="2211436363"/>
                    </a:ext>
                  </a:extLst>
                </a:gridCol>
                <a:gridCol w="850782">
                  <a:extLst>
                    <a:ext uri="{9D8B030D-6E8A-4147-A177-3AD203B41FA5}">
                      <a16:colId xmlns:a16="http://schemas.microsoft.com/office/drawing/2014/main" val="3456535179"/>
                    </a:ext>
                  </a:extLst>
                </a:gridCol>
                <a:gridCol w="850782">
                  <a:extLst>
                    <a:ext uri="{9D8B030D-6E8A-4147-A177-3AD203B41FA5}">
                      <a16:colId xmlns:a16="http://schemas.microsoft.com/office/drawing/2014/main" val="1317442898"/>
                    </a:ext>
                  </a:extLst>
                </a:gridCol>
              </a:tblGrid>
              <a:tr h="436673">
                <a:tc>
                  <a:txBody>
                    <a:bodyPr/>
                    <a:lstStyle/>
                    <a:p>
                      <a:pPr algn="ctr" rtl="1"/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4538479"/>
                  </a:ext>
                </a:extLst>
              </a:tr>
              <a:tr h="436673">
                <a:tc>
                  <a:txBody>
                    <a:bodyPr/>
                    <a:lstStyle/>
                    <a:p>
                      <a:pPr algn="ctr" rtl="1"/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3502546"/>
                  </a:ext>
                </a:extLst>
              </a:tr>
              <a:tr h="436673">
                <a:tc>
                  <a:txBody>
                    <a:bodyPr/>
                    <a:lstStyle/>
                    <a:p>
                      <a:pPr algn="ctr" rtl="1"/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267991"/>
                  </a:ext>
                </a:extLst>
              </a:tr>
              <a:tr h="436673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400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400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9368545"/>
                  </a:ext>
                </a:extLst>
              </a:tr>
              <a:tr h="436673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400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400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400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400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400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400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400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400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400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400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9724802"/>
                  </a:ext>
                </a:extLst>
              </a:tr>
              <a:tr h="436673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400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400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400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400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400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400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400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400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400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400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706248"/>
                  </a:ext>
                </a:extLst>
              </a:tr>
              <a:tr h="436673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400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400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400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400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400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400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400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400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400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400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6530270"/>
                  </a:ext>
                </a:extLst>
              </a:tr>
              <a:tr h="436673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600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600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600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600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600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600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400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400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400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400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728539"/>
                  </a:ext>
                </a:extLst>
              </a:tr>
              <a:tr h="436673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600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600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600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600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600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600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600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600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600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600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5955944"/>
                  </a:ext>
                </a:extLst>
              </a:tr>
              <a:tr h="436673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600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600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600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600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600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600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600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600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600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600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42020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82CB372-BF55-4325-B5DA-D43AE5CDFE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571032"/>
              </p:ext>
            </p:extLst>
          </p:nvPr>
        </p:nvGraphicFramePr>
        <p:xfrm>
          <a:off x="10730197" y="1644681"/>
          <a:ext cx="736082" cy="4345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082">
                  <a:extLst>
                    <a:ext uri="{9D8B030D-6E8A-4147-A177-3AD203B41FA5}">
                      <a16:colId xmlns:a16="http://schemas.microsoft.com/office/drawing/2014/main" val="1543706578"/>
                    </a:ext>
                  </a:extLst>
                </a:gridCol>
              </a:tblGrid>
              <a:tr h="1704362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38%</a:t>
                      </a:r>
                      <a:endParaRPr lang="he-IL" sz="16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6515338"/>
                  </a:ext>
                </a:extLst>
              </a:tr>
              <a:tr h="1485703"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36%</a:t>
                      </a:r>
                      <a:endParaRPr lang="he-IL" sz="16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1123271"/>
                  </a:ext>
                </a:extLst>
              </a:tr>
              <a:tr h="1155511"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26%</a:t>
                      </a:r>
                      <a:endParaRPr lang="he-IL" sz="16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651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890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8C485B1-6B00-420C-827D-B4D26DBD47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350141"/>
              </p:ext>
            </p:extLst>
          </p:nvPr>
        </p:nvGraphicFramePr>
        <p:xfrm>
          <a:off x="1188720" y="1623527"/>
          <a:ext cx="9358602" cy="436673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850782">
                  <a:extLst>
                    <a:ext uri="{9D8B030D-6E8A-4147-A177-3AD203B41FA5}">
                      <a16:colId xmlns:a16="http://schemas.microsoft.com/office/drawing/2014/main" val="3162900234"/>
                    </a:ext>
                  </a:extLst>
                </a:gridCol>
                <a:gridCol w="850782">
                  <a:extLst>
                    <a:ext uri="{9D8B030D-6E8A-4147-A177-3AD203B41FA5}">
                      <a16:colId xmlns:a16="http://schemas.microsoft.com/office/drawing/2014/main" val="281994737"/>
                    </a:ext>
                  </a:extLst>
                </a:gridCol>
                <a:gridCol w="850782">
                  <a:extLst>
                    <a:ext uri="{9D8B030D-6E8A-4147-A177-3AD203B41FA5}">
                      <a16:colId xmlns:a16="http://schemas.microsoft.com/office/drawing/2014/main" val="3938527558"/>
                    </a:ext>
                  </a:extLst>
                </a:gridCol>
                <a:gridCol w="850782">
                  <a:extLst>
                    <a:ext uri="{9D8B030D-6E8A-4147-A177-3AD203B41FA5}">
                      <a16:colId xmlns:a16="http://schemas.microsoft.com/office/drawing/2014/main" val="4288329141"/>
                    </a:ext>
                  </a:extLst>
                </a:gridCol>
                <a:gridCol w="850782">
                  <a:extLst>
                    <a:ext uri="{9D8B030D-6E8A-4147-A177-3AD203B41FA5}">
                      <a16:colId xmlns:a16="http://schemas.microsoft.com/office/drawing/2014/main" val="2438740457"/>
                    </a:ext>
                  </a:extLst>
                </a:gridCol>
                <a:gridCol w="850782">
                  <a:extLst>
                    <a:ext uri="{9D8B030D-6E8A-4147-A177-3AD203B41FA5}">
                      <a16:colId xmlns:a16="http://schemas.microsoft.com/office/drawing/2014/main" val="1521124103"/>
                    </a:ext>
                  </a:extLst>
                </a:gridCol>
                <a:gridCol w="850782">
                  <a:extLst>
                    <a:ext uri="{9D8B030D-6E8A-4147-A177-3AD203B41FA5}">
                      <a16:colId xmlns:a16="http://schemas.microsoft.com/office/drawing/2014/main" val="1120434103"/>
                    </a:ext>
                  </a:extLst>
                </a:gridCol>
                <a:gridCol w="850782">
                  <a:extLst>
                    <a:ext uri="{9D8B030D-6E8A-4147-A177-3AD203B41FA5}">
                      <a16:colId xmlns:a16="http://schemas.microsoft.com/office/drawing/2014/main" val="3663498692"/>
                    </a:ext>
                  </a:extLst>
                </a:gridCol>
                <a:gridCol w="850782">
                  <a:extLst>
                    <a:ext uri="{9D8B030D-6E8A-4147-A177-3AD203B41FA5}">
                      <a16:colId xmlns:a16="http://schemas.microsoft.com/office/drawing/2014/main" val="2211436363"/>
                    </a:ext>
                  </a:extLst>
                </a:gridCol>
                <a:gridCol w="850782">
                  <a:extLst>
                    <a:ext uri="{9D8B030D-6E8A-4147-A177-3AD203B41FA5}">
                      <a16:colId xmlns:a16="http://schemas.microsoft.com/office/drawing/2014/main" val="3456535179"/>
                    </a:ext>
                  </a:extLst>
                </a:gridCol>
                <a:gridCol w="850782">
                  <a:extLst>
                    <a:ext uri="{9D8B030D-6E8A-4147-A177-3AD203B41FA5}">
                      <a16:colId xmlns:a16="http://schemas.microsoft.com/office/drawing/2014/main" val="1317442898"/>
                    </a:ext>
                  </a:extLst>
                </a:gridCol>
              </a:tblGrid>
              <a:tr h="436673">
                <a:tc>
                  <a:txBody>
                    <a:bodyPr/>
                    <a:lstStyle/>
                    <a:p>
                      <a:pPr algn="ctr" rtl="1"/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rtl="1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4538479"/>
                  </a:ext>
                </a:extLst>
              </a:tr>
              <a:tr h="436673">
                <a:tc>
                  <a:txBody>
                    <a:bodyPr/>
                    <a:lstStyle/>
                    <a:p>
                      <a:pPr algn="ctr" rtl="1"/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rtl="1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he-I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3502546"/>
                  </a:ext>
                </a:extLst>
              </a:tr>
              <a:tr h="436673">
                <a:tc>
                  <a:txBody>
                    <a:bodyPr/>
                    <a:lstStyle/>
                    <a:p>
                      <a:pPr algn="ctr" rtl="1"/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rtl="1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he-I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267991"/>
                  </a:ext>
                </a:extLst>
              </a:tr>
              <a:tr h="436673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400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400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rtl="1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he-I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9368545"/>
                  </a:ext>
                </a:extLst>
              </a:tr>
              <a:tr h="436673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400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400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400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400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400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400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400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400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400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400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rtl="1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endParaRPr lang="he-I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9724802"/>
                  </a:ext>
                </a:extLst>
              </a:tr>
              <a:tr h="436673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400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400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400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400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400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400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400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400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400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400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rtl="1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  <a:endParaRPr lang="he-I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706248"/>
                  </a:ext>
                </a:extLst>
              </a:tr>
              <a:tr h="436673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400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400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400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400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400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400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400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400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400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400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rtl="1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  <a:endParaRPr lang="he-I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6530270"/>
                  </a:ext>
                </a:extLst>
              </a:tr>
              <a:tr h="436673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600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600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600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600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600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400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400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400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400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rtl="1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  <a:endParaRPr lang="he-I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728539"/>
                  </a:ext>
                </a:extLst>
              </a:tr>
              <a:tr h="436673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600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600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600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600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600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600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600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600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600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600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rtl="1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  <a:endParaRPr lang="he-I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5955944"/>
                  </a:ext>
                </a:extLst>
              </a:tr>
              <a:tr h="436673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600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600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600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600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600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600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600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600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600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600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rtl="1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  <a:endParaRPr lang="he-I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420207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D51C12FF-68BF-4CD8-8BC1-F9A73C2B9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8454842" cy="640080"/>
          </a:xfrm>
        </p:spPr>
        <p:txBody>
          <a:bodyPr>
            <a:normAutofit/>
          </a:bodyPr>
          <a:lstStyle/>
          <a:p>
            <a:r>
              <a:rPr lang="en-US" dirty="0"/>
              <a:t>10 equal groups vs RFM segments</a:t>
            </a:r>
            <a:endParaRPr lang="he-IL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A866E8B-CDDE-4269-9945-29E333FA4B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495870"/>
              </p:ext>
            </p:extLst>
          </p:nvPr>
        </p:nvGraphicFramePr>
        <p:xfrm>
          <a:off x="10730197" y="1644681"/>
          <a:ext cx="736082" cy="4345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082">
                  <a:extLst>
                    <a:ext uri="{9D8B030D-6E8A-4147-A177-3AD203B41FA5}">
                      <a16:colId xmlns:a16="http://schemas.microsoft.com/office/drawing/2014/main" val="1543706578"/>
                    </a:ext>
                  </a:extLst>
                </a:gridCol>
              </a:tblGrid>
              <a:tr h="1704362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38%</a:t>
                      </a:r>
                      <a:endParaRPr lang="he-IL" sz="16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6515338"/>
                  </a:ext>
                </a:extLst>
              </a:tr>
              <a:tr h="1485703"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36%</a:t>
                      </a:r>
                      <a:endParaRPr lang="he-IL" sz="16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1123271"/>
                  </a:ext>
                </a:extLst>
              </a:tr>
              <a:tr h="1155511"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26%</a:t>
                      </a:r>
                      <a:endParaRPr lang="he-IL" sz="16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651534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656E1934-A2DD-4337-8084-08CE8586A410}"/>
              </a:ext>
            </a:extLst>
          </p:cNvPr>
          <p:cNvSpPr/>
          <p:nvPr/>
        </p:nvSpPr>
        <p:spPr>
          <a:xfrm>
            <a:off x="8867163" y="2955721"/>
            <a:ext cx="796954" cy="383097"/>
          </a:xfrm>
          <a:prstGeom prst="rect">
            <a:avLst/>
          </a:prstGeom>
          <a:noFill/>
          <a:ln w="28575">
            <a:solidFill>
              <a:srgbClr val="DD4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6BE101-E0E1-46F6-ADFA-3CCE125F95EF}"/>
              </a:ext>
            </a:extLst>
          </p:cNvPr>
          <p:cNvSpPr/>
          <p:nvPr/>
        </p:nvSpPr>
        <p:spPr>
          <a:xfrm>
            <a:off x="3768055" y="4702029"/>
            <a:ext cx="796954" cy="383097"/>
          </a:xfrm>
          <a:prstGeom prst="rect">
            <a:avLst/>
          </a:prstGeom>
          <a:noFill/>
          <a:ln w="28575">
            <a:solidFill>
              <a:srgbClr val="DD4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658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8C485B1-6B00-420C-827D-B4D26DBD47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069499"/>
              </p:ext>
            </p:extLst>
          </p:nvPr>
        </p:nvGraphicFramePr>
        <p:xfrm>
          <a:off x="1188720" y="1623527"/>
          <a:ext cx="9358602" cy="436673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850782">
                  <a:extLst>
                    <a:ext uri="{9D8B030D-6E8A-4147-A177-3AD203B41FA5}">
                      <a16:colId xmlns:a16="http://schemas.microsoft.com/office/drawing/2014/main" val="3162900234"/>
                    </a:ext>
                  </a:extLst>
                </a:gridCol>
                <a:gridCol w="850782">
                  <a:extLst>
                    <a:ext uri="{9D8B030D-6E8A-4147-A177-3AD203B41FA5}">
                      <a16:colId xmlns:a16="http://schemas.microsoft.com/office/drawing/2014/main" val="281994737"/>
                    </a:ext>
                  </a:extLst>
                </a:gridCol>
                <a:gridCol w="850782">
                  <a:extLst>
                    <a:ext uri="{9D8B030D-6E8A-4147-A177-3AD203B41FA5}">
                      <a16:colId xmlns:a16="http://schemas.microsoft.com/office/drawing/2014/main" val="3938527558"/>
                    </a:ext>
                  </a:extLst>
                </a:gridCol>
                <a:gridCol w="850782">
                  <a:extLst>
                    <a:ext uri="{9D8B030D-6E8A-4147-A177-3AD203B41FA5}">
                      <a16:colId xmlns:a16="http://schemas.microsoft.com/office/drawing/2014/main" val="4288329141"/>
                    </a:ext>
                  </a:extLst>
                </a:gridCol>
                <a:gridCol w="850782">
                  <a:extLst>
                    <a:ext uri="{9D8B030D-6E8A-4147-A177-3AD203B41FA5}">
                      <a16:colId xmlns:a16="http://schemas.microsoft.com/office/drawing/2014/main" val="2438740457"/>
                    </a:ext>
                  </a:extLst>
                </a:gridCol>
                <a:gridCol w="850782">
                  <a:extLst>
                    <a:ext uri="{9D8B030D-6E8A-4147-A177-3AD203B41FA5}">
                      <a16:colId xmlns:a16="http://schemas.microsoft.com/office/drawing/2014/main" val="1521124103"/>
                    </a:ext>
                  </a:extLst>
                </a:gridCol>
                <a:gridCol w="850782">
                  <a:extLst>
                    <a:ext uri="{9D8B030D-6E8A-4147-A177-3AD203B41FA5}">
                      <a16:colId xmlns:a16="http://schemas.microsoft.com/office/drawing/2014/main" val="1120434103"/>
                    </a:ext>
                  </a:extLst>
                </a:gridCol>
                <a:gridCol w="850782">
                  <a:extLst>
                    <a:ext uri="{9D8B030D-6E8A-4147-A177-3AD203B41FA5}">
                      <a16:colId xmlns:a16="http://schemas.microsoft.com/office/drawing/2014/main" val="3663498692"/>
                    </a:ext>
                  </a:extLst>
                </a:gridCol>
                <a:gridCol w="850782">
                  <a:extLst>
                    <a:ext uri="{9D8B030D-6E8A-4147-A177-3AD203B41FA5}">
                      <a16:colId xmlns:a16="http://schemas.microsoft.com/office/drawing/2014/main" val="2211436363"/>
                    </a:ext>
                  </a:extLst>
                </a:gridCol>
                <a:gridCol w="850782">
                  <a:extLst>
                    <a:ext uri="{9D8B030D-6E8A-4147-A177-3AD203B41FA5}">
                      <a16:colId xmlns:a16="http://schemas.microsoft.com/office/drawing/2014/main" val="3456535179"/>
                    </a:ext>
                  </a:extLst>
                </a:gridCol>
                <a:gridCol w="850782">
                  <a:extLst>
                    <a:ext uri="{9D8B030D-6E8A-4147-A177-3AD203B41FA5}">
                      <a16:colId xmlns:a16="http://schemas.microsoft.com/office/drawing/2014/main" val="1317442898"/>
                    </a:ext>
                  </a:extLst>
                </a:gridCol>
              </a:tblGrid>
              <a:tr h="436673">
                <a:tc>
                  <a:txBody>
                    <a:bodyPr/>
                    <a:lstStyle/>
                    <a:p>
                      <a:pPr algn="ctr" rtl="1"/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algn="ctr" rtl="0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  <a:p>
                      <a:pPr marL="0" algn="ctr" rtl="0"/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(&lt;=200)</a:t>
                      </a:r>
                      <a:endParaRPr lang="he-I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4538479"/>
                  </a:ext>
                </a:extLst>
              </a:tr>
              <a:tr h="436673">
                <a:tc>
                  <a:txBody>
                    <a:bodyPr/>
                    <a:lstStyle/>
                    <a:p>
                      <a:pPr algn="ctr" rtl="1"/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91440" rtl="1"/>
                      <a:endParaRPr lang="he-I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3502546"/>
                  </a:ext>
                </a:extLst>
              </a:tr>
              <a:tr h="436673">
                <a:tc>
                  <a:txBody>
                    <a:bodyPr/>
                    <a:lstStyle/>
                    <a:p>
                      <a:pPr algn="ctr" rtl="1"/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91440" rtl="1"/>
                      <a:endParaRPr lang="he-I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267991"/>
                  </a:ext>
                </a:extLst>
              </a:tr>
              <a:tr h="436673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400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</a:t>
                      </a:r>
                      <a:endParaRPr lang="he-IL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91440" rtl="1"/>
                      <a:endParaRPr lang="he-I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9368545"/>
                  </a:ext>
                </a:extLst>
              </a:tr>
              <a:tr h="436673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400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400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400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400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400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400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400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400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400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400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algn="ctr" rtl="0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  <a:p>
                      <a:pPr marL="0" algn="ctr" rtl="0"/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(&gt;200</a:t>
                      </a:r>
                    </a:p>
                    <a:p>
                      <a:pPr marL="0" algn="ctr" rtl="0"/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&lt;600)</a:t>
                      </a:r>
                      <a:endParaRPr lang="he-I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9724802"/>
                  </a:ext>
                </a:extLst>
              </a:tr>
              <a:tr h="436673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400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400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400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400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400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400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400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400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400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400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91440" rtl="1"/>
                      <a:endParaRPr lang="he-I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706248"/>
                  </a:ext>
                </a:extLst>
              </a:tr>
              <a:tr h="436673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400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400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400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400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400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400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400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400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400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400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91440" rtl="1"/>
                      <a:endParaRPr lang="he-I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6530270"/>
                  </a:ext>
                </a:extLst>
              </a:tr>
              <a:tr h="436673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600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600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600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600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600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600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400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400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400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400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91440" rtl="1"/>
                      <a:endParaRPr lang="he-I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728539"/>
                  </a:ext>
                </a:extLst>
              </a:tr>
              <a:tr h="436673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600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600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600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600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600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600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600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600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600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600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rtl="0"/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  <a:p>
                      <a:pPr marL="0" algn="ctr" rtl="0"/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(&gt;=600)</a:t>
                      </a:r>
                      <a:endParaRPr lang="he-IL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5955944"/>
                  </a:ext>
                </a:extLst>
              </a:tr>
              <a:tr h="436673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600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600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600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600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600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600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600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600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600</a:t>
                      </a:r>
                      <a:endParaRPr kumimoji="0" lang="he-IL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600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91440" rtl="1"/>
                      <a:endParaRPr lang="he-IL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420207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D51C12FF-68BF-4CD8-8BC1-F9A73C2B9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8454842" cy="640080"/>
          </a:xfrm>
        </p:spPr>
        <p:txBody>
          <a:bodyPr>
            <a:normAutofit/>
          </a:bodyPr>
          <a:lstStyle/>
          <a:p>
            <a:r>
              <a:rPr lang="en-US" dirty="0"/>
              <a:t>10 equal groups vs RFM segments</a:t>
            </a:r>
            <a:endParaRPr lang="he-IL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A866E8B-CDDE-4269-9945-29E333FA4B5F}"/>
              </a:ext>
            </a:extLst>
          </p:cNvPr>
          <p:cNvGraphicFramePr>
            <a:graphicFrameLocks noGrp="1"/>
          </p:cNvGraphicFramePr>
          <p:nvPr/>
        </p:nvGraphicFramePr>
        <p:xfrm>
          <a:off x="10730197" y="1644681"/>
          <a:ext cx="736082" cy="4345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082">
                  <a:extLst>
                    <a:ext uri="{9D8B030D-6E8A-4147-A177-3AD203B41FA5}">
                      <a16:colId xmlns:a16="http://schemas.microsoft.com/office/drawing/2014/main" val="1543706578"/>
                    </a:ext>
                  </a:extLst>
                </a:gridCol>
              </a:tblGrid>
              <a:tr h="1704362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38%</a:t>
                      </a:r>
                      <a:endParaRPr lang="he-IL" sz="16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6515338"/>
                  </a:ext>
                </a:extLst>
              </a:tr>
              <a:tr h="1485703"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36%</a:t>
                      </a:r>
                      <a:endParaRPr lang="he-IL" sz="16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1123271"/>
                  </a:ext>
                </a:extLst>
              </a:tr>
              <a:tr h="1155511"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26%</a:t>
                      </a:r>
                      <a:endParaRPr lang="he-IL" sz="16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651534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2EF91608-9D6A-4139-B733-AF096CC8604F}"/>
              </a:ext>
            </a:extLst>
          </p:cNvPr>
          <p:cNvSpPr/>
          <p:nvPr/>
        </p:nvSpPr>
        <p:spPr>
          <a:xfrm>
            <a:off x="8865127" y="2957120"/>
            <a:ext cx="796954" cy="383097"/>
          </a:xfrm>
          <a:prstGeom prst="rect">
            <a:avLst/>
          </a:prstGeom>
          <a:noFill/>
          <a:ln w="28575">
            <a:solidFill>
              <a:srgbClr val="DD4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A0532E-735C-474B-ACD9-4D30828977CF}"/>
              </a:ext>
            </a:extLst>
          </p:cNvPr>
          <p:cNvSpPr/>
          <p:nvPr/>
        </p:nvSpPr>
        <p:spPr>
          <a:xfrm>
            <a:off x="3757630" y="4703428"/>
            <a:ext cx="796954" cy="383097"/>
          </a:xfrm>
          <a:prstGeom prst="rect">
            <a:avLst/>
          </a:prstGeom>
          <a:noFill/>
          <a:ln w="28575">
            <a:solidFill>
              <a:srgbClr val="DD4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7058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RFM Parameters</a:t>
            </a:r>
          </a:p>
        </p:txBody>
      </p:sp>
      <p:sp>
        <p:nvSpPr>
          <p:cNvPr id="17" name="Content Placeholder 17">
            <a:extLst>
              <a:ext uri="{FF2B5EF4-FFF2-40B4-BE49-F238E27FC236}">
                <a16:creationId xmlns:a16="http://schemas.microsoft.com/office/drawing/2014/main" id="{4E5B761C-4736-40B6-A491-54839A238E0E}"/>
              </a:ext>
            </a:extLst>
          </p:cNvPr>
          <p:cNvSpPr txBox="1">
            <a:spLocks/>
          </p:cNvSpPr>
          <p:nvPr/>
        </p:nvSpPr>
        <p:spPr>
          <a:xfrm>
            <a:off x="1084676" y="1524708"/>
            <a:ext cx="3778638" cy="3093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Recency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n-US" dirty="0">
              <a:solidFill>
                <a:srgbClr val="F5F5F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Frequency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Monetary value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8" name="Group 17" descr="Small circle with number 1 inside  indicating step 1">
            <a:extLst>
              <a:ext uri="{FF2B5EF4-FFF2-40B4-BE49-F238E27FC236}">
                <a16:creationId xmlns:a16="http://schemas.microsoft.com/office/drawing/2014/main" id="{11ADCFC3-D2F2-4207-A989-5A35D72D7EB9}"/>
              </a:ext>
            </a:extLst>
          </p:cNvPr>
          <p:cNvGrpSpPr/>
          <p:nvPr/>
        </p:nvGrpSpPr>
        <p:grpSpPr bwMode="blackWhite">
          <a:xfrm>
            <a:off x="531552" y="1473380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>
              <a:extLst>
                <a:ext uri="{FF2B5EF4-FFF2-40B4-BE49-F238E27FC236}">
                  <a16:creationId xmlns:a16="http://schemas.microsoft.com/office/drawing/2014/main" id="{EC5F0A67-0B49-4214-858A-AF94D59CE2A8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 descr="Number 1">
              <a:extLst>
                <a:ext uri="{FF2B5EF4-FFF2-40B4-BE49-F238E27FC236}">
                  <a16:creationId xmlns:a16="http://schemas.microsoft.com/office/drawing/2014/main" id="{10373AA5-4973-4B56-A2FD-6397FAA7A78D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R</a:t>
              </a:r>
            </a:p>
          </p:txBody>
        </p:sp>
      </p:grpSp>
      <p:grpSp>
        <p:nvGrpSpPr>
          <p:cNvPr id="21" name="Group 20" descr="Small circle with number 1 inside  indicating step 1">
            <a:extLst>
              <a:ext uri="{FF2B5EF4-FFF2-40B4-BE49-F238E27FC236}">
                <a16:creationId xmlns:a16="http://schemas.microsoft.com/office/drawing/2014/main" id="{2ACCE237-D28F-4E7A-9E5A-636F19078CA0}"/>
              </a:ext>
            </a:extLst>
          </p:cNvPr>
          <p:cNvGrpSpPr/>
          <p:nvPr/>
        </p:nvGrpSpPr>
        <p:grpSpPr bwMode="blackWhite">
          <a:xfrm>
            <a:off x="521207" y="2230277"/>
            <a:ext cx="558179" cy="409838"/>
            <a:chOff x="6953426" y="711274"/>
            <a:chExt cx="558179" cy="409838"/>
          </a:xfrm>
        </p:grpSpPr>
        <p:sp>
          <p:nvSpPr>
            <p:cNvPr id="22" name="Oval 21" descr="Small circle">
              <a:extLst>
                <a:ext uri="{FF2B5EF4-FFF2-40B4-BE49-F238E27FC236}">
                  <a16:creationId xmlns:a16="http://schemas.microsoft.com/office/drawing/2014/main" id="{F0F40003-2450-47A4-8686-B23C6AAC06F8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 descr="Number 1">
              <a:extLst>
                <a:ext uri="{FF2B5EF4-FFF2-40B4-BE49-F238E27FC236}">
                  <a16:creationId xmlns:a16="http://schemas.microsoft.com/office/drawing/2014/main" id="{9E39871F-D3C0-4B89-A6F1-C3F24628CF56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F</a:t>
              </a:r>
            </a:p>
          </p:txBody>
        </p:sp>
      </p:grpSp>
      <p:grpSp>
        <p:nvGrpSpPr>
          <p:cNvPr id="24" name="Group 23" descr="Small circle with number 1 inside  indicating step 1">
            <a:extLst>
              <a:ext uri="{FF2B5EF4-FFF2-40B4-BE49-F238E27FC236}">
                <a16:creationId xmlns:a16="http://schemas.microsoft.com/office/drawing/2014/main" id="{F7D691EB-C401-4C01-AB4C-D6D4ECEB8C82}"/>
              </a:ext>
            </a:extLst>
          </p:cNvPr>
          <p:cNvGrpSpPr/>
          <p:nvPr/>
        </p:nvGrpSpPr>
        <p:grpSpPr bwMode="blackWhite">
          <a:xfrm>
            <a:off x="518679" y="3002513"/>
            <a:ext cx="558179" cy="409838"/>
            <a:chOff x="6953426" y="711274"/>
            <a:chExt cx="558179" cy="409838"/>
          </a:xfrm>
        </p:grpSpPr>
        <p:sp>
          <p:nvSpPr>
            <p:cNvPr id="25" name="Oval 24" descr="Small circle">
              <a:extLst>
                <a:ext uri="{FF2B5EF4-FFF2-40B4-BE49-F238E27FC236}">
                  <a16:creationId xmlns:a16="http://schemas.microsoft.com/office/drawing/2014/main" id="{677A6E11-8332-437F-9D1B-450FE2326F72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 descr="Number 1">
              <a:extLst>
                <a:ext uri="{FF2B5EF4-FFF2-40B4-BE49-F238E27FC236}">
                  <a16:creationId xmlns:a16="http://schemas.microsoft.com/office/drawing/2014/main" id="{780CF551-BB2B-4832-9A10-1A6F51C4C9AD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M</a:t>
              </a:r>
            </a:p>
          </p:txBody>
        </p:sp>
      </p:grp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90476FED-9FD5-4C94-87EA-C84641D81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127" y="1089144"/>
            <a:ext cx="9362437" cy="576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028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Customer segments</a:t>
            </a:r>
          </a:p>
        </p:txBody>
      </p:sp>
      <p:sp>
        <p:nvSpPr>
          <p:cNvPr id="44" name="Content Placeholder 17">
            <a:extLst>
              <a:ext uri="{FF2B5EF4-FFF2-40B4-BE49-F238E27FC236}">
                <a16:creationId xmlns:a16="http://schemas.microsoft.com/office/drawing/2014/main" id="{8B275D3B-1C53-4EDA-A041-79EA6D6E3BB2}"/>
              </a:ext>
            </a:extLst>
          </p:cNvPr>
          <p:cNvSpPr txBox="1">
            <a:spLocks/>
          </p:cNvSpPr>
          <p:nvPr/>
        </p:nvSpPr>
        <p:spPr>
          <a:xfrm>
            <a:off x="4142793" y="1635831"/>
            <a:ext cx="1601197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(Recent)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R: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&lt;= 180 days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45" name="Group 44" descr="Small circle with number 2 inside  indicating step 2">
            <a:extLst>
              <a:ext uri="{FF2B5EF4-FFF2-40B4-BE49-F238E27FC236}">
                <a16:creationId xmlns:a16="http://schemas.microsoft.com/office/drawing/2014/main" id="{6A2F0DF2-87D4-440D-BAA1-8958CAE3F0D0}"/>
              </a:ext>
            </a:extLst>
          </p:cNvPr>
          <p:cNvGrpSpPr/>
          <p:nvPr/>
        </p:nvGrpSpPr>
        <p:grpSpPr bwMode="blackWhite">
          <a:xfrm>
            <a:off x="6647688" y="1635831"/>
            <a:ext cx="558179" cy="409838"/>
            <a:chOff x="6950898" y="711274"/>
            <a:chExt cx="558179" cy="409838"/>
          </a:xfrm>
        </p:grpSpPr>
        <p:sp>
          <p:nvSpPr>
            <p:cNvPr id="46" name="Oval 45" descr="Small circle">
              <a:extLst>
                <a:ext uri="{FF2B5EF4-FFF2-40B4-BE49-F238E27FC236}">
                  <a16:creationId xmlns:a16="http://schemas.microsoft.com/office/drawing/2014/main" id="{F5DBD5C8-04B8-4A2E-A945-81F6034F9E25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 descr="Number 2">
              <a:extLst>
                <a:ext uri="{FF2B5EF4-FFF2-40B4-BE49-F238E27FC236}">
                  <a16:creationId xmlns:a16="http://schemas.microsoft.com/office/drawing/2014/main" id="{F05685CB-29F4-448C-8115-2307ECE51DB5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0898" y="71127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48" name="Content Placeholder 17">
            <a:extLst>
              <a:ext uri="{FF2B5EF4-FFF2-40B4-BE49-F238E27FC236}">
                <a16:creationId xmlns:a16="http://schemas.microsoft.com/office/drawing/2014/main" id="{C41A5923-7E25-47B4-BC11-5B8B5561E24F}"/>
              </a:ext>
            </a:extLst>
          </p:cNvPr>
          <p:cNvSpPr txBox="1">
            <a:spLocks/>
          </p:cNvSpPr>
          <p:nvPr/>
        </p:nvSpPr>
        <p:spPr>
          <a:xfrm>
            <a:off x="7132881" y="1635831"/>
            <a:ext cx="1601197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Churn-signal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R: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 180 days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1" name="Group 30" descr="Small circle with number 2 inside  indicating step 2">
            <a:extLst>
              <a:ext uri="{FF2B5EF4-FFF2-40B4-BE49-F238E27FC236}">
                <a16:creationId xmlns:a16="http://schemas.microsoft.com/office/drawing/2014/main" id="{F53644E8-EED3-48F0-9B4E-0E8E8E88AFD4}"/>
              </a:ext>
            </a:extLst>
          </p:cNvPr>
          <p:cNvGrpSpPr/>
          <p:nvPr/>
        </p:nvGrpSpPr>
        <p:grpSpPr bwMode="blackWhite">
          <a:xfrm>
            <a:off x="3657600" y="1632246"/>
            <a:ext cx="558179" cy="409838"/>
            <a:chOff x="6950898" y="711274"/>
            <a:chExt cx="558179" cy="409838"/>
          </a:xfrm>
        </p:grpSpPr>
        <p:sp>
          <p:nvSpPr>
            <p:cNvPr id="36" name="Oval 35" descr="Small circle">
              <a:extLst>
                <a:ext uri="{FF2B5EF4-FFF2-40B4-BE49-F238E27FC236}">
                  <a16:creationId xmlns:a16="http://schemas.microsoft.com/office/drawing/2014/main" id="{C2147941-BD8A-4654-AFB0-AB92331316A8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 descr="Number 2">
              <a:extLst>
                <a:ext uri="{FF2B5EF4-FFF2-40B4-BE49-F238E27FC236}">
                  <a16:creationId xmlns:a16="http://schemas.microsoft.com/office/drawing/2014/main" id="{2F0FAB76-BE57-454D-ABE0-938AC6AF37FE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0898" y="71127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6459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Customer segments</a:t>
            </a:r>
          </a:p>
        </p:txBody>
      </p:sp>
      <p:sp>
        <p:nvSpPr>
          <p:cNvPr id="44" name="Content Placeholder 17">
            <a:extLst>
              <a:ext uri="{FF2B5EF4-FFF2-40B4-BE49-F238E27FC236}">
                <a16:creationId xmlns:a16="http://schemas.microsoft.com/office/drawing/2014/main" id="{8B275D3B-1C53-4EDA-A041-79EA6D6E3BB2}"/>
              </a:ext>
            </a:extLst>
          </p:cNvPr>
          <p:cNvSpPr txBox="1">
            <a:spLocks/>
          </p:cNvSpPr>
          <p:nvPr/>
        </p:nvSpPr>
        <p:spPr>
          <a:xfrm>
            <a:off x="4142793" y="1635831"/>
            <a:ext cx="1601197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(Recent)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R: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&lt;= 180 days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45" name="Group 44" descr="Small circle with number 2 inside  indicating step 2">
            <a:extLst>
              <a:ext uri="{FF2B5EF4-FFF2-40B4-BE49-F238E27FC236}">
                <a16:creationId xmlns:a16="http://schemas.microsoft.com/office/drawing/2014/main" id="{6A2F0DF2-87D4-440D-BAA1-8958CAE3F0D0}"/>
              </a:ext>
            </a:extLst>
          </p:cNvPr>
          <p:cNvGrpSpPr/>
          <p:nvPr/>
        </p:nvGrpSpPr>
        <p:grpSpPr bwMode="blackWhite">
          <a:xfrm>
            <a:off x="6647688" y="1635831"/>
            <a:ext cx="558179" cy="409838"/>
            <a:chOff x="6950898" y="711274"/>
            <a:chExt cx="558179" cy="409838"/>
          </a:xfrm>
        </p:grpSpPr>
        <p:sp>
          <p:nvSpPr>
            <p:cNvPr id="46" name="Oval 45" descr="Small circle">
              <a:extLst>
                <a:ext uri="{FF2B5EF4-FFF2-40B4-BE49-F238E27FC236}">
                  <a16:creationId xmlns:a16="http://schemas.microsoft.com/office/drawing/2014/main" id="{F5DBD5C8-04B8-4A2E-A945-81F6034F9E25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 descr="Number 2">
              <a:extLst>
                <a:ext uri="{FF2B5EF4-FFF2-40B4-BE49-F238E27FC236}">
                  <a16:creationId xmlns:a16="http://schemas.microsoft.com/office/drawing/2014/main" id="{F05685CB-29F4-448C-8115-2307ECE51DB5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0898" y="71127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48" name="Content Placeholder 17">
            <a:extLst>
              <a:ext uri="{FF2B5EF4-FFF2-40B4-BE49-F238E27FC236}">
                <a16:creationId xmlns:a16="http://schemas.microsoft.com/office/drawing/2014/main" id="{C41A5923-7E25-47B4-BC11-5B8B5561E24F}"/>
              </a:ext>
            </a:extLst>
          </p:cNvPr>
          <p:cNvSpPr txBox="1">
            <a:spLocks/>
          </p:cNvSpPr>
          <p:nvPr/>
        </p:nvSpPr>
        <p:spPr>
          <a:xfrm>
            <a:off x="7132881" y="1635831"/>
            <a:ext cx="1601197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Churn-signal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R: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 180 days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1" name="Group 30" descr="Small circle with number 2 inside  indicating step 2">
            <a:extLst>
              <a:ext uri="{FF2B5EF4-FFF2-40B4-BE49-F238E27FC236}">
                <a16:creationId xmlns:a16="http://schemas.microsoft.com/office/drawing/2014/main" id="{F53644E8-EED3-48F0-9B4E-0E8E8E88AFD4}"/>
              </a:ext>
            </a:extLst>
          </p:cNvPr>
          <p:cNvGrpSpPr/>
          <p:nvPr/>
        </p:nvGrpSpPr>
        <p:grpSpPr bwMode="blackWhite">
          <a:xfrm>
            <a:off x="3657600" y="1632246"/>
            <a:ext cx="558179" cy="409838"/>
            <a:chOff x="6950898" y="711274"/>
            <a:chExt cx="558179" cy="409838"/>
          </a:xfrm>
        </p:grpSpPr>
        <p:sp>
          <p:nvSpPr>
            <p:cNvPr id="36" name="Oval 35" descr="Small circle">
              <a:extLst>
                <a:ext uri="{FF2B5EF4-FFF2-40B4-BE49-F238E27FC236}">
                  <a16:creationId xmlns:a16="http://schemas.microsoft.com/office/drawing/2014/main" id="{C2147941-BD8A-4654-AFB0-AB92331316A8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 descr="Number 2">
              <a:extLst>
                <a:ext uri="{FF2B5EF4-FFF2-40B4-BE49-F238E27FC236}">
                  <a16:creationId xmlns:a16="http://schemas.microsoft.com/office/drawing/2014/main" id="{2F0FAB76-BE57-454D-ABE0-938AC6AF37FE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0898" y="71127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grpSp>
        <p:nvGrpSpPr>
          <p:cNvPr id="52" name="Group 51" descr="Small circle with number 1 inside  indicating step 1">
            <a:extLst>
              <a:ext uri="{FF2B5EF4-FFF2-40B4-BE49-F238E27FC236}">
                <a16:creationId xmlns:a16="http://schemas.microsoft.com/office/drawing/2014/main" id="{7861869F-2FBA-4362-93CB-16939ADD61E8}"/>
              </a:ext>
            </a:extLst>
          </p:cNvPr>
          <p:cNvGrpSpPr/>
          <p:nvPr/>
        </p:nvGrpSpPr>
        <p:grpSpPr bwMode="blackWhite">
          <a:xfrm>
            <a:off x="576427" y="4053160"/>
            <a:ext cx="558179" cy="409838"/>
            <a:chOff x="6953426" y="711274"/>
            <a:chExt cx="558179" cy="409838"/>
          </a:xfrm>
        </p:grpSpPr>
        <p:sp>
          <p:nvSpPr>
            <p:cNvPr id="53" name="Oval 52" descr="Small circle">
              <a:extLst>
                <a:ext uri="{FF2B5EF4-FFF2-40B4-BE49-F238E27FC236}">
                  <a16:creationId xmlns:a16="http://schemas.microsoft.com/office/drawing/2014/main" id="{BF458D8D-D866-4816-82C3-9311375D32A3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TextBox 53" descr="Number 1">
              <a:extLst>
                <a:ext uri="{FF2B5EF4-FFF2-40B4-BE49-F238E27FC236}">
                  <a16:creationId xmlns:a16="http://schemas.microsoft.com/office/drawing/2014/main" id="{7DBC2D98-4C06-4EF5-8C8D-F370763E0ED6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55" name="Content Placeholder 17">
            <a:extLst>
              <a:ext uri="{FF2B5EF4-FFF2-40B4-BE49-F238E27FC236}">
                <a16:creationId xmlns:a16="http://schemas.microsoft.com/office/drawing/2014/main" id="{F8A77CDF-F2E5-4CE8-B841-9014EC387A4F}"/>
              </a:ext>
            </a:extLst>
          </p:cNvPr>
          <p:cNvSpPr txBox="1">
            <a:spLocks/>
          </p:cNvSpPr>
          <p:nvPr/>
        </p:nvSpPr>
        <p:spPr>
          <a:xfrm>
            <a:off x="1061265" y="4056953"/>
            <a:ext cx="1965960" cy="1370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Platinum</a:t>
            </a:r>
          </a:p>
          <a:p>
            <a:pPr marL="0" lvl="0" indent="0">
              <a:spcAft>
                <a:spcPts val="600"/>
              </a:spcAft>
              <a:buClr>
                <a:srgbClr val="D24726"/>
              </a:buClr>
              <a:buNone/>
              <a:defRPr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F: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&gt;= 3 transactions</a:t>
            </a:r>
          </a:p>
          <a:p>
            <a:pPr marL="0" lvl="0" indent="0">
              <a:spcAft>
                <a:spcPts val="600"/>
              </a:spcAft>
              <a:buClr>
                <a:srgbClr val="D24726"/>
              </a:buClr>
              <a:buNone/>
              <a:defRPr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M: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&gt;= 600 NIS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6" name="Group 55" descr="Small circle with number 2 inside  indicating step 2">
            <a:extLst>
              <a:ext uri="{FF2B5EF4-FFF2-40B4-BE49-F238E27FC236}">
                <a16:creationId xmlns:a16="http://schemas.microsoft.com/office/drawing/2014/main" id="{2CC8A625-34A3-4D11-B80B-6DA86FC69D91}"/>
              </a:ext>
            </a:extLst>
          </p:cNvPr>
          <p:cNvGrpSpPr/>
          <p:nvPr/>
        </p:nvGrpSpPr>
        <p:grpSpPr bwMode="blackWhite">
          <a:xfrm>
            <a:off x="3657600" y="4056953"/>
            <a:ext cx="558179" cy="409838"/>
            <a:chOff x="6953426" y="711274"/>
            <a:chExt cx="558179" cy="409838"/>
          </a:xfrm>
        </p:grpSpPr>
        <p:sp>
          <p:nvSpPr>
            <p:cNvPr id="57" name="Oval 56" descr="Small circle">
              <a:extLst>
                <a:ext uri="{FF2B5EF4-FFF2-40B4-BE49-F238E27FC236}">
                  <a16:creationId xmlns:a16="http://schemas.microsoft.com/office/drawing/2014/main" id="{98697D5C-D711-4F91-A5B4-9B42F1B32718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 descr="Number 2">
              <a:extLst>
                <a:ext uri="{FF2B5EF4-FFF2-40B4-BE49-F238E27FC236}">
                  <a16:creationId xmlns:a16="http://schemas.microsoft.com/office/drawing/2014/main" id="{187972E8-49CA-47DC-BA57-96DD4827033D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grpSp>
        <p:nvGrpSpPr>
          <p:cNvPr id="59" name="Group 58" descr="Small circle with number 3 inside  indicating step 3">
            <a:extLst>
              <a:ext uri="{FF2B5EF4-FFF2-40B4-BE49-F238E27FC236}">
                <a16:creationId xmlns:a16="http://schemas.microsoft.com/office/drawing/2014/main" id="{510066A6-3C75-4FF8-90DE-9F4572DB0342}"/>
              </a:ext>
            </a:extLst>
          </p:cNvPr>
          <p:cNvGrpSpPr/>
          <p:nvPr/>
        </p:nvGrpSpPr>
        <p:grpSpPr bwMode="blackWhite">
          <a:xfrm>
            <a:off x="6647688" y="4056953"/>
            <a:ext cx="558179" cy="409838"/>
            <a:chOff x="6953426" y="711274"/>
            <a:chExt cx="558179" cy="409838"/>
          </a:xfrm>
        </p:grpSpPr>
        <p:sp>
          <p:nvSpPr>
            <p:cNvPr id="60" name="Oval 59" descr="Small circle">
              <a:extLst>
                <a:ext uri="{FF2B5EF4-FFF2-40B4-BE49-F238E27FC236}">
                  <a16:creationId xmlns:a16="http://schemas.microsoft.com/office/drawing/2014/main" id="{ED851E6F-A9D0-4368-885B-01E31E6DB992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xtBox 60" descr="Number 3">
              <a:extLst>
                <a:ext uri="{FF2B5EF4-FFF2-40B4-BE49-F238E27FC236}">
                  <a16:creationId xmlns:a16="http://schemas.microsoft.com/office/drawing/2014/main" id="{D173F00A-8DCF-40D4-978C-FDD571127B41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grpSp>
        <p:nvGrpSpPr>
          <p:cNvPr id="62" name="Group 61" descr="Small circle with number 4 inside  indicating step 4">
            <a:extLst>
              <a:ext uri="{FF2B5EF4-FFF2-40B4-BE49-F238E27FC236}">
                <a16:creationId xmlns:a16="http://schemas.microsoft.com/office/drawing/2014/main" id="{56B66DAC-9563-4559-9267-4197D6B9D59E}"/>
              </a:ext>
            </a:extLst>
          </p:cNvPr>
          <p:cNvGrpSpPr/>
          <p:nvPr/>
        </p:nvGrpSpPr>
        <p:grpSpPr bwMode="blackWhite">
          <a:xfrm>
            <a:off x="9637776" y="4056953"/>
            <a:ext cx="558179" cy="409838"/>
            <a:chOff x="6953426" y="711274"/>
            <a:chExt cx="558179" cy="409838"/>
          </a:xfrm>
        </p:grpSpPr>
        <p:sp>
          <p:nvSpPr>
            <p:cNvPr id="63" name="Oval 62" descr="Small circle">
              <a:extLst>
                <a:ext uri="{FF2B5EF4-FFF2-40B4-BE49-F238E27FC236}">
                  <a16:creationId xmlns:a16="http://schemas.microsoft.com/office/drawing/2014/main" id="{C218D487-E690-42F6-836A-F3EDCD464F02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63" descr="Number 4">
              <a:extLst>
                <a:ext uri="{FF2B5EF4-FFF2-40B4-BE49-F238E27FC236}">
                  <a16:creationId xmlns:a16="http://schemas.microsoft.com/office/drawing/2014/main" id="{18EDD226-8896-441B-B387-74819729BE7D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65" name="Content Placeholder 17">
            <a:extLst>
              <a:ext uri="{FF2B5EF4-FFF2-40B4-BE49-F238E27FC236}">
                <a16:creationId xmlns:a16="http://schemas.microsoft.com/office/drawing/2014/main" id="{4FA1C3C3-4275-4065-8E9A-7DADBD3DA7B4}"/>
              </a:ext>
            </a:extLst>
          </p:cNvPr>
          <p:cNvSpPr txBox="1">
            <a:spLocks/>
          </p:cNvSpPr>
          <p:nvPr/>
        </p:nvSpPr>
        <p:spPr>
          <a:xfrm>
            <a:off x="4142793" y="4056953"/>
            <a:ext cx="1965960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Gold</a:t>
            </a:r>
          </a:p>
          <a:p>
            <a:pPr marL="0" indent="0">
              <a:spcAft>
                <a:spcPts val="600"/>
              </a:spcAft>
              <a:buClr>
                <a:srgbClr val="D24726"/>
              </a:buClr>
              <a:buNone/>
              <a:defRPr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F: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&gt;= 3 transactions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Clr>
                <a:srgbClr val="D24726"/>
              </a:buClr>
              <a:buNone/>
              <a:defRPr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M: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 600 NIS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66" name="Content Placeholder 17">
            <a:extLst>
              <a:ext uri="{FF2B5EF4-FFF2-40B4-BE49-F238E27FC236}">
                <a16:creationId xmlns:a16="http://schemas.microsoft.com/office/drawing/2014/main" id="{DCA4EE32-414B-4222-A4D2-DB75568D6153}"/>
              </a:ext>
            </a:extLst>
          </p:cNvPr>
          <p:cNvSpPr txBox="1">
            <a:spLocks/>
          </p:cNvSpPr>
          <p:nvPr/>
        </p:nvSpPr>
        <p:spPr>
          <a:xfrm>
            <a:off x="7132881" y="4056953"/>
            <a:ext cx="1965960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Silver</a:t>
            </a:r>
          </a:p>
          <a:p>
            <a:pPr marL="0" lvl="0" indent="0">
              <a:spcAft>
                <a:spcPts val="600"/>
              </a:spcAft>
              <a:buClr>
                <a:srgbClr val="D24726"/>
              </a:buClr>
              <a:buNone/>
              <a:defRPr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F: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</a:t>
            </a: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 transactions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Clr>
                <a:srgbClr val="D24726"/>
              </a:buClr>
              <a:buNone/>
              <a:defRPr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M: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 any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67" name="Content Placeholder 17">
            <a:extLst>
              <a:ext uri="{FF2B5EF4-FFF2-40B4-BE49-F238E27FC236}">
                <a16:creationId xmlns:a16="http://schemas.microsoft.com/office/drawing/2014/main" id="{9CEECED2-B18A-4250-A957-57303378BF66}"/>
              </a:ext>
            </a:extLst>
          </p:cNvPr>
          <p:cNvSpPr txBox="1">
            <a:spLocks/>
          </p:cNvSpPr>
          <p:nvPr/>
        </p:nvSpPr>
        <p:spPr>
          <a:xfrm>
            <a:off x="10122969" y="4056953"/>
            <a:ext cx="1965960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One-timers</a:t>
            </a:r>
          </a:p>
          <a:p>
            <a:pPr marL="0" indent="0">
              <a:spcAft>
                <a:spcPts val="600"/>
              </a:spcAft>
              <a:buClr>
                <a:srgbClr val="D24726"/>
              </a:buClr>
              <a:buNone/>
              <a:defRPr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F: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</a:t>
            </a: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 transaction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Clr>
                <a:srgbClr val="D24726"/>
              </a:buClr>
              <a:buNone/>
              <a:defRPr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M: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</a:t>
            </a: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any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42794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Customer segments</a:t>
            </a: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576427" y="4053160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058439" y="4056953"/>
            <a:ext cx="1965960" cy="1370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Platinum</a:t>
            </a:r>
          </a:p>
          <a:p>
            <a:pPr marL="0" lvl="0" indent="0">
              <a:spcAft>
                <a:spcPts val="600"/>
              </a:spcAft>
              <a:buClr>
                <a:srgbClr val="D24726"/>
              </a:buClr>
              <a:buNone/>
              <a:defRPr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F: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&gt;= 3 transactions</a:t>
            </a:r>
          </a:p>
          <a:p>
            <a:pPr marL="0" lvl="0" indent="0">
              <a:spcAft>
                <a:spcPts val="600"/>
              </a:spcAft>
              <a:buClr>
                <a:srgbClr val="D24726"/>
              </a:buClr>
              <a:buNone/>
              <a:defRPr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M: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&gt;= 600 NIS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3" name="Group 32" descr="Small circle with number 2 inside  indicating step 2"/>
          <p:cNvGrpSpPr/>
          <p:nvPr/>
        </p:nvGrpSpPr>
        <p:grpSpPr bwMode="blackWhite">
          <a:xfrm>
            <a:off x="3657600" y="4056953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grpSp>
        <p:nvGrpSpPr>
          <p:cNvPr id="22" name="Group 21" descr="Small circle with number 3 inside  indicating step 3"/>
          <p:cNvGrpSpPr/>
          <p:nvPr/>
        </p:nvGrpSpPr>
        <p:grpSpPr bwMode="blackWhite">
          <a:xfrm>
            <a:off x="6647688" y="4056953"/>
            <a:ext cx="558179" cy="409838"/>
            <a:chOff x="6953426" y="711274"/>
            <a:chExt cx="558179" cy="409838"/>
          </a:xfrm>
        </p:grpSpPr>
        <p:sp>
          <p:nvSpPr>
            <p:cNvPr id="24" name="Oval 2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grpSp>
        <p:nvGrpSpPr>
          <p:cNvPr id="37" name="Group 36" descr="Small circle with number 4 inside  indicating step 4"/>
          <p:cNvGrpSpPr/>
          <p:nvPr/>
        </p:nvGrpSpPr>
        <p:grpSpPr bwMode="blackWhite">
          <a:xfrm>
            <a:off x="9637776" y="4056953"/>
            <a:ext cx="558179" cy="409838"/>
            <a:chOff x="6953426" y="711274"/>
            <a:chExt cx="558179" cy="409838"/>
          </a:xfrm>
        </p:grpSpPr>
        <p:sp>
          <p:nvSpPr>
            <p:cNvPr id="38" name="Oval 37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 descr="Number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26" name="Content Placeholder 17">
            <a:extLst>
              <a:ext uri="{FF2B5EF4-FFF2-40B4-BE49-F238E27FC236}">
                <a16:creationId xmlns:a16="http://schemas.microsoft.com/office/drawing/2014/main" id="{B262BB77-D424-40C2-8ED4-F741F4395107}"/>
              </a:ext>
            </a:extLst>
          </p:cNvPr>
          <p:cNvSpPr txBox="1">
            <a:spLocks/>
          </p:cNvSpPr>
          <p:nvPr/>
        </p:nvSpPr>
        <p:spPr>
          <a:xfrm>
            <a:off x="4139967" y="4056953"/>
            <a:ext cx="1965960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Gold</a:t>
            </a:r>
          </a:p>
          <a:p>
            <a:pPr marL="0" indent="0">
              <a:spcAft>
                <a:spcPts val="600"/>
              </a:spcAft>
              <a:buClr>
                <a:srgbClr val="D24726"/>
              </a:buClr>
              <a:buNone/>
              <a:defRPr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F: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&gt;= 3 transactions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Clr>
                <a:srgbClr val="D24726"/>
              </a:buClr>
              <a:buNone/>
              <a:defRPr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M: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 600 NIS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27" name="Content Placeholder 17">
            <a:extLst>
              <a:ext uri="{FF2B5EF4-FFF2-40B4-BE49-F238E27FC236}">
                <a16:creationId xmlns:a16="http://schemas.microsoft.com/office/drawing/2014/main" id="{F53CD5DF-ABCB-4941-A9F4-D5A7DC019FC1}"/>
              </a:ext>
            </a:extLst>
          </p:cNvPr>
          <p:cNvSpPr txBox="1">
            <a:spLocks/>
          </p:cNvSpPr>
          <p:nvPr/>
        </p:nvSpPr>
        <p:spPr>
          <a:xfrm>
            <a:off x="7130055" y="4056953"/>
            <a:ext cx="1965960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Silver</a:t>
            </a:r>
          </a:p>
          <a:p>
            <a:pPr marL="0" lvl="0" indent="0">
              <a:spcAft>
                <a:spcPts val="600"/>
              </a:spcAft>
              <a:buClr>
                <a:srgbClr val="D24726"/>
              </a:buClr>
              <a:buNone/>
              <a:defRPr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F: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</a:t>
            </a: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 transactions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Clr>
                <a:srgbClr val="D24726"/>
              </a:buClr>
              <a:buNone/>
              <a:defRPr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M: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 any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28" name="Content Placeholder 17">
            <a:extLst>
              <a:ext uri="{FF2B5EF4-FFF2-40B4-BE49-F238E27FC236}">
                <a16:creationId xmlns:a16="http://schemas.microsoft.com/office/drawing/2014/main" id="{2CA0A003-8E89-4073-821F-8BA6E28B2A40}"/>
              </a:ext>
            </a:extLst>
          </p:cNvPr>
          <p:cNvSpPr txBox="1">
            <a:spLocks/>
          </p:cNvSpPr>
          <p:nvPr/>
        </p:nvSpPr>
        <p:spPr>
          <a:xfrm>
            <a:off x="10120143" y="4056953"/>
            <a:ext cx="1965960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One-timers</a:t>
            </a:r>
          </a:p>
          <a:p>
            <a:pPr marL="0" indent="0">
              <a:spcAft>
                <a:spcPts val="600"/>
              </a:spcAft>
              <a:buClr>
                <a:srgbClr val="D24726"/>
              </a:buClr>
              <a:buNone/>
              <a:defRPr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F: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</a:t>
            </a: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 transaction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Clr>
                <a:srgbClr val="D24726"/>
              </a:buClr>
              <a:buNone/>
              <a:defRPr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M: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</a:t>
            </a: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any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44" name="Content Placeholder 17">
            <a:extLst>
              <a:ext uri="{FF2B5EF4-FFF2-40B4-BE49-F238E27FC236}">
                <a16:creationId xmlns:a16="http://schemas.microsoft.com/office/drawing/2014/main" id="{8B275D3B-1C53-4EDA-A041-79EA6D6E3BB2}"/>
              </a:ext>
            </a:extLst>
          </p:cNvPr>
          <p:cNvSpPr txBox="1">
            <a:spLocks/>
          </p:cNvSpPr>
          <p:nvPr/>
        </p:nvSpPr>
        <p:spPr>
          <a:xfrm>
            <a:off x="4139967" y="1635831"/>
            <a:ext cx="1601197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(Recent)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R: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&lt;= 180 days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45" name="Group 44" descr="Small circle with number 2 inside  indicating step 2">
            <a:extLst>
              <a:ext uri="{FF2B5EF4-FFF2-40B4-BE49-F238E27FC236}">
                <a16:creationId xmlns:a16="http://schemas.microsoft.com/office/drawing/2014/main" id="{6A2F0DF2-87D4-440D-BAA1-8958CAE3F0D0}"/>
              </a:ext>
            </a:extLst>
          </p:cNvPr>
          <p:cNvGrpSpPr/>
          <p:nvPr/>
        </p:nvGrpSpPr>
        <p:grpSpPr bwMode="blackWhite">
          <a:xfrm>
            <a:off x="6647688" y="1635831"/>
            <a:ext cx="558179" cy="409838"/>
            <a:chOff x="6950898" y="711274"/>
            <a:chExt cx="558179" cy="409838"/>
          </a:xfrm>
        </p:grpSpPr>
        <p:sp>
          <p:nvSpPr>
            <p:cNvPr id="46" name="Oval 45" descr="Small circle">
              <a:extLst>
                <a:ext uri="{FF2B5EF4-FFF2-40B4-BE49-F238E27FC236}">
                  <a16:creationId xmlns:a16="http://schemas.microsoft.com/office/drawing/2014/main" id="{F5DBD5C8-04B8-4A2E-A945-81F6034F9E25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 descr="Number 2">
              <a:extLst>
                <a:ext uri="{FF2B5EF4-FFF2-40B4-BE49-F238E27FC236}">
                  <a16:creationId xmlns:a16="http://schemas.microsoft.com/office/drawing/2014/main" id="{F05685CB-29F4-448C-8115-2307ECE51DB5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0898" y="71127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48" name="Content Placeholder 17">
            <a:extLst>
              <a:ext uri="{FF2B5EF4-FFF2-40B4-BE49-F238E27FC236}">
                <a16:creationId xmlns:a16="http://schemas.microsoft.com/office/drawing/2014/main" id="{C41A5923-7E25-47B4-BC11-5B8B5561E24F}"/>
              </a:ext>
            </a:extLst>
          </p:cNvPr>
          <p:cNvSpPr txBox="1">
            <a:spLocks/>
          </p:cNvSpPr>
          <p:nvPr/>
        </p:nvSpPr>
        <p:spPr>
          <a:xfrm>
            <a:off x="7130055" y="1635831"/>
            <a:ext cx="1601197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Churn-signal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R: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 180 days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1" name="Group 30" descr="Small circle with number 2 inside  indicating step 2">
            <a:extLst>
              <a:ext uri="{FF2B5EF4-FFF2-40B4-BE49-F238E27FC236}">
                <a16:creationId xmlns:a16="http://schemas.microsoft.com/office/drawing/2014/main" id="{F53644E8-EED3-48F0-9B4E-0E8E8E88AFD4}"/>
              </a:ext>
            </a:extLst>
          </p:cNvPr>
          <p:cNvGrpSpPr/>
          <p:nvPr/>
        </p:nvGrpSpPr>
        <p:grpSpPr bwMode="blackWhite">
          <a:xfrm>
            <a:off x="3657600" y="1632246"/>
            <a:ext cx="558179" cy="409838"/>
            <a:chOff x="6950898" y="711274"/>
            <a:chExt cx="558179" cy="409838"/>
          </a:xfrm>
        </p:grpSpPr>
        <p:sp>
          <p:nvSpPr>
            <p:cNvPr id="36" name="Oval 35" descr="Small circle">
              <a:extLst>
                <a:ext uri="{FF2B5EF4-FFF2-40B4-BE49-F238E27FC236}">
                  <a16:creationId xmlns:a16="http://schemas.microsoft.com/office/drawing/2014/main" id="{C2147941-BD8A-4654-AFB0-AB92331316A8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 descr="Number 2">
              <a:extLst>
                <a:ext uri="{FF2B5EF4-FFF2-40B4-BE49-F238E27FC236}">
                  <a16:creationId xmlns:a16="http://schemas.microsoft.com/office/drawing/2014/main" id="{2F0FAB76-BE57-454D-ABE0-938AC6AF37FE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0898" y="71127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BEB0FFE-8218-428C-83F7-AA7B253B2BDB}"/>
              </a:ext>
            </a:extLst>
          </p:cNvPr>
          <p:cNvGrpSpPr/>
          <p:nvPr/>
        </p:nvGrpSpPr>
        <p:grpSpPr>
          <a:xfrm>
            <a:off x="1427584" y="2574073"/>
            <a:ext cx="8976049" cy="1276497"/>
            <a:chOff x="1427584" y="2574073"/>
            <a:chExt cx="8976049" cy="1276497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8F4964FF-7A00-43E4-ACB1-E167555A19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27584" y="2575249"/>
              <a:ext cx="2967135" cy="1275321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1E838E1-1349-4C30-B15E-F09B9CDBDCC7}"/>
                </a:ext>
              </a:extLst>
            </p:cNvPr>
            <p:cNvCxnSpPr>
              <a:cxnSpLocks/>
            </p:cNvCxnSpPr>
            <p:nvPr/>
          </p:nvCxnSpPr>
          <p:spPr>
            <a:xfrm>
              <a:off x="4394719" y="2575249"/>
              <a:ext cx="0" cy="1275321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681639C-1512-4AAD-AC0F-145D7AE58210}"/>
                </a:ext>
              </a:extLst>
            </p:cNvPr>
            <p:cNvCxnSpPr>
              <a:cxnSpLocks/>
            </p:cNvCxnSpPr>
            <p:nvPr/>
          </p:nvCxnSpPr>
          <p:spPr>
            <a:xfrm>
              <a:off x="4394719" y="2575249"/>
              <a:ext cx="3003607" cy="1275321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9AB5B4D-61F4-499D-AEDC-29CE260CC31F}"/>
                </a:ext>
              </a:extLst>
            </p:cNvPr>
            <p:cNvCxnSpPr>
              <a:cxnSpLocks/>
            </p:cNvCxnSpPr>
            <p:nvPr/>
          </p:nvCxnSpPr>
          <p:spPr>
            <a:xfrm>
              <a:off x="4394718" y="2574073"/>
              <a:ext cx="6008915" cy="1276497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41D1DCD-A1FA-4D3D-9640-D44407A7E49B}"/>
              </a:ext>
            </a:extLst>
          </p:cNvPr>
          <p:cNvGrpSpPr/>
          <p:nvPr/>
        </p:nvGrpSpPr>
        <p:grpSpPr>
          <a:xfrm flipH="1">
            <a:off x="1474232" y="2574073"/>
            <a:ext cx="8976049" cy="1276497"/>
            <a:chOff x="1579984" y="2726473"/>
            <a:chExt cx="8976049" cy="1276497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9A89C4B-5046-491C-ACEA-49BFFC67E1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9984" y="2727649"/>
              <a:ext cx="2967135" cy="1275321"/>
            </a:xfrm>
            <a:prstGeom prst="straightConnector1">
              <a:avLst/>
            </a:prstGeom>
            <a:ln>
              <a:solidFill>
                <a:srgbClr val="D24726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24339BE-1B00-4595-8E1E-967ED5E77405}"/>
                </a:ext>
              </a:extLst>
            </p:cNvPr>
            <p:cNvCxnSpPr>
              <a:cxnSpLocks/>
            </p:cNvCxnSpPr>
            <p:nvPr/>
          </p:nvCxnSpPr>
          <p:spPr>
            <a:xfrm>
              <a:off x="4547119" y="2727649"/>
              <a:ext cx="0" cy="1275321"/>
            </a:xfrm>
            <a:prstGeom prst="straightConnector1">
              <a:avLst/>
            </a:prstGeom>
            <a:ln>
              <a:solidFill>
                <a:srgbClr val="D24726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1CCAA3E-A28A-4E18-8B3A-41DA859429CD}"/>
                </a:ext>
              </a:extLst>
            </p:cNvPr>
            <p:cNvCxnSpPr>
              <a:cxnSpLocks/>
            </p:cNvCxnSpPr>
            <p:nvPr/>
          </p:nvCxnSpPr>
          <p:spPr>
            <a:xfrm>
              <a:off x="4547119" y="2727649"/>
              <a:ext cx="3003607" cy="1275321"/>
            </a:xfrm>
            <a:prstGeom prst="straightConnector1">
              <a:avLst/>
            </a:prstGeom>
            <a:ln>
              <a:solidFill>
                <a:srgbClr val="D24726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1613F15-B7DE-40F6-B901-B3017C252128}"/>
                </a:ext>
              </a:extLst>
            </p:cNvPr>
            <p:cNvCxnSpPr>
              <a:cxnSpLocks/>
            </p:cNvCxnSpPr>
            <p:nvPr/>
          </p:nvCxnSpPr>
          <p:spPr>
            <a:xfrm>
              <a:off x="4547118" y="2726473"/>
              <a:ext cx="6008915" cy="1276497"/>
            </a:xfrm>
            <a:prstGeom prst="straightConnector1">
              <a:avLst/>
            </a:prstGeom>
            <a:ln>
              <a:solidFill>
                <a:srgbClr val="D24726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9201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8" y="448056"/>
            <a:ext cx="10032142" cy="640080"/>
          </a:xfrm>
        </p:spPr>
        <p:txBody>
          <a:bodyPr>
            <a:normAutofit/>
          </a:bodyPr>
          <a:lstStyle/>
          <a:p>
            <a:pPr rt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RFM segments – 12 months</a:t>
            </a:r>
            <a:r>
              <a:rPr lang="he-IL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ending on March 31, 2019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8352FA6-5949-4CDB-BEAA-59D897D619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051513"/>
              </p:ext>
            </p:extLst>
          </p:nvPr>
        </p:nvGraphicFramePr>
        <p:xfrm>
          <a:off x="615764" y="1926640"/>
          <a:ext cx="10960468" cy="4161783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913161">
                  <a:extLst>
                    <a:ext uri="{9D8B030D-6E8A-4147-A177-3AD203B41FA5}">
                      <a16:colId xmlns:a16="http://schemas.microsoft.com/office/drawing/2014/main" val="1850124756"/>
                    </a:ext>
                  </a:extLst>
                </a:gridCol>
                <a:gridCol w="913161">
                  <a:extLst>
                    <a:ext uri="{9D8B030D-6E8A-4147-A177-3AD203B41FA5}">
                      <a16:colId xmlns:a16="http://schemas.microsoft.com/office/drawing/2014/main" val="489180249"/>
                    </a:ext>
                  </a:extLst>
                </a:gridCol>
                <a:gridCol w="913161">
                  <a:extLst>
                    <a:ext uri="{9D8B030D-6E8A-4147-A177-3AD203B41FA5}">
                      <a16:colId xmlns:a16="http://schemas.microsoft.com/office/drawing/2014/main" val="4198159146"/>
                    </a:ext>
                  </a:extLst>
                </a:gridCol>
                <a:gridCol w="913161">
                  <a:extLst>
                    <a:ext uri="{9D8B030D-6E8A-4147-A177-3AD203B41FA5}">
                      <a16:colId xmlns:a16="http://schemas.microsoft.com/office/drawing/2014/main" val="248211082"/>
                    </a:ext>
                  </a:extLst>
                </a:gridCol>
                <a:gridCol w="913161">
                  <a:extLst>
                    <a:ext uri="{9D8B030D-6E8A-4147-A177-3AD203B41FA5}">
                      <a16:colId xmlns:a16="http://schemas.microsoft.com/office/drawing/2014/main" val="993300562"/>
                    </a:ext>
                  </a:extLst>
                </a:gridCol>
                <a:gridCol w="913161">
                  <a:extLst>
                    <a:ext uri="{9D8B030D-6E8A-4147-A177-3AD203B41FA5}">
                      <a16:colId xmlns:a16="http://schemas.microsoft.com/office/drawing/2014/main" val="386903301"/>
                    </a:ext>
                  </a:extLst>
                </a:gridCol>
                <a:gridCol w="913161">
                  <a:extLst>
                    <a:ext uri="{9D8B030D-6E8A-4147-A177-3AD203B41FA5}">
                      <a16:colId xmlns:a16="http://schemas.microsoft.com/office/drawing/2014/main" val="1449563178"/>
                    </a:ext>
                  </a:extLst>
                </a:gridCol>
                <a:gridCol w="913161">
                  <a:extLst>
                    <a:ext uri="{9D8B030D-6E8A-4147-A177-3AD203B41FA5}">
                      <a16:colId xmlns:a16="http://schemas.microsoft.com/office/drawing/2014/main" val="3727479969"/>
                    </a:ext>
                  </a:extLst>
                </a:gridCol>
                <a:gridCol w="837279">
                  <a:extLst>
                    <a:ext uri="{9D8B030D-6E8A-4147-A177-3AD203B41FA5}">
                      <a16:colId xmlns:a16="http://schemas.microsoft.com/office/drawing/2014/main" val="1609102222"/>
                    </a:ext>
                  </a:extLst>
                </a:gridCol>
                <a:gridCol w="858416">
                  <a:extLst>
                    <a:ext uri="{9D8B030D-6E8A-4147-A177-3AD203B41FA5}">
                      <a16:colId xmlns:a16="http://schemas.microsoft.com/office/drawing/2014/main" val="5381827"/>
                    </a:ext>
                  </a:extLst>
                </a:gridCol>
                <a:gridCol w="1959485">
                  <a:extLst>
                    <a:ext uri="{9D8B030D-6E8A-4147-A177-3AD203B41FA5}">
                      <a16:colId xmlns:a16="http://schemas.microsoft.com/office/drawing/2014/main" val="1711455027"/>
                    </a:ext>
                  </a:extLst>
                </a:gridCol>
              </a:tblGrid>
              <a:tr h="614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average profit </a:t>
                      </a:r>
                    </a:p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(NIS)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average basket </a:t>
                      </a:r>
                    </a:p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(NIS)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average recency (days)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average frequency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transactions</a:t>
                      </a:r>
                    </a:p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transactions</a:t>
                      </a:r>
                    </a:p>
                    <a:p>
                      <a:pPr algn="ctr" fontAlgn="b"/>
                      <a:endParaRPr lang="en-US" sz="11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gross amount</a:t>
                      </a:r>
                      <a:endParaRPr lang="he-IL" sz="11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algn="ctr" fontAlgn="b"/>
                      <a:r>
                        <a:rPr lang="he-IL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%</a:t>
                      </a:r>
                      <a:endParaRPr lang="en-US" sz="11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gross amount </a:t>
                      </a:r>
                    </a:p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(NIS)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customers </a:t>
                      </a:r>
                    </a:p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customers</a:t>
                      </a:r>
                    </a:p>
                    <a:p>
                      <a:pPr algn="ctr" fontAlgn="b"/>
                      <a:endParaRPr lang="en-US" sz="11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segment</a:t>
                      </a:r>
                    </a:p>
                    <a:p>
                      <a:pPr marL="0" algn="ctr" defTabSz="914400" rtl="0" eaLnBrk="1" fontAlgn="b" latinLnBrk="0" hangingPunct="1"/>
                      <a:endParaRPr lang="he-IL" sz="11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833" marR="8833" marT="8833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451363"/>
                  </a:ext>
                </a:extLst>
              </a:tr>
              <a:tr h="394154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224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13.1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47%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80,968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45%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2,860,016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15%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5,610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lvl="0" algn="l" rtl="0" fontAlgn="b"/>
                      <a:r>
                        <a:rPr lang="en-US" sz="1200" b="1" kern="1200" dirty="0">
                          <a:solidFill>
                            <a:srgbClr val="D24726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Platinum</a:t>
                      </a:r>
                    </a:p>
                  </a:txBody>
                  <a:tcPr marL="8833" marR="8833" marT="8833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272661"/>
                  </a:ext>
                </a:extLst>
              </a:tr>
              <a:tr h="394154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7.1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9%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15,997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261,815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7%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2,558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lvl="0" algn="l" rtl="0" fontAlgn="b"/>
                      <a:r>
                        <a:rPr lang="en-US" sz="1200" b="1" kern="1200" dirty="0">
                          <a:solidFill>
                            <a:srgbClr val="D24726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Gold</a:t>
                      </a:r>
                    </a:p>
                  </a:txBody>
                  <a:tcPr marL="8833" marR="8833" marT="8833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667343"/>
                  </a:ext>
                </a:extLst>
              </a:tr>
              <a:tr h="394154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228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4.0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11%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18,390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11%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723,563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12%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4,544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lvl="0" algn="l" rtl="0" fontAlgn="b"/>
                      <a:r>
                        <a:rPr lang="en-US" sz="1200" b="1" kern="1200" dirty="0">
                          <a:solidFill>
                            <a:srgbClr val="D24726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Silver</a:t>
                      </a:r>
                    </a:p>
                  </a:txBody>
                  <a:tcPr marL="8833" marR="8833" marT="8833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336959"/>
                  </a:ext>
                </a:extLst>
              </a:tr>
              <a:tr h="394154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263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1.0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17%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28,440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21%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1,309,922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33%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12,508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lvl="0" algn="l" rtl="0" fontAlgn="b"/>
                      <a:r>
                        <a:rPr lang="en-US" sz="1200" b="1" kern="1200" dirty="0">
                          <a:solidFill>
                            <a:srgbClr val="D24726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One-timers</a:t>
                      </a:r>
                    </a:p>
                  </a:txBody>
                  <a:tcPr marL="8833" marR="8833" marT="8833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319014"/>
                  </a:ext>
                </a:extLst>
              </a:tr>
              <a:tr h="394154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320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224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8.4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1,670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139,238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887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lvl="0" algn="l" rtl="0" fontAlgn="b"/>
                      <a:r>
                        <a:rPr lang="en-US" sz="12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Churn-signal </a:t>
                      </a:r>
                      <a:r>
                        <a:rPr lang="en-US" sz="1200" b="1" kern="1200" dirty="0">
                          <a:solidFill>
                            <a:srgbClr val="D24726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Platinum</a:t>
                      </a:r>
                    </a:p>
                  </a:txBody>
                  <a:tcPr marL="8833" marR="8833" marT="8833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902270"/>
                  </a:ext>
                </a:extLst>
              </a:tr>
              <a:tr h="394154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225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6.6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1,306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22,413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919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lvl="0" algn="l" rtl="0" fontAlgn="b"/>
                      <a:r>
                        <a:rPr lang="en-US" sz="12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Churn-signal </a:t>
                      </a:r>
                      <a:r>
                        <a:rPr lang="en-US" sz="1200" b="1" kern="1200" dirty="0">
                          <a:solidFill>
                            <a:srgbClr val="D24726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Gold</a:t>
                      </a:r>
                    </a:p>
                  </a:txBody>
                  <a:tcPr marL="8833" marR="8833" marT="8833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175959"/>
                  </a:ext>
                </a:extLst>
              </a:tr>
              <a:tr h="394154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222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243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4.0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5,426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228,313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5%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1,951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lvl="0" algn="l" rtl="0" fontAlgn="b"/>
                      <a:r>
                        <a:rPr lang="en-US" sz="12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Churn-signal </a:t>
                      </a:r>
                      <a:r>
                        <a:rPr lang="en-US" sz="1200" b="1" kern="1200" dirty="0">
                          <a:solidFill>
                            <a:srgbClr val="D24726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Silver</a:t>
                      </a:r>
                    </a:p>
                  </a:txBody>
                  <a:tcPr marL="8833" marR="8833" marT="8833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716612"/>
                  </a:ext>
                </a:extLst>
              </a:tr>
              <a:tr h="394154"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245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262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1.0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11%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18,388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12%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790,198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23%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0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8,487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lvl="0" algn="l" rtl="0" fontAlgn="b"/>
                      <a:r>
                        <a:rPr lang="en-US" sz="12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Churn-signal </a:t>
                      </a:r>
                      <a:r>
                        <a:rPr lang="en-US" sz="1200" b="1" kern="1200" dirty="0">
                          <a:solidFill>
                            <a:srgbClr val="D24726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One-timers</a:t>
                      </a:r>
                    </a:p>
                  </a:txBody>
                  <a:tcPr marL="8833" marR="8833" marT="8833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396922"/>
                  </a:ext>
                </a:extLst>
              </a:tr>
              <a:tr h="394154">
                <a:tc>
                  <a:txBody>
                    <a:bodyPr/>
                    <a:lstStyle/>
                    <a:p>
                      <a:pPr algn="ctr" fontAlgn="b"/>
                      <a:r>
                        <a:rPr lang="he-IL" sz="105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05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262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05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153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05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2.2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05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100%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170,584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05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100%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6,335,477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e-IL" sz="105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100%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e-IL" sz="105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37,464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lvl="0" algn="l" rtl="0" fontAlgn="b"/>
                      <a:r>
                        <a:rPr lang="en-US" sz="12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Total</a:t>
                      </a:r>
                    </a:p>
                  </a:txBody>
                  <a:tcPr marL="8833" marR="8833" marT="8833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30160"/>
                  </a:ext>
                </a:extLst>
              </a:tr>
            </a:tbl>
          </a:graphicData>
        </a:graphic>
      </p:graphicFrame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0FE7EEFA-B4BE-4A3B-A0FF-670B43FAE940}"/>
              </a:ext>
            </a:extLst>
          </p:cNvPr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Q2,2018 – Q1,2019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CA6BE1-DFE4-43C4-823E-1C461D18A8C7}"/>
              </a:ext>
            </a:extLst>
          </p:cNvPr>
          <p:cNvSpPr txBox="1"/>
          <p:nvPr/>
        </p:nvSpPr>
        <p:spPr>
          <a:xfrm>
            <a:off x="821094" y="6316824"/>
            <a:ext cx="11066106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* The numbers shown in table are not real and are </a:t>
            </a:r>
            <a:r>
              <a:rPr lang="en-US" sz="1200" b="1" dirty="0">
                <a:solidFill>
                  <a:srgbClr val="C00000"/>
                </a:solidFill>
              </a:rPr>
              <a:t>not</a:t>
            </a:r>
            <a:r>
              <a:rPr lang="en-US" sz="1200" dirty="0">
                <a:solidFill>
                  <a:srgbClr val="C00000"/>
                </a:solidFill>
              </a:rPr>
              <a:t> based on any real company data, they are for presentation purposes only </a:t>
            </a:r>
            <a:endParaRPr lang="he-IL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482631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A670225-786D-4D35-95D2-EE23BCCC822D}" vid="{047B070F-071F-4F7E-B21E-00157DBF8D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60B3179-FCE1-482B-B473-8B7BB6F9AC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68F36FF-D6F8-4F25-B1D6-7893F2294B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ED6A94-6CEC-4690-B5D0-3E831BCC769C}">
  <ds:schemaRefs>
    <ds:schemaRef ds:uri="http://purl.org/dc/elements/1.1/"/>
    <ds:schemaRef ds:uri="http://purl.org/dc/terms/"/>
    <ds:schemaRef ds:uri="http://purl.org/dc/dcmitype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1392</Words>
  <Application>Microsoft Office PowerPoint</Application>
  <PresentationFormat>Widescreen</PresentationFormat>
  <Paragraphs>931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Segoe UI</vt:lpstr>
      <vt:lpstr>Segoe UI Light</vt:lpstr>
      <vt:lpstr>Segoe UI Semibold</vt:lpstr>
      <vt:lpstr>WelcomeDoc</vt:lpstr>
      <vt:lpstr>Customers Segmentation by RFM</vt:lpstr>
      <vt:lpstr>10 equal groups vs RFM segments</vt:lpstr>
      <vt:lpstr>10 equal groups vs RFM segments</vt:lpstr>
      <vt:lpstr>10 equal groups vs RFM segments</vt:lpstr>
      <vt:lpstr>RFM Parameters</vt:lpstr>
      <vt:lpstr>Customer segments</vt:lpstr>
      <vt:lpstr>Customer segments</vt:lpstr>
      <vt:lpstr>Customer segments</vt:lpstr>
      <vt:lpstr>RFM segments – 12 months ending on March 31, 2019</vt:lpstr>
      <vt:lpstr>RFM segments – 12 months ending on March 31, 2019</vt:lpstr>
      <vt:lpstr>RFM segments – 12 months ending on March 31, 2019</vt:lpstr>
      <vt:lpstr>RFM segments – same period last year comparison</vt:lpstr>
      <vt:lpstr>RFM segments – quarter to quarter comparison</vt:lpstr>
      <vt:lpstr>Value of customer segmentation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2019-06-19T13:27:26Z</dcterms:created>
  <dcterms:modified xsi:type="dcterms:W3CDTF">2019-08-27T14:25:35Z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