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7" r:id="rId6"/>
    <p:sldId id="262" r:id="rId7"/>
    <p:sldId id="290" r:id="rId8"/>
    <p:sldId id="288" r:id="rId9"/>
    <p:sldId id="269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3D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12/06/2021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12/06/2021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59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996552"/>
            <a:ext cx="7418833" cy="1975269"/>
          </a:xfrm>
        </p:spPr>
        <p:txBody>
          <a:bodyPr rtlCol="0"/>
          <a:lstStyle/>
          <a:p>
            <a:pPr rtl="0"/>
            <a:r>
              <a:rPr lang="it-IT" dirty="0" err="1"/>
              <a:t>IMDb</a:t>
            </a:r>
            <a:r>
              <a:rPr lang="it-IT" dirty="0"/>
              <a:t> Movies and Tv Series </a:t>
            </a:r>
            <a:r>
              <a:rPr lang="it-IT" dirty="0" err="1">
                <a:solidFill>
                  <a:srgbClr val="47C3D3"/>
                </a:solidFill>
              </a:rPr>
              <a:t>Analisys</a:t>
            </a:r>
            <a:endParaRPr lang="it-IT" dirty="0">
              <a:solidFill>
                <a:srgbClr val="47C3D3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199590"/>
            <a:ext cx="7077456" cy="140111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latin typeface="+mj-lt"/>
              </a:rPr>
              <a:t>Progetto finale Big Data 2021- Roma Tre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  <a:p>
            <a:pPr marL="0" indent="0" rtl="0">
              <a:buNone/>
            </a:pPr>
            <a:r>
              <a:rPr lang="it-IT" sz="1400" dirty="0">
                <a:latin typeface="+mj-lt"/>
              </a:rPr>
              <a:t>Presentazione Iniziale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21298B07-FF1D-4082-8A67-7E7503963682}"/>
              </a:ext>
            </a:extLst>
          </p:cNvPr>
          <p:cNvSpPr txBox="1">
            <a:spLocks/>
          </p:cNvSpPr>
          <p:nvPr/>
        </p:nvSpPr>
        <p:spPr>
          <a:xfrm>
            <a:off x="9189996" y="5952189"/>
            <a:ext cx="2780331" cy="79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Simone Garzarella</a:t>
            </a:r>
          </a:p>
          <a:p>
            <a:pPr algn="r"/>
            <a:r>
              <a:rPr lang="it-IT" dirty="0"/>
              <a:t>Free Data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EADA1-AA06-4AD3-B437-9F1068C2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341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 1</a:t>
            </a:r>
            <a:r>
              <a:rPr lang="en-US" sz="3600" b="1" dirty="0">
                <a:solidFill>
                  <a:schemeClr val="bg1"/>
                </a:solidFill>
              </a:rPr>
              <a:t>: </a:t>
            </a:r>
            <a:r>
              <a:rPr lang="en-US" sz="2900" b="1" dirty="0">
                <a:solidFill>
                  <a:schemeClr val="bg1"/>
                </a:solidFill>
              </a:rPr>
              <a:t>IMDb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</a:rPr>
              <a:t>Data Analytics</a:t>
            </a:r>
            <a:br>
              <a:rPr lang="it-IT" sz="3200" b="1" dirty="0">
                <a:solidFill>
                  <a:schemeClr val="bg1"/>
                </a:solidFill>
              </a:rPr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381650-DC46-4A06-8DA7-6BC0721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4" name="Segnaposto testo 4">
            <a:extLst>
              <a:ext uri="{FF2B5EF4-FFF2-40B4-BE49-F238E27FC236}">
                <a16:creationId xmlns:a16="http://schemas.microsoft.com/office/drawing/2014/main" id="{77D182E4-D59A-4F53-9072-D1C3EA96DA99}"/>
              </a:ext>
            </a:extLst>
          </p:cNvPr>
          <p:cNvSpPr txBox="1">
            <a:spLocks/>
          </p:cNvSpPr>
          <p:nvPr/>
        </p:nvSpPr>
        <p:spPr>
          <a:xfrm>
            <a:off x="1027975" y="1799508"/>
            <a:ext cx="4075248" cy="393944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dirty="0">
                <a:solidFill>
                  <a:schemeClr val="bg1"/>
                </a:solidFill>
                <a:latin typeface="+mj-lt"/>
              </a:rPr>
              <a:t>Dataset</a:t>
            </a:r>
            <a:br>
              <a:rPr lang="it-IT" sz="2000" dirty="0">
                <a:solidFill>
                  <a:schemeClr val="bg1"/>
                </a:solidFill>
                <a:latin typeface="+mj-lt"/>
              </a:rPr>
            </a:br>
            <a:endParaRPr lang="it-IT" sz="20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it-IT" sz="2000" dirty="0">
              <a:solidFill>
                <a:srgbClr val="47C3D3"/>
              </a:solidFill>
              <a:latin typeface="+mj-lt"/>
            </a:endParaRPr>
          </a:p>
          <a:p>
            <a:pPr marL="0" indent="0" algn="ctr">
              <a:buNone/>
            </a:pPr>
            <a:endParaRPr lang="it-IT" sz="2000" dirty="0">
              <a:solidFill>
                <a:srgbClr val="47C3D3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it-IT" sz="2000" dirty="0" err="1">
                <a:solidFill>
                  <a:srgbClr val="47C3D3"/>
                </a:solidFill>
                <a:latin typeface="+mj-lt"/>
              </a:rPr>
              <a:t>IMDb</a:t>
            </a:r>
            <a:r>
              <a:rPr lang="it-IT" sz="2000" dirty="0">
                <a:solidFill>
                  <a:schemeClr val="bg1"/>
                </a:solidFill>
                <a:latin typeface="+mj-lt"/>
              </a:rPr>
              <a:t>, acronimo di Internet Movie Database, è un sito di proprietà di Amazon che gestisce informazioni su film, attori, registi, personale di produzione, programmi televisivi e anche videogiochi.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BEFF43E5-3F5B-4F14-818F-A733D5BEF330}"/>
              </a:ext>
            </a:extLst>
          </p:cNvPr>
          <p:cNvSpPr txBox="1">
            <a:spLocks/>
          </p:cNvSpPr>
          <p:nvPr/>
        </p:nvSpPr>
        <p:spPr>
          <a:xfrm>
            <a:off x="5869577" y="1799508"/>
            <a:ext cx="5128986" cy="414844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+mj-lt"/>
              </a:rPr>
              <a:t>Il dataset è composto da 5 file: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Elenco di film/serie tv con relative informazioni di carattere generale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Elenco di film/serie tv con informazioni aggiuntive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sul cast del film o della serie tv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sul rating del film o della serie tv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  <a:latin typeface="+mj-lt"/>
              </a:rPr>
              <a:t>Informazioni aggiuntive sul cast del film o della serie tv</a:t>
            </a:r>
            <a:br>
              <a:rPr lang="it-IT" sz="2000" dirty="0">
                <a:solidFill>
                  <a:schemeClr val="bg1"/>
                </a:solidFill>
                <a:latin typeface="+mj-lt"/>
              </a:rPr>
            </a:b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688AE7A-5A70-4928-ADDB-4F0D1335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11" y="2271122"/>
            <a:ext cx="977175" cy="9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326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Obiettivi</a:t>
            </a:r>
          </a:p>
        </p:txBody>
      </p:sp>
      <p:pic>
        <p:nvPicPr>
          <p:cNvPr id="25" name="Segnaposto immagine 24" descr="Grafico a barre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2"/>
            <a:ext cx="1776140" cy="1836857"/>
          </a:xfrm>
        </p:spPr>
        <p:txBody>
          <a:bodyPr rtlCol="0"/>
          <a:lstStyle/>
          <a:p>
            <a:pPr rtl="0"/>
            <a:r>
              <a:rPr lang="it-IT" dirty="0"/>
              <a:t>Effettuare un’analisi sul dataset che sia utile e pertinente in ambito big data, fornendo informazioni significative nel dominio d’interesse</a:t>
            </a:r>
          </a:p>
        </p:txBody>
      </p:sp>
      <p:pic>
        <p:nvPicPr>
          <p:cNvPr id="27" name="Segnaposto immagine 26" descr="Orologio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560632"/>
          </a:xfrm>
        </p:spPr>
        <p:txBody>
          <a:bodyPr rtlCol="0"/>
          <a:lstStyle/>
          <a:p>
            <a:pPr rtl="0"/>
            <a:r>
              <a:rPr lang="it-IT" dirty="0"/>
              <a:t>Ottimizzare il lavoro dal punto di vista prestazionale, sperimentando diversi approcci ai problemi che si andranno ad affrontare</a:t>
            </a:r>
          </a:p>
        </p:txBody>
      </p:sp>
      <p:pic>
        <p:nvPicPr>
          <p:cNvPr id="29" name="Segnaposto immagine 28" descr="Microscopio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560632"/>
          </a:xfrm>
        </p:spPr>
        <p:txBody>
          <a:bodyPr rtlCol="0"/>
          <a:lstStyle/>
          <a:p>
            <a:pPr rtl="0"/>
            <a:r>
              <a:rPr lang="it-IT" dirty="0"/>
              <a:t>Utilizzare al meglio le tecnologie e i metodi studiati durante il corso per avere una visione globale degli strumenti disponibili e delle loro proprietà</a:t>
            </a:r>
          </a:p>
        </p:txBody>
      </p:sp>
      <p:pic>
        <p:nvPicPr>
          <p:cNvPr id="31" name="Segnaposto immagine 30" descr="Lente di ingrandimento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109465"/>
            <a:ext cx="1776140" cy="1463040"/>
          </a:xfrm>
        </p:spPr>
        <p:txBody>
          <a:bodyPr rtlCol="0"/>
          <a:lstStyle/>
          <a:p>
            <a:pPr rtl="0"/>
            <a:endParaRPr lang="it-IT" dirty="0"/>
          </a:p>
          <a:p>
            <a:pPr rtl="0"/>
            <a:r>
              <a:rPr lang="it-IT" dirty="0"/>
              <a:t>Ricerca nello stato dell’arte di metodi alternativi per risolvere problematiche</a:t>
            </a:r>
          </a:p>
        </p:txBody>
      </p:sp>
      <p:pic>
        <p:nvPicPr>
          <p:cNvPr id="33" name="Segnaposto immagine 32" descr="Testa con ingranaggi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r>
              <a:rPr lang="it-IT" dirty="0"/>
              <a:t>Migliorare personalmente mettendomi alla prova in ambito big data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BB3F-884E-452E-803A-68C765BD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analisi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B224D7-F5F7-4B92-98ED-5ADDEF0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4</a:t>
            </a:fld>
            <a:endParaRPr lang="it-IT" noProof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1F6B6C-D389-4BEE-AD0E-29CBE805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49474"/>
            <a:ext cx="9761946" cy="4348163"/>
          </a:xfrm>
        </p:spPr>
        <p:txBody>
          <a:bodyPr/>
          <a:lstStyle/>
          <a:p>
            <a:r>
              <a:rPr lang="it-IT" sz="2400" dirty="0"/>
              <a:t>Per ogni anno, quanti titoli di un certo genere sono stati rilasciati</a:t>
            </a:r>
            <a:br>
              <a:rPr lang="it-IT" sz="2400" dirty="0"/>
            </a:br>
            <a:endParaRPr lang="it-IT" sz="2400" dirty="0"/>
          </a:p>
          <a:p>
            <a:r>
              <a:rPr lang="it-IT" sz="2400" dirty="0"/>
              <a:t>Per ogni titolo, la regione in cui esso è stato rilasciato in più formati</a:t>
            </a:r>
            <a:br>
              <a:rPr lang="it-IT" sz="2400" dirty="0"/>
            </a:br>
            <a:endParaRPr lang="it-IT" sz="2400" dirty="0"/>
          </a:p>
          <a:p>
            <a:r>
              <a:rPr lang="it-IT" sz="2400" dirty="0"/>
              <a:t>Classifica top 50 degli attori che sono apparsi in più titoli</a:t>
            </a:r>
            <a:br>
              <a:rPr lang="it-IT" sz="2400" dirty="0"/>
            </a:br>
            <a:endParaRPr lang="it-IT" sz="2400" dirty="0"/>
          </a:p>
          <a:p>
            <a:r>
              <a:rPr lang="it-IT" sz="2400" dirty="0"/>
              <a:t>Per ogni anno, la media dei rating per un dato genere</a:t>
            </a:r>
            <a:br>
              <a:rPr lang="it-IT" sz="2400" dirty="0"/>
            </a:br>
            <a:endParaRPr lang="it-IT" sz="2400" dirty="0"/>
          </a:p>
          <a:p>
            <a:r>
              <a:rPr lang="it-IT" sz="2400" dirty="0"/>
              <a:t>…</a:t>
            </a:r>
          </a:p>
          <a:p>
            <a:endParaRPr lang="it-IT" dirty="0"/>
          </a:p>
        </p:txBody>
      </p:sp>
      <p:pic>
        <p:nvPicPr>
          <p:cNvPr id="5" name="Segnaposto immagine 24" descr="Grafico a barre">
            <a:extLst>
              <a:ext uri="{FF2B5EF4-FFF2-40B4-BE49-F238E27FC236}">
                <a16:creationId xmlns:a16="http://schemas.microsoft.com/office/drawing/2014/main" id="{46C4937B-5441-4E13-ABA4-C6B97A44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139719" y="3954699"/>
            <a:ext cx="1804076" cy="18040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39768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4BA49-D55B-4C7E-9002-BDCB021D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50" y="2095500"/>
            <a:ext cx="3947976" cy="1421928"/>
          </a:xfrm>
        </p:spPr>
        <p:txBody>
          <a:bodyPr/>
          <a:lstStyle/>
          <a:p>
            <a:pPr algn="ctr"/>
            <a:r>
              <a:rPr lang="it-IT" sz="2400" b="0" dirty="0"/>
              <a:t>Ma non si esclude la possibilità di usare altri strumenti per confrontare le prestazioni ottenute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3BD559-6511-4914-AA60-06FE44A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F27B347-6DDE-461C-95C5-1B232910D134}"/>
              </a:ext>
            </a:extLst>
          </p:cNvPr>
          <p:cNvSpPr txBox="1">
            <a:spLocks/>
          </p:cNvSpPr>
          <p:nvPr/>
        </p:nvSpPr>
        <p:spPr>
          <a:xfrm>
            <a:off x="446400" y="54360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Strumenti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F58656F2-4A23-44E8-8477-2B736CBE31DE}"/>
              </a:ext>
            </a:extLst>
          </p:cNvPr>
          <p:cNvSpPr txBox="1">
            <a:spLocks/>
          </p:cNvSpPr>
          <p:nvPr/>
        </p:nvSpPr>
        <p:spPr>
          <a:xfrm>
            <a:off x="596900" y="2095500"/>
            <a:ext cx="4965700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0" dirty="0"/>
              <a:t>Principalmente verrà utilizzato </a:t>
            </a:r>
            <a:r>
              <a:rPr lang="it-IT" sz="2400" b="0" dirty="0">
                <a:solidFill>
                  <a:srgbClr val="47C3D3"/>
                </a:solidFill>
              </a:rPr>
              <a:t>Spark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79918E-49FD-4B09-A4FC-3A229E43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02" y="4884101"/>
            <a:ext cx="1816448" cy="9548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FE636E5-060A-47B5-A682-7C018464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4" y="4559940"/>
            <a:ext cx="1602735" cy="160273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593CC98-0BC6-49DB-B5EB-718A2557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364" y="3160007"/>
            <a:ext cx="2030236" cy="20302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2D7CB94-33C1-4099-B696-2C6F2FD1E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626" y="4919180"/>
            <a:ext cx="942703" cy="1134551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8C3F3F-69CB-4BD9-8A45-5108F8E15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029" y="3737055"/>
            <a:ext cx="2888622" cy="962498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AE1689D0-F018-4BC1-BC7E-2227C5704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3675" y="2806464"/>
            <a:ext cx="4125572" cy="30838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CA465C-D31D-45CA-B23B-D511D24410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574" y="2970199"/>
            <a:ext cx="4091635" cy="2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586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7311" y="2737540"/>
            <a:ext cx="2341798" cy="124358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6" name="Immagine 5" descr="Immagine che contiene persona, giallo&#10;&#10;Descrizione generata automaticamente">
            <a:extLst>
              <a:ext uri="{FF2B5EF4-FFF2-40B4-BE49-F238E27FC236}">
                <a16:creationId xmlns:a16="http://schemas.microsoft.com/office/drawing/2014/main" id="{C3F508F1-57DD-432D-B48D-5C2066A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02" y="930642"/>
            <a:ext cx="4223961" cy="55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2309</TotalTime>
  <Words>291</Words>
  <Application>Microsoft Office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Tema di Office</vt:lpstr>
      <vt:lpstr>IMDb Movies and Tv Series Analisys</vt:lpstr>
      <vt:lpstr>Topic 1: IMDb Data Analytics </vt:lpstr>
      <vt:lpstr>Obiettivi</vt:lpstr>
      <vt:lpstr>Esempi di analisi</vt:lpstr>
      <vt:lpstr>Ma non si esclude la possibilità di usare altri strumenti per confrontare le prestazioni ottenute 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data analisys</dc:title>
  <dc:creator>simone garzarella</dc:creator>
  <cp:lastModifiedBy>simone garzarella</cp:lastModifiedBy>
  <cp:revision>30</cp:revision>
  <dcterms:created xsi:type="dcterms:W3CDTF">2021-06-09T09:06:18Z</dcterms:created>
  <dcterms:modified xsi:type="dcterms:W3CDTF">2021-06-11T23:26:32Z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