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87" r:id="rId6"/>
    <p:sldId id="290" r:id="rId7"/>
    <p:sldId id="291" r:id="rId8"/>
    <p:sldId id="292" r:id="rId9"/>
    <p:sldId id="293" r:id="rId10"/>
    <p:sldId id="294" r:id="rId11"/>
    <p:sldId id="288" r:id="rId12"/>
    <p:sldId id="295" r:id="rId13"/>
    <p:sldId id="296" r:id="rId14"/>
    <p:sldId id="300" r:id="rId15"/>
    <p:sldId id="297" r:id="rId16"/>
    <p:sldId id="301" r:id="rId17"/>
    <p:sldId id="298" r:id="rId18"/>
    <p:sldId id="302" r:id="rId19"/>
    <p:sldId id="299" r:id="rId20"/>
    <p:sldId id="303" r:id="rId21"/>
    <p:sldId id="304" r:id="rId22"/>
    <p:sldId id="269" r:id="rId23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C3D3"/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1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14" y="108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6903231-3883-4BD0-9EDD-6391B2039C9D}" type="datetime1">
              <a:rPr lang="it-IT" smtClean="0"/>
              <a:t>28/09/2021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831430A-4AA4-45C8-AC23-CD6B61C41A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5BB936C-8E2D-4FC8-B20E-2CBF0A9FFB22}" type="datetime1">
              <a:rPr lang="it-IT" noProof="0" smtClean="0"/>
              <a:t>28/09/2021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34D747-9380-41EE-9946-EC9EC0CA5D1E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3935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518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tangolo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igura a mano libera: Forma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noProof="0"/>
              </a:p>
            </p:txBody>
          </p:sp>
          <p:sp>
            <p:nvSpPr>
              <p:cNvPr id="16" name="Figura a mano libera: Forma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noProof="0"/>
              </a:p>
            </p:txBody>
          </p:sp>
          <p:sp>
            <p:nvSpPr>
              <p:cNvPr id="17" name="Triangolo rettangolo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noProof="0"/>
              </a:p>
            </p:txBody>
          </p:sp>
          <p:sp>
            <p:nvSpPr>
              <p:cNvPr id="18" name="Triangolo rettangolo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noProof="0"/>
              </a:p>
            </p:txBody>
          </p:sp>
          <p:sp>
            <p:nvSpPr>
              <p:cNvPr id="19" name="Triangolo rettangolo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noProof="0"/>
              </a:p>
            </p:txBody>
          </p:sp>
          <p:sp>
            <p:nvSpPr>
              <p:cNvPr id="20" name="Figura a mano libera: Forma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noProof="0"/>
              </a:p>
            </p:txBody>
          </p:sp>
        </p:grpSp>
        <p:sp>
          <p:nvSpPr>
            <p:cNvPr id="9" name="Figura a mano libera: Forma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11" name="Figura a mano libera: Forma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igura a mano libera: Forma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noProof="0"/>
              </a:p>
            </p:txBody>
          </p:sp>
          <p:sp>
            <p:nvSpPr>
              <p:cNvPr id="14" name="Figura a mano libera: Forma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noProof="0"/>
              </a:p>
            </p:txBody>
          </p: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it-IT" noProof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ia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tangolo: Angolo singolo ritagliat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3" name="Rettangolo: Angolo singolo ritagliat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0" name="Segnaposto immagine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1" name="Segnaposto immagine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2" name="Segnaposto immagine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3" name="Segnaposto immagine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4" name="Segnaposto immagine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6" name="Segnaposto testo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testo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9" name="Segnaposto testo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0" name="Segnaposto testo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igura a mano libera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sezione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tangolo: Angolo singolo ritagliat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3" name="Rettangolo: Angolo singolo ritagliat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6" name="Segnaposto testo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5" name="Figura a mano libera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it-IT" noProof="0"/>
              <a:t>Inserire immagine</a:t>
            </a:r>
          </a:p>
        </p:txBody>
      </p:sp>
      <p:sp>
        <p:nvSpPr>
          <p:cNvPr id="36" name="Segnaposto testo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7" name="Segnaposto testo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s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tangolo: Angolo singolo ritagliat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3" name="Rettangolo: Angolo singolo ritagliat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6" name="Segnaposto testo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5" name="Figura a mano libera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it-IT" noProof="0"/>
              <a:t>Inserire immagine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tangolo: Angolo singolo ritagliat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3" name="Rettangolo: Angolo singolo ritagliat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35" name="Figura a mano libera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20" name="Segnaposto immagine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1" name="Segnaposto testo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tangolo: Angolo singolo ritagliat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3" name="Rettangolo: Angolo singolo ritagliat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35" name="Figura a mano libera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21" name="Segnaposto testo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 rtl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Modifica gli stili del testo dello schema</a:t>
            </a: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64290" y="1444649"/>
            <a:ext cx="7694310" cy="4579079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tangolo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9" name="Figura a mano libera: Forma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0" name="Figura a mano libera: Forma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1" name="Figura a mano libera: Forma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2" name="Figura a mano libera: Forma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igura a mano libera: Forma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26" name="Figura a mano libera: Forma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30" name="Figura a mano libera: Forma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1" name="Segnaposto numero diapositiva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tangolo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0" name="Figura a mano libera: Forma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Triangolo rettangolo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8" name="Triangolo rettangolo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9" name="Triangolo rettangolo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it-IT" noProof="0"/>
              <a:t>Grazie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tangolo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0" name="Figura a mano libera: Forma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it-IT" noProof="0"/>
              <a:t>Grazie</a:t>
            </a:r>
          </a:p>
        </p:txBody>
      </p:sp>
      <p:sp>
        <p:nvSpPr>
          <p:cNvPr id="35" name="Figura a mano libera: Forma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32" name="Figura a mano libera: Forma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30" name="Figura a mano libera: Forma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Triangolo rettangolo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1" name="Figura a mano libera: Forma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8" name="Figura a mano libera: Forma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21" name="Figura a mano libera: Forma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numero diapositiva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23" name="Titolo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Titolo sezione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5" name="Figura a mano libera: Forma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igura a mano libera: Forma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28" name="Figura a mano libera: Forma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29" name="Figura a mano libera: Forma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30" name="Figura a mano libera: Forma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igura a mano libera: Forma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33" name="Figura a mano libera: Forma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Titolo sezione 01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5" name="Segnaposto numero diapositiva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5" name="Figura a mano libera: Forma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 rtl="0"/>
            <a:r>
              <a:rPr lang="it-IT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"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Citazione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+ tes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3" name="Segnaposto testo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tangolo: Angolo singolo ritagliat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it-IT" noProof="0"/>
            </a:p>
          </p:txBody>
        </p:sp>
        <p:sp>
          <p:nvSpPr>
            <p:cNvPr id="3" name="Rettangolo: Angolo singolo ritagliat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tangolo: Angolo singolo ritagliat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it-IT" noProof="0"/>
            </a:p>
          </p:txBody>
        </p:sp>
        <p:sp>
          <p:nvSpPr>
            <p:cNvPr id="3" name="Rettangolo: Angolo singolo ritagliat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3365" y="1825625"/>
            <a:ext cx="11215235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tangolo: Angolo singolo ritagliat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it-IT" noProof="0"/>
            </a:p>
          </p:txBody>
        </p:sp>
        <p:sp>
          <p:nvSpPr>
            <p:cNvPr id="3" name="Rettangolo: Angolo singolo ritagliat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4500" y="1681163"/>
            <a:ext cx="5157787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26" name="Segnaposto testo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00812" y="1681163"/>
            <a:ext cx="5157788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4500" y="2505075"/>
            <a:ext cx="5157787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28" name="Segnaposto contenuto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75412" y="2505075"/>
            <a:ext cx="5183188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tangolo: Angolo singolo ritagliat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it-IT" noProof="0"/>
            </a:p>
          </p:txBody>
        </p:sp>
        <p:sp>
          <p:nvSpPr>
            <p:cNvPr id="3" name="Rettangolo: Angolo singolo ritagliat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21" name="Segnaposto contenuto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74163" y="1517715"/>
            <a:ext cx="5184437" cy="46592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7" name="Figura a mano libera: Forma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8" name="Figura a mano libera: Forma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9" name="Figura a mano libera: Forma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it-IT" noProof="0">
                <a:latin typeface="+mj-lt"/>
              </a:rPr>
              <a:t>Fare clic per modificare lo stile del titolo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igura a mano libera: Forma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4" name="Figura a mano libera: Forma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ttangolo: Angolo singolo ritagliato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it-IT" noProof="0"/>
            </a:p>
          </p:txBody>
        </p:sp>
        <p:sp>
          <p:nvSpPr>
            <p:cNvPr id="17" name="Rettangolo: Angolo singolo ritagliato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18" name="Figura a mano libera: Forma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7" y="1996552"/>
            <a:ext cx="7418833" cy="1975269"/>
          </a:xfrm>
        </p:spPr>
        <p:txBody>
          <a:bodyPr rtlCol="0"/>
          <a:lstStyle/>
          <a:p>
            <a:pPr rtl="0"/>
            <a:r>
              <a:rPr lang="it-IT" dirty="0" err="1"/>
              <a:t>IMDb</a:t>
            </a:r>
            <a:r>
              <a:rPr lang="it-IT" dirty="0"/>
              <a:t> Movies and Tv Series </a:t>
            </a:r>
            <a:r>
              <a:rPr lang="it-IT" dirty="0" err="1">
                <a:solidFill>
                  <a:srgbClr val="47C3D3"/>
                </a:solidFill>
              </a:rPr>
              <a:t>Analisys</a:t>
            </a:r>
            <a:endParaRPr lang="it-IT" dirty="0">
              <a:solidFill>
                <a:srgbClr val="47C3D3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4199590"/>
            <a:ext cx="7077456" cy="140111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it-IT" dirty="0">
                <a:latin typeface="+mj-lt"/>
              </a:rPr>
              <a:t>Progetto finale Big Data 2021- Roma Tre</a:t>
            </a:r>
          </a:p>
          <a:p>
            <a:pPr marL="0" indent="0" rtl="0">
              <a:buNone/>
            </a:pPr>
            <a:endParaRPr lang="it-IT" dirty="0">
              <a:latin typeface="+mj-lt"/>
            </a:endParaRPr>
          </a:p>
          <a:p>
            <a:pPr marL="0" indent="0" rtl="0">
              <a:buNone/>
            </a:pPr>
            <a:r>
              <a:rPr lang="it-IT" sz="1400" dirty="0">
                <a:latin typeface="+mj-lt"/>
              </a:rPr>
              <a:t>Presentazione Finale</a:t>
            </a:r>
          </a:p>
          <a:p>
            <a:pPr marL="0" indent="0" rtl="0">
              <a:buNone/>
            </a:pPr>
            <a:endParaRPr lang="it-IT" dirty="0"/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21298B07-FF1D-4082-8A67-7E7503963682}"/>
              </a:ext>
            </a:extLst>
          </p:cNvPr>
          <p:cNvSpPr txBox="1">
            <a:spLocks/>
          </p:cNvSpPr>
          <p:nvPr/>
        </p:nvSpPr>
        <p:spPr>
          <a:xfrm>
            <a:off x="9189996" y="5952189"/>
            <a:ext cx="2780331" cy="798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GB" sz="1800" kern="1200" spc="3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/>
              <a:t>Simone Garzarella</a:t>
            </a:r>
          </a:p>
          <a:p>
            <a:pPr algn="r"/>
            <a:r>
              <a:rPr lang="it-IT" dirty="0"/>
              <a:t>Free Data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3BB3F-884E-452E-803A-68C765BDC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job 1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2B224D7-F5F7-4B92-98ED-5ADDEF0C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it-IT" noProof="0" smtClean="0"/>
              <a:pPr rtl="0"/>
              <a:t>10</a:t>
            </a:fld>
            <a:endParaRPr lang="it-IT" noProof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E491045-B67E-42DD-B22E-09DDB97521AB}"/>
              </a:ext>
            </a:extLst>
          </p:cNvPr>
          <p:cNvSpPr txBox="1"/>
          <p:nvPr/>
        </p:nvSpPr>
        <p:spPr>
          <a:xfrm>
            <a:off x="367748" y="3329609"/>
            <a:ext cx="106646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(('tt0018742', 'The Cameraman'), (('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Regions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: 9', 'FR,DK,SE,GR,IT,BG,FI,XWG,BR'), ('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Languages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: 1', '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bg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')))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(('tt0018749', 'The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Cardboard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Lover'), (('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Regions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: 3', 'TR,IT,SUHH'), ('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Languages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: 2', '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tr,ru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')))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(('tt0018756’, 'Champagne'),(('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Regions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: 2', 'BG,AR'), ('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Languages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: 1', '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bg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')))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(('tt0018773', 'The Circus'), (('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Regions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: 10', 'SUHH,CZ,PT,XWG,PL,CSHH,IT,SK,RO,UY'), ('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Languages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: 2', '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ru,cs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')))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(('tt0018836', 'The Divine Woman'), (('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Regions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: 7', 'US,SE,GR,AT,SUHH,PT,DK'), ('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Languages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: 1', '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ru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')))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(('tt0018844', 'Don Diego i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Pelageya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'), (('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Regions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: 1', 'SUHH'), ('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Languages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: 1', '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ru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')))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(('tt0018873', 'The Fall of the House of Usher'), (('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Regions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: 3', 'SUHH,GR,US'), ('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Languages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: 1', '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ru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')))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(('tt0018905', 'The Foreign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Legion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'), (('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Regions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: 2', 'TR,US'), ('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Languages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: 1', '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tr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'))) </a:t>
            </a:r>
          </a:p>
          <a:p>
            <a:endParaRPr lang="it-IT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6" name="Segnaposto immagine 24" descr="Grafico a barre">
            <a:extLst>
              <a:ext uri="{FF2B5EF4-FFF2-40B4-BE49-F238E27FC236}">
                <a16:creationId xmlns:a16="http://schemas.microsoft.com/office/drawing/2014/main" id="{660863B8-9970-4E9C-A14D-4655F4B34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" b="63"/>
          <a:stretch>
            <a:fillRect/>
          </a:stretch>
        </p:blipFill>
        <p:spPr>
          <a:xfrm>
            <a:off x="10232211" y="1376606"/>
            <a:ext cx="1804076" cy="1804076"/>
          </a:xfrm>
          <a:prstGeom prst="ellipse">
            <a:avLst/>
          </a:prstGeom>
        </p:spPr>
      </p:pic>
      <p:sp>
        <p:nvSpPr>
          <p:cNvPr id="27" name="Titolo 1">
            <a:extLst>
              <a:ext uri="{FF2B5EF4-FFF2-40B4-BE49-F238E27FC236}">
                <a16:creationId xmlns:a16="http://schemas.microsoft.com/office/drawing/2014/main" id="{CFA4C6FF-68E4-4833-83F7-D5725FECBA8A}"/>
              </a:ext>
            </a:extLst>
          </p:cNvPr>
          <p:cNvSpPr txBox="1">
            <a:spLocks/>
          </p:cNvSpPr>
          <p:nvPr/>
        </p:nvSpPr>
        <p:spPr>
          <a:xfrm>
            <a:off x="444500" y="2091654"/>
            <a:ext cx="11214100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/>
              <a:t>Alcune </a:t>
            </a:r>
            <a:r>
              <a:rPr lang="it-IT" sz="2000" dirty="0" err="1"/>
              <a:t>tuple</a:t>
            </a:r>
            <a:r>
              <a:rPr lang="it-IT" sz="2000" dirty="0"/>
              <a:t> di output :</a:t>
            </a:r>
          </a:p>
        </p:txBody>
      </p:sp>
    </p:spTree>
    <p:extLst>
      <p:ext uri="{BB962C8B-B14F-4D97-AF65-F5344CB8AC3E}">
        <p14:creationId xmlns:p14="http://schemas.microsoft.com/office/powerpoint/2010/main" val="87665813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3BB3F-884E-452E-803A-68C765BDC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job 1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2B224D7-F5F7-4B92-98ED-5ADDEF0C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it-IT" noProof="0" smtClean="0"/>
              <a:pPr rtl="0"/>
              <a:t>11</a:t>
            </a:fld>
            <a:endParaRPr lang="it-IT" noProof="0"/>
          </a:p>
        </p:txBody>
      </p:sp>
      <p:pic>
        <p:nvPicPr>
          <p:cNvPr id="26" name="Segnaposto immagine 24" descr="Grafico a barre">
            <a:extLst>
              <a:ext uri="{FF2B5EF4-FFF2-40B4-BE49-F238E27FC236}">
                <a16:creationId xmlns:a16="http://schemas.microsoft.com/office/drawing/2014/main" id="{660863B8-9970-4E9C-A14D-4655F4B34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" b="63"/>
          <a:stretch>
            <a:fillRect/>
          </a:stretch>
        </p:blipFill>
        <p:spPr>
          <a:xfrm>
            <a:off x="10232211" y="1376606"/>
            <a:ext cx="1804076" cy="1804076"/>
          </a:xfrm>
          <a:prstGeom prst="ellipse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A2521BA-E313-40E1-AF88-85186E92B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114" y="1885101"/>
            <a:ext cx="7128338" cy="396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9286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3BB3F-884E-452E-803A-68C765BDC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job 2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2B224D7-F5F7-4B92-98ED-5ADDEF0C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it-IT" noProof="0" smtClean="0"/>
              <a:pPr rtl="0"/>
              <a:t>12</a:t>
            </a:fld>
            <a:endParaRPr lang="it-IT" noProof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E491045-B67E-42DD-B22E-09DDB97521AB}"/>
              </a:ext>
            </a:extLst>
          </p:cNvPr>
          <p:cNvSpPr txBox="1"/>
          <p:nvPr/>
        </p:nvSpPr>
        <p:spPr>
          <a:xfrm>
            <a:off x="444500" y="3176034"/>
            <a:ext cx="11214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('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Year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: 1891', ((('Total: 10', '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Types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: ', {'short': 10}), ('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Genres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: ', {'Short': 10, 'Action': 1, '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Documentary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': 3, 'Sport': 1})), ('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Is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Adult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: ', {'0': 10})))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('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Year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: 1892', ((('Total: 9', '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Types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: ', {'short': 9}), ('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Genres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: ', {'Animation': 3, 'Short': 8, 'Sport': 4, 'Comedy': 1, 'Romance': 1, '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Documentary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': 1})), ('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Is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Adult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: ', {'0': 9})))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('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Year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: 1893', ((('Total: 3', '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Types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: ', {'short': 3}), ('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Genres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: ', {'Comedy': 1, 'Short': 3, '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Documentary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': 2})), ('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Is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Adult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: ', {'0': 3})))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('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Year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: 1894', ((('Total: 97', '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Types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: ', {'movie': 1, 'short': 96}), ('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Genres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: ', {'Romance': 1, 'Animation': 1, 'Short': 96, 'Drama': 1, '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Documentary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': 29, 'Sport': 9, 'Comedy': 5, 'Action': 3, 'Music': 1, 'Western': 1})), ('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Is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Adult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: ', {'0': 97}))) </a:t>
            </a:r>
          </a:p>
          <a:p>
            <a:endParaRPr lang="it-IT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6" name="Segnaposto immagine 24" descr="Grafico a barre">
            <a:extLst>
              <a:ext uri="{FF2B5EF4-FFF2-40B4-BE49-F238E27FC236}">
                <a16:creationId xmlns:a16="http://schemas.microsoft.com/office/drawing/2014/main" id="{660863B8-9970-4E9C-A14D-4655F4B34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" b="63"/>
          <a:stretch>
            <a:fillRect/>
          </a:stretch>
        </p:blipFill>
        <p:spPr>
          <a:xfrm>
            <a:off x="10232211" y="1376606"/>
            <a:ext cx="1804076" cy="1804076"/>
          </a:xfrm>
          <a:prstGeom prst="ellipse">
            <a:avLst/>
          </a:prstGeom>
        </p:spPr>
      </p:pic>
      <p:sp>
        <p:nvSpPr>
          <p:cNvPr id="27" name="Titolo 1">
            <a:extLst>
              <a:ext uri="{FF2B5EF4-FFF2-40B4-BE49-F238E27FC236}">
                <a16:creationId xmlns:a16="http://schemas.microsoft.com/office/drawing/2014/main" id="{CFA4C6FF-68E4-4833-83F7-D5725FECBA8A}"/>
              </a:ext>
            </a:extLst>
          </p:cNvPr>
          <p:cNvSpPr txBox="1">
            <a:spLocks/>
          </p:cNvSpPr>
          <p:nvPr/>
        </p:nvSpPr>
        <p:spPr>
          <a:xfrm>
            <a:off x="444500" y="2091654"/>
            <a:ext cx="11214100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/>
              <a:t>Alcune </a:t>
            </a:r>
            <a:r>
              <a:rPr lang="it-IT" sz="2000" dirty="0" err="1"/>
              <a:t>tuple</a:t>
            </a:r>
            <a:r>
              <a:rPr lang="it-IT" sz="2000" dirty="0"/>
              <a:t> di output :</a:t>
            </a:r>
          </a:p>
        </p:txBody>
      </p:sp>
    </p:spTree>
    <p:extLst>
      <p:ext uri="{BB962C8B-B14F-4D97-AF65-F5344CB8AC3E}">
        <p14:creationId xmlns:p14="http://schemas.microsoft.com/office/powerpoint/2010/main" val="334106731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3BB3F-884E-452E-803A-68C765BDC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job 2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2B224D7-F5F7-4B92-98ED-5ADDEF0C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it-IT" noProof="0" smtClean="0"/>
              <a:pPr rtl="0"/>
              <a:t>13</a:t>
            </a:fld>
            <a:endParaRPr lang="it-IT" noProof="0"/>
          </a:p>
        </p:txBody>
      </p:sp>
      <p:pic>
        <p:nvPicPr>
          <p:cNvPr id="26" name="Segnaposto immagine 24" descr="Grafico a barre">
            <a:extLst>
              <a:ext uri="{FF2B5EF4-FFF2-40B4-BE49-F238E27FC236}">
                <a16:creationId xmlns:a16="http://schemas.microsoft.com/office/drawing/2014/main" id="{660863B8-9970-4E9C-A14D-4655F4B34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" b="63"/>
          <a:stretch>
            <a:fillRect/>
          </a:stretch>
        </p:blipFill>
        <p:spPr>
          <a:xfrm>
            <a:off x="10232211" y="1376606"/>
            <a:ext cx="1804076" cy="1804076"/>
          </a:xfrm>
          <a:prstGeom prst="ellipse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A2521BA-E313-40E1-AF88-85186E92B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114" y="1885101"/>
            <a:ext cx="7128338" cy="396374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0CEED9C-9775-4EFB-BE26-D3708338DA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114" y="1885101"/>
            <a:ext cx="7128338" cy="395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6766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3BB3F-884E-452E-803A-68C765BDC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job 3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2B224D7-F5F7-4B92-98ED-5ADDEF0C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it-IT" noProof="0" smtClean="0"/>
              <a:pPr rtl="0"/>
              <a:t>14</a:t>
            </a:fld>
            <a:endParaRPr lang="it-IT" noProof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E491045-B67E-42DD-B22E-09DDB97521AB}"/>
              </a:ext>
            </a:extLst>
          </p:cNvPr>
          <p:cNvSpPr txBox="1"/>
          <p:nvPr/>
        </p:nvSpPr>
        <p:spPr>
          <a:xfrm>
            <a:off x="444500" y="3474184"/>
            <a:ext cx="10664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('nm0001468', (('David Letterman', 2548, '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writer,producer,actor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'), 'tt0106053,tt0083441,tt0119951,tt0115641’))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('nm0836809', (('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Adrián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Suar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', 2438, '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producer,writer,actor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'), 'tt0205706,tt0204110,tt0456246,tt3602666’))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('nm0739351', (('Carlos Romero', 2421, 'writer'), 'tt0358874,tt0243054,tt0215388,tt0211873’))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('nm0276899', (('Daniel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Filho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', 2359, '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director,producer,actor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'), 'tt0154075,tt0287625,tt0289799,tt0395994’))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('nm0022750', (('Paul Alter', 2344, '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director,producer,writer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'), 'tt0264464,tt0068120,tt0071063,tt0073991’))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('nm0163863', (('Dick Clark', 2303, '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producer,actor,miscellaneous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'), 'tt0202179,tt0185049,tt0049993,tt0270288')) </a:t>
            </a:r>
          </a:p>
        </p:txBody>
      </p:sp>
      <p:pic>
        <p:nvPicPr>
          <p:cNvPr id="26" name="Segnaposto immagine 24" descr="Grafico a barre">
            <a:extLst>
              <a:ext uri="{FF2B5EF4-FFF2-40B4-BE49-F238E27FC236}">
                <a16:creationId xmlns:a16="http://schemas.microsoft.com/office/drawing/2014/main" id="{660863B8-9970-4E9C-A14D-4655F4B34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" b="63"/>
          <a:stretch>
            <a:fillRect/>
          </a:stretch>
        </p:blipFill>
        <p:spPr>
          <a:xfrm>
            <a:off x="10232211" y="1376606"/>
            <a:ext cx="1804076" cy="1804076"/>
          </a:xfrm>
          <a:prstGeom prst="ellipse">
            <a:avLst/>
          </a:prstGeom>
        </p:spPr>
      </p:pic>
      <p:sp>
        <p:nvSpPr>
          <p:cNvPr id="27" name="Titolo 1">
            <a:extLst>
              <a:ext uri="{FF2B5EF4-FFF2-40B4-BE49-F238E27FC236}">
                <a16:creationId xmlns:a16="http://schemas.microsoft.com/office/drawing/2014/main" id="{CFA4C6FF-68E4-4833-83F7-D5725FECBA8A}"/>
              </a:ext>
            </a:extLst>
          </p:cNvPr>
          <p:cNvSpPr txBox="1">
            <a:spLocks/>
          </p:cNvSpPr>
          <p:nvPr/>
        </p:nvSpPr>
        <p:spPr>
          <a:xfrm>
            <a:off x="444500" y="2091654"/>
            <a:ext cx="11214100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/>
              <a:t>Alcune </a:t>
            </a:r>
            <a:r>
              <a:rPr lang="it-IT" sz="2000" dirty="0" err="1"/>
              <a:t>tuple</a:t>
            </a:r>
            <a:r>
              <a:rPr lang="it-IT" sz="2000" dirty="0"/>
              <a:t> di output :</a:t>
            </a:r>
          </a:p>
        </p:txBody>
      </p:sp>
    </p:spTree>
    <p:extLst>
      <p:ext uri="{BB962C8B-B14F-4D97-AF65-F5344CB8AC3E}">
        <p14:creationId xmlns:p14="http://schemas.microsoft.com/office/powerpoint/2010/main" val="119749827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3BB3F-884E-452E-803A-68C765BDC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job 3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2B224D7-F5F7-4B92-98ED-5ADDEF0C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it-IT" noProof="0" smtClean="0"/>
              <a:pPr rtl="0"/>
              <a:t>15</a:t>
            </a:fld>
            <a:endParaRPr lang="it-IT" noProof="0"/>
          </a:p>
        </p:txBody>
      </p:sp>
      <p:pic>
        <p:nvPicPr>
          <p:cNvPr id="26" name="Segnaposto immagine 24" descr="Grafico a barre">
            <a:extLst>
              <a:ext uri="{FF2B5EF4-FFF2-40B4-BE49-F238E27FC236}">
                <a16:creationId xmlns:a16="http://schemas.microsoft.com/office/drawing/2014/main" id="{660863B8-9970-4E9C-A14D-4655F4B34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" b="63"/>
          <a:stretch>
            <a:fillRect/>
          </a:stretch>
        </p:blipFill>
        <p:spPr>
          <a:xfrm>
            <a:off x="10232211" y="1376606"/>
            <a:ext cx="1804076" cy="1804076"/>
          </a:xfrm>
          <a:prstGeom prst="ellipse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A2521BA-E313-40E1-AF88-85186E92B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114" y="1885101"/>
            <a:ext cx="7128338" cy="396374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B7903F3-5E7B-4BF4-89E4-A3402637A4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114" y="1882817"/>
            <a:ext cx="7128338" cy="396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18186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3BB3F-884E-452E-803A-68C765BDC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job 4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2B224D7-F5F7-4B92-98ED-5ADDEF0C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it-IT" noProof="0" smtClean="0"/>
              <a:pPr rtl="0"/>
              <a:t>16</a:t>
            </a:fld>
            <a:endParaRPr lang="it-IT" noProof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E491045-B67E-42DD-B22E-09DDB97521AB}"/>
              </a:ext>
            </a:extLst>
          </p:cNvPr>
          <p:cNvSpPr txBox="1"/>
          <p:nvPr/>
        </p:nvSpPr>
        <p:spPr>
          <a:xfrm>
            <a:off x="444500" y="3176034"/>
            <a:ext cx="106646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('1892', {'Short': 5.23, 'Sport': 4.9, 'Animation': 6.27, 'Comedy': 6.5, 'Romance': 6.5, '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Documentary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': 6.0})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('1893', {'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Documentary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': 4.4, 'Short': 4.97, 'Comedy': 6.1})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('1894', {'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Documentary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': 5.04, 'Short': 4.91, 'Action': 5.23, 'Western': 5.1, 'Sport': 4.87, 'Comedy': 4.9, 'Music': 6.7, 'Romance': 5.4, 'Drama': 5.6, 'Animation': 6.1})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('1895', {'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Documentary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': 4.98, 'Short': 4.94, 'Drama': 4.7, 'Comedy': 5.4, 'News': 5.2, 'Sport': 4.35, 'Sci-Fi': 5.9, 'History': 6.75, 'Crime': 5.15})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('1896', {'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Documentary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': 4.84, 'Short': 4.83, 'Fantasy': 4.9, 'Comedy': 4.73, 'Family': 5.3, 'Drama': 4.73, 'Romance': 5.8, 'Sport': 4.43, 'Crime': 5.4, 'Horror': 6.33, 'Action': 6.4, 'News': 4.74, '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Biography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': 5.1, 'Music': 4.7}) </a:t>
            </a:r>
            <a:endParaRPr kumimoji="0" lang="it-IT" altLang="it-IT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pic>
        <p:nvPicPr>
          <p:cNvPr id="26" name="Segnaposto immagine 24" descr="Grafico a barre">
            <a:extLst>
              <a:ext uri="{FF2B5EF4-FFF2-40B4-BE49-F238E27FC236}">
                <a16:creationId xmlns:a16="http://schemas.microsoft.com/office/drawing/2014/main" id="{660863B8-9970-4E9C-A14D-4655F4B34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" b="63"/>
          <a:stretch>
            <a:fillRect/>
          </a:stretch>
        </p:blipFill>
        <p:spPr>
          <a:xfrm>
            <a:off x="10232211" y="1376606"/>
            <a:ext cx="1804076" cy="1804076"/>
          </a:xfrm>
          <a:prstGeom prst="ellipse">
            <a:avLst/>
          </a:prstGeom>
        </p:spPr>
      </p:pic>
      <p:sp>
        <p:nvSpPr>
          <p:cNvPr id="27" name="Titolo 1">
            <a:extLst>
              <a:ext uri="{FF2B5EF4-FFF2-40B4-BE49-F238E27FC236}">
                <a16:creationId xmlns:a16="http://schemas.microsoft.com/office/drawing/2014/main" id="{CFA4C6FF-68E4-4833-83F7-D5725FECBA8A}"/>
              </a:ext>
            </a:extLst>
          </p:cNvPr>
          <p:cNvSpPr txBox="1">
            <a:spLocks/>
          </p:cNvSpPr>
          <p:nvPr/>
        </p:nvSpPr>
        <p:spPr>
          <a:xfrm>
            <a:off x="444500" y="2091654"/>
            <a:ext cx="11214100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/>
              <a:t>Alcune </a:t>
            </a:r>
            <a:r>
              <a:rPr lang="it-IT" sz="2000" dirty="0" err="1"/>
              <a:t>tuple</a:t>
            </a:r>
            <a:r>
              <a:rPr lang="it-IT" sz="2000" dirty="0"/>
              <a:t> di output :</a:t>
            </a:r>
          </a:p>
        </p:txBody>
      </p:sp>
    </p:spTree>
    <p:extLst>
      <p:ext uri="{BB962C8B-B14F-4D97-AF65-F5344CB8AC3E}">
        <p14:creationId xmlns:p14="http://schemas.microsoft.com/office/powerpoint/2010/main" val="3302064009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3BB3F-884E-452E-803A-68C765BDC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job 4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2B224D7-F5F7-4B92-98ED-5ADDEF0C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it-IT" noProof="0" smtClean="0"/>
              <a:pPr rtl="0"/>
              <a:t>17</a:t>
            </a:fld>
            <a:endParaRPr lang="it-IT" noProof="0"/>
          </a:p>
        </p:txBody>
      </p:sp>
      <p:pic>
        <p:nvPicPr>
          <p:cNvPr id="26" name="Segnaposto immagine 24" descr="Grafico a barre">
            <a:extLst>
              <a:ext uri="{FF2B5EF4-FFF2-40B4-BE49-F238E27FC236}">
                <a16:creationId xmlns:a16="http://schemas.microsoft.com/office/drawing/2014/main" id="{660863B8-9970-4E9C-A14D-4655F4B34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" b="63"/>
          <a:stretch>
            <a:fillRect/>
          </a:stretch>
        </p:blipFill>
        <p:spPr>
          <a:xfrm>
            <a:off x="10232211" y="1376606"/>
            <a:ext cx="1804076" cy="1804076"/>
          </a:xfrm>
          <a:prstGeom prst="ellipse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A2521BA-E313-40E1-AF88-85186E92B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114" y="1885101"/>
            <a:ext cx="7128338" cy="396374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AD6C853-0F6F-4854-937A-8DDBBBDDA2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115" y="1882817"/>
            <a:ext cx="7128337" cy="396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895740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3BB3F-884E-452E-803A-68C765BDC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2B224D7-F5F7-4B92-98ED-5ADDEF0C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it-IT" noProof="0" smtClean="0"/>
              <a:pPr rtl="0"/>
              <a:t>18</a:t>
            </a:fld>
            <a:endParaRPr lang="it-IT" noProof="0"/>
          </a:p>
        </p:txBody>
      </p:sp>
      <p:pic>
        <p:nvPicPr>
          <p:cNvPr id="26" name="Segnaposto immagine 24" descr="Grafico a barre">
            <a:extLst>
              <a:ext uri="{FF2B5EF4-FFF2-40B4-BE49-F238E27FC236}">
                <a16:creationId xmlns:a16="http://schemas.microsoft.com/office/drawing/2014/main" id="{660863B8-9970-4E9C-A14D-4655F4B34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" b="63"/>
          <a:stretch>
            <a:fillRect/>
          </a:stretch>
        </p:blipFill>
        <p:spPr>
          <a:xfrm>
            <a:off x="10232211" y="1376606"/>
            <a:ext cx="1804076" cy="1804076"/>
          </a:xfrm>
          <a:prstGeom prst="ellipse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FC70A89A-714C-440E-B779-7523D7A9A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97" y="2553934"/>
            <a:ext cx="961003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+mj-lt"/>
              </a:rPr>
              <a:t>Per file di piccole dimensioni e job non troppo onerosi i tempi registrati in locale e su cluster sono paragonabili, a volte in locale si verificano prestazioni migliori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+mj-lt"/>
              </a:rPr>
              <a:t>Per file di grandi dimensioni e job onerosi i tempi misurati su cluster si distanziano da quelli in locale in modo esponenziale all’aumentare della grandezza dell’input</a:t>
            </a:r>
          </a:p>
        </p:txBody>
      </p:sp>
    </p:spTree>
    <p:extLst>
      <p:ext uri="{BB962C8B-B14F-4D97-AF65-F5344CB8AC3E}">
        <p14:creationId xmlns:p14="http://schemas.microsoft.com/office/powerpoint/2010/main" val="617629419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7311" y="2737540"/>
            <a:ext cx="2341798" cy="1243584"/>
          </a:xfrm>
        </p:spPr>
        <p:txBody>
          <a:bodyPr rtlCol="0"/>
          <a:lstStyle/>
          <a:p>
            <a:pPr rtl="0"/>
            <a:r>
              <a:rPr lang="it-IT" dirty="0"/>
              <a:t>Grazie</a:t>
            </a:r>
          </a:p>
        </p:txBody>
      </p:sp>
      <p:pic>
        <p:nvPicPr>
          <p:cNvPr id="6" name="Immagine 5" descr="Immagine che contiene persona, giallo&#10;&#10;Descrizione generata automaticamente">
            <a:extLst>
              <a:ext uri="{FF2B5EF4-FFF2-40B4-BE49-F238E27FC236}">
                <a16:creationId xmlns:a16="http://schemas.microsoft.com/office/drawing/2014/main" id="{C3F508F1-57DD-432D-B48D-5C2066A58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902" y="930642"/>
            <a:ext cx="4223961" cy="557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7EADA1-AA06-4AD3-B437-9F1068C25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1034129"/>
          </a:xfrm>
        </p:spPr>
        <p:txBody>
          <a:bodyPr/>
          <a:lstStyle/>
          <a:p>
            <a:r>
              <a:rPr lang="en-US" sz="2900" b="1" dirty="0">
                <a:solidFill>
                  <a:schemeClr val="bg1"/>
                </a:solidFill>
              </a:rPr>
              <a:t>IMDb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2900" b="1" dirty="0">
                <a:solidFill>
                  <a:schemeClr val="bg1"/>
                </a:solidFill>
              </a:rPr>
              <a:t>Data Analytics</a:t>
            </a:r>
            <a:br>
              <a:rPr lang="it-IT" sz="3200" b="1" dirty="0">
                <a:solidFill>
                  <a:schemeClr val="bg1"/>
                </a:solidFill>
              </a:rPr>
            </a:b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5381650-DC46-4A06-8DA7-6BC0721F2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it-IT" noProof="0" smtClean="0"/>
              <a:pPr rtl="0"/>
              <a:t>2</a:t>
            </a:fld>
            <a:endParaRPr lang="it-IT" noProof="0"/>
          </a:p>
        </p:txBody>
      </p:sp>
      <p:sp>
        <p:nvSpPr>
          <p:cNvPr id="4" name="Segnaposto testo 4">
            <a:extLst>
              <a:ext uri="{FF2B5EF4-FFF2-40B4-BE49-F238E27FC236}">
                <a16:creationId xmlns:a16="http://schemas.microsoft.com/office/drawing/2014/main" id="{77D182E4-D59A-4F53-9072-D1C3EA96DA99}"/>
              </a:ext>
            </a:extLst>
          </p:cNvPr>
          <p:cNvSpPr txBox="1">
            <a:spLocks/>
          </p:cNvSpPr>
          <p:nvPr/>
        </p:nvSpPr>
        <p:spPr>
          <a:xfrm>
            <a:off x="1027975" y="1799508"/>
            <a:ext cx="4075248" cy="393944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400" dirty="0">
                <a:solidFill>
                  <a:schemeClr val="bg1"/>
                </a:solidFill>
                <a:latin typeface="+mj-lt"/>
              </a:rPr>
              <a:t>Dataset</a:t>
            </a:r>
            <a:br>
              <a:rPr lang="it-IT" sz="2000" dirty="0">
                <a:solidFill>
                  <a:schemeClr val="bg1"/>
                </a:solidFill>
                <a:latin typeface="+mj-lt"/>
              </a:rPr>
            </a:br>
            <a:endParaRPr lang="it-IT" sz="20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it-IT" sz="2000" dirty="0">
              <a:solidFill>
                <a:srgbClr val="47C3D3"/>
              </a:solidFill>
              <a:latin typeface="+mj-lt"/>
            </a:endParaRPr>
          </a:p>
          <a:p>
            <a:pPr marL="0" indent="0" algn="ctr">
              <a:buNone/>
            </a:pPr>
            <a:endParaRPr lang="it-IT" sz="2000" dirty="0">
              <a:solidFill>
                <a:srgbClr val="47C3D3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it-IT" sz="2000" dirty="0" err="1">
                <a:solidFill>
                  <a:srgbClr val="47C3D3"/>
                </a:solidFill>
                <a:latin typeface="+mj-lt"/>
              </a:rPr>
              <a:t>IMDb</a:t>
            </a:r>
            <a:r>
              <a:rPr lang="it-IT" sz="2000" dirty="0">
                <a:solidFill>
                  <a:schemeClr val="bg1"/>
                </a:solidFill>
                <a:latin typeface="+mj-lt"/>
              </a:rPr>
              <a:t>, acronimo di Internet Movie Database, è un sito di proprietà di Amazon che gestisce informazioni su film, attori, registi, personale di produzione, programmi televisivi e anche videogiochi.</a:t>
            </a:r>
          </a:p>
          <a:p>
            <a:pPr marL="0" indent="0">
              <a:buNone/>
            </a:pPr>
            <a:endParaRPr lang="it-IT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Segnaposto testo 4">
            <a:extLst>
              <a:ext uri="{FF2B5EF4-FFF2-40B4-BE49-F238E27FC236}">
                <a16:creationId xmlns:a16="http://schemas.microsoft.com/office/drawing/2014/main" id="{BEFF43E5-3F5B-4F14-818F-A733D5BEF330}"/>
              </a:ext>
            </a:extLst>
          </p:cNvPr>
          <p:cNvSpPr txBox="1">
            <a:spLocks/>
          </p:cNvSpPr>
          <p:nvPr/>
        </p:nvSpPr>
        <p:spPr>
          <a:xfrm>
            <a:off x="5869577" y="1799508"/>
            <a:ext cx="5128986" cy="4148446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>
                <a:solidFill>
                  <a:schemeClr val="bg1"/>
                </a:solidFill>
                <a:latin typeface="+mj-lt"/>
              </a:rPr>
              <a:t>Il dataset è composto da 5 file: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solidFill>
                  <a:schemeClr val="bg1"/>
                </a:solidFill>
                <a:latin typeface="+mj-lt"/>
              </a:rPr>
              <a:t>Elenco di film/serie tv con relative informazioni di carattere generale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solidFill>
                  <a:schemeClr val="bg1"/>
                </a:solidFill>
                <a:latin typeface="+mj-lt"/>
              </a:rPr>
              <a:t>Elenco di film/serie tv con informazioni aggiuntive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solidFill>
                  <a:schemeClr val="bg1"/>
                </a:solidFill>
                <a:latin typeface="+mj-lt"/>
              </a:rPr>
              <a:t>Informazioni sul cast del film o della serie tv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solidFill>
                  <a:schemeClr val="bg1"/>
                </a:solidFill>
                <a:latin typeface="+mj-lt"/>
              </a:rPr>
              <a:t>Informazioni sul rating del film o della serie tv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solidFill>
                  <a:schemeClr val="bg1"/>
                </a:solidFill>
                <a:latin typeface="+mj-lt"/>
              </a:rPr>
              <a:t>Informazioni aggiuntive sul cast del film o della serie tv</a:t>
            </a:r>
            <a:br>
              <a:rPr lang="it-IT" sz="2000" dirty="0">
                <a:solidFill>
                  <a:schemeClr val="bg1"/>
                </a:solidFill>
                <a:latin typeface="+mj-lt"/>
              </a:rPr>
            </a:br>
            <a:endParaRPr lang="it-IT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688AE7A-5A70-4928-ADDB-4F0D13358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011" y="2271122"/>
            <a:ext cx="977175" cy="97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3266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3BB3F-884E-452E-803A-68C765BDC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573143" cy="535531"/>
          </a:xfrm>
        </p:spPr>
        <p:txBody>
          <a:bodyPr/>
          <a:lstStyle/>
          <a:p>
            <a:r>
              <a:rPr lang="it-IT" dirty="0"/>
              <a:t>Analisi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2B224D7-F5F7-4B92-98ED-5ADDEF0C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it-IT" noProof="0" smtClean="0"/>
              <a:pPr rtl="0"/>
              <a:t>3</a:t>
            </a:fld>
            <a:endParaRPr lang="it-IT" noProof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5B31706-0802-4515-BFD0-F6DC71F96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778" y="2951487"/>
            <a:ext cx="1584443" cy="1584443"/>
          </a:xfrm>
          <a:prstGeom prst="rect">
            <a:avLst/>
          </a:prstGeom>
        </p:spPr>
      </p:pic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7EBE8B01-ACA7-471B-A345-A242B5B109EC}"/>
              </a:ext>
            </a:extLst>
          </p:cNvPr>
          <p:cNvSpPr/>
          <p:nvPr/>
        </p:nvSpPr>
        <p:spPr>
          <a:xfrm rot="2700000" flipH="1">
            <a:off x="3975737" y="2363864"/>
            <a:ext cx="1502228" cy="535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D3826042-DBEA-467C-BEBB-A768CABEB00D}"/>
              </a:ext>
            </a:extLst>
          </p:cNvPr>
          <p:cNvSpPr/>
          <p:nvPr/>
        </p:nvSpPr>
        <p:spPr>
          <a:xfrm rot="2700000">
            <a:off x="6589023" y="4671173"/>
            <a:ext cx="1502228" cy="535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486FBB96-3C18-42E8-BFF2-F32CD1A37A83}"/>
              </a:ext>
            </a:extLst>
          </p:cNvPr>
          <p:cNvSpPr/>
          <p:nvPr/>
        </p:nvSpPr>
        <p:spPr>
          <a:xfrm rot="-2700000">
            <a:off x="6714031" y="2382570"/>
            <a:ext cx="1502228" cy="535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Freccia a destra 16">
            <a:extLst>
              <a:ext uri="{FF2B5EF4-FFF2-40B4-BE49-F238E27FC236}">
                <a16:creationId xmlns:a16="http://schemas.microsoft.com/office/drawing/2014/main" id="{B0593CC6-1A4E-45FD-BDC9-2BE254AB98F6}"/>
              </a:ext>
            </a:extLst>
          </p:cNvPr>
          <p:cNvSpPr/>
          <p:nvPr/>
        </p:nvSpPr>
        <p:spPr>
          <a:xfrm rot="-2700000" flipH="1">
            <a:off x="4053347" y="4637495"/>
            <a:ext cx="1502228" cy="535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50A70348-A225-4AF2-ADE9-465AE61F887F}"/>
              </a:ext>
            </a:extLst>
          </p:cNvPr>
          <p:cNvSpPr txBox="1">
            <a:spLocks/>
          </p:cNvSpPr>
          <p:nvPr/>
        </p:nvSpPr>
        <p:spPr>
          <a:xfrm>
            <a:off x="2522417" y="5391630"/>
            <a:ext cx="1228068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Job 3</a:t>
            </a:r>
          </a:p>
        </p:txBody>
      </p:sp>
      <p:sp>
        <p:nvSpPr>
          <p:cNvPr id="19" name="Titolo 1">
            <a:extLst>
              <a:ext uri="{FF2B5EF4-FFF2-40B4-BE49-F238E27FC236}">
                <a16:creationId xmlns:a16="http://schemas.microsoft.com/office/drawing/2014/main" id="{E77C07FA-82CB-43EB-98C6-78CF6C590BFD}"/>
              </a:ext>
            </a:extLst>
          </p:cNvPr>
          <p:cNvSpPr txBox="1">
            <a:spLocks/>
          </p:cNvSpPr>
          <p:nvPr/>
        </p:nvSpPr>
        <p:spPr>
          <a:xfrm>
            <a:off x="2522417" y="1672403"/>
            <a:ext cx="1228068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Job 1</a:t>
            </a:r>
          </a:p>
        </p:txBody>
      </p:sp>
      <p:sp>
        <p:nvSpPr>
          <p:cNvPr id="20" name="Titolo 1">
            <a:extLst>
              <a:ext uri="{FF2B5EF4-FFF2-40B4-BE49-F238E27FC236}">
                <a16:creationId xmlns:a16="http://schemas.microsoft.com/office/drawing/2014/main" id="{F2F8769D-77FF-4208-8E1E-41A3B94ABF85}"/>
              </a:ext>
            </a:extLst>
          </p:cNvPr>
          <p:cNvSpPr txBox="1">
            <a:spLocks/>
          </p:cNvSpPr>
          <p:nvPr/>
        </p:nvSpPr>
        <p:spPr>
          <a:xfrm>
            <a:off x="8441515" y="5391630"/>
            <a:ext cx="1228068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Job 4</a:t>
            </a:r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AF06F99C-5384-4D91-BE08-0FD2C4DFDD94}"/>
              </a:ext>
            </a:extLst>
          </p:cNvPr>
          <p:cNvSpPr txBox="1">
            <a:spLocks/>
          </p:cNvSpPr>
          <p:nvPr/>
        </p:nvSpPr>
        <p:spPr>
          <a:xfrm>
            <a:off x="8441515" y="1672403"/>
            <a:ext cx="1228068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Job 2</a:t>
            </a:r>
          </a:p>
        </p:txBody>
      </p:sp>
      <p:sp>
        <p:nvSpPr>
          <p:cNvPr id="22" name="Titolo 1">
            <a:extLst>
              <a:ext uri="{FF2B5EF4-FFF2-40B4-BE49-F238E27FC236}">
                <a16:creationId xmlns:a16="http://schemas.microsoft.com/office/drawing/2014/main" id="{7221F6C5-79B4-4932-BCCA-E5CE739FF351}"/>
              </a:ext>
            </a:extLst>
          </p:cNvPr>
          <p:cNvSpPr txBox="1">
            <a:spLocks/>
          </p:cNvSpPr>
          <p:nvPr/>
        </p:nvSpPr>
        <p:spPr>
          <a:xfrm>
            <a:off x="5259328" y="2233600"/>
            <a:ext cx="1584443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07397687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3BB3F-884E-452E-803A-68C765BDC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Job 1 – Analysis by Title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2B224D7-F5F7-4B92-98ED-5ADDEF0C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it-IT" noProof="0" smtClean="0"/>
              <a:pPr rtl="0"/>
              <a:t>4</a:t>
            </a:fld>
            <a:endParaRPr lang="it-IT" noProof="0"/>
          </a:p>
        </p:txBody>
      </p:sp>
      <p:pic>
        <p:nvPicPr>
          <p:cNvPr id="14" name="Segnaposto immagine 24" descr="Grafico a barre">
            <a:extLst>
              <a:ext uri="{FF2B5EF4-FFF2-40B4-BE49-F238E27FC236}">
                <a16:creationId xmlns:a16="http://schemas.microsoft.com/office/drawing/2014/main" id="{0515EA69-A13D-4506-839B-B832BE242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" b="63"/>
          <a:stretch>
            <a:fillRect/>
          </a:stretch>
        </p:blipFill>
        <p:spPr>
          <a:xfrm>
            <a:off x="9854524" y="1754293"/>
            <a:ext cx="1804076" cy="1804076"/>
          </a:xfrm>
          <a:prstGeom prst="ellipse">
            <a:avLst/>
          </a:prstGeom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07EDCFB8-E6D4-4A0D-9434-EBF506991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96" y="2092002"/>
            <a:ext cx="11707191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rebuchet MS (Titoli)"/>
              </a:rPr>
              <a:t>Deve generare un report contenente, per ciascuna titolo: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rebuchet MS (Titoli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rebuchet MS (Titoli)"/>
              </a:rPr>
              <a:t> il nome con cui il titolo è maggiormente conosciuto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rebuchet MS (Titoli)"/>
              </a:rPr>
              <a:t> il numero di </a:t>
            </a:r>
            <a:r>
              <a:rPr lang="it-IT" altLang="it-IT" sz="2000" dirty="0">
                <a:solidFill>
                  <a:schemeClr val="bg1"/>
                </a:solidFill>
                <a:latin typeface="Trebuchet MS (Titoli)"/>
              </a:rPr>
              <a:t>paesi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rebuchet MS (Titoli)"/>
              </a:rPr>
              <a:t> in cui il titolo è stato pubblicato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rebuchet MS (Titoli)"/>
              </a:rPr>
              <a:t> l'elenco di tali paesi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rebuchet MS (Titoli)"/>
              </a:rPr>
              <a:t> il numero di lingue in cui il titolo è stato pubblicato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rebuchet MS (Titoli)"/>
              </a:rPr>
              <a:t> l'elenco di tali lingue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rebuchet MS (Titoli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rebuchet MS (Titoli)"/>
              </a:rPr>
              <a:t>Il report è ordinato per valori crescenti del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rebuchet MS (Titoli)"/>
              </a:rPr>
              <a:t>tconst</a:t>
            </a: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rebuchet MS (Titoli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rebuchet MS (Titoli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rebuchet MS (Titoli)"/>
              </a:rPr>
              <a:t>Es. (('tt0018742', 'The Cameraman'), (('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rebuchet MS (Titoli)"/>
              </a:rPr>
              <a:t>Regions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rebuchet MS (Titoli)"/>
              </a:rPr>
              <a:t>: 9', 'FR,DK,SE,GR,IT,BG,FI,XWG,BR'), ('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rebuchet MS (Titoli)"/>
              </a:rPr>
              <a:t>Languages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rebuchet MS (Titoli)"/>
              </a:rPr>
              <a:t>: 1', ‘en')))</a:t>
            </a:r>
          </a:p>
        </p:txBody>
      </p:sp>
    </p:spTree>
    <p:extLst>
      <p:ext uri="{BB962C8B-B14F-4D97-AF65-F5344CB8AC3E}">
        <p14:creationId xmlns:p14="http://schemas.microsoft.com/office/powerpoint/2010/main" val="175251344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3BB3F-884E-452E-803A-68C765BDC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Job 2 – Analysis by </a:t>
            </a:r>
            <a:r>
              <a:rPr lang="it-IT" dirty="0" err="1"/>
              <a:t>Year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2B224D7-F5F7-4B92-98ED-5ADDEF0C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it-IT" noProof="0" smtClean="0"/>
              <a:pPr rtl="0"/>
              <a:t>5</a:t>
            </a:fld>
            <a:endParaRPr lang="it-IT" noProof="0"/>
          </a:p>
        </p:txBody>
      </p:sp>
      <p:pic>
        <p:nvPicPr>
          <p:cNvPr id="14" name="Segnaposto immagine 24" descr="Grafico a barre">
            <a:extLst>
              <a:ext uri="{FF2B5EF4-FFF2-40B4-BE49-F238E27FC236}">
                <a16:creationId xmlns:a16="http://schemas.microsoft.com/office/drawing/2014/main" id="{0515EA69-A13D-4506-839B-B832BE242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" b="63"/>
          <a:stretch>
            <a:fillRect/>
          </a:stretch>
        </p:blipFill>
        <p:spPr>
          <a:xfrm>
            <a:off x="9854524" y="1754293"/>
            <a:ext cx="1804076" cy="1804076"/>
          </a:xfrm>
          <a:prstGeom prst="ellipse">
            <a:avLst/>
          </a:prstGeom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07EDCFB8-E6D4-4A0D-9434-EBF506991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96" y="2261280"/>
            <a:ext cx="11707191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+mj-lt"/>
              </a:rPr>
              <a:t>Generare un report contenente, per ciascun anno:</a:t>
            </a:r>
          </a:p>
          <a:p>
            <a:endParaRPr lang="it-IT" sz="2000" dirty="0">
              <a:solidFill>
                <a:schemeClr val="bg1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+mj-lt"/>
              </a:rPr>
              <a:t> il numero totale di titoli usciti in quell'anno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+mj-lt"/>
              </a:rPr>
              <a:t> per ogni tipo di opera, il numero totale di titoli usciti in quell'anno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+mj-lt"/>
              </a:rPr>
              <a:t> per ogni genere, il numero totale di titoli usciti in quell'anno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+mj-lt"/>
              </a:rPr>
              <a:t> il conteggio totale dei titoli per adulti e non, usciti in quell'anno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  <a:latin typeface="+mj-lt"/>
            </a:endParaRPr>
          </a:p>
          <a:p>
            <a:r>
              <a:rPr lang="it-IT" sz="2000" dirty="0">
                <a:solidFill>
                  <a:schemeClr val="bg1"/>
                </a:solidFill>
                <a:latin typeface="+mj-lt"/>
              </a:rPr>
              <a:t>Il report è ordinato per valori crescenti dell'anno.</a:t>
            </a:r>
          </a:p>
          <a:p>
            <a:endParaRPr lang="it-IT" sz="2000" dirty="0">
              <a:solidFill>
                <a:schemeClr val="bg1"/>
              </a:solidFill>
              <a:latin typeface="+mj-lt"/>
            </a:endParaRPr>
          </a:p>
          <a:p>
            <a:r>
              <a:rPr lang="it-IT" sz="1600" dirty="0">
                <a:solidFill>
                  <a:schemeClr val="bg1"/>
                </a:solidFill>
                <a:latin typeface="+mj-lt"/>
              </a:rPr>
              <a:t>Es. ('</a:t>
            </a:r>
            <a:r>
              <a:rPr lang="it-IT" sz="1600" dirty="0" err="1">
                <a:solidFill>
                  <a:schemeClr val="bg1"/>
                </a:solidFill>
                <a:latin typeface="+mj-lt"/>
              </a:rPr>
              <a:t>Year</a:t>
            </a:r>
            <a:r>
              <a:rPr lang="it-IT" sz="1600" dirty="0">
                <a:solidFill>
                  <a:schemeClr val="bg1"/>
                </a:solidFill>
                <a:latin typeface="+mj-lt"/>
              </a:rPr>
              <a:t>: 1874', ((('Total: 1', '</a:t>
            </a:r>
            <a:r>
              <a:rPr lang="it-IT" sz="1600" dirty="0" err="1">
                <a:solidFill>
                  <a:schemeClr val="bg1"/>
                </a:solidFill>
                <a:latin typeface="+mj-lt"/>
              </a:rPr>
              <a:t>Types</a:t>
            </a:r>
            <a:r>
              <a:rPr lang="it-IT" sz="1600" dirty="0">
                <a:solidFill>
                  <a:schemeClr val="bg1"/>
                </a:solidFill>
                <a:latin typeface="+mj-lt"/>
              </a:rPr>
              <a:t>: ', {'short': 1}), ('</a:t>
            </a:r>
            <a:r>
              <a:rPr lang="it-IT" sz="1600" dirty="0" err="1">
                <a:solidFill>
                  <a:schemeClr val="bg1"/>
                </a:solidFill>
                <a:latin typeface="+mj-lt"/>
              </a:rPr>
              <a:t>Genres</a:t>
            </a:r>
            <a:r>
              <a:rPr lang="it-IT" sz="1600" dirty="0">
                <a:solidFill>
                  <a:schemeClr val="bg1"/>
                </a:solidFill>
                <a:latin typeface="+mj-lt"/>
              </a:rPr>
              <a:t>: ', {'</a:t>
            </a:r>
            <a:r>
              <a:rPr lang="it-IT" sz="1600" dirty="0" err="1">
                <a:solidFill>
                  <a:schemeClr val="bg1"/>
                </a:solidFill>
                <a:latin typeface="+mj-lt"/>
              </a:rPr>
              <a:t>Documentary</a:t>
            </a:r>
            <a:r>
              <a:rPr lang="it-IT" sz="1600" dirty="0">
                <a:solidFill>
                  <a:schemeClr val="bg1"/>
                </a:solidFill>
                <a:latin typeface="+mj-lt"/>
              </a:rPr>
              <a:t>': 1, 'Short': 1})), ('</a:t>
            </a:r>
            <a:r>
              <a:rPr lang="it-IT" sz="1600" dirty="0" err="1">
                <a:solidFill>
                  <a:schemeClr val="bg1"/>
                </a:solidFill>
                <a:latin typeface="+mj-lt"/>
              </a:rPr>
              <a:t>Is</a:t>
            </a:r>
            <a:r>
              <a:rPr lang="it-IT" sz="1600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600" dirty="0" err="1">
                <a:solidFill>
                  <a:schemeClr val="bg1"/>
                </a:solidFill>
                <a:latin typeface="+mj-lt"/>
              </a:rPr>
              <a:t>Adult</a:t>
            </a:r>
            <a:r>
              <a:rPr lang="it-IT" sz="1600" dirty="0">
                <a:solidFill>
                  <a:schemeClr val="bg1"/>
                </a:solidFill>
                <a:latin typeface="+mj-lt"/>
              </a:rPr>
              <a:t>: ', {'0': 1})))</a:t>
            </a:r>
          </a:p>
        </p:txBody>
      </p:sp>
    </p:spTree>
    <p:extLst>
      <p:ext uri="{BB962C8B-B14F-4D97-AF65-F5344CB8AC3E}">
        <p14:creationId xmlns:p14="http://schemas.microsoft.com/office/powerpoint/2010/main" val="400986600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3BB3F-884E-452E-803A-68C765BDC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Job 3 – Actors Ranking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2B224D7-F5F7-4B92-98ED-5ADDEF0C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it-IT" noProof="0" smtClean="0"/>
              <a:pPr rtl="0"/>
              <a:t>6</a:t>
            </a:fld>
            <a:endParaRPr lang="it-IT" noProof="0"/>
          </a:p>
        </p:txBody>
      </p:sp>
      <p:pic>
        <p:nvPicPr>
          <p:cNvPr id="14" name="Segnaposto immagine 24" descr="Grafico a barre">
            <a:extLst>
              <a:ext uri="{FF2B5EF4-FFF2-40B4-BE49-F238E27FC236}">
                <a16:creationId xmlns:a16="http://schemas.microsoft.com/office/drawing/2014/main" id="{0515EA69-A13D-4506-839B-B832BE242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" b="63"/>
          <a:stretch>
            <a:fillRect/>
          </a:stretch>
        </p:blipFill>
        <p:spPr>
          <a:xfrm>
            <a:off x="9854524" y="1754293"/>
            <a:ext cx="1804076" cy="1804076"/>
          </a:xfrm>
          <a:prstGeom prst="ellipse">
            <a:avLst/>
          </a:prstGeom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07EDCFB8-E6D4-4A0D-9434-EBF506991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96" y="2245891"/>
            <a:ext cx="1170719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+mj-lt"/>
              </a:rPr>
              <a:t>Generare una classifica degli attori che appaiono in più titoli.</a:t>
            </a:r>
          </a:p>
          <a:p>
            <a:endParaRPr lang="it-IT" sz="2000" dirty="0">
              <a:solidFill>
                <a:schemeClr val="bg1"/>
              </a:solidFill>
              <a:latin typeface="+mj-lt"/>
            </a:endParaRPr>
          </a:p>
          <a:p>
            <a:r>
              <a:rPr lang="it-IT" sz="2000" dirty="0">
                <a:solidFill>
                  <a:schemeClr val="bg1"/>
                </a:solidFill>
                <a:latin typeface="+mj-lt"/>
              </a:rPr>
              <a:t>Per ogni attore viene visualizzato:</a:t>
            </a:r>
          </a:p>
          <a:p>
            <a:endParaRPr lang="it-IT" sz="2000" dirty="0">
              <a:solidFill>
                <a:schemeClr val="bg1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+mj-lt"/>
              </a:rPr>
              <a:t> il suo nome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+mj-lt"/>
              </a:rPr>
              <a:t> il numero di titoli in cui appare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+mj-lt"/>
              </a:rPr>
              <a:t> la sua/le sue professione/i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+mj-lt"/>
              </a:rPr>
              <a:t> i titoli per cui esso è maggiormente conosciuto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  <a:latin typeface="+mj-lt"/>
            </a:endParaRPr>
          </a:p>
          <a:p>
            <a:r>
              <a:rPr lang="it-IT" dirty="0">
                <a:solidFill>
                  <a:schemeClr val="bg1"/>
                </a:solidFill>
                <a:latin typeface="+mj-lt"/>
              </a:rPr>
              <a:t>Es. ('nm5744243', (('Tina </a:t>
            </a:r>
            <a:r>
              <a:rPr lang="it-IT" dirty="0" err="1">
                <a:solidFill>
                  <a:schemeClr val="bg1"/>
                </a:solidFill>
                <a:latin typeface="+mj-lt"/>
              </a:rPr>
              <a:t>Dharamsey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', 2925, '</a:t>
            </a:r>
            <a:r>
              <a:rPr lang="it-IT" dirty="0" err="1">
                <a:solidFill>
                  <a:schemeClr val="bg1"/>
                </a:solidFill>
                <a:latin typeface="+mj-lt"/>
              </a:rPr>
              <a:t>production_designer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'), 'tt9025492,tt2801992,tt6978954,tt0435437'))</a:t>
            </a:r>
          </a:p>
        </p:txBody>
      </p:sp>
    </p:spTree>
    <p:extLst>
      <p:ext uri="{BB962C8B-B14F-4D97-AF65-F5344CB8AC3E}">
        <p14:creationId xmlns:p14="http://schemas.microsoft.com/office/powerpoint/2010/main" val="91651113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3BB3F-884E-452E-803A-68C765BDC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Job 4 – Rating Analysis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2B224D7-F5F7-4B92-98ED-5ADDEF0C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it-IT" noProof="0" smtClean="0"/>
              <a:pPr rtl="0"/>
              <a:t>7</a:t>
            </a:fld>
            <a:endParaRPr lang="it-IT" noProof="0"/>
          </a:p>
        </p:txBody>
      </p:sp>
      <p:pic>
        <p:nvPicPr>
          <p:cNvPr id="14" name="Segnaposto immagine 24" descr="Grafico a barre">
            <a:extLst>
              <a:ext uri="{FF2B5EF4-FFF2-40B4-BE49-F238E27FC236}">
                <a16:creationId xmlns:a16="http://schemas.microsoft.com/office/drawing/2014/main" id="{0515EA69-A13D-4506-839B-B832BE242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" b="63"/>
          <a:stretch>
            <a:fillRect/>
          </a:stretch>
        </p:blipFill>
        <p:spPr>
          <a:xfrm>
            <a:off x="9854524" y="1754293"/>
            <a:ext cx="1804076" cy="1804076"/>
          </a:xfrm>
          <a:prstGeom prst="ellipse">
            <a:avLst/>
          </a:prstGeom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07EDCFB8-E6D4-4A0D-9434-EBF506991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96" y="2692167"/>
            <a:ext cx="1170719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+mj-lt"/>
              </a:rPr>
              <a:t>Genera un report contenente:</a:t>
            </a:r>
          </a:p>
          <a:p>
            <a:endParaRPr lang="it-IT" sz="2000" dirty="0">
              <a:solidFill>
                <a:schemeClr val="bg1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+mj-lt"/>
              </a:rPr>
              <a:t> per ogni anno e per ogni genere: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+mj-lt"/>
              </a:rPr>
              <a:t> la media dei rating dei titoli pubblicati in quell'anno appartenenti a quel genere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  <a:latin typeface="+mj-lt"/>
            </a:endParaRPr>
          </a:p>
          <a:p>
            <a:r>
              <a:rPr lang="it-IT" dirty="0">
                <a:solidFill>
                  <a:schemeClr val="bg1"/>
                </a:solidFill>
                <a:latin typeface="+mj-lt"/>
              </a:rPr>
              <a:t>Es. ('1927', {'</a:t>
            </a:r>
            <a:r>
              <a:rPr lang="it-IT" dirty="0" err="1">
                <a:solidFill>
                  <a:schemeClr val="bg1"/>
                </a:solidFill>
                <a:latin typeface="+mj-lt"/>
              </a:rPr>
              <a:t>Documentary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': 6.7, 'Short': 5.84, 'Comedy': 5.9, 'Music': 5.2, 'Animation': 5.15, 'Adventure': 5.0, 'Drama': 5.0, 'Fantasy': 7.1})</a:t>
            </a:r>
          </a:p>
        </p:txBody>
      </p:sp>
    </p:spTree>
    <p:extLst>
      <p:ext uri="{BB962C8B-B14F-4D97-AF65-F5344CB8AC3E}">
        <p14:creationId xmlns:p14="http://schemas.microsoft.com/office/powerpoint/2010/main" val="415801885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93BD559-6511-4914-AA60-06FE44A0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it-IT" noProof="0" smtClean="0"/>
              <a:pPr rtl="0"/>
              <a:t>8</a:t>
            </a:fld>
            <a:endParaRPr lang="it-IT" noProof="0"/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CF27B347-6DDE-461C-95C5-1B232910D134}"/>
              </a:ext>
            </a:extLst>
          </p:cNvPr>
          <p:cNvSpPr txBox="1">
            <a:spLocks/>
          </p:cNvSpPr>
          <p:nvPr/>
        </p:nvSpPr>
        <p:spPr>
          <a:xfrm>
            <a:off x="446400" y="543600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Strumenti</a:t>
            </a: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F58656F2-4A23-44E8-8477-2B736CBE31DE}"/>
              </a:ext>
            </a:extLst>
          </p:cNvPr>
          <p:cNvSpPr txBox="1">
            <a:spLocks/>
          </p:cNvSpPr>
          <p:nvPr/>
        </p:nvSpPr>
        <p:spPr>
          <a:xfrm>
            <a:off x="3422552" y="1689898"/>
            <a:ext cx="5346894" cy="75713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400" b="0" dirty="0"/>
              <a:t>Per lo svolgimento del progetto è stato utilizzato </a:t>
            </a:r>
            <a:r>
              <a:rPr lang="it-IT" sz="2400" b="0" dirty="0">
                <a:solidFill>
                  <a:srgbClr val="47C3D3"/>
                </a:solidFill>
              </a:rPr>
              <a:t>Spark</a:t>
            </a:r>
          </a:p>
        </p:txBody>
      </p:sp>
      <p:pic>
        <p:nvPicPr>
          <p:cNvPr id="27" name="Elemento grafico 26">
            <a:extLst>
              <a:ext uri="{FF2B5EF4-FFF2-40B4-BE49-F238E27FC236}">
                <a16:creationId xmlns:a16="http://schemas.microsoft.com/office/drawing/2014/main" id="{AE1689D0-F018-4BC1-BC7E-2227C5704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0181" y="2627316"/>
            <a:ext cx="4125572" cy="308389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6CA465C-D31D-45CA-B23B-D511D2441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0181" y="2627316"/>
            <a:ext cx="4091635" cy="275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35862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3BB3F-884E-452E-803A-68C765BDC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Esecuzione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2B224D7-F5F7-4B92-98ED-5ADDEF0C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it-IT" noProof="0" smtClean="0"/>
              <a:pPr rtl="0"/>
              <a:t>9</a:t>
            </a:fld>
            <a:endParaRPr lang="it-IT" noProof="0"/>
          </a:p>
        </p:txBody>
      </p:sp>
      <p:pic>
        <p:nvPicPr>
          <p:cNvPr id="14" name="Segnaposto immagine 24" descr="Grafico a barre">
            <a:extLst>
              <a:ext uri="{FF2B5EF4-FFF2-40B4-BE49-F238E27FC236}">
                <a16:creationId xmlns:a16="http://schemas.microsoft.com/office/drawing/2014/main" id="{0515EA69-A13D-4506-839B-B832BE242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" b="63"/>
          <a:stretch>
            <a:fillRect/>
          </a:stretch>
        </p:blipFill>
        <p:spPr>
          <a:xfrm>
            <a:off x="2612710" y="3824817"/>
            <a:ext cx="1589057" cy="1589057"/>
          </a:xfrm>
          <a:prstGeom prst="ellipse">
            <a:avLst/>
          </a:prstGeom>
        </p:spPr>
      </p:pic>
      <p:pic>
        <p:nvPicPr>
          <p:cNvPr id="6" name="Segnaposto immagine 24" descr="Grafico a barre">
            <a:extLst>
              <a:ext uri="{FF2B5EF4-FFF2-40B4-BE49-F238E27FC236}">
                <a16:creationId xmlns:a16="http://schemas.microsoft.com/office/drawing/2014/main" id="{D32CF54E-C647-423C-B994-5585C14F7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" b="63"/>
          <a:stretch>
            <a:fillRect/>
          </a:stretch>
        </p:blipFill>
        <p:spPr>
          <a:xfrm>
            <a:off x="7846212" y="3737140"/>
            <a:ext cx="1609043" cy="1609043"/>
          </a:xfrm>
          <a:prstGeom prst="ellipse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93EB67E4-440E-4D0C-A0D3-15142F9CBA66}"/>
              </a:ext>
            </a:extLst>
          </p:cNvPr>
          <p:cNvSpPr txBox="1">
            <a:spLocks/>
          </p:cNvSpPr>
          <p:nvPr/>
        </p:nvSpPr>
        <p:spPr>
          <a:xfrm>
            <a:off x="2858333" y="5202200"/>
            <a:ext cx="1374712" cy="4247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dirty="0"/>
              <a:t>Locale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6F7C7216-22DF-476A-BEC4-5CCADE5865B0}"/>
              </a:ext>
            </a:extLst>
          </p:cNvPr>
          <p:cNvSpPr txBox="1">
            <a:spLocks/>
          </p:cNvSpPr>
          <p:nvPr/>
        </p:nvSpPr>
        <p:spPr>
          <a:xfrm>
            <a:off x="8098379" y="5201508"/>
            <a:ext cx="1735572" cy="4247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dirty="0"/>
              <a:t>Cluster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4183F943-7339-45DD-B3B8-EDC8F03D0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778" y="1569441"/>
            <a:ext cx="1584443" cy="1584443"/>
          </a:xfrm>
          <a:prstGeom prst="rect">
            <a:avLst/>
          </a:prstGeom>
        </p:spPr>
      </p:pic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FBF2C2D7-89A1-4038-87C6-EB2F3E24A539}"/>
              </a:ext>
            </a:extLst>
          </p:cNvPr>
          <p:cNvSpPr/>
          <p:nvPr/>
        </p:nvSpPr>
        <p:spPr>
          <a:xfrm rot="-2400000" flipH="1">
            <a:off x="4022798" y="3377104"/>
            <a:ext cx="1502228" cy="535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E6454044-7590-4DA0-9D82-DF8B64F8D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758" y="1658027"/>
            <a:ext cx="1124191" cy="1124191"/>
          </a:xfrm>
          <a:prstGeom prst="rect">
            <a:avLst/>
          </a:prstGeom>
          <a:effectLst>
            <a:outerShdw blurRad="50800" dist="50800" dir="5400000" sx="1000" sy="1000" algn="ctr" rotWithShape="0">
              <a:srgbClr val="92D050"/>
            </a:outerShdw>
            <a:softEdge rad="0"/>
          </a:effectLst>
        </p:spPr>
      </p:pic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B1752329-F184-4807-968D-441944AF562B}"/>
              </a:ext>
            </a:extLst>
          </p:cNvPr>
          <p:cNvSpPr/>
          <p:nvPr/>
        </p:nvSpPr>
        <p:spPr>
          <a:xfrm>
            <a:off x="2139388" y="1865916"/>
            <a:ext cx="2901773" cy="70841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895C7862-C399-4733-B07C-E6B3D2D5FE9D}"/>
              </a:ext>
            </a:extLst>
          </p:cNvPr>
          <p:cNvSpPr txBox="1">
            <a:spLocks/>
          </p:cNvSpPr>
          <p:nvPr/>
        </p:nvSpPr>
        <p:spPr>
          <a:xfrm>
            <a:off x="5601317" y="3168586"/>
            <a:ext cx="989367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err="1"/>
              <a:t>hdfs</a:t>
            </a:r>
            <a:endParaRPr lang="it-IT" dirty="0"/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5835BDD6-EA88-4081-8773-A63ABC7B8BB1}"/>
              </a:ext>
            </a:extLst>
          </p:cNvPr>
          <p:cNvSpPr txBox="1">
            <a:spLocks/>
          </p:cNvSpPr>
          <p:nvPr/>
        </p:nvSpPr>
        <p:spPr>
          <a:xfrm>
            <a:off x="791156" y="2797235"/>
            <a:ext cx="1015793" cy="3416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800" dirty="0"/>
              <a:t>dataset</a:t>
            </a:r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3351A30A-16AC-4A1F-9DEC-95A182B4001B}"/>
              </a:ext>
            </a:extLst>
          </p:cNvPr>
          <p:cNvSpPr txBox="1">
            <a:spLocks/>
          </p:cNvSpPr>
          <p:nvPr/>
        </p:nvSpPr>
        <p:spPr>
          <a:xfrm>
            <a:off x="6507323" y="5596709"/>
            <a:ext cx="4763897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600" dirty="0"/>
              <a:t>AWS EMR con 1 Master </a:t>
            </a:r>
            <a:r>
              <a:rPr lang="it-IT" sz="1600" dirty="0" err="1"/>
              <a:t>Node</a:t>
            </a:r>
            <a:r>
              <a:rPr lang="it-IT" sz="1600" dirty="0"/>
              <a:t> e 5 </a:t>
            </a:r>
            <a:r>
              <a:rPr lang="it-IT" sz="1600" dirty="0" err="1"/>
              <a:t>DataNode</a:t>
            </a:r>
            <a:r>
              <a:rPr lang="it-IT" sz="1600" dirty="0"/>
              <a:t>. Istanze m5.xlarge con 16GB RAM, 4 </a:t>
            </a:r>
            <a:r>
              <a:rPr lang="it-IT" sz="1600" dirty="0" err="1"/>
              <a:t>vCPU</a:t>
            </a:r>
            <a:r>
              <a:rPr lang="it-IT" sz="1600" dirty="0"/>
              <a:t> e 64GB di spazio</a:t>
            </a:r>
          </a:p>
        </p:txBody>
      </p:sp>
      <p:sp>
        <p:nvSpPr>
          <p:cNvPr id="4" name="Parentesi graffa aperta 3">
            <a:extLst>
              <a:ext uri="{FF2B5EF4-FFF2-40B4-BE49-F238E27FC236}">
                <a16:creationId xmlns:a16="http://schemas.microsoft.com/office/drawing/2014/main" id="{509724D3-8EF2-4F11-A404-05EDEE7ECA15}"/>
              </a:ext>
            </a:extLst>
          </p:cNvPr>
          <p:cNvSpPr/>
          <p:nvPr/>
        </p:nvSpPr>
        <p:spPr>
          <a:xfrm>
            <a:off x="7593496" y="1658027"/>
            <a:ext cx="853702" cy="1124191"/>
          </a:xfrm>
          <a:prstGeom prst="leftBrace">
            <a:avLst/>
          </a:prstGeom>
          <a:ln w="730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Titolo 1">
            <a:extLst>
              <a:ext uri="{FF2B5EF4-FFF2-40B4-BE49-F238E27FC236}">
                <a16:creationId xmlns:a16="http://schemas.microsoft.com/office/drawing/2014/main" id="{90B099DA-1C2A-4361-9B8F-A283B0050180}"/>
              </a:ext>
            </a:extLst>
          </p:cNvPr>
          <p:cNvSpPr txBox="1">
            <a:spLocks/>
          </p:cNvSpPr>
          <p:nvPr/>
        </p:nvSpPr>
        <p:spPr>
          <a:xfrm>
            <a:off x="8365880" y="1730757"/>
            <a:ext cx="3292720" cy="97872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Formato 256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Formato 512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Formato 1024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Formato full</a:t>
            </a:r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7FAF1AD8-11EF-485B-B30C-420F2868F325}"/>
              </a:ext>
            </a:extLst>
          </p:cNvPr>
          <p:cNvSpPr/>
          <p:nvPr/>
        </p:nvSpPr>
        <p:spPr>
          <a:xfrm rot="-8400000" flipH="1">
            <a:off x="6542939" y="3377104"/>
            <a:ext cx="1502228" cy="535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80314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i Offic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582_TF66687569" id="{C3589154-38D6-44FD-9870-84FE61A8A3F2}" vid="{1D51CCE8-6133-4A28-8A58-71C57A66318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992231-163D-4428-A2B8-DA1FE0274129}">
  <ds:schemaRefs>
    <ds:schemaRef ds:uri="http://schemas.microsoft.com/office/2006/metadata/properties"/>
    <ds:schemaRef ds:uri="http://purl.org/dc/dcmitype/"/>
    <ds:schemaRef ds:uri="http://schemas.microsoft.com/sharepoint/v3"/>
    <ds:schemaRef ds:uri="http://purl.org/dc/elements/1.1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http://purl.org/dc/terms/"/>
    <ds:schemaRef ds:uri="fb0879af-3eba-417a-a55a-ffe6dcd6ca7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blu moderna</Template>
  <TotalTime>2450</TotalTime>
  <Words>1447</Words>
  <Application>Microsoft Office PowerPoint</Application>
  <PresentationFormat>Widescreen</PresentationFormat>
  <Paragraphs>135</Paragraphs>
  <Slides>19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5" baseType="lpstr">
      <vt:lpstr>Arial</vt:lpstr>
      <vt:lpstr>Calibri</vt:lpstr>
      <vt:lpstr>Trade Gothic LT Pro</vt:lpstr>
      <vt:lpstr>Trebuchet MS</vt:lpstr>
      <vt:lpstr>Trebuchet MS (Titoli)</vt:lpstr>
      <vt:lpstr>Tema di Office</vt:lpstr>
      <vt:lpstr>IMDb Movies and Tv Series Analisys</vt:lpstr>
      <vt:lpstr>IMDb Data Analytics </vt:lpstr>
      <vt:lpstr>Analisi</vt:lpstr>
      <vt:lpstr>Job 1 – Analysis by Title</vt:lpstr>
      <vt:lpstr>Job 2 – Analysis by Year</vt:lpstr>
      <vt:lpstr>Job 3 – Actors Ranking</vt:lpstr>
      <vt:lpstr>Job 4 – Rating Analysis</vt:lpstr>
      <vt:lpstr>Presentazione standard di PowerPoint</vt:lpstr>
      <vt:lpstr>Esecuzione</vt:lpstr>
      <vt:lpstr>Risultati job 1</vt:lpstr>
      <vt:lpstr>Risultati job 1</vt:lpstr>
      <vt:lpstr>Risultati job 2</vt:lpstr>
      <vt:lpstr>Risultati job 2</vt:lpstr>
      <vt:lpstr>Risultati job 3</vt:lpstr>
      <vt:lpstr>Risultati job 3</vt:lpstr>
      <vt:lpstr>Risultati job 4</vt:lpstr>
      <vt:lpstr>Risultati job 4</vt:lpstr>
      <vt:lpstr>Conclusioni</vt:lpstr>
      <vt:lpstr>Grazie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movie data analisys</dc:title>
  <dc:creator>simone garzarella</dc:creator>
  <cp:lastModifiedBy>simone garzarella</cp:lastModifiedBy>
  <cp:revision>35</cp:revision>
  <dcterms:created xsi:type="dcterms:W3CDTF">2021-06-09T09:06:18Z</dcterms:created>
  <dcterms:modified xsi:type="dcterms:W3CDTF">2021-09-28T07:40:12Z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