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CDD45-5249-98D9-AB54-F24464B2B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486C9A-1092-E258-EFB9-A6A352EB4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35B4E-F83B-F135-6D70-7449B104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D13D9F-5B25-7A17-862A-363AD09A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E10777-5E75-D439-C079-119957F8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01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18444-F741-8F74-42DC-1AD42C2F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F13BAE-7B0F-2D39-8154-925A116BF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BF9E26-D383-1EA2-8B8B-707430F2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34513-54C4-31B2-D46D-722BE0CA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EFA637-61C5-108B-E02B-6A5BA6B2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00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EFEC0D-97BA-0306-F8AC-6144B6D0D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A178C6-F7D0-A72D-72CB-C5C8A79CD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436DE1-E47D-BFF8-7AC6-7EF78BA7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273D0A-4E6B-FB8C-09A6-3041DB67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531E9-068D-D5FE-576E-18B87D8E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3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9D70D-37CC-D92E-B3CC-83D475A5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D3194D-B150-13FD-D4FA-546433BE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F707F3-FCB4-6DA6-A170-07AAFFE6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46EA5-A46B-119B-6BB9-08E0659B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A6964E-331D-371B-5D7E-89432F74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39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CF41A-19F8-9E34-0A40-10464FF9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E3EF9F-8763-1D3F-080D-6D56A0297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88992A-8415-B87E-9E12-58457562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F9E383-6C8D-5525-9601-BC1AAD04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F8105C-9074-5FB5-277A-F84AC831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51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41881-AF22-5B16-925E-40748798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89A4E7-7B9A-854C-E370-739D3D1E5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EB1F24-4C6B-E62B-B166-A6C8AB4E0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E2A762-77A9-EA3C-C151-A8A39818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922290-6AF7-CBA8-26D8-9486477C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D825E2-0AE7-460B-EF4C-21E470B7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61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2E555-B9B7-CF74-49AC-668438CA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E303EB-B985-FE1D-6357-DA3DA3F85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FB933F-3949-A89D-2286-16026F84A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1503DB-BB06-C8C2-31B6-88B318349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8E5C1D-C451-2931-145C-D7C4A8524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8FBAB5-6B04-CC14-77E2-9B8FC91B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A39E61-D53A-2241-925F-E08C20D9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C3689F8-433C-AA43-7956-E01AA05F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67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A5C28-624E-891C-E0B1-89A9E26A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BA15E3-DAFA-7DDC-6EF2-F3618BB0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161BE1-CE1A-78E6-B59A-748D4CB8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51FE79-4137-C4D7-F025-A5F9B0A2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91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434B9CA-B35D-0722-AB15-2A1C04EB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7C1A17-32EA-39F1-C350-E66D65A7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B890C1-A222-69D6-B905-2BB934DB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41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47066-2163-07BD-DEDF-5F34A595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967A1D-E7EB-4D38-6CBD-DF90E0A80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DE2711-EA80-8C6F-F0E2-A81B79EAD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999908-5983-0F1F-DD82-D30E32B0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BD84A2-DB91-5F2A-0D58-9E0F85BA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7AF2F9-661A-31D9-5C2B-722398F0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23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F7A0B-2EC0-D003-CA4B-4D9A53D9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A4AD99-E9A4-B843-6300-B3D032C99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2F7A1F-885B-B761-1E6D-E1D5980DE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F23C72-9365-BE9A-9647-FE59CA8C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FD9AC6-9CB5-E589-75BE-73D6207D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AB9576-8F31-59E8-03E9-7C7D1571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42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901CCC-BFC7-1729-50F6-EA971552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99FCD9-A078-0FCF-B2A8-1D66142F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001C8A-E6A6-E750-D76B-CDC85B206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6573D0-2AB6-B64E-F96A-023335B17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D5EA0-A8DC-E5FF-52B3-C5840CCC3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7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1D261-6542-CEAD-1B99-AFE51A1D9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0587"/>
            <a:ext cx="9144000" cy="2011903"/>
          </a:xfrm>
        </p:spPr>
        <p:txBody>
          <a:bodyPr>
            <a:noAutofit/>
          </a:bodyPr>
          <a:lstStyle/>
          <a:p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Modeling the </a:t>
            </a:r>
            <a:r>
              <a:rPr lang="fr-FR" sz="4400" dirty="0" err="1">
                <a:latin typeface="Arial" panose="020B0604020202020204" pitchFamily="34" charset="0"/>
                <a:cs typeface="Arial" panose="020B0604020202020204" pitchFamily="34" charset="0"/>
              </a:rPr>
              <a:t>biodiversity</a:t>
            </a: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4400" dirty="0" err="1">
                <a:latin typeface="Arial" panose="020B0604020202020204" pitchFamily="34" charset="0"/>
                <a:cs typeface="Arial" panose="020B0604020202020204" pitchFamily="34" charset="0"/>
              </a:rPr>
              <a:t>crisis</a:t>
            </a: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 : the </a:t>
            </a:r>
            <a:r>
              <a:rPr lang="fr-FR" sz="4400" dirty="0" err="1"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4400" dirty="0" err="1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4400" dirty="0" err="1">
                <a:latin typeface="Arial" panose="020B0604020202020204" pitchFamily="34" charset="0"/>
                <a:cs typeface="Arial" panose="020B0604020202020204" pitchFamily="34" charset="0"/>
              </a:rPr>
              <a:t>strategic</a:t>
            </a: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4400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4400" dirty="0" err="1">
                <a:latin typeface="Arial" panose="020B0604020202020204" pitchFamily="34" charset="0"/>
                <a:cs typeface="Arial" panose="020B0604020202020204" pitchFamily="34" charset="0"/>
              </a:rPr>
              <a:t>bioeconomic</a:t>
            </a: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 modeling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538967-4E21-8D17-F308-3C2E470BC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0246"/>
            <a:ext cx="9144000" cy="1337553"/>
          </a:xfrm>
        </p:spPr>
        <p:txBody>
          <a:bodyPr>
            <a:normAutofit fontScale="70000" lnSpcReduction="20000"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Supervision : Dr. Lauriane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Mouysset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(CNRS, CIRED) &amp; Dr. Christopher Costello (UC Santa Barbara)</a:t>
            </a:r>
          </a:p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Reviewers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: Dr. Nicolas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Quérou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(CNRS, CEE-M) &amp; Dr. Agnès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Tomini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(CNRS, AMSE)</a:t>
            </a:r>
          </a:p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Examiners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: Dr. Mireille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Chiroleu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-Assouline (PSE), Dr. Charles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Figuières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(AMSE), Dr. Martin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Quaas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Leipzig, 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iDiv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 and Dr. Jim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Sanchirico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(UC Davis)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B9BDAC-0790-AF52-ADF3-602BD25FC567}"/>
              </a:ext>
            </a:extLst>
          </p:cNvPr>
          <p:cNvSpPr txBox="1"/>
          <p:nvPr/>
        </p:nvSpPr>
        <p:spPr>
          <a:xfrm flipH="1">
            <a:off x="1524000" y="32443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PhD Defense – Simon Jean</a:t>
            </a:r>
          </a:p>
        </p:txBody>
      </p:sp>
    </p:spTree>
    <p:extLst>
      <p:ext uri="{BB962C8B-B14F-4D97-AF65-F5344CB8AC3E}">
        <p14:creationId xmlns:p14="http://schemas.microsoft.com/office/powerpoint/2010/main" val="3090419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9E0E6-085D-C797-16B2-EF120135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Chapter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E2416A-2629-6CB0-D2E7-E81BA8CB3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33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0D2D2-4ED7-8117-C3BD-5DD9AE50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98E721-9EE9-E388-45FA-24A554C0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56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0517C-0B34-538D-D50D-AE1B8AA9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D4DEEA-E9F9-7948-F564-164324B89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fr-FR" dirty="0" err="1"/>
              <a:t>Biodiversity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declining</a:t>
            </a:r>
            <a:endParaRPr lang="fr-FR" dirty="0"/>
          </a:p>
          <a:p>
            <a:r>
              <a:rPr lang="fr-FR" dirty="0"/>
              <a:t>With </a:t>
            </a:r>
            <a:r>
              <a:rPr lang="fr-FR" dirty="0" err="1"/>
              <a:t>anthropogenic</a:t>
            </a:r>
            <a:r>
              <a:rPr lang="fr-FR" dirty="0"/>
              <a:t> drivers</a:t>
            </a:r>
          </a:p>
          <a:p>
            <a:r>
              <a:rPr lang="fr-FR" dirty="0"/>
              <a:t>Main are habitat </a:t>
            </a:r>
            <a:r>
              <a:rPr lang="fr-FR" dirty="0" err="1"/>
              <a:t>loss</a:t>
            </a:r>
            <a:r>
              <a:rPr lang="fr-FR" dirty="0"/>
              <a:t> and fragmentation</a:t>
            </a:r>
          </a:p>
          <a:p>
            <a:r>
              <a:rPr lang="fr-FR" dirty="0"/>
              <a:t>And </a:t>
            </a:r>
            <a:r>
              <a:rPr lang="fr-FR" dirty="0" err="1"/>
              <a:t>overexploitation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773262F-DC45-7BCD-5D66-C5DB002E5545}"/>
              </a:ext>
            </a:extLst>
          </p:cNvPr>
          <p:cNvSpPr txBox="1">
            <a:spLocks/>
          </p:cNvSpPr>
          <p:nvPr/>
        </p:nvSpPr>
        <p:spPr>
          <a:xfrm>
            <a:off x="6096000" y="181920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This directly translates into </a:t>
            </a:r>
            <a:r>
              <a:rPr lang="fr-FR" dirty="0" err="1"/>
              <a:t>economic</a:t>
            </a:r>
            <a:r>
              <a:rPr lang="fr-FR" dirty="0"/>
              <a:t> issues:</a:t>
            </a:r>
          </a:p>
          <a:p>
            <a:pPr lvl="1"/>
            <a:r>
              <a:rPr lang="fr-FR" dirty="0"/>
              <a:t>Spatial </a:t>
            </a:r>
            <a:r>
              <a:rPr lang="fr-FR" dirty="0" err="1"/>
              <a:t>externalities</a:t>
            </a:r>
            <a:endParaRPr lang="fr-FR" dirty="0"/>
          </a:p>
          <a:p>
            <a:pPr lvl="1"/>
            <a:r>
              <a:rPr lang="fr-FR" dirty="0"/>
              <a:t>Spatial planning</a:t>
            </a:r>
          </a:p>
          <a:p>
            <a:pPr lvl="1"/>
            <a:r>
              <a:rPr lang="fr-FR" dirty="0"/>
              <a:t>Market structures and </a:t>
            </a:r>
            <a:r>
              <a:rPr lang="fr-FR" dirty="0" err="1"/>
              <a:t>renewable</a:t>
            </a:r>
            <a:r>
              <a:rPr lang="fr-FR" dirty="0"/>
              <a:t> </a:t>
            </a:r>
            <a:r>
              <a:rPr lang="fr-FR" dirty="0" err="1"/>
              <a:t>resources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523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065D6-DF69-219E-8BF1-27B643B5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Addressing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drivers </a:t>
            </a:r>
            <a:r>
              <a:rPr lang="fr-FR" dirty="0" err="1"/>
              <a:t>creates</a:t>
            </a:r>
            <a:r>
              <a:rPr lang="fr-FR" dirty="0"/>
              <a:t> modeling challenges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EB1AA9-1F06-2AB7-3B7B-B2CF97316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Role</a:t>
            </a:r>
            <a:r>
              <a:rPr lang="fr-FR" dirty="0"/>
              <a:t> of </a:t>
            </a:r>
            <a:r>
              <a:rPr lang="fr-FR" dirty="0" err="1"/>
              <a:t>space</a:t>
            </a:r>
            <a:r>
              <a:rPr lang="fr-FR" dirty="0"/>
              <a:t> and </a:t>
            </a:r>
            <a:r>
              <a:rPr lang="fr-FR" dirty="0" err="1"/>
              <a:t>connectivity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Details on </a:t>
            </a:r>
            <a:r>
              <a:rPr lang="fr-FR" dirty="0" err="1"/>
              <a:t>that</a:t>
            </a:r>
            <a:endParaRPr lang="fr-FR" dirty="0"/>
          </a:p>
          <a:p>
            <a:r>
              <a:rPr lang="fr-FR" dirty="0"/>
              <a:t>From a </a:t>
            </a:r>
            <a:r>
              <a:rPr lang="fr-FR" dirty="0" err="1"/>
              <a:t>policy</a:t>
            </a:r>
            <a:r>
              <a:rPr lang="fr-FR" dirty="0"/>
              <a:t> perspective : who should do </a:t>
            </a:r>
            <a:r>
              <a:rPr lang="fr-FR" dirty="0" err="1"/>
              <a:t>it</a:t>
            </a:r>
            <a:r>
              <a:rPr lang="fr-FR" dirty="0"/>
              <a:t>, how can </a:t>
            </a:r>
            <a:r>
              <a:rPr lang="fr-FR" dirty="0" err="1"/>
              <a:t>we</a:t>
            </a:r>
            <a:r>
              <a:rPr lang="fr-FR" dirty="0"/>
              <a:t> best </a:t>
            </a:r>
            <a:r>
              <a:rPr lang="fr-FR" dirty="0" err="1"/>
              <a:t>regulate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Strategic interactions v. social planner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624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65185-B37A-02C5-0743-3872F8A0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Research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DAA71D-46FB-5AA3-9C73-2799C4AA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06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5E82A-CE49-C977-EC0F-79ECCB5F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Chapters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8365B8-E44D-D5B2-1451-A4012A21A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421"/>
            <a:ext cx="5257800" cy="472754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Chapter 1: </a:t>
            </a:r>
            <a:r>
              <a:rPr lang="fr-FR" dirty="0" err="1"/>
              <a:t>Bioeconomic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for </a:t>
            </a:r>
            <a:r>
              <a:rPr lang="fr-FR" dirty="0" err="1"/>
              <a:t>Terrestrial</a:t>
            </a:r>
            <a:r>
              <a:rPr lang="fr-FR" dirty="0"/>
              <a:t> Social </a:t>
            </a:r>
            <a:r>
              <a:rPr lang="fr-FR" dirty="0" err="1"/>
              <a:t>Ecological</a:t>
            </a:r>
            <a:r>
              <a:rPr lang="fr-FR" dirty="0"/>
              <a:t> System Management, </a:t>
            </a:r>
          </a:p>
          <a:p>
            <a:r>
              <a:rPr lang="fr-FR" dirty="0"/>
              <a:t>Chapter 2: The </a:t>
            </a:r>
            <a:r>
              <a:rPr lang="fr-FR" dirty="0" err="1"/>
              <a:t>Wildfire</a:t>
            </a:r>
            <a:r>
              <a:rPr lang="fr-FR" dirty="0"/>
              <a:t> Habitat Connectivity </a:t>
            </a:r>
            <a:r>
              <a:rPr lang="fr-FR" dirty="0" err="1"/>
              <a:t>Dilemma</a:t>
            </a:r>
            <a:r>
              <a:rPr lang="fr-FR" dirty="0"/>
              <a:t> : a Graph </a:t>
            </a:r>
            <a:r>
              <a:rPr lang="fr-FR" dirty="0" err="1"/>
              <a:t>Theoretical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to </a:t>
            </a:r>
            <a:r>
              <a:rPr lang="fr-FR" dirty="0" err="1"/>
              <a:t>Landscape</a:t>
            </a:r>
            <a:r>
              <a:rPr lang="fr-FR" dirty="0"/>
              <a:t> Management</a:t>
            </a:r>
          </a:p>
          <a:p>
            <a:r>
              <a:rPr lang="fr-FR" dirty="0"/>
              <a:t>Chapter 3: Fences – the Economics of Connectivity in Spatial </a:t>
            </a:r>
            <a:r>
              <a:rPr lang="fr-FR" dirty="0" err="1"/>
              <a:t>Renewable</a:t>
            </a:r>
            <a:r>
              <a:rPr lang="fr-FR" dirty="0"/>
              <a:t> </a:t>
            </a:r>
            <a:r>
              <a:rPr lang="fr-FR" dirty="0" err="1"/>
              <a:t>Resources</a:t>
            </a:r>
            <a:endParaRPr lang="fr-FR" dirty="0"/>
          </a:p>
          <a:p>
            <a:r>
              <a:rPr lang="fr-FR" dirty="0"/>
              <a:t>Chapter 4: Little </a:t>
            </a:r>
            <a:r>
              <a:rPr lang="fr-FR" dirty="0" err="1"/>
              <a:t>Downside</a:t>
            </a:r>
            <a:r>
              <a:rPr lang="fr-FR" dirty="0"/>
              <a:t> and </a:t>
            </a:r>
            <a:r>
              <a:rPr lang="fr-FR" dirty="0" err="1"/>
              <a:t>Substantial</a:t>
            </a:r>
            <a:r>
              <a:rPr lang="fr-FR" dirty="0"/>
              <a:t> Gains Result from Farming of Totoaba </a:t>
            </a:r>
            <a:r>
              <a:rPr lang="fr-FR" dirty="0" err="1"/>
              <a:t>Macdonaldi</a:t>
            </a:r>
            <a:endParaRPr lang="fr-FR" i="1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474A2C6-D810-3958-D7B1-4AD3D98A0241}"/>
              </a:ext>
            </a:extLst>
          </p:cNvPr>
          <p:cNvSpPr txBox="1">
            <a:spLocks/>
          </p:cNvSpPr>
          <p:nvPr/>
        </p:nvSpPr>
        <p:spPr>
          <a:xfrm>
            <a:off x="6214353" y="1436451"/>
            <a:ext cx="5257800" cy="4727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Table with how </a:t>
            </a:r>
            <a:r>
              <a:rPr lang="fr-FR" dirty="0" err="1"/>
              <a:t>each</a:t>
            </a:r>
            <a:r>
              <a:rPr lang="fr-FR" dirty="0"/>
              <a:t> chapter </a:t>
            </a:r>
            <a:r>
              <a:rPr lang="fr-FR" dirty="0" err="1"/>
              <a:t>answers</a:t>
            </a:r>
            <a:r>
              <a:rPr lang="fr-FR" dirty="0"/>
              <a:t> the research questions</a:t>
            </a:r>
          </a:p>
          <a:p>
            <a:pPr marL="0" indent="0">
              <a:buNone/>
            </a:pP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32033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0B77DE-1FB9-3D00-0418-257FE9FA7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489"/>
            <a:ext cx="10515600" cy="5301474"/>
          </a:xfrm>
        </p:spPr>
        <p:txBody>
          <a:bodyPr/>
          <a:lstStyle/>
          <a:p>
            <a:r>
              <a:rPr lang="fr-FR" dirty="0"/>
              <a:t>Chapter </a:t>
            </a:r>
            <a:r>
              <a:rPr lang="fr-FR" dirty="0" err="1"/>
              <a:t>list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reused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chapters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509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5558D-8A7A-25EE-E166-14A6D25A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Chapter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627CCF-17B5-2153-5124-2D291F041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46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65D20-8F85-58D8-E0C0-6EA4F1BD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Chapter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D7C062-87E7-BEA8-710D-12A4B7D0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81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46EEC-D4AE-32F5-F4BA-973F73D9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Chapter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6EB299-742F-88EA-3279-B6CB00917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0824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Grand écran</PresentationFormat>
  <Paragraphs>33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Thème Office</vt:lpstr>
      <vt:lpstr>Modeling the biodiversity crisis : the roles of space and strategic behavior in bioeconomic modeling</vt:lpstr>
      <vt:lpstr>Motivation</vt:lpstr>
      <vt:lpstr>Addressing these drivers creates modeling challenges</vt:lpstr>
      <vt:lpstr>Research questions</vt:lpstr>
      <vt:lpstr>Chapters</vt:lpstr>
      <vt:lpstr>Présentation PowerPoint</vt:lpstr>
      <vt:lpstr>Chapter 1</vt:lpstr>
      <vt:lpstr>Chapter 2</vt:lpstr>
      <vt:lpstr>Chapter 3</vt:lpstr>
      <vt:lpstr>Chapter 4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Jean</dc:creator>
  <cp:lastModifiedBy>Simon Jean</cp:lastModifiedBy>
  <cp:revision>2</cp:revision>
  <dcterms:created xsi:type="dcterms:W3CDTF">2024-11-13T13:44:56Z</dcterms:created>
  <dcterms:modified xsi:type="dcterms:W3CDTF">2024-11-13T14:44:46Z</dcterms:modified>
</cp:coreProperties>
</file>