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658" r:id="rId2"/>
    <p:sldId id="552" r:id="rId3"/>
    <p:sldId id="661" r:id="rId4"/>
    <p:sldId id="662" r:id="rId5"/>
    <p:sldId id="663" r:id="rId6"/>
    <p:sldId id="660" r:id="rId7"/>
    <p:sldId id="567" r:id="rId8"/>
    <p:sldId id="621" r:id="rId9"/>
    <p:sldId id="622" r:id="rId10"/>
    <p:sldId id="623" r:id="rId11"/>
    <p:sldId id="572" r:id="rId12"/>
    <p:sldId id="624" r:id="rId13"/>
    <p:sldId id="625" r:id="rId14"/>
    <p:sldId id="630" r:id="rId15"/>
    <p:sldId id="626" r:id="rId16"/>
    <p:sldId id="627" r:id="rId17"/>
    <p:sldId id="631" r:id="rId18"/>
    <p:sldId id="628" r:id="rId19"/>
    <p:sldId id="629" r:id="rId20"/>
    <p:sldId id="632" r:id="rId21"/>
    <p:sldId id="579" r:id="rId22"/>
    <p:sldId id="633" r:id="rId23"/>
    <p:sldId id="635" r:id="rId24"/>
    <p:sldId id="634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8" r:id="rId37"/>
    <p:sldId id="649" r:id="rId38"/>
    <p:sldId id="650" r:id="rId39"/>
    <p:sldId id="582" r:id="rId40"/>
    <p:sldId id="652" r:id="rId41"/>
    <p:sldId id="653" r:id="rId42"/>
    <p:sldId id="654" r:id="rId43"/>
    <p:sldId id="655" r:id="rId4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01" autoAdjust="0"/>
    <p:restoredTop sz="94660"/>
  </p:normalViewPr>
  <p:slideViewPr>
    <p:cSldViewPr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4D43B15-7561-4141-98DB-DFC0F82CA196}" type="datetimeFigureOut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542C3C-F5BA-4AFC-8EFE-E3367BB5243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6">
            <a:extLst>
              <a:ext uri="{FF2B5EF4-FFF2-40B4-BE49-F238E27FC236}">
                <a16:creationId xmlns:a16="http://schemas.microsoft.com/office/drawing/2014/main" id="{42C80DDA-4596-4317-AB2D-8AACA13A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9780BB1C-34C6-4024-9BF3-588ADC0C2F42}" type="slidenum">
              <a:rPr lang="it-IT" altLang="it-IT" sz="1400">
                <a:solidFill>
                  <a:srgbClr val="000000"/>
                </a:solidFill>
                <a:latin typeface="Liberation Serif"/>
                <a:ea typeface="DejaVu Sans"/>
                <a:cs typeface="DejaVu Sans"/>
              </a:rPr>
              <a:pPr algn="r"/>
              <a:t>1</a:t>
            </a:fld>
            <a:endParaRPr lang="it-IT" altLang="it-IT" sz="1400">
              <a:solidFill>
                <a:srgbClr val="000000"/>
              </a:solidFill>
              <a:latin typeface="Liberation Serif"/>
              <a:ea typeface="DejaVu Sans"/>
              <a:cs typeface="DejaVu Sans"/>
            </a:endParaRPr>
          </a:p>
        </p:txBody>
      </p:sp>
      <p:sp>
        <p:nvSpPr>
          <p:cNvPr id="4099" name="Segnaposto immagine diapositiva 1">
            <a:extLst>
              <a:ext uri="{FF2B5EF4-FFF2-40B4-BE49-F238E27FC236}">
                <a16:creationId xmlns:a16="http://schemas.microsoft.com/office/drawing/2014/main" id="{6FFC8872-F182-41BF-8CB0-B569B59A0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solidFill>
            <a:srgbClr val="729FCF"/>
          </a:solidFill>
          <a:ln w="25402">
            <a:solidFill>
              <a:srgbClr val="3465A4"/>
            </a:solidFill>
            <a:miter lim="800000"/>
            <a:headEnd/>
            <a:tailEnd/>
          </a:ln>
        </p:spPr>
      </p:sp>
      <p:sp>
        <p:nvSpPr>
          <p:cNvPr id="4100" name="Segnaposto note 2">
            <a:extLst>
              <a:ext uri="{FF2B5EF4-FFF2-40B4-BE49-F238E27FC236}">
                <a16:creationId xmlns:a16="http://schemas.microsoft.com/office/drawing/2014/main" id="{752CF09C-B843-40D1-9059-870F57CBB7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ACE43-4D9A-438E-B72B-045C1AA81C52}" type="slidenum">
              <a:rPr lang="en-US" altLang="it-IT" smtClean="0"/>
              <a:pPr>
                <a:defRPr/>
              </a:pPr>
              <a:t>7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ACE43-4D9A-438E-B72B-045C1AA81C52}" type="slidenum">
              <a:rPr lang="en-US" altLang="it-IT" smtClean="0"/>
              <a:pPr>
                <a:defRPr/>
              </a:pPr>
              <a:t>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374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ACE43-4D9A-438E-B72B-045C1AA81C52}" type="slidenum">
              <a:rPr lang="en-US" altLang="it-IT" smtClean="0"/>
              <a:pPr>
                <a:defRPr/>
              </a:pPr>
              <a:t>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606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ACE43-4D9A-438E-B72B-045C1AA81C52}" type="slidenum">
              <a:rPr lang="en-US" altLang="it-IT" smtClean="0"/>
              <a:pPr>
                <a:defRPr/>
              </a:pPr>
              <a:t>10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5191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11</a:t>
            </a:fld>
            <a:endParaRPr lang="en-US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0506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34D59E-23BB-4075-AF53-9F4599326275}" type="slidenum">
              <a:rPr lang="en-US" altLang="it-IT" smtClean="0"/>
              <a:pPr>
                <a:defRPr/>
              </a:pPr>
              <a:t>25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61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89F2-F524-4C17-B330-E5C1F1AE16DC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FE95-3661-4E32-9DBD-5B0F3473A06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454962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7524-5FC6-4252-B72F-F1A2B894C000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8EC8E-289F-4FCF-B928-7865ED47F94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17713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6A95-07F4-4AFA-BBD3-0AAF8487DE7D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C518-5F56-4323-9950-64E12C19CFD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4152242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49C8-06EB-470E-A2E0-92D95BD7CC7F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3AD1A-69FB-40FC-A151-4CDCC68304B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718507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7BEA-B052-4A47-BDC1-443EBDE1E305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7B94-5F68-4FBD-A9EE-EF0F6F9681E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421206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AA0E-0EB5-48DB-B09B-425DA670DC22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53E13-BA90-479A-9D85-5120CF664A5E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2992817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57C9-BED8-4543-BACD-A42B842D7CB0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769E-A968-4A7A-BFEA-1C5B969B927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09207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5F9A0-0C68-4565-A88E-1D7A739D8DD2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9F0-D087-4741-BC8C-53A26FFEFE6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4216623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CA0E-042A-49B9-9C4B-96DD94A5293D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5BF2-1D8C-4EBC-A883-D095E7660F9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4456950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F027-4E8D-47AE-9221-C2B958E983AE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E592-4E51-4D9D-99EF-C29B7D2E98CC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2089917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CEF-082C-4745-AE5B-EC112E29F84F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3DB5-6FA8-4BC5-973A-768DBA6B1A4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6567261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52DCC2-E4FB-4561-963A-A38CE6CD0E2C}" type="datetime1">
              <a:rPr lang="en-US"/>
              <a:pPr>
                <a:defRPr/>
              </a:pPr>
              <a:t>3/25/2022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83D93E-00A9-42EB-A6CB-858FB44246C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>
            <a:extLst>
              <a:ext uri="{FF2B5EF4-FFF2-40B4-BE49-F238E27FC236}">
                <a16:creationId xmlns:a16="http://schemas.microsoft.com/office/drawing/2014/main" id="{57236E6E-6925-41BE-9999-A367F651A5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923925"/>
            <a:ext cx="8228013" cy="1135063"/>
          </a:xfrm>
        </p:spPr>
        <p:txBody>
          <a:bodyPr/>
          <a:lstStyle/>
          <a:p>
            <a:pPr algn="ctr"/>
            <a:r>
              <a:rPr lang="it-IT" altLang="it-IT" sz="3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Lezione 5</a:t>
            </a:r>
            <a:endParaRPr lang="en-GB" altLang="it-IT" sz="3200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D22837A0-BB19-46C7-A349-F644CEB42113}"/>
              </a:ext>
            </a:extLst>
          </p:cNvPr>
          <p:cNvSpPr txBox="1">
            <a:spLocks/>
          </p:cNvSpPr>
          <p:nvPr/>
        </p:nvSpPr>
        <p:spPr bwMode="auto">
          <a:xfrm>
            <a:off x="628650" y="3657600"/>
            <a:ext cx="7886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Antonio Origlia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a.a. 2021/2022</a:t>
            </a: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GB" altLang="it-IT" sz="1200">
                <a:latin typeface="Times New Roman" panose="02020603050405020304" pitchFamily="18" charset="0"/>
                <a:cs typeface="Times New Roman" panose="02020603050405020304" pitchFamily="18" charset="0"/>
              </a:rPr>
              <a:t>Slides gentilmente fornite da Laura Bozzelli</a:t>
            </a:r>
            <a:endParaRPr lang="en-GB" altLang="it-I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Diagrammi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974061"/>
            <a:ext cx="8229600" cy="277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grafici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rettangoli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rombi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cerchietti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diagramma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collegati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frecce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simbolo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decisione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rombo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ha </a:t>
            </a:r>
            <a:r>
              <a:rPr lang="en-US" sz="2200" i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due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linee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emergono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Una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indica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direzione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l’espressione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scritta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simbolo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l’altra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direzione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prendere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quando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l’esressione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falsa.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2775429" y="3903802"/>
            <a:ext cx="4463571" cy="2553510"/>
            <a:chOff x="2775429" y="3903802"/>
            <a:chExt cx="4463571" cy="2553510"/>
          </a:xfrm>
        </p:grpSpPr>
        <p:grpSp>
          <p:nvGrpSpPr>
            <p:cNvPr id="8" name="Gruppo 7"/>
            <p:cNvGrpSpPr/>
            <p:nvPr/>
          </p:nvGrpSpPr>
          <p:grpSpPr>
            <a:xfrm>
              <a:off x="2775429" y="4375164"/>
              <a:ext cx="1905000" cy="973494"/>
              <a:chOff x="1981200" y="4380138"/>
              <a:chExt cx="1905000" cy="973494"/>
            </a:xfrm>
          </p:grpSpPr>
          <p:sp>
            <p:nvSpPr>
              <p:cNvPr id="2" name="Decisione 1"/>
              <p:cNvSpPr/>
              <p:nvPr/>
            </p:nvSpPr>
            <p:spPr>
              <a:xfrm>
                <a:off x="1981200" y="4380138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3" name="Rettangolo 2"/>
              <p:cNvSpPr/>
              <p:nvPr/>
            </p:nvSpPr>
            <p:spPr>
              <a:xfrm>
                <a:off x="2209800" y="4682219"/>
                <a:ext cx="1413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 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Espressione</a:t>
                </a:r>
                <a:endParaRPr lang="it-IT" dirty="0"/>
              </a:p>
            </p:txBody>
          </p:sp>
        </p:grpSp>
        <p:grpSp>
          <p:nvGrpSpPr>
            <p:cNvPr id="5" name="Gruppo 4"/>
            <p:cNvGrpSpPr/>
            <p:nvPr/>
          </p:nvGrpSpPr>
          <p:grpSpPr>
            <a:xfrm>
              <a:off x="5638800" y="4622135"/>
              <a:ext cx="1600200" cy="479551"/>
              <a:chOff x="5105400" y="4559848"/>
              <a:chExt cx="1600200" cy="479551"/>
            </a:xfrm>
          </p:grpSpPr>
          <p:sp>
            <p:nvSpPr>
              <p:cNvPr id="4" name="Elaborazione 3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Rettangolo 6"/>
              <p:cNvSpPr/>
              <p:nvPr/>
            </p:nvSpPr>
            <p:spPr>
              <a:xfrm>
                <a:off x="5334000" y="4614957"/>
                <a:ext cx="1026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Azione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A</a:t>
                </a:r>
                <a:endParaRPr lang="it-IT" dirty="0"/>
              </a:p>
            </p:txBody>
          </p:sp>
        </p:grpSp>
        <p:grpSp>
          <p:nvGrpSpPr>
            <p:cNvPr id="9" name="Gruppo 8"/>
            <p:cNvGrpSpPr/>
            <p:nvPr/>
          </p:nvGrpSpPr>
          <p:grpSpPr>
            <a:xfrm>
              <a:off x="2927829" y="5977761"/>
              <a:ext cx="1600200" cy="479551"/>
              <a:chOff x="5105400" y="4559848"/>
              <a:chExt cx="1600200" cy="479551"/>
            </a:xfrm>
          </p:grpSpPr>
          <p:sp>
            <p:nvSpPr>
              <p:cNvPr id="10" name="Elaborazione 9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5334000" y="4614957"/>
                <a:ext cx="1026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Azione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B</a:t>
                </a:r>
                <a:endParaRPr lang="it-IT" dirty="0"/>
              </a:p>
            </p:txBody>
          </p:sp>
        </p:grpSp>
        <p:sp>
          <p:nvSpPr>
            <p:cNvPr id="12" name="Connettore 11"/>
            <p:cNvSpPr/>
            <p:nvPr/>
          </p:nvSpPr>
          <p:spPr>
            <a:xfrm>
              <a:off x="3685260" y="3903802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onnettore 13"/>
            <p:cNvSpPr/>
            <p:nvPr/>
          </p:nvSpPr>
          <p:spPr>
            <a:xfrm>
              <a:off x="6384900" y="6164322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/>
            <p:cNvCxnSpPr>
              <a:stCxn id="2" idx="2"/>
              <a:endCxn id="10" idx="0"/>
            </p:cNvCxnSpPr>
            <p:nvPr/>
          </p:nvCxnSpPr>
          <p:spPr>
            <a:xfrm>
              <a:off x="3727929" y="5348658"/>
              <a:ext cx="0" cy="62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stCxn id="2" idx="3"/>
            </p:cNvCxnSpPr>
            <p:nvPr/>
          </p:nvCxnSpPr>
          <p:spPr>
            <a:xfrm flipV="1">
              <a:off x="4680429" y="4861910"/>
              <a:ext cx="9583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endCxn id="2" idx="0"/>
            </p:cNvCxnSpPr>
            <p:nvPr/>
          </p:nvCxnSpPr>
          <p:spPr>
            <a:xfrm flipH="1">
              <a:off x="3727929" y="4002579"/>
              <a:ext cx="11332" cy="372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>
              <a:endCxn id="14" idx="2"/>
            </p:cNvCxnSpPr>
            <p:nvPr/>
          </p:nvCxnSpPr>
          <p:spPr>
            <a:xfrm flipV="1">
              <a:off x="4528029" y="6217536"/>
              <a:ext cx="1856871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4" idx="2"/>
              <a:endCxn id="14" idx="0"/>
            </p:cNvCxnSpPr>
            <p:nvPr/>
          </p:nvCxnSpPr>
          <p:spPr>
            <a:xfrm>
              <a:off x="6438900" y="5101686"/>
              <a:ext cx="0" cy="1062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tangolo 28"/>
            <p:cNvSpPr/>
            <p:nvPr/>
          </p:nvSpPr>
          <p:spPr>
            <a:xfrm>
              <a:off x="4785100" y="4492854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3119107" y="5413765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8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esecuzione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nel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linguaggio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C</a:t>
            </a: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5544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C, le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atomiche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cosiddette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perchè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decomponibili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elementari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compaiono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classificate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dichiarazione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inizializzazione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variabili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assegnazione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funzioni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Normalmente,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l’altra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modalità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Il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fornisce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varie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non-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atomiche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generale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non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modalità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traferimento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 :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ramificazione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463244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debbano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dipendenza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soddisfacimento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ramificazione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controllo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un’alternativa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doppia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if-else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due alternative.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plurima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multiple alternative (la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vedremo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prossime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NOTA: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sono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tutte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istruzioni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ad un solo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ingresso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e 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una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sola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uscita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29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semplice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 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è un’espressione numerica generica,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sequenza arbitraria di istruzioni (istruzioni atomiche o istruzioni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far rientrare a destra il testo dell’intero corpo dell’istruzione di selezione con un certo livello di indentazione all’interno delle parentesi graffe che lo delimitano.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9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semplice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 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semplificata quando il corpo consiste di una sola istruzione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sz="22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           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     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deve consistere di un’unica istruzione (atomica o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410200" y="4137819"/>
            <a:ext cx="247650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(x&gt;0)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if(z&gt;0)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z += x;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76400" y="3733800"/>
            <a:ext cx="3140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if(x&gt;0)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if(z&gt;0)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z+=x;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}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reccia bidirezionale orizzontale 1"/>
          <p:cNvSpPr/>
          <p:nvPr/>
        </p:nvSpPr>
        <p:spPr>
          <a:xfrm>
            <a:off x="4073525" y="4800600"/>
            <a:ext cx="8445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58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semplice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 (3/3)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371749" y="1566432"/>
            <a:ext cx="22066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92162" y="4170689"/>
            <a:ext cx="80168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vera (e, cioè, il valore restituito è diverso da 0), il corpo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dell’istruzione viene eseguito. Altrimenti, il corpo non viene eseguito.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Indipendentemente dal fatto che il corpo venga eseguito o meno, al termine dell’esecuzione dell’istruzione di selezione, l’esecuzione procede con l’istruzione successiva all’istruzione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36" name="Gruppo 35"/>
          <p:cNvGrpSpPr/>
          <p:nvPr/>
        </p:nvGrpSpPr>
        <p:grpSpPr>
          <a:xfrm>
            <a:off x="4419600" y="1112542"/>
            <a:ext cx="2908300" cy="2987555"/>
            <a:chOff x="3581400" y="1065657"/>
            <a:chExt cx="2908300" cy="2987555"/>
          </a:xfrm>
        </p:grpSpPr>
        <p:grpSp>
          <p:nvGrpSpPr>
            <p:cNvPr id="8" name="Gruppo 7"/>
            <p:cNvGrpSpPr/>
            <p:nvPr/>
          </p:nvGrpSpPr>
          <p:grpSpPr>
            <a:xfrm>
              <a:off x="3581400" y="1480202"/>
              <a:ext cx="1905000" cy="973494"/>
              <a:chOff x="1981200" y="4380138"/>
              <a:chExt cx="1905000" cy="973494"/>
            </a:xfrm>
          </p:grpSpPr>
          <p:sp>
            <p:nvSpPr>
              <p:cNvPr id="24" name="Decisione 23"/>
              <p:cNvSpPr/>
              <p:nvPr/>
            </p:nvSpPr>
            <p:spPr>
              <a:xfrm>
                <a:off x="1981200" y="4380138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25" name="Rettangolo 24"/>
              <p:cNvSpPr/>
              <p:nvPr/>
            </p:nvSpPr>
            <p:spPr>
              <a:xfrm>
                <a:off x="2209800" y="4682219"/>
                <a:ext cx="155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 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condizione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&gt;</a:t>
                </a:r>
                <a:endParaRPr lang="it-IT" dirty="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3733800" y="3082799"/>
              <a:ext cx="1600200" cy="479551"/>
              <a:chOff x="5105400" y="4559848"/>
              <a:chExt cx="1600200" cy="479551"/>
            </a:xfrm>
          </p:grpSpPr>
          <p:sp>
            <p:nvSpPr>
              <p:cNvPr id="20" name="Elaborazione 19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/>
              <p:cNvSpPr/>
              <p:nvPr/>
            </p:nvSpPr>
            <p:spPr>
              <a:xfrm>
                <a:off x="5334000" y="4614957"/>
                <a:ext cx="1068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 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corpo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&gt;</a:t>
                </a:r>
                <a:endParaRPr lang="it-IT" dirty="0"/>
              </a:p>
            </p:txBody>
          </p:sp>
        </p:grpSp>
        <p:sp>
          <p:nvSpPr>
            <p:cNvPr id="11" name="Connettore 10"/>
            <p:cNvSpPr/>
            <p:nvPr/>
          </p:nvSpPr>
          <p:spPr>
            <a:xfrm>
              <a:off x="4478238" y="1065657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2 12"/>
            <p:cNvCxnSpPr>
              <a:stCxn id="24" idx="2"/>
              <a:endCxn id="20" idx="0"/>
            </p:cNvCxnSpPr>
            <p:nvPr/>
          </p:nvCxnSpPr>
          <p:spPr>
            <a:xfrm>
              <a:off x="4533900" y="2453696"/>
              <a:ext cx="0" cy="62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>
              <a:endCxn id="26" idx="6"/>
            </p:cNvCxnSpPr>
            <p:nvPr/>
          </p:nvCxnSpPr>
          <p:spPr>
            <a:xfrm flipH="1">
              <a:off x="4578130" y="3999998"/>
              <a:ext cx="19115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/>
            <p:cNvCxnSpPr>
              <a:stCxn id="11" idx="4"/>
              <a:endCxn id="24" idx="0"/>
            </p:cNvCxnSpPr>
            <p:nvPr/>
          </p:nvCxnSpPr>
          <p:spPr>
            <a:xfrm>
              <a:off x="4532238" y="1172085"/>
              <a:ext cx="1662" cy="3081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17"/>
            <p:cNvSpPr/>
            <p:nvPr/>
          </p:nvSpPr>
          <p:spPr>
            <a:xfrm>
              <a:off x="5591071" y="1597892"/>
              <a:ext cx="614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3925078" y="2518803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  <p:sp>
          <p:nvSpPr>
            <p:cNvPr id="26" name="Connettore 25"/>
            <p:cNvSpPr/>
            <p:nvPr/>
          </p:nvSpPr>
          <p:spPr>
            <a:xfrm>
              <a:off x="4470130" y="3946784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" name="Connettore 2 26"/>
            <p:cNvCxnSpPr>
              <a:stCxn id="20" idx="2"/>
            </p:cNvCxnSpPr>
            <p:nvPr/>
          </p:nvCxnSpPr>
          <p:spPr>
            <a:xfrm flipH="1">
              <a:off x="4528234" y="3562350"/>
              <a:ext cx="5666" cy="384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/>
            <p:cNvCxnSpPr/>
            <p:nvPr/>
          </p:nvCxnSpPr>
          <p:spPr>
            <a:xfrm>
              <a:off x="5486400" y="1966949"/>
              <a:ext cx="1003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/>
            <p:cNvCxnSpPr/>
            <p:nvPr/>
          </p:nvCxnSpPr>
          <p:spPr>
            <a:xfrm flipV="1">
              <a:off x="6489700" y="1966949"/>
              <a:ext cx="0" cy="2044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66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doppia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if-else  (1/3)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è un’espressione numerica generica,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(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corpo dell’</a:t>
            </a:r>
            <a:r>
              <a:rPr lang="it-IT" altLang="it-IT" sz="2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corpo dell’else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 sono sequenze arbitrarie di istruzioni (istruzioni atomiche o istruzioni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far rientrare a destra il testo dell’intero corpo           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risp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.,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) con un certo livello di indentazione all’interno delle parentesi graffe che lo delimitano.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6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doppia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if-else  (2/3)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09855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0" indent="0" eaLnBrk="1" hangingPunct="1"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consiste di un’unica istruzione è possibile omettere le parentesi graffe che lo delimitano. Similmente per il corpo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doppia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if-else (3/3)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63227" y="949593"/>
            <a:ext cx="2968774" cy="31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92162" y="4170689"/>
            <a:ext cx="8016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vera (e, cioè, il valore restituito è diverso da 0), il corpo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della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parte if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viene eseguito. Altrimenti, viene eseguito il corpo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della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parte else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Al termine dell’esecuzione dell’istruzione di selezione, l’esecuzione procede con l’istruzione successiva all’istruzione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-else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3903815" y="1077067"/>
            <a:ext cx="4463571" cy="2553510"/>
            <a:chOff x="2775429" y="3903802"/>
            <a:chExt cx="4463571" cy="2553510"/>
          </a:xfrm>
        </p:grpSpPr>
        <p:grpSp>
          <p:nvGrpSpPr>
            <p:cNvPr id="28" name="Gruppo 27"/>
            <p:cNvGrpSpPr/>
            <p:nvPr/>
          </p:nvGrpSpPr>
          <p:grpSpPr>
            <a:xfrm>
              <a:off x="2775429" y="4375164"/>
              <a:ext cx="1905000" cy="973494"/>
              <a:chOff x="1981200" y="4380138"/>
              <a:chExt cx="1905000" cy="973494"/>
            </a:xfrm>
          </p:grpSpPr>
          <p:sp>
            <p:nvSpPr>
              <p:cNvPr id="47" name="Decisione 46"/>
              <p:cNvSpPr/>
              <p:nvPr/>
            </p:nvSpPr>
            <p:spPr>
              <a:xfrm>
                <a:off x="1981200" y="4380138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48" name="Rettangolo 47"/>
              <p:cNvSpPr/>
              <p:nvPr/>
            </p:nvSpPr>
            <p:spPr>
              <a:xfrm>
                <a:off x="2209800" y="4682219"/>
                <a:ext cx="155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condizione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&gt;</a:t>
                </a:r>
                <a:endParaRPr lang="it-IT" dirty="0"/>
              </a:p>
            </p:txBody>
          </p:sp>
        </p:grpSp>
        <p:grpSp>
          <p:nvGrpSpPr>
            <p:cNvPr id="30" name="Gruppo 29"/>
            <p:cNvGrpSpPr/>
            <p:nvPr/>
          </p:nvGrpSpPr>
          <p:grpSpPr>
            <a:xfrm>
              <a:off x="5638800" y="4622135"/>
              <a:ext cx="1600200" cy="479551"/>
              <a:chOff x="5105400" y="4559848"/>
              <a:chExt cx="1600200" cy="479551"/>
            </a:xfrm>
          </p:grpSpPr>
          <p:sp>
            <p:nvSpPr>
              <p:cNvPr id="45" name="Elaborazione 44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/>
              <p:cNvSpPr/>
              <p:nvPr/>
            </p:nvSpPr>
            <p:spPr>
              <a:xfrm>
                <a:off x="5334000" y="4614957"/>
                <a:ext cx="1132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corpo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1&gt;</a:t>
                </a:r>
                <a:endParaRPr lang="it-IT" dirty="0"/>
              </a:p>
            </p:txBody>
          </p:sp>
        </p:grpSp>
        <p:grpSp>
          <p:nvGrpSpPr>
            <p:cNvPr id="31" name="Gruppo 30"/>
            <p:cNvGrpSpPr/>
            <p:nvPr/>
          </p:nvGrpSpPr>
          <p:grpSpPr>
            <a:xfrm>
              <a:off x="2927829" y="5977761"/>
              <a:ext cx="1600200" cy="479551"/>
              <a:chOff x="5105400" y="4559848"/>
              <a:chExt cx="1600200" cy="479551"/>
            </a:xfrm>
          </p:grpSpPr>
          <p:sp>
            <p:nvSpPr>
              <p:cNvPr id="43" name="Elaborazione 42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5334000" y="4614957"/>
                <a:ext cx="1132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corpo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2&gt;</a:t>
                </a:r>
                <a:endParaRPr lang="it-IT" dirty="0"/>
              </a:p>
            </p:txBody>
          </p:sp>
        </p:grpSp>
        <p:sp>
          <p:nvSpPr>
            <p:cNvPr id="33" name="Connettore 32"/>
            <p:cNvSpPr/>
            <p:nvPr/>
          </p:nvSpPr>
          <p:spPr>
            <a:xfrm>
              <a:off x="3685260" y="3903802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onnettore 33"/>
            <p:cNvSpPr/>
            <p:nvPr/>
          </p:nvSpPr>
          <p:spPr>
            <a:xfrm>
              <a:off x="6384900" y="6164322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5" name="Connettore 2 34"/>
            <p:cNvCxnSpPr>
              <a:stCxn id="47" idx="2"/>
              <a:endCxn id="43" idx="0"/>
            </p:cNvCxnSpPr>
            <p:nvPr/>
          </p:nvCxnSpPr>
          <p:spPr>
            <a:xfrm>
              <a:off x="3727929" y="5348658"/>
              <a:ext cx="0" cy="62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>
              <a:stCxn id="47" idx="3"/>
            </p:cNvCxnSpPr>
            <p:nvPr/>
          </p:nvCxnSpPr>
          <p:spPr>
            <a:xfrm flipV="1">
              <a:off x="4680429" y="4861910"/>
              <a:ext cx="9583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>
              <a:endCxn id="47" idx="0"/>
            </p:cNvCxnSpPr>
            <p:nvPr/>
          </p:nvCxnSpPr>
          <p:spPr>
            <a:xfrm flipH="1">
              <a:off x="3727929" y="4002579"/>
              <a:ext cx="11332" cy="372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/>
            <p:cNvCxnSpPr>
              <a:endCxn id="34" idx="2"/>
            </p:cNvCxnSpPr>
            <p:nvPr/>
          </p:nvCxnSpPr>
          <p:spPr>
            <a:xfrm flipV="1">
              <a:off x="4528029" y="6217536"/>
              <a:ext cx="1856871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45" idx="2"/>
              <a:endCxn id="34" idx="0"/>
            </p:cNvCxnSpPr>
            <p:nvPr/>
          </p:nvCxnSpPr>
          <p:spPr>
            <a:xfrm>
              <a:off x="6438900" y="5101686"/>
              <a:ext cx="0" cy="1062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tangolo 40"/>
            <p:cNvSpPr/>
            <p:nvPr/>
          </p:nvSpPr>
          <p:spPr>
            <a:xfrm>
              <a:off x="4785100" y="4492854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3119107" y="5413765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56886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ttangolo 4"/>
          <p:cNvSpPr/>
          <p:nvPr/>
        </p:nvSpPr>
        <p:spPr>
          <a:xfrm>
            <a:off x="747255" y="88865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Dati due interi positivi (inseriti da tastiera), stabilire se uno è multiplo dell’altro e stampare tale informazione a video.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467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Analisi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BA394D-22A9-4070-8CE0-2849AFA5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3915321" cy="12574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BA6590-3B36-44E7-B5F6-DAA8FD91D2E7}"/>
              </a:ext>
            </a:extLst>
          </p:cNvPr>
          <p:cNvSpPr txBox="1"/>
          <p:nvPr/>
        </p:nvSpPr>
        <p:spPr>
          <a:xfrm>
            <a:off x="762000" y="1524000"/>
            <a:ext cx="35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Indentazione incoerente (o assente)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86C4B3-6184-4D11-B26B-8D837F4B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65645"/>
            <a:ext cx="2429214" cy="4382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61A53D-59C9-4488-A373-9EE19D2FBE47}"/>
              </a:ext>
            </a:extLst>
          </p:cNvPr>
          <p:cNvSpPr txBox="1"/>
          <p:nvPr/>
        </p:nvSpPr>
        <p:spPr>
          <a:xfrm>
            <a:off x="762000" y="3886200"/>
            <a:ext cx="680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Sconsigliabile usare il risultato dei confronti come parte di una formula</a:t>
            </a:r>
          </a:p>
          <a:p>
            <a:r>
              <a:rPr lang="it-IT" dirty="0"/>
              <a:t>(valore VERO potenzialmente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dependent</a:t>
            </a:r>
            <a:r>
              <a:rPr lang="it-IT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89936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semplificato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ttangolo 4"/>
          <p:cNvSpPr/>
          <p:nvPr/>
        </p:nvSpPr>
        <p:spPr>
          <a:xfrm>
            <a:off x="747255" y="1066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Dati due interi positivi (inseriti da tastiera), stabilire se uno è multiplo dell’altro e stampare tale informazione a video.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5" y="2286000"/>
            <a:ext cx="79360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5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If-else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annidate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2253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76250" y="1328738"/>
            <a:ext cx="8210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Nell’esempio precedente, il corpo della parte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un’istruzione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è essa stessa un’istruzione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Quest’ultima potrebbe avere come corpo della parte else un’altra istruzione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e così via.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Si parla in questo caso di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istruzione if-else annidata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Utile quando si effettuano test su casi multipli. Dal momento che i corpi delle varie parti else delle istruzioni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annidate rappresentano singole istruzioni, invece di aggiungere un ulteriore livello di indentazione, è preferibile per chiarezza utilizzare uno stile di scrittura come riportato nella slide seguente.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94473" y="1365943"/>
            <a:ext cx="35814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else 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…….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else 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N+1&gt;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6586067" y="1651000"/>
            <a:ext cx="1262533" cy="479551"/>
            <a:chOff x="5105400" y="4559848"/>
            <a:chExt cx="1600200" cy="479551"/>
          </a:xfrm>
        </p:grpSpPr>
        <p:sp>
          <p:nvSpPr>
            <p:cNvPr id="21" name="Elaborazione 20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230274" y="4614957"/>
              <a:ext cx="11324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1&gt;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8181796" y="6265393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>
            <a:stCxn id="44" idx="3"/>
            <a:endCxn id="11" idx="2"/>
          </p:cNvCxnSpPr>
          <p:nvPr/>
        </p:nvCxnSpPr>
        <p:spPr>
          <a:xfrm flipV="1">
            <a:off x="5619387" y="6318607"/>
            <a:ext cx="2562409" cy="2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5808815" y="1558925"/>
            <a:ext cx="756258" cy="369332"/>
            <a:chOff x="5808815" y="1558925"/>
            <a:chExt cx="756258" cy="369332"/>
          </a:xfrm>
        </p:grpSpPr>
        <p:cxnSp>
          <p:nvCxnSpPr>
            <p:cNvPr id="13" name="Connettore 2 12"/>
            <p:cNvCxnSpPr>
              <a:stCxn id="23" idx="3"/>
            </p:cNvCxnSpPr>
            <p:nvPr/>
          </p:nvCxnSpPr>
          <p:spPr>
            <a:xfrm>
              <a:off x="5808815" y="1905619"/>
              <a:ext cx="756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tangolo 16"/>
            <p:cNvSpPr/>
            <p:nvPr/>
          </p:nvSpPr>
          <p:spPr>
            <a:xfrm>
              <a:off x="5927339" y="1558925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152400" y="417538"/>
            <a:ext cx="8686800" cy="6143386"/>
            <a:chOff x="152400" y="417538"/>
            <a:chExt cx="8686800" cy="6143386"/>
          </a:xfrm>
        </p:grpSpPr>
        <p:sp>
          <p:nvSpPr>
            <p:cNvPr id="44034" name="Title 1"/>
            <p:cNvSpPr txBox="1">
              <a:spLocks/>
            </p:cNvSpPr>
            <p:nvPr/>
          </p:nvSpPr>
          <p:spPr bwMode="auto">
            <a:xfrm>
              <a:off x="152400" y="417538"/>
              <a:ext cx="8686800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3300" dirty="0">
                  <a:solidFill>
                    <a:srgbClr val="000000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it-IT" sz="3300" dirty="0">
                  <a:solidFill>
                    <a:srgbClr val="3380E6"/>
                  </a:solidFill>
                  <a:latin typeface="Arial" panose="020B0604020202020204" pitchFamily="34" charset="0"/>
                </a:rPr>
                <a:t>Istruzioni if-else </a:t>
              </a:r>
              <a:r>
                <a:rPr lang="en-US" altLang="it-IT" sz="3300" dirty="0" err="1">
                  <a:solidFill>
                    <a:srgbClr val="3380E6"/>
                  </a:solidFill>
                  <a:latin typeface="Arial" panose="020B0604020202020204" pitchFamily="34" charset="0"/>
                </a:rPr>
                <a:t>annidate</a:t>
              </a:r>
              <a:r>
                <a:rPr lang="en-US" altLang="it-IT" sz="3300" dirty="0">
                  <a:solidFill>
                    <a:srgbClr val="3380E6"/>
                  </a:solidFill>
                  <a:latin typeface="Arial" panose="020B0604020202020204" pitchFamily="34" charset="0"/>
                </a:rPr>
                <a:t>  (2/3)</a:t>
              </a:r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903815" y="1418872"/>
              <a:ext cx="1905000" cy="973494"/>
              <a:chOff x="1982838" y="4363756"/>
              <a:chExt cx="1905000" cy="973494"/>
            </a:xfrm>
          </p:grpSpPr>
          <p:sp>
            <p:nvSpPr>
              <p:cNvPr id="23" name="Decisione 22"/>
              <p:cNvSpPr/>
              <p:nvPr/>
            </p:nvSpPr>
            <p:spPr>
              <a:xfrm>
                <a:off x="1982838" y="4363756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24" name="Rettangolo 23"/>
              <p:cNvSpPr/>
              <p:nvPr/>
            </p:nvSpPr>
            <p:spPr>
              <a:xfrm>
                <a:off x="2161607" y="4623091"/>
                <a:ext cx="16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condizione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1&gt;</a:t>
                </a:r>
                <a:endParaRPr lang="it-IT" dirty="0"/>
              </a:p>
            </p:txBody>
          </p:sp>
        </p:grpSp>
        <p:sp>
          <p:nvSpPr>
            <p:cNvPr id="10" name="Connettore 9"/>
            <p:cNvSpPr/>
            <p:nvPr/>
          </p:nvSpPr>
          <p:spPr>
            <a:xfrm>
              <a:off x="4815285" y="957242"/>
              <a:ext cx="108000" cy="106428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2 11"/>
            <p:cNvCxnSpPr>
              <a:stCxn id="23" idx="2"/>
            </p:cNvCxnSpPr>
            <p:nvPr/>
          </p:nvCxnSpPr>
          <p:spPr>
            <a:xfrm>
              <a:off x="4856315" y="2392366"/>
              <a:ext cx="7304" cy="414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/>
            <p:nvPr/>
          </p:nvCxnSpPr>
          <p:spPr>
            <a:xfrm flipH="1">
              <a:off x="4857953" y="1062130"/>
              <a:ext cx="11332" cy="3725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17"/>
            <p:cNvSpPr/>
            <p:nvPr/>
          </p:nvSpPr>
          <p:spPr>
            <a:xfrm>
              <a:off x="4234194" y="2361419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903815" y="2811172"/>
              <a:ext cx="1905000" cy="973494"/>
              <a:chOff x="1982838" y="4363756"/>
              <a:chExt cx="1905000" cy="973494"/>
            </a:xfrm>
          </p:grpSpPr>
          <p:sp>
            <p:nvSpPr>
              <p:cNvPr id="31" name="Decisione 30"/>
              <p:cNvSpPr/>
              <p:nvPr/>
            </p:nvSpPr>
            <p:spPr>
              <a:xfrm>
                <a:off x="1982838" y="4363756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2161607" y="4623091"/>
                <a:ext cx="16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condizione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2&gt;</a:t>
                </a:r>
                <a:endParaRPr lang="it-IT" dirty="0"/>
              </a:p>
            </p:txBody>
          </p:sp>
        </p:grpSp>
        <p:cxnSp>
          <p:nvCxnSpPr>
            <p:cNvPr id="33" name="Connettore 2 32"/>
            <p:cNvCxnSpPr/>
            <p:nvPr/>
          </p:nvCxnSpPr>
          <p:spPr>
            <a:xfrm>
              <a:off x="4859967" y="3784666"/>
              <a:ext cx="7304" cy="414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tangolo 33"/>
            <p:cNvSpPr/>
            <p:nvPr/>
          </p:nvSpPr>
          <p:spPr>
            <a:xfrm>
              <a:off x="4253477" y="3779587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  <p:cxnSp>
          <p:nvCxnSpPr>
            <p:cNvPr id="29" name="Connettore diritto 28"/>
            <p:cNvCxnSpPr/>
            <p:nvPr/>
          </p:nvCxnSpPr>
          <p:spPr>
            <a:xfrm flipH="1">
              <a:off x="4856315" y="4224759"/>
              <a:ext cx="7304" cy="47955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/>
            <p:cNvGrpSpPr/>
            <p:nvPr/>
          </p:nvGrpSpPr>
          <p:grpSpPr>
            <a:xfrm>
              <a:off x="3911119" y="4689073"/>
              <a:ext cx="1905000" cy="973494"/>
              <a:chOff x="1982838" y="4363756"/>
              <a:chExt cx="1905000" cy="973494"/>
            </a:xfrm>
          </p:grpSpPr>
          <p:sp>
            <p:nvSpPr>
              <p:cNvPr id="38" name="Decisione 37"/>
              <p:cNvSpPr/>
              <p:nvPr/>
            </p:nvSpPr>
            <p:spPr>
              <a:xfrm>
                <a:off x="1982838" y="4363756"/>
                <a:ext cx="1905000" cy="973494"/>
              </a:xfrm>
              <a:prstGeom prst="flowChartDecision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400" dirty="0"/>
              </a:p>
            </p:txBody>
          </p:sp>
          <p:sp>
            <p:nvSpPr>
              <p:cNvPr id="39" name="Rettangolo 38"/>
              <p:cNvSpPr/>
              <p:nvPr/>
            </p:nvSpPr>
            <p:spPr>
              <a:xfrm>
                <a:off x="2161607" y="4623091"/>
                <a:ext cx="16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condizione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N&gt;</a:t>
                </a:r>
                <a:endParaRPr lang="it-IT" dirty="0"/>
              </a:p>
            </p:txBody>
          </p:sp>
        </p:grpSp>
        <p:grpSp>
          <p:nvGrpSpPr>
            <p:cNvPr id="43" name="Gruppo 42"/>
            <p:cNvGrpSpPr/>
            <p:nvPr/>
          </p:nvGrpSpPr>
          <p:grpSpPr>
            <a:xfrm>
              <a:off x="4234194" y="6081373"/>
              <a:ext cx="1517885" cy="479551"/>
              <a:chOff x="5080960" y="4559848"/>
              <a:chExt cx="1780269" cy="479551"/>
            </a:xfrm>
          </p:grpSpPr>
          <p:sp>
            <p:nvSpPr>
              <p:cNvPr id="44" name="Elaborazione 43"/>
              <p:cNvSpPr/>
              <p:nvPr/>
            </p:nvSpPr>
            <p:spPr>
              <a:xfrm>
                <a:off x="5105400" y="4559848"/>
                <a:ext cx="1600200" cy="479551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91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5080960" y="4614957"/>
                <a:ext cx="1780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&lt;</a:t>
                </a:r>
                <a:r>
                  <a:rPr lang="en-US" b="1" dirty="0" err="1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corpo</a:t>
                </a:r>
                <a:r>
                  <a:rPr lang="en-US" b="1" dirty="0">
                    <a:latin typeface="+mn-lt"/>
                    <a:ea typeface="Noto Sans CJK SC Regular" pitchFamily="2"/>
                    <a:cs typeface="Times New Roman" panose="02020603050405020304" pitchFamily="18" charset="0"/>
                  </a:rPr>
                  <a:t> N+1&gt;</a:t>
                </a:r>
                <a:endParaRPr lang="it-IT" dirty="0"/>
              </a:p>
            </p:txBody>
          </p:sp>
        </p:grpSp>
        <p:cxnSp>
          <p:nvCxnSpPr>
            <p:cNvPr id="46" name="Connettore 2 45"/>
            <p:cNvCxnSpPr/>
            <p:nvPr/>
          </p:nvCxnSpPr>
          <p:spPr>
            <a:xfrm>
              <a:off x="4863619" y="5658825"/>
              <a:ext cx="7304" cy="4144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tangolo 46"/>
            <p:cNvSpPr/>
            <p:nvPr/>
          </p:nvSpPr>
          <p:spPr>
            <a:xfrm>
              <a:off x="4217479" y="5603715"/>
              <a:ext cx="882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ea typeface="Noto Sans CJK SC Regular" pitchFamily="2"/>
                  <a:cs typeface="Times New Roman" panose="02020603050405020304" pitchFamily="18" charset="0"/>
                </a:rPr>
                <a:t>falsa</a:t>
              </a:r>
              <a:endParaRPr lang="it-IT" dirty="0"/>
            </a:p>
          </p:txBody>
        </p:sp>
      </p:grpSp>
      <p:cxnSp>
        <p:nvCxnSpPr>
          <p:cNvPr id="49" name="Connettore 2 48"/>
          <p:cNvCxnSpPr/>
          <p:nvPr/>
        </p:nvCxnSpPr>
        <p:spPr>
          <a:xfrm>
            <a:off x="5808815" y="3297919"/>
            <a:ext cx="7562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5842416" y="2989690"/>
            <a:ext cx="58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a typeface="Noto Sans CJK SC Regular" pitchFamily="2"/>
                <a:cs typeface="Times New Roman" panose="02020603050405020304" pitchFamily="18" charset="0"/>
              </a:rPr>
              <a:t>vera</a:t>
            </a:r>
            <a:endParaRPr lang="it-IT" dirty="0"/>
          </a:p>
        </p:txBody>
      </p:sp>
      <p:grpSp>
        <p:nvGrpSpPr>
          <p:cNvPr id="52" name="Gruppo 51"/>
          <p:cNvGrpSpPr/>
          <p:nvPr/>
        </p:nvGrpSpPr>
        <p:grpSpPr>
          <a:xfrm>
            <a:off x="5816119" y="4825683"/>
            <a:ext cx="756258" cy="369332"/>
            <a:chOff x="5808815" y="1558925"/>
            <a:chExt cx="756258" cy="369332"/>
          </a:xfrm>
        </p:grpSpPr>
        <p:cxnSp>
          <p:nvCxnSpPr>
            <p:cNvPr id="53" name="Connettore 2 52"/>
            <p:cNvCxnSpPr/>
            <p:nvPr/>
          </p:nvCxnSpPr>
          <p:spPr>
            <a:xfrm>
              <a:off x="5808815" y="1905619"/>
              <a:ext cx="756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tangolo 53"/>
            <p:cNvSpPr/>
            <p:nvPr/>
          </p:nvSpPr>
          <p:spPr>
            <a:xfrm>
              <a:off x="5927339" y="1558925"/>
              <a:ext cx="588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ea typeface="Noto Sans CJK SC Regular" pitchFamily="2"/>
                  <a:cs typeface="Times New Roman" panose="02020603050405020304" pitchFamily="18" charset="0"/>
                </a:rPr>
                <a:t>vera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6570993" y="2999397"/>
            <a:ext cx="1262533" cy="479551"/>
            <a:chOff x="5105400" y="4559848"/>
            <a:chExt cx="1600200" cy="479551"/>
          </a:xfrm>
        </p:grpSpPr>
        <p:sp>
          <p:nvSpPr>
            <p:cNvPr id="56" name="Elaborazione 55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30274" y="4614957"/>
              <a:ext cx="14353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2&gt;</a:t>
              </a:r>
              <a:endParaRPr lang="it-IT" dirty="0"/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6582320" y="4893298"/>
            <a:ext cx="1266280" cy="479551"/>
            <a:chOff x="5105400" y="4559848"/>
            <a:chExt cx="1604949" cy="479551"/>
          </a:xfrm>
        </p:grpSpPr>
        <p:sp>
          <p:nvSpPr>
            <p:cNvPr id="59" name="Elaborazione 58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230274" y="4614957"/>
              <a:ext cx="14800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N&gt;</a:t>
              </a:r>
              <a:endParaRPr lang="it-IT" dirty="0"/>
            </a:p>
          </p:txBody>
        </p:sp>
      </p:grpSp>
      <p:cxnSp>
        <p:nvCxnSpPr>
          <p:cNvPr id="51" name="Connettore diritto 50"/>
          <p:cNvCxnSpPr>
            <a:stCxn id="21" idx="3"/>
          </p:cNvCxnSpPr>
          <p:nvPr/>
        </p:nvCxnSpPr>
        <p:spPr>
          <a:xfrm flipV="1">
            <a:off x="7848600" y="1890775"/>
            <a:ext cx="381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V="1">
            <a:off x="7844853" y="3249644"/>
            <a:ext cx="381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 flipV="1">
            <a:off x="7854796" y="5172376"/>
            <a:ext cx="381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endCxn id="11" idx="0"/>
          </p:cNvCxnSpPr>
          <p:nvPr/>
        </p:nvCxnSpPr>
        <p:spPr>
          <a:xfrm>
            <a:off x="8225853" y="1902093"/>
            <a:ext cx="9943" cy="4363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5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If-else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annidate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2253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962400" y="992479"/>
            <a:ext cx="47663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Modo più generale per realizzare una scelta tra multiple alternative. Le espressioni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  <a:r>
              <a:rPr 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,..,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vengono valutate nell’ordine in cui si presentano; se una di esse risulta vera, il corpo ad essa associato viene eseguito. Altrimenti, viene eseguito il corpo dell’ultima parte 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(alternativa di default).  </a:t>
            </a:r>
          </a:p>
          <a:p>
            <a:pPr marL="0" indent="0" eaLnBrk="1" hangingPunct="1">
              <a:buNone/>
              <a:defRPr/>
            </a:pPr>
            <a:endParaRPr lang="it-IT" altLang="it-IT" sz="2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NOTA: l’ultima parte 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può essere omessa.</a:t>
            </a:r>
            <a:endParaRPr lang="en-US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51797" y="1107881"/>
            <a:ext cx="35814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else 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…….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else if(&lt;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N+1&gt;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0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89936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Esempio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ulteriormente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semplificato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ttangolo 4"/>
          <p:cNvSpPr/>
          <p:nvPr/>
        </p:nvSpPr>
        <p:spPr>
          <a:xfrm>
            <a:off x="747255" y="1066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Dati due interi positivi (inseriti da tastiera), stabilire se uno è multiplo dell’altro e stampare tale informazione a video.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3" y="1981200"/>
            <a:ext cx="801346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Istruzioni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6355" y="1098550"/>
            <a:ext cx="8610600" cy="39246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Consentono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ripetere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l’esecuzione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finchè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rimane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soddisfatta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detta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ciclo while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do…while 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vedremo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prossime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Istruzione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iterazione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(la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vedremo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prossime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lezioni</a:t>
            </a:r>
            <a:r>
              <a:rPr lang="en-US" sz="24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NOTA: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sono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tutte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istruzioni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ad un solo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ingresso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e 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una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 sola </a:t>
            </a:r>
            <a:r>
              <a:rPr lang="en-US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uscita</a:t>
            </a:r>
            <a:r>
              <a:rPr lang="en-US" sz="2200" dirty="0">
                <a:latin typeface="Liberation Sans" pitchFamily="18"/>
                <a:ea typeface="Noto Sans CJK SC Regular" pitchFamily="2"/>
                <a:cs typeface="FreeSans" pitchFamily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650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while  (1/4)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è un’espressione numerica generica,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una sequenza arbitraria di istruzioni (istruzioni atomiche o istruzioni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Buona norma: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far rientrare a destra il testo dell’intero corpo dell’istruzione di selezione con un certo livello di indentazione all’interno delle parentesi graffe che lo delimitano.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5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while (2/4)</a:t>
            </a:r>
          </a:p>
        </p:txBody>
      </p:sp>
      <p:sp>
        <p:nvSpPr>
          <p:cNvPr id="44035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2775" y="1041400"/>
            <a:ext cx="80391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 semplificata quando il corpo consiste di una sola istruzione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sz="22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            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                   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deve consistere di un’unica istruzione (atomica o di controllo). </a:t>
            </a: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494770" y="4297579"/>
            <a:ext cx="247650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(x&gt;0)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z += x--;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00200" y="4038600"/>
            <a:ext cx="3140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(x&gt;0)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z += x--;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reccia bidirezionale orizzontale 1"/>
          <p:cNvSpPr/>
          <p:nvPr/>
        </p:nvSpPr>
        <p:spPr>
          <a:xfrm>
            <a:off x="3962400" y="4745037"/>
            <a:ext cx="8445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67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while (3/4)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066146" y="1139643"/>
            <a:ext cx="2552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95337" y="3647271"/>
            <a:ext cx="80168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vera (e, cioè, il valore restituito è diverso da 0), il corpo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dell’istruzione viene eseguito. Al termine dell’esecuzione del corpo, 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l’istruzione </a:t>
            </a:r>
            <a:r>
              <a:rPr lang="it-IT" altLang="it-IT" sz="2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viene eseguita nuovamente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(nuova iterazione dell’istruzione while).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falsa, l’istruzione while termina (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condizione di terminazione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Al termine dell’esecuzione dell’istruzione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l’esecuzione procede con l’istruzione successiva all’istruzione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5035550" y="1481351"/>
            <a:ext cx="1905000" cy="973494"/>
            <a:chOff x="1981200" y="4380138"/>
            <a:chExt cx="1905000" cy="973494"/>
          </a:xfrm>
        </p:grpSpPr>
        <p:sp>
          <p:nvSpPr>
            <p:cNvPr id="24" name="Decisione 23"/>
            <p:cNvSpPr/>
            <p:nvPr/>
          </p:nvSpPr>
          <p:spPr>
            <a:xfrm>
              <a:off x="1981200" y="4380138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209800" y="4682219"/>
              <a:ext cx="1552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condizione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187950" y="3083948"/>
            <a:ext cx="1600200" cy="479551"/>
            <a:chOff x="5105400" y="4559848"/>
            <a:chExt cx="1600200" cy="479551"/>
          </a:xfrm>
        </p:grpSpPr>
        <p:sp>
          <p:nvSpPr>
            <p:cNvPr id="20" name="Elaborazione 19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334000" y="4614957"/>
              <a:ext cx="1068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5932388" y="1066806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24" idx="2"/>
            <a:endCxn id="20" idx="0"/>
          </p:cNvCxnSpPr>
          <p:nvPr/>
        </p:nvCxnSpPr>
        <p:spPr>
          <a:xfrm>
            <a:off x="5988050" y="2454845"/>
            <a:ext cx="0" cy="62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20" idx="1"/>
          </p:cNvCxnSpPr>
          <p:nvPr/>
        </p:nvCxnSpPr>
        <p:spPr>
          <a:xfrm flipH="1" flipV="1">
            <a:off x="4419600" y="3323723"/>
            <a:ext cx="76835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4"/>
            <a:endCxn id="24" idx="0"/>
          </p:cNvCxnSpPr>
          <p:nvPr/>
        </p:nvCxnSpPr>
        <p:spPr>
          <a:xfrm>
            <a:off x="5986388" y="1173234"/>
            <a:ext cx="1662" cy="308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045221" y="1599041"/>
            <a:ext cx="61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379228" y="2519952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a typeface="Noto Sans CJK SC Regular" pitchFamily="2"/>
                <a:cs typeface="Times New Roman" panose="02020603050405020304" pitchFamily="18" charset="0"/>
              </a:rPr>
              <a:t>vera</a:t>
            </a:r>
            <a:endParaRPr lang="it-IT" dirty="0"/>
          </a:p>
        </p:txBody>
      </p:sp>
      <p:sp>
        <p:nvSpPr>
          <p:cNvPr id="26" name="Connettore 25"/>
          <p:cNvSpPr/>
          <p:nvPr/>
        </p:nvSpPr>
        <p:spPr>
          <a:xfrm>
            <a:off x="7940521" y="1914884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4419600" y="1294889"/>
            <a:ext cx="1558680" cy="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>
            <a:off x="6940550" y="1968098"/>
            <a:ext cx="1003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V="1">
            <a:off x="4419600" y="1294889"/>
            <a:ext cx="0" cy="2028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8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Istruzione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iterazione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while (4/4)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066146" y="1139643"/>
            <a:ext cx="2552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95337" y="3647271"/>
            <a:ext cx="8016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Il numero di iterazioni può essere infinito se 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sempre vera (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ciclo infinito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conterrà in generale variabili accedute in scrittura nel corpo del ciclo while. Altrimenti, o il corpo non viene mai eseguito (l’espressione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sempre falsa) oppure si ha un ciclo infinito (l’espressione 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sempre vera).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5035550" y="1481351"/>
            <a:ext cx="1905000" cy="973494"/>
            <a:chOff x="1981200" y="4380138"/>
            <a:chExt cx="1905000" cy="973494"/>
          </a:xfrm>
        </p:grpSpPr>
        <p:sp>
          <p:nvSpPr>
            <p:cNvPr id="24" name="Decisione 23"/>
            <p:cNvSpPr/>
            <p:nvPr/>
          </p:nvSpPr>
          <p:spPr>
            <a:xfrm>
              <a:off x="1981200" y="4380138"/>
              <a:ext cx="1905000" cy="973494"/>
            </a:xfrm>
            <a:prstGeom prst="flowChartDecision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209800" y="4682219"/>
              <a:ext cx="1552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condizione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187950" y="3083948"/>
            <a:ext cx="1600200" cy="479551"/>
            <a:chOff x="5105400" y="4559848"/>
            <a:chExt cx="1600200" cy="479551"/>
          </a:xfrm>
        </p:grpSpPr>
        <p:sp>
          <p:nvSpPr>
            <p:cNvPr id="20" name="Elaborazione 19"/>
            <p:cNvSpPr/>
            <p:nvPr/>
          </p:nvSpPr>
          <p:spPr>
            <a:xfrm>
              <a:off x="5105400" y="4559848"/>
              <a:ext cx="1600200" cy="479551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91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334000" y="4614957"/>
              <a:ext cx="1068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  &lt;</a:t>
              </a:r>
              <a:r>
                <a:rPr lang="en-US" b="1" dirty="0" err="1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corpo</a:t>
              </a:r>
              <a:r>
                <a:rPr lang="en-US" b="1" dirty="0">
                  <a:latin typeface="+mn-lt"/>
                  <a:ea typeface="Noto Sans CJK SC Regular" pitchFamily="2"/>
                  <a:cs typeface="Times New Roman" panose="02020603050405020304" pitchFamily="18" charset="0"/>
                </a:rPr>
                <a:t>&gt;</a:t>
              </a:r>
              <a:endParaRPr lang="it-IT" dirty="0"/>
            </a:p>
          </p:txBody>
        </p:sp>
      </p:grpSp>
      <p:sp>
        <p:nvSpPr>
          <p:cNvPr id="11" name="Connettore 10"/>
          <p:cNvSpPr/>
          <p:nvPr/>
        </p:nvSpPr>
        <p:spPr>
          <a:xfrm>
            <a:off x="5932388" y="1066806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24" idx="2"/>
            <a:endCxn id="20" idx="0"/>
          </p:cNvCxnSpPr>
          <p:nvPr/>
        </p:nvCxnSpPr>
        <p:spPr>
          <a:xfrm>
            <a:off x="5988050" y="2454845"/>
            <a:ext cx="0" cy="62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20" idx="1"/>
          </p:cNvCxnSpPr>
          <p:nvPr/>
        </p:nvCxnSpPr>
        <p:spPr>
          <a:xfrm flipH="1" flipV="1">
            <a:off x="4419600" y="3323723"/>
            <a:ext cx="76835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4"/>
            <a:endCxn id="24" idx="0"/>
          </p:cNvCxnSpPr>
          <p:nvPr/>
        </p:nvCxnSpPr>
        <p:spPr>
          <a:xfrm>
            <a:off x="5986388" y="1173234"/>
            <a:ext cx="1662" cy="308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045221" y="1599041"/>
            <a:ext cx="61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Noto Sans CJK SC Regular" pitchFamily="2"/>
                <a:cs typeface="Times New Roman" panose="02020603050405020304" pitchFamily="18" charset="0"/>
              </a:rPr>
              <a:t>falsa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379228" y="2519952"/>
            <a:ext cx="882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a typeface="Noto Sans CJK SC Regular" pitchFamily="2"/>
                <a:cs typeface="Times New Roman" panose="02020603050405020304" pitchFamily="18" charset="0"/>
              </a:rPr>
              <a:t>vera</a:t>
            </a:r>
            <a:endParaRPr lang="it-IT" dirty="0"/>
          </a:p>
        </p:txBody>
      </p:sp>
      <p:sp>
        <p:nvSpPr>
          <p:cNvPr id="26" name="Connettore 25"/>
          <p:cNvSpPr/>
          <p:nvPr/>
        </p:nvSpPr>
        <p:spPr>
          <a:xfrm>
            <a:off x="7940521" y="1914884"/>
            <a:ext cx="108000" cy="1064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4419600" y="1294889"/>
            <a:ext cx="1558680" cy="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>
            <a:off x="6940550" y="1968098"/>
            <a:ext cx="1003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 flipV="1">
            <a:off x="4419600" y="1294889"/>
            <a:ext cx="0" cy="2028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Analisi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BA6590-3B36-44E7-B5F6-DAA8FD91D2E7}"/>
              </a:ext>
            </a:extLst>
          </p:cNvPr>
          <p:cNvSpPr txBox="1"/>
          <p:nvPr/>
        </p:nvSpPr>
        <p:spPr>
          <a:xfrm>
            <a:off x="762000" y="1430899"/>
            <a:ext cx="719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Bene i commenti, meglio sfruttare la possibilità di non mettere le parentesi</a:t>
            </a:r>
          </a:p>
          <a:p>
            <a:r>
              <a:rPr lang="it-IT" dirty="0"/>
              <a:t>Sui corpi a riga singola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61A53D-59C9-4488-A373-9EE19D2FBE47}"/>
              </a:ext>
            </a:extLst>
          </p:cNvPr>
          <p:cNvSpPr txBox="1"/>
          <p:nvPr/>
        </p:nvSpPr>
        <p:spPr>
          <a:xfrm>
            <a:off x="762000" y="38862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Zero commenti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D3806D-578B-456B-B49F-623B47DB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0" y="2077230"/>
            <a:ext cx="6872864" cy="16250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235591-3E78-4385-AD1B-BA33792F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" y="4260121"/>
            <a:ext cx="2928042" cy="25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8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while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contatore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Si utilizza una variabile intera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inizializzata a 0.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Si assicura che il numero di iterazioni del 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ciclo while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sia pari ad un certo numero N come segue: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utilizzando come condizione del ciclo </a:t>
            </a:r>
            <a:r>
              <a:rPr lang="it-IT" altLang="it-IT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l’espressione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 &lt; N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incrementando di uno la variabile contatore ad ogni iterazione.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3254231" y="3396702"/>
            <a:ext cx="32146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= 0;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while(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&lt;N)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contatore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++;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    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62000" y="5905464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Le istruzioni in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devono accedere solo in lettura alla variabile </a:t>
            </a: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57701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while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contatore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dati un intero positivo N (inserito da tastiera), calcolare la somma dei primi N interi e stampare tale somma a video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Soluzione del problema: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DATI: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memorizzare l’intero N fornito in input.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somma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memorizzare il risultato finale ed i risultati parziali durante il calcolo della somma (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accumulatore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tenere traccia del valore da aggiungere alla variabile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somma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nell’iterazione corrente del ciclo e per assicurare che il numero di iterazioni sia N.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PROCEDIMENTO: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Memorizzare in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l’intero N fornito in input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Inizializzare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somma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 0 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 0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it-IT" alt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Finchè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minore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fai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Incrementare di uno 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Aggiungi 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somma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Stampa 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somma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00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while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contatore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(3/3)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11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dati un intero positivo N (inserito da tastiera), calcolare la somma dei primi N interi e stampare tale somma a video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3873"/>
            <a:ext cx="7376734" cy="4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1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Curiosità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762000" y="838200"/>
                <a:ext cx="8016875" cy="5922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r>
                  <a:rPr lang="it-IT" altLang="it-IT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it-IT" altLang="it-IT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L’algoritmo illustrato per calcolare la somma dei primi N numeri naturali è ottimale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?</a:t>
                </a:r>
              </a:p>
              <a:p>
                <a:pPr eaLnBrk="1" hangingPunct="1">
                  <a:defRPr/>
                </a:pPr>
                <a:endParaRPr lang="it-IT" altLang="it-IT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it-IT" altLang="it-IT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Risposta: NO</a:t>
                </a:r>
              </a:p>
              <a:p>
                <a:pPr eaLnBrk="1" hangingPunct="1">
                  <a:defRPr/>
                </a:pPr>
                <a:endParaRPr lang="it-IT" altLang="it-IT" sz="20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it-IT" altLang="it-IT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Per ogni numero naturale N, esiste una formula chiusa per calcolare la somma dei primi N interi, e, cioè, una formula algebrica con un numero di operazioni da effettuare </a:t>
                </a:r>
                <a:r>
                  <a:rPr lang="it-IT" altLang="it-IT" sz="2000" u="sng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indipendente da N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Nel caso particolare, tale formula è un polinomio di secondo grado.</a:t>
                </a:r>
              </a:p>
              <a:p>
                <a:pPr eaLnBrk="1" hangingPunct="1">
                  <a:defRPr/>
                </a:pPr>
                <a:endParaRPr lang="it-IT" altLang="it-IT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it-IT" altLang="it-IT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	        </a:t>
                </a:r>
                <a:r>
                  <a:rPr lang="it-IT" altLang="it-IT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it-IT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it-IT" alt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pt-BR" altLang="it-IT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it-IT" alt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r>
                          <a:rPr lang="it-IT" alt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r>
                          <a:rPr lang="it-IT" alt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it-IT" alt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 </m:t>
                        </m:r>
                      </m:e>
                    </m:nary>
                    <m:f>
                      <m:fPr>
                        <m:ctrlPr>
                          <a:rPr lang="it-IT" altLang="it-IT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alt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alt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alt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alt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it-IT" altLang="it-IT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altLang="it-IT" sz="2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>
                  <a:defRPr/>
                </a:pPr>
                <a:endParaRPr lang="it-IT" altLang="it-IT" sz="2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>
                  <a:defRPr/>
                </a:pPr>
                <a:endParaRPr lang="it-IT" altLang="it-IT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>
                  <a:defRPr/>
                </a:pPr>
                <a:endParaRPr lang="it-IT" altLang="it-IT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>
                  <a:defRPr/>
                </a:pPr>
                <a:endParaRPr lang="it-IT" altLang="it-IT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742950" lvl="1" indent="-285750" eaLnBrk="1" hangingPunct="1">
                  <a:buFont typeface="Arial" panose="020B0604020202020204" pitchFamily="34" charset="0"/>
                  <a:buChar char="•"/>
                  <a:defRPr/>
                </a:pPr>
                <a:endParaRPr lang="it-IT" altLang="it-IT" sz="22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8016875" cy="5922199"/>
              </a:xfrm>
              <a:prstGeom prst="rect">
                <a:avLst/>
              </a:prstGeom>
              <a:blipFill>
                <a:blip r:embed="rId2"/>
                <a:stretch>
                  <a:fillRect l="-760" r="-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47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sentinella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(1/5)</a:t>
            </a:r>
          </a:p>
        </p:txBody>
      </p:sp>
      <p:sp>
        <p:nvSpPr>
          <p:cNvPr id="4608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46084" name="Text Placeholder 2"/>
          <p:cNvSpPr txBox="1">
            <a:spLocks/>
          </p:cNvSpPr>
          <p:nvPr/>
        </p:nvSpPr>
        <p:spPr bwMode="auto">
          <a:xfrm>
            <a:off x="611909" y="109855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Utilizzato da algoritmi che prendono in input uno o più dati ad ogni iterazione di un ciclo.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Non conoscendo il numero esatto dei dati da prendere in input, deve essere fornito in input un valore speciale, chiamato 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valore sentinella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per indicare la </a:t>
            </a:r>
            <a:r>
              <a:rPr lang="it-IT" altLang="it-IT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fine dei dati forniti in input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Valore sentinella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deve essere un valore diverso dai possibili valori dei dati in input.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61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sentinella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(2/5)</a:t>
            </a:r>
          </a:p>
        </p:txBody>
      </p:sp>
      <p:sp>
        <p:nvSpPr>
          <p:cNvPr id="46083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46084" name="Text Placeholder 2"/>
          <p:cNvSpPr txBox="1">
            <a:spLocks/>
          </p:cNvSpPr>
          <p:nvPr/>
        </p:nvSpPr>
        <p:spPr bwMode="auto">
          <a:xfrm>
            <a:off x="611909" y="1098550"/>
            <a:ext cx="80391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it-IT" altLang="it-IT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Schema algoritmo con ciclo controllato da sentinella: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1. Prendi in input il primo dato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2. </a:t>
            </a:r>
            <a:r>
              <a:rPr lang="it-IT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Finchè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il valore in input è diverso dal valore sentinella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3. Elabora il dato corrente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4. Prendi in input il prossimo dato.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Calcolare la media dei voti di un gruppo di studenti.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L’utente invia in input i voti, uno alla volta, quando richiesto. Ad ogni passo, viene richiesto all’utente di inserire il prossimo dato. Quando l’inserimento dei voti validi è terminato, alla successiva richiesta da parte del programma, l’utente inserisce il valore sentinella.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90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sentinella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(3/5)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Calcolare la media dei voti di un gruppo di studenti.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Soluzione del problema: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DATI: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voto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memorizzare il dato fornito correntemente in input (eventualmente la sentinella).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totale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memorizzare la somma parziale dei voti correntemente inseriti (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accumulatore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Variabile intera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numVoti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 tenere traccia del numero di voti ricevuti.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59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sentinella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(4/5)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Calcolare la media dei voti di un gruppo di studenti.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Soluzione del problema: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PROCEDIMENTO: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Inizializzare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totale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 0 e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numVoti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 0.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Ricevi in ingresso il primo dato e memorizzalo in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voto</a:t>
            </a:r>
          </a:p>
          <a:p>
            <a:pPr eaLnBrk="1" hangingPunct="1">
              <a:defRPr/>
            </a:pPr>
            <a:endParaRPr lang="it-IT" altLang="it-I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it-IT" alt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Finchè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voto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diverso dal valore sentinella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Incrementare di uno il valore di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numVoti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Aggiungi a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totale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il valore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voto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	Ricevi in ingresso il dato successivo e memorizzalo in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voto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Se il valore di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numVoti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è maggiore di zero 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Stampa il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totale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diviso il valore di </a:t>
            </a:r>
            <a:r>
              <a:rPr lang="it-IT" altLang="it-I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numVoti</a:t>
            </a:r>
            <a:endParaRPr lang="it-IT" altLang="it-I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altrimenti</a:t>
            </a:r>
          </a:p>
          <a:p>
            <a:pPr eaLnBrk="1" hangingPunct="1"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Stampa "nessun voto ricevuto" 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72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Ciclo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controllato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da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sentinella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(5/5)</a:t>
            </a:r>
          </a:p>
        </p:txBody>
      </p:sp>
      <p:sp>
        <p:nvSpPr>
          <p:cNvPr id="45059" name="Rettangolo 1"/>
          <p:cNvSpPr>
            <a:spLocks noChangeArrowheads="1"/>
          </p:cNvSpPr>
          <p:nvPr/>
        </p:nvSpPr>
        <p:spPr bwMode="auto">
          <a:xfrm>
            <a:off x="152400" y="4897965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2" name="Rettangolo 1"/>
          <p:cNvSpPr/>
          <p:nvPr/>
        </p:nvSpPr>
        <p:spPr>
          <a:xfrm>
            <a:off x="762000" y="838200"/>
            <a:ext cx="80168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Calcolare la media dei voti di un gruppo di studenti.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45786"/>
            <a:ext cx="7970002" cy="45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Operatore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condizionale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?=   (1/2)</a:t>
            </a:r>
          </a:p>
        </p:txBody>
      </p:sp>
      <p:sp>
        <p:nvSpPr>
          <p:cNvPr id="26627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1188" y="1063625"/>
            <a:ext cx="80391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Unico operatore ternario del linguaggio C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Sintassi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 ? 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: 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oppure</a:t>
            </a:r>
          </a:p>
          <a:p>
            <a:pPr marL="0" indent="0" eaLnBrk="1" hangingPunct="1">
              <a:buNone/>
              <a:defRPr/>
            </a:pP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(&lt;Expr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  ? (&lt;Expr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 : (&lt;Expr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&gt;);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dove 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000" b="1" baseline="-25000" dirty="0"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 &lt;Expr</a:t>
            </a:r>
            <a:r>
              <a:rPr lang="en-US" sz="2000" b="1" baseline="-25000" dirty="0"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e 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000" b="1" baseline="-25000" dirty="0">
                <a:ea typeface="Noto Sans CJK SC Regular" pitchFamily="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en-US" sz="20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sono espressioni numeriche.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Semantica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Viene dapprima valutata l’espressione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Se essa ha un valore non nullo (e, cioè , risulta vera), viene valutata l’espressione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latin typeface="Times New Roman" panose="02020603050405020304" pitchFamily="18" charset="0"/>
              </a:rPr>
              <a:t>, ed il risultato ottenuto costituisce il valore dell’intera espressione condizionale.</a:t>
            </a:r>
          </a:p>
          <a:p>
            <a:pPr eaLnBrk="1" hangingPunct="1"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Se invece il valore di 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latin typeface="Times New Roman" panose="02020603050405020304" pitchFamily="18" charset="0"/>
              </a:rPr>
              <a:t>  è nullo (e, cioè ,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 </a:t>
            </a:r>
            <a:r>
              <a:rPr lang="it-IT" altLang="it-IT" sz="2200" dirty="0">
                <a:latin typeface="Times New Roman" panose="02020603050405020304" pitchFamily="18" charset="0"/>
              </a:rPr>
              <a:t>risulta falsa), viene valutata invece l’espressione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latin typeface="Times New Roman" panose="02020603050405020304" pitchFamily="18" charset="0"/>
              </a:rPr>
              <a:t>, ed il risultato ottenuto costituisce il valore dell’intera espressione condizionale.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Analisi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BA6590-3B36-44E7-B5F6-DAA8FD91D2E7}"/>
              </a:ext>
            </a:extLst>
          </p:cNvPr>
          <p:cNvSpPr txBox="1"/>
          <p:nvPr/>
        </p:nvSpPr>
        <p:spPr>
          <a:xfrm>
            <a:off x="762000" y="1430899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Inefficienza nell’uso della memoria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10C0E9-B814-4206-A543-50098CFF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31"/>
            <a:ext cx="5239928" cy="19218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72DB31-FBFC-42D2-A5D2-6D4A0182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3511"/>
            <a:ext cx="6096000" cy="19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8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Operatore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condizionale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?=   (2/2)</a:t>
            </a:r>
          </a:p>
        </p:txBody>
      </p:sp>
      <p:sp>
        <p:nvSpPr>
          <p:cNvPr id="26627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1188" y="1063625"/>
            <a:ext cx="80391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Espressione condizionale: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altLang="it-I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4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 ? &lt;Expr</a:t>
            </a:r>
            <a:r>
              <a:rPr lang="en-US" sz="24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: &lt;Expr</a:t>
            </a:r>
            <a:r>
              <a:rPr lang="en-US" sz="24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&gt;;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Esempio: </a:t>
            </a:r>
            <a:r>
              <a:rPr lang="it-IT" altLang="it-IT" sz="2200" dirty="0">
                <a:latin typeface="Times New Roman" panose="02020603050405020304" pitchFamily="18" charset="0"/>
              </a:rPr>
              <a:t>	 </a:t>
            </a:r>
            <a:r>
              <a:rPr lang="it-IT" altLang="it-IT" sz="2200" b="1" dirty="0">
                <a:latin typeface="Times New Roman" panose="02020603050405020304" pitchFamily="18" charset="0"/>
              </a:rPr>
              <a:t>(a&gt;b) ? a : b</a:t>
            </a:r>
            <a:r>
              <a:rPr lang="it-IT" altLang="it-IT" sz="2200" dirty="0">
                <a:latin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Restituisce il massimo fra i valori delle variabili </a:t>
            </a:r>
            <a:r>
              <a:rPr lang="it-IT" altLang="it-IT" sz="2200" b="1" dirty="0"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latin typeface="Times New Roman" panose="02020603050405020304" pitchFamily="18" charset="0"/>
              </a:rPr>
              <a:t> e </a:t>
            </a:r>
            <a:r>
              <a:rPr lang="it-IT" altLang="it-IT" sz="2200" b="1" dirty="0">
                <a:latin typeface="Times New Roman" panose="02020603050405020304" pitchFamily="18" charset="0"/>
              </a:rPr>
              <a:t>b</a:t>
            </a:r>
            <a:r>
              <a:rPr lang="it-IT" altLang="it-IT" sz="2200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endParaRPr lang="it-IT" altLang="it-IT" sz="22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Se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</a:t>
            </a:r>
            <a:r>
              <a:rPr lang="it-IT" altLang="it-IT" sz="2200" dirty="0">
                <a:latin typeface="Times New Roman" panose="02020603050405020304" pitchFamily="18" charset="0"/>
              </a:rPr>
              <a:t> e 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&lt;Expr</a:t>
            </a:r>
            <a:r>
              <a:rPr lang="en-US" sz="2200" b="1" baseline="-25000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&gt; </a:t>
            </a:r>
            <a:r>
              <a:rPr lang="it-IT" altLang="it-IT" sz="2200" dirty="0">
                <a:latin typeface="Times New Roman" panose="02020603050405020304" pitchFamily="18" charset="0"/>
              </a:rPr>
              <a:t>sono di tipo diverso, il tipo del risultato è determinato dalle regole di conversione discusse per gli operatori binari distinti da quelli di assegnazione (vedi lezione 4). Ad esempio, se </a:t>
            </a:r>
            <a:r>
              <a:rPr lang="it-IT" altLang="it-IT" sz="2200" b="1" dirty="0">
                <a:latin typeface="Times New Roman" panose="02020603050405020304" pitchFamily="18" charset="0"/>
              </a:rPr>
              <a:t>a</a:t>
            </a:r>
            <a:r>
              <a:rPr lang="it-IT" altLang="it-IT" sz="2200" dirty="0">
                <a:latin typeface="Times New Roman" panose="02020603050405020304" pitchFamily="18" charset="0"/>
              </a:rPr>
              <a:t> è un </a:t>
            </a:r>
            <a:r>
              <a:rPr lang="it-IT" altLang="it-IT" sz="2200" b="1" dirty="0">
                <a:latin typeface="Times New Roman" panose="02020603050405020304" pitchFamily="18" charset="0"/>
              </a:rPr>
              <a:t>float</a:t>
            </a:r>
            <a:r>
              <a:rPr lang="it-IT" altLang="it-IT" sz="2200" dirty="0">
                <a:latin typeface="Times New Roman" panose="02020603050405020304" pitchFamily="18" charset="0"/>
              </a:rPr>
              <a:t> e </a:t>
            </a:r>
            <a:r>
              <a:rPr lang="it-IT" altLang="it-IT" sz="2200" b="1" dirty="0">
                <a:latin typeface="Times New Roman" panose="02020603050405020304" pitchFamily="18" charset="0"/>
              </a:rPr>
              <a:t>b</a:t>
            </a:r>
            <a:r>
              <a:rPr lang="it-IT" altLang="it-IT" sz="2200" dirty="0">
                <a:latin typeface="Times New Roman" panose="02020603050405020304" pitchFamily="18" charset="0"/>
              </a:rPr>
              <a:t> è un </a:t>
            </a:r>
            <a:r>
              <a:rPr lang="it-IT" altLang="it-IT" sz="2200" b="1" dirty="0">
                <a:latin typeface="Times New Roman" panose="02020603050405020304" pitchFamily="18" charset="0"/>
              </a:rPr>
              <a:t>int</a:t>
            </a:r>
            <a:r>
              <a:rPr lang="it-IT" altLang="it-IT" sz="2200" dirty="0">
                <a:latin typeface="Times New Roman" panose="02020603050405020304" pitchFamily="18" charset="0"/>
              </a:rPr>
              <a:t> il risultato di </a:t>
            </a:r>
            <a:r>
              <a:rPr lang="it-IT" altLang="it-IT" sz="2200" b="1" dirty="0">
                <a:latin typeface="Times New Roman" panose="02020603050405020304" pitchFamily="18" charset="0"/>
              </a:rPr>
              <a:t>(a&gt;b) ? a : b </a:t>
            </a:r>
            <a:r>
              <a:rPr lang="it-IT" altLang="it-IT" sz="2200" dirty="0">
                <a:latin typeface="Times New Roman" panose="02020603050405020304" pitchFamily="18" charset="0"/>
              </a:rPr>
              <a:t>è di tipo </a:t>
            </a:r>
            <a:r>
              <a:rPr lang="it-IT" altLang="it-IT" sz="2200" b="1" dirty="0">
                <a:latin typeface="Times New Roman" panose="02020603050405020304" pitchFamily="18" charset="0"/>
              </a:rPr>
              <a:t>float</a:t>
            </a:r>
            <a:r>
              <a:rPr lang="it-IT" altLang="it-IT" sz="2200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 La precedenza dell’operatore ternario ?= è molto bassa. È superiore solo a quella degli operatori di assegnazione.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8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>
                <a:solidFill>
                  <a:srgbClr val="3380E6"/>
                </a:solidFill>
                <a:latin typeface="Arial" panose="020B0604020202020204" pitchFamily="34" charset="0"/>
              </a:rPr>
              <a:t>Precedenza e associatività</a:t>
            </a:r>
          </a:p>
        </p:txBody>
      </p:sp>
      <p:sp>
        <p:nvSpPr>
          <p:cNvPr id="37891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37892" name="Text Placeholder 2"/>
          <p:cNvSpPr txBox="1">
            <a:spLocks/>
          </p:cNvSpPr>
          <p:nvPr/>
        </p:nvSpPr>
        <p:spPr bwMode="auto">
          <a:xfrm>
            <a:off x="622300" y="1006475"/>
            <a:ext cx="80391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Precedenza e associatività degli operatori discussi finora. </a:t>
            </a:r>
            <a:r>
              <a:rPr lang="it-IT" altLang="it-IT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altLang="it-IT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000">
                <a:solidFill>
                  <a:srgbClr val="000000"/>
                </a:solidFill>
                <a:latin typeface="Times New Roman" panose="02020603050405020304" pitchFamily="18" charset="0"/>
              </a:rPr>
              <a:t>Gli operatori sono mostrati dall’alto in basso in ordine decrescente di precedenza.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it-IT" altLang="it-IT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it-IT" altLang="it-IT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it-IT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3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330450"/>
            <a:ext cx="79629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457200" y="4616450"/>
            <a:ext cx="8058150" cy="18415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943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Curiosità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26627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1188" y="1063625"/>
            <a:ext cx="80391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 istruzioni di selezione possono essere espresse in termini dell’istruzione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altLang="it-I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altLang="it-IT" sz="2200" dirty="0">
                <a:latin typeface="Times New Roman" panose="02020603050405020304" pitchFamily="18" charset="0"/>
              </a:rPr>
              <a:t>Prima mostriamo che l’istruzione </a:t>
            </a:r>
            <a:r>
              <a:rPr lang="it-IT" altLang="it-IT" sz="2200" b="1" dirty="0">
                <a:latin typeface="Times New Roman" panose="02020603050405020304" pitchFamily="18" charset="0"/>
              </a:rPr>
              <a:t>if-else</a:t>
            </a:r>
            <a:r>
              <a:rPr lang="it-IT" altLang="it-IT" sz="2200" dirty="0">
                <a:latin typeface="Times New Roman" panose="02020603050405020304" pitchFamily="18" charset="0"/>
              </a:rPr>
              <a:t> può essere espressa in termini dell’istruzione di selezione singola </a:t>
            </a:r>
            <a:r>
              <a:rPr lang="it-IT" altLang="it-IT" sz="2200" b="1" dirty="0">
                <a:latin typeface="Times New Roman" panose="02020603050405020304" pitchFamily="18" charset="0"/>
              </a:rPr>
              <a:t>if</a:t>
            </a:r>
            <a:r>
              <a:rPr lang="it-IT" altLang="it-IT" sz="2200" dirty="0">
                <a:latin typeface="Times New Roman" panose="02020603050405020304" pitchFamily="18" charset="0"/>
              </a:rPr>
              <a:t>.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Per ogni occorrenza dell’istruzione </a:t>
            </a:r>
            <a:r>
              <a:rPr lang="it-IT" altLang="it-IT" sz="2200" b="1" dirty="0">
                <a:latin typeface="Times New Roman" panose="02020603050405020304" pitchFamily="18" charset="0"/>
              </a:rPr>
              <a:t>if-else</a:t>
            </a:r>
            <a:r>
              <a:rPr lang="it-IT" altLang="it-IT" sz="2200" dirty="0">
                <a:latin typeface="Times New Roman" panose="02020603050405020304" pitchFamily="18" charset="0"/>
              </a:rPr>
              <a:t> nel programma introduciamo una nuova variabile intera, chiamiamola </a:t>
            </a:r>
            <a:r>
              <a:rPr lang="it-IT" altLang="it-IT" sz="2200" b="1" dirty="0">
                <a:latin typeface="Times New Roman" panose="02020603050405020304" pitchFamily="18" charset="0"/>
              </a:rPr>
              <a:t>z</a:t>
            </a:r>
            <a:r>
              <a:rPr lang="it-IT" altLang="it-IT" sz="2200" dirty="0">
                <a:latin typeface="Times New Roman" panose="02020603050405020304" pitchFamily="18" charset="0"/>
              </a:rPr>
              <a:t>,  e allora operiamo la seguente sostituzione: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 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3429000"/>
            <a:ext cx="296877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else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495800" y="3507509"/>
            <a:ext cx="365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z:=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&gt;;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if(z)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1&gt;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if(!z)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2&gt;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reccia bidirezionale orizzontale 1"/>
          <p:cNvSpPr/>
          <p:nvPr/>
        </p:nvSpPr>
        <p:spPr>
          <a:xfrm>
            <a:off x="3787486" y="4625758"/>
            <a:ext cx="920750" cy="5020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46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 txBox="1">
            <a:spLocks/>
          </p:cNvSpPr>
          <p:nvPr/>
        </p:nvSpPr>
        <p:spPr bwMode="auto">
          <a:xfrm>
            <a:off x="152400" y="381000"/>
            <a:ext cx="868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Curiosità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(2/2)</a:t>
            </a:r>
          </a:p>
        </p:txBody>
      </p:sp>
      <p:sp>
        <p:nvSpPr>
          <p:cNvPr id="26627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611188" y="1063625"/>
            <a:ext cx="80391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 istruzioni di selezione possono essere espresse in termini dell’istruzione </a:t>
            </a:r>
            <a:r>
              <a:rPr lang="it-IT" altLang="it-I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it-IT" altLang="it-I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22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endParaRPr lang="it-IT" altLang="it-I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it-IT" sz="2400" b="1" dirty="0">
                <a:solidFill>
                  <a:srgbClr val="3380E6"/>
                </a:solidFill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it-IT" altLang="it-IT" sz="2200" dirty="0">
                <a:latin typeface="Times New Roman" panose="02020603050405020304" pitchFamily="18" charset="0"/>
              </a:rPr>
              <a:t>Ora mostriamo che l’istruzione di selezione singola </a:t>
            </a:r>
            <a:r>
              <a:rPr lang="it-IT" altLang="it-IT" sz="2200" b="1" dirty="0" err="1">
                <a:latin typeface="Times New Roman" panose="02020603050405020304" pitchFamily="18" charset="0"/>
              </a:rPr>
              <a:t>if</a:t>
            </a:r>
            <a:r>
              <a:rPr lang="it-IT" altLang="it-IT" sz="2200" dirty="0">
                <a:latin typeface="Times New Roman" panose="02020603050405020304" pitchFamily="18" charset="0"/>
              </a:rPr>
              <a:t> può essere espressa in termini dell’istruzione </a:t>
            </a:r>
            <a:r>
              <a:rPr lang="it-IT" altLang="it-IT" sz="2200" b="1" dirty="0" err="1">
                <a:latin typeface="Times New Roman" panose="02020603050405020304" pitchFamily="18" charset="0"/>
              </a:rPr>
              <a:t>while</a:t>
            </a:r>
            <a:r>
              <a:rPr lang="it-IT" altLang="it-IT" sz="2200" dirty="0">
                <a:latin typeface="Times New Roman" panose="02020603050405020304" pitchFamily="18" charset="0"/>
              </a:rPr>
              <a:t>.  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Per ogni occorrenza dell’istruzione </a:t>
            </a:r>
            <a:r>
              <a:rPr lang="it-IT" altLang="it-IT" sz="2200" b="1" dirty="0">
                <a:latin typeface="Times New Roman" panose="02020603050405020304" pitchFamily="18" charset="0"/>
              </a:rPr>
              <a:t>if</a:t>
            </a:r>
            <a:r>
              <a:rPr lang="it-IT" altLang="it-IT" sz="2200" dirty="0">
                <a:latin typeface="Times New Roman" panose="02020603050405020304" pitchFamily="18" charset="0"/>
              </a:rPr>
              <a:t> nel programma introduciamo una nuova variabile intera, chiamiamola </a:t>
            </a:r>
            <a:r>
              <a:rPr lang="it-IT" altLang="it-IT" sz="2200" b="1" dirty="0">
                <a:latin typeface="Times New Roman" panose="02020603050405020304" pitchFamily="18" charset="0"/>
              </a:rPr>
              <a:t>z</a:t>
            </a:r>
            <a:r>
              <a:rPr lang="it-IT" altLang="it-IT" sz="2200" dirty="0">
                <a:latin typeface="Times New Roman" panose="02020603050405020304" pitchFamily="18" charset="0"/>
              </a:rPr>
              <a:t>,  e allora operiamo la seguente sostituzione:</a:t>
            </a:r>
          </a:p>
          <a:p>
            <a:pPr marL="0" indent="0" eaLnBrk="1" hangingPunct="1">
              <a:buNone/>
              <a:defRPr/>
            </a:pPr>
            <a:r>
              <a:rPr lang="it-IT" altLang="it-IT" sz="2200" dirty="0">
                <a:latin typeface="Times New Roman" panose="02020603050405020304" pitchFamily="18" charset="0"/>
              </a:rPr>
              <a:t> </a:t>
            </a:r>
            <a:endParaRPr lang="it-IT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60793" y="3699344"/>
            <a:ext cx="2968774" cy="169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if(&lt;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715163" y="3699344"/>
            <a:ext cx="365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z:=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&gt;;</a:t>
            </a: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lvl="2" indent="0" eaLnBrk="1" hangingPunct="1"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while(z)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{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z = !z;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      &lt;</a:t>
            </a:r>
            <a:r>
              <a:rPr lang="en-US" sz="2000" b="1" dirty="0" err="1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corpo</a:t>
            </a: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&gt;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}</a:t>
            </a:r>
          </a:p>
          <a:p>
            <a:pPr marL="685800" lvl="2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3380E6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it-IT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it-IT" sz="23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reccia bidirezionale orizzontale 1"/>
          <p:cNvSpPr/>
          <p:nvPr/>
        </p:nvSpPr>
        <p:spPr>
          <a:xfrm>
            <a:off x="3709988" y="4548764"/>
            <a:ext cx="920750" cy="5020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4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Analisi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degli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esercizi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BA6590-3B36-44E7-B5F6-DAA8FD91D2E7}"/>
              </a:ext>
            </a:extLst>
          </p:cNvPr>
          <p:cNvSpPr txBox="1"/>
          <p:nvPr/>
        </p:nvSpPr>
        <p:spPr>
          <a:xfrm>
            <a:off x="762000" y="1430899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Inefficienza nell’uso della memoria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BA03073-4A96-4B48-90E2-5F8F336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42983"/>
            <a:ext cx="2905778" cy="14860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476379-F124-499F-BCD2-B21B6999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88" y="2240530"/>
            <a:ext cx="123842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Sommario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-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Lezione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5: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Strutture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controllo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(prima parte)</a:t>
            </a:r>
          </a:p>
        </p:txBody>
      </p:sp>
      <p:sp>
        <p:nvSpPr>
          <p:cNvPr id="4099" name="Text Placeholder 2"/>
          <p:cNvSpPr txBox="1">
            <a:spLocks/>
          </p:cNvSpPr>
          <p:nvPr/>
        </p:nvSpPr>
        <p:spPr bwMode="auto">
          <a:xfrm>
            <a:off x="762000" y="1828800"/>
            <a:ext cx="7886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Pseudocodice e diagrammi di flusso.</a:t>
            </a: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selezione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if e if-else.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if-else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annidate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Istruzione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di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iterazione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while.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Ciclo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while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controllato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contatore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Ciclo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while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controllato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da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sentinella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Espressioni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condizionali</a:t>
            </a:r>
            <a:r>
              <a:rPr lang="en-US" altLang="it-IT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2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Algoritmi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ttangolo 1"/>
          <p:cNvSpPr>
            <a:spLocks noChangeArrowheads="1"/>
          </p:cNvSpPr>
          <p:nvPr/>
        </p:nvSpPr>
        <p:spPr bwMode="auto">
          <a:xfrm>
            <a:off x="635000" y="1098550"/>
            <a:ext cx="633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it-IT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t-IT" altLang="it-IT" sz="2300"/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371600"/>
            <a:ext cx="8229600" cy="62553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Prima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scrivere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software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risolvere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problema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necessaria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comprensione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problema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approccio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sistematico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pianificato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sua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soluzione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risoluzione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problema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implica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procedura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automatizzabile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algoritmo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consistente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serie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un </a:t>
            </a:r>
            <a:r>
              <a:rPr lang="en-US" sz="2200" u="sng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ordine</a:t>
            </a:r>
            <a:r>
              <a:rPr lang="en-US" sz="2200" u="sng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u="sng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La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struttura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articolata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come segue: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Ordine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sequenziale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le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vengono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nell’ordine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cui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scritte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Ramificazione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blocco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dipendendo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soddisfacimento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meno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blocco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ripetutamente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finchè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rimane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soddisfatta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Pseudocodice</a:t>
            </a:r>
            <a:endParaRPr lang="en-US" altLang="it-IT" sz="3300" dirty="0">
              <a:solidFill>
                <a:srgbClr val="3380E6"/>
              </a:solidFill>
              <a:latin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8539" y="1371600"/>
            <a:ext cx="8229600" cy="48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artificiale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aiuta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sviluppare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algoritmi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pseudocodice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consiste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semplicemente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eseguire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loro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pseudocodice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aiutano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riflettere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ed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ad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acquisire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comprensione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profonda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problema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risolvere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pseudocodice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preparati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cura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possono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convertire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facilmente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corrispondenti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programmi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pseudocodice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utilizzeremo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linguaggio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grafica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basata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sui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cosiddetti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diagrammi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689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 txBox="1">
            <a:spLocks/>
          </p:cNvSpPr>
          <p:nvPr/>
        </p:nvSpPr>
        <p:spPr bwMode="auto">
          <a:xfrm>
            <a:off x="457200" y="357188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3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Diagrammi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di </a:t>
            </a:r>
            <a:r>
              <a:rPr lang="en-US" altLang="it-IT" sz="3300" dirty="0" err="1">
                <a:solidFill>
                  <a:srgbClr val="3380E6"/>
                </a:solidFill>
                <a:latin typeface="Arial" panose="020B0604020202020204" pitchFamily="34" charset="0"/>
              </a:rPr>
              <a:t>flusso</a:t>
            </a:r>
            <a:r>
              <a:rPr lang="en-US" altLang="it-IT" sz="3300" dirty="0">
                <a:solidFill>
                  <a:srgbClr val="3380E6"/>
                </a:solidFill>
                <a:latin typeface="Arial" panose="020B0604020202020204" pitchFamily="34" charset="0"/>
              </a:rPr>
              <a:t> (1/2)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1143000"/>
            <a:ext cx="8229600" cy="547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diagramma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grafica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algoritmo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Mostrano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chiaramente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l’ordine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esecuzione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grafici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costituiscono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diagramma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flusso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sono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Rettangoli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del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rettangolo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è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specifica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informale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Rettangoli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arrotondati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uscita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dell’algoritmo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Simboli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cerchietto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per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definire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il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ingresso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e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uscita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porzione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dell’algoritmo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Rombi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chiamato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anche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punto</a:t>
            </a:r>
            <a:r>
              <a:rPr lang="en-US" sz="2200" b="1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decisione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. Il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testo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all’interno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di un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rombo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rappresenta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un’espressione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come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una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condizione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che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può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essere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vera</a:t>
            </a:r>
            <a:r>
              <a:rPr lang="en-US" sz="2200" dirty="0"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 o falsa.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5345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EF27CE9C6CB54FBC532333785CA0B8" ma:contentTypeVersion="2" ma:contentTypeDescription="Creare un nuovo documento." ma:contentTypeScope="" ma:versionID="2ae4189922e14794c139e2334cc8ecce">
  <xsd:schema xmlns:xsd="http://www.w3.org/2001/XMLSchema" xmlns:xs="http://www.w3.org/2001/XMLSchema" xmlns:p="http://schemas.microsoft.com/office/2006/metadata/properties" xmlns:ns2="45de72ef-f428-4943-a1ae-891d86b21460" targetNamespace="http://schemas.microsoft.com/office/2006/metadata/properties" ma:root="true" ma:fieldsID="4987f69cc55d65d7baba6ef5d57e639e" ns2:_="">
    <xsd:import namespace="45de72ef-f428-4943-a1ae-891d86b21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e72ef-f428-4943-a1ae-891d86b21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78059-1BEF-4730-A026-AC4DA5F2146F}"/>
</file>

<file path=customXml/itemProps2.xml><?xml version="1.0" encoding="utf-8"?>
<ds:datastoreItem xmlns:ds="http://schemas.openxmlformats.org/officeDocument/2006/customXml" ds:itemID="{3DE6B75B-09C6-4AF7-A2BD-3EABDCA0300E}"/>
</file>

<file path=customXml/itemProps3.xml><?xml version="1.0" encoding="utf-8"?>
<ds:datastoreItem xmlns:ds="http://schemas.openxmlformats.org/officeDocument/2006/customXml" ds:itemID="{DD9D8B5D-DFA3-42BA-80DF-7D56FC5FC3A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3450</Words>
  <Application>Microsoft Office PowerPoint</Application>
  <PresentationFormat>Presentazione su schermo (4:3)</PresentationFormat>
  <Paragraphs>673</Paragraphs>
  <Slides>43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Liberation Sans</vt:lpstr>
      <vt:lpstr>Liberation Serif</vt:lpstr>
      <vt:lpstr>Times New Roman</vt:lpstr>
      <vt:lpstr>Tema di Office</vt:lpstr>
      <vt:lpstr>Lezione 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Computers and the Internet</dc:title>
  <dc:creator>Windows User</dc:creator>
  <cp:lastModifiedBy>Antonio Origlia</cp:lastModifiedBy>
  <cp:revision>433</cp:revision>
  <dcterms:created xsi:type="dcterms:W3CDTF">2011-11-25T19:48:07Z</dcterms:created>
  <dcterms:modified xsi:type="dcterms:W3CDTF">2022-03-25T09:26:44Z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0x0101000BEF27CE9C6CB54FBC532333785CA0B8</vt:lpwstr>
  </property>
</Properties>
</file>