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0"/>
  </p:notesMasterIdLst>
  <p:sldIdLst>
    <p:sldId id="680" r:id="rId2"/>
    <p:sldId id="627" r:id="rId3"/>
    <p:sldId id="628" r:id="rId4"/>
    <p:sldId id="567" r:id="rId5"/>
    <p:sldId id="630" r:id="rId6"/>
    <p:sldId id="629" r:id="rId7"/>
    <p:sldId id="624" r:id="rId8"/>
    <p:sldId id="625" r:id="rId9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0E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30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A1AAA83E-0A89-4FBE-B9E7-C4D1AE81C66D}" type="datetimeFigureOut">
              <a:rPr lang="en-US"/>
              <a:pPr>
                <a:defRPr/>
              </a:pPr>
              <a:t>4/8/2022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94B1F63-577F-4C70-A2BF-7AC9B389F516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egnaposto numero diapositiva 6">
            <a:extLst>
              <a:ext uri="{FF2B5EF4-FFF2-40B4-BE49-F238E27FC236}">
                <a16:creationId xmlns:a16="http://schemas.microsoft.com/office/drawing/2014/main" id="{42C80DDA-4596-4317-AB2D-8AACA13A1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9780BB1C-34C6-4024-9BF3-588ADC0C2F42}" type="slidenum">
              <a:rPr lang="it-IT" altLang="it-IT" sz="1400">
                <a:solidFill>
                  <a:srgbClr val="000000"/>
                </a:solidFill>
                <a:latin typeface="Liberation Serif"/>
                <a:ea typeface="DejaVu Sans"/>
                <a:cs typeface="DejaVu Sans"/>
              </a:rPr>
              <a:pPr algn="r"/>
              <a:t>1</a:t>
            </a:fld>
            <a:endParaRPr lang="it-IT" altLang="it-IT" sz="1400">
              <a:solidFill>
                <a:srgbClr val="000000"/>
              </a:solidFill>
              <a:latin typeface="Liberation Serif"/>
              <a:ea typeface="DejaVu Sans"/>
              <a:cs typeface="DejaVu Sans"/>
            </a:endParaRPr>
          </a:p>
        </p:txBody>
      </p:sp>
      <p:sp>
        <p:nvSpPr>
          <p:cNvPr id="4099" name="Segnaposto immagine diapositiva 1">
            <a:extLst>
              <a:ext uri="{FF2B5EF4-FFF2-40B4-BE49-F238E27FC236}">
                <a16:creationId xmlns:a16="http://schemas.microsoft.com/office/drawing/2014/main" id="{6FFC8872-F182-41BF-8CB0-B569B59A03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8075" y="812800"/>
            <a:ext cx="5343525" cy="4008438"/>
          </a:xfrm>
          <a:solidFill>
            <a:srgbClr val="729FCF"/>
          </a:solidFill>
          <a:ln w="25402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4100" name="Segnaposto note 2">
            <a:extLst>
              <a:ext uri="{FF2B5EF4-FFF2-40B4-BE49-F238E27FC236}">
                <a16:creationId xmlns:a16="http://schemas.microsoft.com/office/drawing/2014/main" id="{752CF09C-B843-40D1-9059-870F57CBB7B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207A1F-5D1A-4F01-BE39-03B36DC212E5}" type="slidenum">
              <a:rPr lang="en-US" altLang="it-IT" smtClean="0"/>
              <a:pPr>
                <a:defRPr/>
              </a:pPr>
              <a:t>2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986244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207A1F-5D1A-4F01-BE39-03B36DC212E5}" type="slidenum">
              <a:rPr lang="en-US" altLang="it-IT" smtClean="0"/>
              <a:pPr>
                <a:defRPr/>
              </a:pPr>
              <a:t>3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865990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207A1F-5D1A-4F01-BE39-03B36DC212E5}" type="slidenum">
              <a:rPr lang="en-US" altLang="it-IT" smtClean="0"/>
              <a:pPr>
                <a:defRPr/>
              </a:pPr>
              <a:t>4</a:t>
            </a:fld>
            <a:endParaRPr lang="en-US" alt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207A1F-5D1A-4F01-BE39-03B36DC212E5}" type="slidenum">
              <a:rPr lang="en-US" altLang="it-IT" smtClean="0"/>
              <a:pPr>
                <a:defRPr/>
              </a:pPr>
              <a:t>5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902321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207A1F-5D1A-4F01-BE39-03B36DC212E5}" type="slidenum">
              <a:rPr lang="en-US" altLang="it-IT" smtClean="0"/>
              <a:pPr>
                <a:defRPr/>
              </a:pPr>
              <a:t>6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366608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F78901-BC05-40F7-AA38-600FE153718C}" type="slidenum">
              <a:rPr lang="en-US" altLang="it-IT" smtClean="0"/>
              <a:pPr>
                <a:defRPr/>
              </a:pPr>
              <a:t>7</a:t>
            </a:fld>
            <a:endParaRPr lang="en-US" alt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088B99-AA65-49B4-9684-19CF64759579}" type="slidenum">
              <a:rPr lang="en-US" altLang="it-IT" smtClean="0"/>
              <a:pPr>
                <a:defRPr/>
              </a:pPr>
              <a:t>8</a:t>
            </a:fld>
            <a:endParaRPr lang="en-US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9E541-8C68-42FC-9C87-01DE8AAA9AE9}" type="datetime1">
              <a:rPr lang="en-US"/>
              <a:pPr>
                <a:defRPr/>
              </a:pPr>
              <a:t>4/8/2022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AD8D2-0E4D-4E22-9896-B5E7762353AA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78804457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55913-BDE7-4C31-8FDE-55EE1A8B8944}" type="datetime1">
              <a:rPr lang="en-US"/>
              <a:pPr>
                <a:defRPr/>
              </a:pPr>
              <a:t>4/8/2022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44A0C-3BCC-487E-BB24-04A9D1355D35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61482425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C716E-3618-443F-8B6D-C999DC517464}" type="datetime1">
              <a:rPr lang="en-US"/>
              <a:pPr>
                <a:defRPr/>
              </a:pPr>
              <a:t>4/8/2022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4E125-9EBE-4F0E-B153-84E0A257F420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08944348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0A16D-0A4B-4C1C-9738-BA91EFF551DD}" type="datetime1">
              <a:rPr lang="en-US"/>
              <a:pPr>
                <a:defRPr/>
              </a:pPr>
              <a:t>4/8/2022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0AA35-09CB-42B4-A487-3DBF5A362DFD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16252544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5389D-C5E5-441C-822E-F70D00413874}" type="datetime1">
              <a:rPr lang="en-US"/>
              <a:pPr>
                <a:defRPr/>
              </a:pPr>
              <a:t>4/8/2022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926C0-837D-465B-ADE8-849E5D9BCA83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916042154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835D8-50BD-4344-BB72-403E25734AEC}" type="datetime1">
              <a:rPr lang="en-US"/>
              <a:pPr>
                <a:defRPr/>
              </a:pPr>
              <a:t>4/8/2022</a:t>
            </a:fld>
            <a:endParaRPr lang="en-US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13330-DDBB-419E-B8D5-1D6F67329615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370940698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4CF2F-0D0F-4694-A205-79D2E5EFABF0}" type="datetime1">
              <a:rPr lang="en-US"/>
              <a:pPr>
                <a:defRPr/>
              </a:pPr>
              <a:t>4/8/2022</a:t>
            </a:fld>
            <a:endParaRPr lang="en-US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AB3B6-2716-4298-98E1-85587C343EB0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26156647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BD7F6-E789-4694-867C-49CDF89C03E4}" type="datetime1">
              <a:rPr lang="en-US"/>
              <a:pPr>
                <a:defRPr/>
              </a:pPr>
              <a:t>4/8/2022</a:t>
            </a:fld>
            <a:endParaRPr lang="en-US"/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7B506-C182-4453-B84C-42FC27A053A5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353204305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83C33-868F-4B03-9BC7-A05DD81E8165}" type="datetime1">
              <a:rPr lang="en-US"/>
              <a:pPr>
                <a:defRPr/>
              </a:pPr>
              <a:t>4/8/2022</a:t>
            </a:fld>
            <a:endParaRPr lang="en-US"/>
          </a:p>
        </p:txBody>
      </p:sp>
      <p:sp>
        <p:nvSpPr>
          <p:cNvPr id="3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64B99-9F94-4CA6-9D4F-17FB81316086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133665266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ACBB6-8933-4B32-9ABF-299E927B42AC}" type="datetime1">
              <a:rPr lang="en-US"/>
              <a:pPr>
                <a:defRPr/>
              </a:pPr>
              <a:t>4/8/2022</a:t>
            </a:fld>
            <a:endParaRPr lang="en-US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96ECE-EA8B-4AD4-BD0C-030A6C6A83CC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533323530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76D51-F21B-4F92-8DC6-D3DA45EC7F0C}" type="datetime1">
              <a:rPr lang="en-US"/>
              <a:pPr>
                <a:defRPr/>
              </a:pPr>
              <a:t>4/8/2022</a:t>
            </a:fld>
            <a:endParaRPr lang="en-US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E99C6-DED2-4D0B-9D09-DBA8AA1E0993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634252216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Modifica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7AB5923-E5B7-401F-B0EF-1663D9C41818}" type="datetime1">
              <a:rPr lang="en-US"/>
              <a:pPr>
                <a:defRPr/>
              </a:pPr>
              <a:t>4/8/2022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D9BF533-8F80-4C6C-8128-0A05DC1789C5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olo 1">
            <a:extLst>
              <a:ext uri="{FF2B5EF4-FFF2-40B4-BE49-F238E27FC236}">
                <a16:creationId xmlns:a16="http://schemas.microsoft.com/office/drawing/2014/main" id="{57236E6E-6925-41BE-9999-A367F651A5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923925"/>
            <a:ext cx="8228013" cy="1135063"/>
          </a:xfrm>
        </p:spPr>
        <p:txBody>
          <a:bodyPr/>
          <a:lstStyle/>
          <a:p>
            <a:pPr algn="ctr"/>
            <a:r>
              <a:rPr lang="it-IT" altLang="it-IT" sz="3200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Lezione 10: Esercizi</a:t>
            </a:r>
            <a:endParaRPr lang="en-GB" altLang="it-IT" sz="3200" dirty="0">
              <a:solidFill>
                <a:srgbClr val="3380E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Sottotitolo 2">
            <a:extLst>
              <a:ext uri="{FF2B5EF4-FFF2-40B4-BE49-F238E27FC236}">
                <a16:creationId xmlns:a16="http://schemas.microsoft.com/office/drawing/2014/main" id="{D22837A0-BB19-46C7-A349-F644CEB42113}"/>
              </a:ext>
            </a:extLst>
          </p:cNvPr>
          <p:cNvSpPr txBox="1">
            <a:spLocks/>
          </p:cNvSpPr>
          <p:nvPr/>
        </p:nvSpPr>
        <p:spPr bwMode="auto">
          <a:xfrm>
            <a:off x="628650" y="3657600"/>
            <a:ext cx="7886700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GB" altLang="it-IT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Antonio Origlia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GB" altLang="it-IT" sz="2400">
                <a:latin typeface="Times New Roman" panose="02020603050405020304" pitchFamily="18" charset="0"/>
                <a:cs typeface="Times New Roman" panose="02020603050405020304" pitchFamily="18" charset="0"/>
              </a:rPr>
              <a:t>a.a. 2021/2022</a:t>
            </a:r>
          </a:p>
          <a:p>
            <a:pPr algn="ctr">
              <a:buFont typeface="Arial" panose="020B0604020202020204" pitchFamily="34" charset="0"/>
              <a:buNone/>
            </a:pPr>
            <a:endParaRPr lang="en-GB" altLang="it-IT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GB" altLang="it-IT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GB" altLang="it-IT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GB" altLang="it-IT" sz="1200">
                <a:latin typeface="Times New Roman" panose="02020603050405020304" pitchFamily="18" charset="0"/>
                <a:cs typeface="Times New Roman" panose="02020603050405020304" pitchFamily="18" charset="0"/>
              </a:rPr>
              <a:t>Slides gentilmente fornite da Laura Bozzelli</a:t>
            </a:r>
            <a:endParaRPr lang="en-GB" altLang="it-IT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 txBox="1">
            <a:spLocks/>
          </p:cNvSpPr>
          <p:nvPr/>
        </p:nvSpPr>
        <p:spPr bwMode="auto">
          <a:xfrm>
            <a:off x="438539" y="304800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Funzioni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comuni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della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Liberia math (1/2)</a:t>
            </a:r>
          </a:p>
        </p:txBody>
      </p:sp>
      <p:sp>
        <p:nvSpPr>
          <p:cNvPr id="5123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65" y="1219200"/>
            <a:ext cx="8532274" cy="470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4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 txBox="1">
            <a:spLocks/>
          </p:cNvSpPr>
          <p:nvPr/>
        </p:nvSpPr>
        <p:spPr bwMode="auto">
          <a:xfrm>
            <a:off x="438539" y="304800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Funzioni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comuni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della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Liberia math (2/2)</a:t>
            </a:r>
          </a:p>
        </p:txBody>
      </p:sp>
      <p:sp>
        <p:nvSpPr>
          <p:cNvPr id="5123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61" y="1801989"/>
            <a:ext cx="8512278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1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Generazione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numeri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casuali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(1/2)</a:t>
            </a:r>
          </a:p>
        </p:txBody>
      </p:sp>
      <p:sp>
        <p:nvSpPr>
          <p:cNvPr id="5123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04800" y="1098550"/>
            <a:ext cx="8229600" cy="551781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compatLnSpc="0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Tramite la funzione </a:t>
            </a: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rand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della libreria standard del C il cui prototipo è contenuto nel file </a:t>
            </a:r>
            <a:r>
              <a:rPr lang="it-IT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header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&lt;</a:t>
            </a:r>
            <a:r>
              <a:rPr lang="it-IT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stdlib.h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&gt;   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it-IT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La funzione </a:t>
            </a: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rand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non prende dati in input e genera in modo casuale un intero non negativo tra 0 e RAND_MAX, costante simbolica definita in </a:t>
            </a:r>
            <a:r>
              <a:rPr lang="it-IT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stdlib.h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che assume un valore intero pari ad almeno 32767 (valore intero massimo per un intero a due byte).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it-IT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Ogni numero tra 0 e RAND_MAX ha un’uguale probabilità di essere scelto ogni volta che </a:t>
            </a: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rand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viene chiamata.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it-IT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Per cambiare l’intervallo di valori [A,B] di interi non negativi da selezionare in modo casuale con A,B≤RAND_MAX, utilizziamo l’espressione  </a:t>
            </a: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 + (rand() %  (B-A +1) ).</a:t>
            </a:r>
            <a:r>
              <a:rPr lang="it-IT" sz="20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it-IT" sz="20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it-IT" sz="20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it-IT" sz="20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Generazione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numeri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casuali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(2/2)</a:t>
            </a:r>
          </a:p>
        </p:txBody>
      </p:sp>
      <p:sp>
        <p:nvSpPr>
          <p:cNvPr id="5123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04800" y="1098550"/>
            <a:ext cx="8229600" cy="557693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compatLnSpc="0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La funzione </a:t>
            </a: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rand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genera numeri pseudocasuali. Chiamare ripetutamente </a:t>
            </a: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rand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genera una sequenza di numeri che </a:t>
            </a:r>
            <a:r>
              <a:rPr lang="it-IT" sz="22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appaiono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casuali. Ogni volta che viene eseguito il programma viene generata la stessa sequenza.   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it-IT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Per assicurare che anche la sequenza sia generata in modo casuale (randomizzazione) si utilizza la funzione </a:t>
            </a:r>
            <a:r>
              <a:rPr lang="it-IT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srand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che prende in ingresso un </a:t>
            </a:r>
            <a:r>
              <a:rPr lang="it-IT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unsigned</a:t>
            </a: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it-IT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int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(prototipo nel file &lt;</a:t>
            </a:r>
            <a:r>
              <a:rPr lang="it-IT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stdlib.h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&gt;) e fornisce un </a:t>
            </a: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seme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alla funzione </a:t>
            </a: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rand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per generare una sequenza di numeri casuali diversi per ogni esecuzione del programma. Chiamare </a:t>
            </a:r>
            <a:r>
              <a:rPr lang="it-IT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srand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una sola volta prima delle invocazioni a </a:t>
            </a: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rand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it-IT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Per randomizzare senza inserire ogni volta un seme, si può usare l’istruzione </a:t>
            </a:r>
            <a:r>
              <a:rPr lang="it-IT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srand</a:t>
            </a: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(time(NULL))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dove la funzione </a:t>
            </a: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time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(prototipo in &lt;</a:t>
            </a:r>
            <a:r>
              <a:rPr lang="it-IT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time.h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&gt;) restituisce il numero di secondi trascorsi dalla mezzanotte dell’ 1 Gennaio 1970.</a:t>
            </a:r>
            <a:endParaRPr lang="it-IT" sz="20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it-IT" sz="20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598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>
                <a:solidFill>
                  <a:srgbClr val="3380E6"/>
                </a:solidFill>
                <a:latin typeface="Arial" panose="020B0604020202020204" pitchFamily="34" charset="0"/>
              </a:rPr>
              <a:t>Esercizi</a:t>
            </a:r>
          </a:p>
        </p:txBody>
      </p:sp>
      <p:sp>
        <p:nvSpPr>
          <p:cNvPr id="5123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04800" y="1098550"/>
            <a:ext cx="8229600" cy="706868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compatLnSpc="0">
            <a:spAutoFit/>
          </a:bodyPr>
          <a:lstStyle/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it-IT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 numero non negativo è </a:t>
            </a:r>
            <a:r>
              <a:rPr lang="it-IT" sz="20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perfetto</a:t>
            </a:r>
            <a:r>
              <a:rPr lang="it-IT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se i suoi divisori, compreso 1 (ma non il numero stesso), hanno come somma il numero stesso. Ad esempio, 6 è un numero perfetto perché 6 = 1 + 2 + 3. Scrivete una funzione che prenda in input un intero non negativo e determini se l’intero è un numero perfetto. Usate questa funzione in un programma che determini e stampi tutti i numeri perfetti tra 1 e 1000. Stampate i fattori di ogni numero perfetto per confermare che il numero è effettivamente perfetto. </a:t>
            </a:r>
            <a:r>
              <a:rPr lang="it-IT" sz="20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Curiosità</a:t>
            </a:r>
            <a:r>
              <a:rPr lang="it-IT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ad oggi, si conoscono solo 51 numeri perfetti, il più grande dei quali ha 49 724 095 cifre!.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it-IT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Scrivere una funzione che dati in input due interi restituisce il </a:t>
            </a:r>
            <a:r>
              <a:rPr lang="it-IT" sz="20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massimo comun divisore</a:t>
            </a:r>
            <a:r>
              <a:rPr lang="it-IT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tra i due interi.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it-IT" sz="20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it-IT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Scrivere una funzione ricorsiva che dati in input un numero reale </a:t>
            </a:r>
            <a:r>
              <a:rPr lang="it-IT" sz="20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b≠0</a:t>
            </a:r>
            <a:r>
              <a:rPr lang="it-IT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ed un intero non negativo </a:t>
            </a:r>
            <a:r>
              <a:rPr lang="it-IT" sz="20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</a:t>
            </a:r>
            <a:r>
              <a:rPr lang="it-IT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calcoli la potenza </a:t>
            </a:r>
            <a:r>
              <a:rPr lang="it-IT" sz="20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b</a:t>
            </a:r>
            <a:r>
              <a:rPr lang="it-IT" sz="2000" b="1" baseline="30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</a:t>
            </a:r>
            <a:r>
              <a:rPr lang="it-IT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Utilizzare il fatto che </a:t>
            </a:r>
            <a:r>
              <a:rPr lang="it-IT" sz="20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b</a:t>
            </a:r>
            <a:r>
              <a:rPr lang="it-IT" sz="2000" b="1" baseline="30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0</a:t>
            </a:r>
            <a:r>
              <a:rPr lang="it-IT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= 1 e </a:t>
            </a:r>
            <a:r>
              <a:rPr lang="it-IT" sz="20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b</a:t>
            </a:r>
            <a:r>
              <a:rPr lang="it-IT" sz="2000" b="1" baseline="30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N+1 </a:t>
            </a:r>
            <a:r>
              <a:rPr lang="it-IT" sz="20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= b× b</a:t>
            </a:r>
            <a:r>
              <a:rPr lang="it-IT" sz="2000" b="1" baseline="30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</a:t>
            </a:r>
            <a:r>
              <a:rPr lang="it-IT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endParaRPr lang="it-IT" sz="20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20112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>
                <a:solidFill>
                  <a:srgbClr val="3380E6"/>
                </a:solidFill>
                <a:latin typeface="Arial" panose="020B0604020202020204" pitchFamily="34" charset="0"/>
              </a:rPr>
              <a:t>Esercizi</a:t>
            </a:r>
          </a:p>
        </p:txBody>
      </p:sp>
      <p:sp>
        <p:nvSpPr>
          <p:cNvPr id="7171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04800" y="998538"/>
            <a:ext cx="8229600" cy="514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compatLnSpc="0">
            <a:spAutoFit/>
          </a:bodyPr>
          <a:lstStyle/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it-IT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Scrivere una funzione che dato un intero positivo in input N, e utilizzando le funzioni della libreria standard per la generazione di numeri casuali, simuli il lancio di un dado per N volte, e stampi a video per ogni possibile uscita (valore da 1 a 6) il numero delle volte in cui quell’uscita si è verificata insieme al valore atteso N/6. Chiamare la funzione in un ciclo del </a:t>
            </a:r>
            <a:r>
              <a:rPr lang="it-IT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main</a:t>
            </a:r>
            <a:r>
              <a:rPr lang="it-IT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che ad ogni passo chiede all’utente di inserire da tastiera un intero non negativo N, fino a quando l’utente non inserisce un valore sentinella (uscita dal ciclo). Verificare che per grandi valori i valori stampati si avvicinano ai valori attesi N/6.</a:t>
            </a:r>
            <a:endParaRPr lang="en-US" sz="20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  <a:defRPr/>
            </a:pPr>
            <a:endParaRPr lang="en-US" sz="20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it-IT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La serie di Fibonacci 0, 1, 1, 2, 3, 5, 8, 13, 21, ... inizia con i termini 0 e 1 e ha la proprietà che ogni termine che segue è la somma dei due termini precedenti. Scrivete una funzione </a:t>
            </a:r>
            <a:r>
              <a:rPr lang="it-IT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fibonacci</a:t>
            </a:r>
            <a:r>
              <a:rPr lang="it-IT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(n) non ricorsiva che calcoli l’n</a:t>
            </a:r>
            <a:r>
              <a:rPr lang="it-IT" sz="2000" baseline="30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mo</a:t>
            </a:r>
            <a:r>
              <a:rPr lang="it-IT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numero di Fibonacci. Usate </a:t>
            </a:r>
            <a:r>
              <a:rPr lang="it-IT" sz="20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unsigned</a:t>
            </a:r>
            <a:r>
              <a:rPr lang="it-IT" sz="20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it-IT" sz="20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int</a:t>
            </a:r>
            <a:r>
              <a:rPr lang="it-IT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per il tipo del parametro della funzione e </a:t>
            </a:r>
            <a:r>
              <a:rPr lang="it-IT" sz="20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unsigned</a:t>
            </a:r>
            <a:r>
              <a:rPr lang="it-IT" sz="20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long</a:t>
            </a:r>
            <a:r>
              <a:rPr lang="it-IT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Inoltre, determinate il numero di Fibonacci più grande che può essere stampato sul vostro sistema. 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  <a:defRPr/>
            </a:pPr>
            <a:endParaRPr lang="it-IT" sz="20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it-IT" sz="20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it-IT" sz="20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 txBox="1">
            <a:spLocks/>
          </p:cNvSpPr>
          <p:nvPr/>
        </p:nvSpPr>
        <p:spPr bwMode="auto">
          <a:xfrm>
            <a:off x="457200" y="248444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>
                <a:solidFill>
                  <a:srgbClr val="3380E6"/>
                </a:solidFill>
                <a:latin typeface="Arial" panose="020B0604020202020204" pitchFamily="34" charset="0"/>
              </a:rPr>
              <a:t>Esercizi</a:t>
            </a:r>
          </a:p>
        </p:txBody>
      </p:sp>
      <p:sp>
        <p:nvSpPr>
          <p:cNvPr id="921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04800" y="762000"/>
            <a:ext cx="8229600" cy="292223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compatLnSpc="0">
            <a:spAutoFit/>
          </a:bodyPr>
          <a:lstStyle/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  <a:defRPr/>
            </a:pPr>
            <a:r>
              <a:rPr lang="it-IT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Cosa fa il seguente programma?</a:t>
            </a:r>
            <a:endParaRPr lang="en-US" sz="20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  <a:defRPr/>
            </a:pPr>
            <a:endParaRPr lang="en-US" sz="20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it-IT" sz="20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78294"/>
            <a:ext cx="5963573" cy="5562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BEF27CE9C6CB54FBC532333785CA0B8" ma:contentTypeVersion="2" ma:contentTypeDescription="Creare un nuovo documento." ma:contentTypeScope="" ma:versionID="2ae4189922e14794c139e2334cc8ecce">
  <xsd:schema xmlns:xsd="http://www.w3.org/2001/XMLSchema" xmlns:xs="http://www.w3.org/2001/XMLSchema" xmlns:p="http://schemas.microsoft.com/office/2006/metadata/properties" xmlns:ns2="45de72ef-f428-4943-a1ae-891d86b21460" targetNamespace="http://schemas.microsoft.com/office/2006/metadata/properties" ma:root="true" ma:fieldsID="4987f69cc55d65d7baba6ef5d57e639e" ns2:_="">
    <xsd:import namespace="45de72ef-f428-4943-a1ae-891d86b214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de72ef-f428-4943-a1ae-891d86b214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F8A06F-A916-4745-A383-4BE2716E7194}"/>
</file>

<file path=customXml/itemProps2.xml><?xml version="1.0" encoding="utf-8"?>
<ds:datastoreItem xmlns:ds="http://schemas.openxmlformats.org/officeDocument/2006/customXml" ds:itemID="{C3051A5E-212E-4FB1-975A-BC822835B08E}"/>
</file>

<file path=customXml/itemProps3.xml><?xml version="1.0" encoding="utf-8"?>
<ds:datastoreItem xmlns:ds="http://schemas.openxmlformats.org/officeDocument/2006/customXml" ds:itemID="{5F402BC3-E49E-403D-9DF3-5D43B151806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758</Words>
  <Application>Microsoft Office PowerPoint</Application>
  <PresentationFormat>Presentazione su schermo (4:3)</PresentationFormat>
  <Paragraphs>69</Paragraphs>
  <Slides>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Liberation Sans</vt:lpstr>
      <vt:lpstr>Liberation Serif</vt:lpstr>
      <vt:lpstr>Times New Roman</vt:lpstr>
      <vt:lpstr>Tema di Office</vt:lpstr>
      <vt:lpstr>Lezione 10: Esercizi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Computers and the Internet</dc:title>
  <dc:creator>Windows User</dc:creator>
  <cp:lastModifiedBy>Antonio Origlia</cp:lastModifiedBy>
  <cp:revision>378</cp:revision>
  <dcterms:created xsi:type="dcterms:W3CDTF">2011-11-25T19:48:07Z</dcterms:created>
  <dcterms:modified xsi:type="dcterms:W3CDTF">2022-04-08T12:04:30Z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0x0101000BEF27CE9C6CB54FBC532333785CA0B8</vt:lpwstr>
  </property>
</Properties>
</file>