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3"/>
  </p:notesMasterIdLst>
  <p:sldIdLst>
    <p:sldId id="680" r:id="rId2"/>
    <p:sldId id="629" r:id="rId3"/>
    <p:sldId id="624" r:id="rId4"/>
    <p:sldId id="631" r:id="rId5"/>
    <p:sldId id="630" r:id="rId6"/>
    <p:sldId id="632" r:id="rId7"/>
    <p:sldId id="633" r:id="rId8"/>
    <p:sldId id="634" r:id="rId9"/>
    <p:sldId id="635" r:id="rId10"/>
    <p:sldId id="636" r:id="rId11"/>
    <p:sldId id="637" r:id="rId12"/>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80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04" d="100"/>
          <a:sy n="104" d="100"/>
        </p:scale>
        <p:origin x="13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A1AAA83E-0A89-4FBE-B9E7-C4D1AE81C66D}" type="datetimeFigureOut">
              <a:rPr lang="en-US"/>
              <a:pPr>
                <a:defRPr/>
              </a:pPr>
              <a:t>4/22/2022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E94B1F63-577F-4C70-A2BF-7AC9B389F516}"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6">
            <a:extLst>
              <a:ext uri="{FF2B5EF4-FFF2-40B4-BE49-F238E27FC236}">
                <a16:creationId xmlns:a16="http://schemas.microsoft.com/office/drawing/2014/main" id="{42C80DDA-4596-4317-AB2D-8AACA13A19ED}"/>
              </a:ext>
            </a:extLst>
          </p:cNvPr>
          <p:cNvSpPr txBox="1">
            <a:spLocks noChangeArrowheads="1"/>
          </p:cNvSpPr>
          <p:nvPr/>
        </p:nvSpPr>
        <p:spPr bwMode="auto">
          <a:xfrm>
            <a:off x="4278313" y="10156825"/>
            <a:ext cx="3281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9780BB1C-34C6-4024-9BF3-588ADC0C2F42}" type="slidenum">
              <a:rPr lang="it-IT" altLang="it-IT" sz="1400">
                <a:solidFill>
                  <a:srgbClr val="000000"/>
                </a:solidFill>
                <a:latin typeface="Liberation Serif"/>
                <a:ea typeface="DejaVu Sans"/>
                <a:cs typeface="DejaVu Sans"/>
              </a:rPr>
              <a:pPr algn="r"/>
              <a:t>1</a:t>
            </a:fld>
            <a:endParaRPr lang="it-IT" altLang="it-IT" sz="1400">
              <a:solidFill>
                <a:srgbClr val="000000"/>
              </a:solidFill>
              <a:latin typeface="Liberation Serif"/>
              <a:ea typeface="DejaVu Sans"/>
              <a:cs typeface="DejaVu Sans"/>
            </a:endParaRPr>
          </a:p>
        </p:txBody>
      </p:sp>
      <p:sp>
        <p:nvSpPr>
          <p:cNvPr id="4099" name="Segnaposto immagine diapositiva 1">
            <a:extLst>
              <a:ext uri="{FF2B5EF4-FFF2-40B4-BE49-F238E27FC236}">
                <a16:creationId xmlns:a16="http://schemas.microsoft.com/office/drawing/2014/main" id="{6FFC8872-F182-41BF-8CB0-B569B59A03B8}"/>
              </a:ext>
            </a:extLst>
          </p:cNvPr>
          <p:cNvSpPr>
            <a:spLocks noGrp="1" noRot="1" noChangeAspect="1" noTextEdit="1"/>
          </p:cNvSpPr>
          <p:nvPr>
            <p:ph type="sldImg"/>
          </p:nvPr>
        </p:nvSpPr>
        <p:spPr bwMode="auto">
          <a:xfrm>
            <a:off x="1108075" y="812800"/>
            <a:ext cx="5343525" cy="4008438"/>
          </a:xfrm>
          <a:solidFill>
            <a:srgbClr val="729FCF"/>
          </a:solidFill>
          <a:ln w="25402">
            <a:solidFill>
              <a:srgbClr val="3465A4"/>
            </a:solidFill>
            <a:miter lim="800000"/>
            <a:headEnd/>
            <a:tailEnd/>
          </a:ln>
        </p:spPr>
      </p:sp>
      <p:sp>
        <p:nvSpPr>
          <p:cNvPr id="4100" name="Segnaposto note 2">
            <a:extLst>
              <a:ext uri="{FF2B5EF4-FFF2-40B4-BE49-F238E27FC236}">
                <a16:creationId xmlns:a16="http://schemas.microsoft.com/office/drawing/2014/main" id="{752CF09C-B843-40D1-9059-870F57CBB7B4}"/>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10</a:t>
            </a:fld>
            <a:endParaRPr lang="en-US" altLang="it-IT"/>
          </a:p>
        </p:txBody>
      </p:sp>
    </p:spTree>
    <p:extLst>
      <p:ext uri="{BB962C8B-B14F-4D97-AF65-F5344CB8AC3E}">
        <p14:creationId xmlns:p14="http://schemas.microsoft.com/office/powerpoint/2010/main" val="1276570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CDF78901-BC05-40F7-AA38-600FE153718C}" type="slidenum">
              <a:rPr lang="en-US" altLang="it-IT" smtClean="0"/>
              <a:pPr>
                <a:defRPr/>
              </a:pPr>
              <a:t>11</a:t>
            </a:fld>
            <a:endParaRPr lang="en-US" altLang="it-IT"/>
          </a:p>
        </p:txBody>
      </p:sp>
    </p:spTree>
    <p:extLst>
      <p:ext uri="{BB962C8B-B14F-4D97-AF65-F5344CB8AC3E}">
        <p14:creationId xmlns:p14="http://schemas.microsoft.com/office/powerpoint/2010/main" val="349695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2</a:t>
            </a:fld>
            <a:endParaRPr lang="en-US" altLang="it-IT"/>
          </a:p>
        </p:txBody>
      </p:sp>
    </p:spTree>
    <p:extLst>
      <p:ext uri="{BB962C8B-B14F-4D97-AF65-F5344CB8AC3E}">
        <p14:creationId xmlns:p14="http://schemas.microsoft.com/office/powerpoint/2010/main" val="136660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CDF78901-BC05-40F7-AA38-600FE153718C}" type="slidenum">
              <a:rPr lang="en-US" altLang="it-IT" smtClean="0"/>
              <a:pPr>
                <a:defRPr/>
              </a:pPr>
              <a:t>3</a:t>
            </a:fld>
            <a:endParaRPr lang="en-US"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CDF78901-BC05-40F7-AA38-600FE153718C}" type="slidenum">
              <a:rPr lang="en-US" altLang="it-IT" smtClean="0"/>
              <a:pPr>
                <a:defRPr/>
              </a:pPr>
              <a:t>4</a:t>
            </a:fld>
            <a:endParaRPr lang="en-US" altLang="it-IT"/>
          </a:p>
        </p:txBody>
      </p:sp>
    </p:spTree>
    <p:extLst>
      <p:ext uri="{BB962C8B-B14F-4D97-AF65-F5344CB8AC3E}">
        <p14:creationId xmlns:p14="http://schemas.microsoft.com/office/powerpoint/2010/main" val="2397000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5</a:t>
            </a:fld>
            <a:endParaRPr lang="en-US" altLang="it-IT"/>
          </a:p>
        </p:txBody>
      </p:sp>
    </p:spTree>
    <p:extLst>
      <p:ext uri="{BB962C8B-B14F-4D97-AF65-F5344CB8AC3E}">
        <p14:creationId xmlns:p14="http://schemas.microsoft.com/office/powerpoint/2010/main" val="190232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6</a:t>
            </a:fld>
            <a:endParaRPr lang="en-US" altLang="it-IT"/>
          </a:p>
        </p:txBody>
      </p:sp>
    </p:spTree>
    <p:extLst>
      <p:ext uri="{BB962C8B-B14F-4D97-AF65-F5344CB8AC3E}">
        <p14:creationId xmlns:p14="http://schemas.microsoft.com/office/powerpoint/2010/main" val="716953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7</a:t>
            </a:fld>
            <a:endParaRPr lang="en-US" altLang="it-IT"/>
          </a:p>
        </p:txBody>
      </p:sp>
    </p:spTree>
    <p:extLst>
      <p:ext uri="{BB962C8B-B14F-4D97-AF65-F5344CB8AC3E}">
        <p14:creationId xmlns:p14="http://schemas.microsoft.com/office/powerpoint/2010/main" val="3186304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8</a:t>
            </a:fld>
            <a:endParaRPr lang="en-US" altLang="it-IT"/>
          </a:p>
        </p:txBody>
      </p:sp>
    </p:spTree>
    <p:extLst>
      <p:ext uri="{BB962C8B-B14F-4D97-AF65-F5344CB8AC3E}">
        <p14:creationId xmlns:p14="http://schemas.microsoft.com/office/powerpoint/2010/main" val="3692677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5D207A1F-5D1A-4F01-BE39-03B36DC212E5}" type="slidenum">
              <a:rPr lang="en-US" altLang="it-IT" smtClean="0"/>
              <a:pPr>
                <a:defRPr/>
              </a:pPr>
              <a:t>9</a:t>
            </a:fld>
            <a:endParaRPr lang="en-US" altLang="it-IT"/>
          </a:p>
        </p:txBody>
      </p:sp>
    </p:spTree>
    <p:extLst>
      <p:ext uri="{BB962C8B-B14F-4D97-AF65-F5344CB8AC3E}">
        <p14:creationId xmlns:p14="http://schemas.microsoft.com/office/powerpoint/2010/main" val="225545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pPr>
              <a:defRPr/>
            </a:pPr>
            <a:fld id="{8BC9E541-8C68-42FC-9C87-01DE8AAA9AE9}" type="datetime1">
              <a:rPr lang="en-US"/>
              <a:pPr>
                <a:defRPr/>
              </a:pPr>
              <a:t>4/22/2022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B91AD8D2-0E4D-4E22-9896-B5E7762353AA}" type="slidenum">
              <a:rPr lang="en-US" altLang="it-IT"/>
              <a:pPr>
                <a:defRPr/>
              </a:pPr>
              <a:t>‹N›</a:t>
            </a:fld>
            <a:endParaRPr lang="en-US" altLang="it-IT"/>
          </a:p>
        </p:txBody>
      </p:sp>
    </p:spTree>
    <p:extLst>
      <p:ext uri="{BB962C8B-B14F-4D97-AF65-F5344CB8AC3E}">
        <p14:creationId xmlns:p14="http://schemas.microsoft.com/office/powerpoint/2010/main" val="37880445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32155913-BDE7-4C31-8FDE-55EE1A8B8944}" type="datetime1">
              <a:rPr lang="en-US"/>
              <a:pPr>
                <a:defRPr/>
              </a:pPr>
              <a:t>4/22/2022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5E744A0C-3BCC-487E-BB24-04A9D1355D35}" type="slidenum">
              <a:rPr lang="en-US" altLang="it-IT"/>
              <a:pPr>
                <a:defRPr/>
              </a:pPr>
              <a:t>‹N›</a:t>
            </a:fld>
            <a:endParaRPr lang="en-US" altLang="it-IT"/>
          </a:p>
        </p:txBody>
      </p:sp>
    </p:spTree>
    <p:extLst>
      <p:ext uri="{BB962C8B-B14F-4D97-AF65-F5344CB8AC3E}">
        <p14:creationId xmlns:p14="http://schemas.microsoft.com/office/powerpoint/2010/main" val="361482425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D41C716E-3618-443F-8B6D-C999DC517464}" type="datetime1">
              <a:rPr lang="en-US"/>
              <a:pPr>
                <a:defRPr/>
              </a:pPr>
              <a:t>4/22/2022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3B94E125-9EBE-4F0E-B153-84E0A257F420}" type="slidenum">
              <a:rPr lang="en-US" altLang="it-IT"/>
              <a:pPr>
                <a:defRPr/>
              </a:pPr>
              <a:t>‹N›</a:t>
            </a:fld>
            <a:endParaRPr lang="en-US" altLang="it-IT"/>
          </a:p>
        </p:txBody>
      </p:sp>
    </p:spTree>
    <p:extLst>
      <p:ext uri="{BB962C8B-B14F-4D97-AF65-F5344CB8AC3E}">
        <p14:creationId xmlns:p14="http://schemas.microsoft.com/office/powerpoint/2010/main" val="4089443489"/>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5BD0A16D-0A4B-4C1C-9738-BA91EFF551DD}" type="datetime1">
              <a:rPr lang="en-US"/>
              <a:pPr>
                <a:defRPr/>
              </a:pPr>
              <a:t>4/22/2022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6350AA35-09CB-42B4-A487-3DBF5A362DFD}" type="slidenum">
              <a:rPr lang="en-US" altLang="it-IT"/>
              <a:pPr>
                <a:defRPr/>
              </a:pPr>
              <a:t>‹N›</a:t>
            </a:fld>
            <a:endParaRPr lang="en-US" altLang="it-IT"/>
          </a:p>
        </p:txBody>
      </p:sp>
    </p:spTree>
    <p:extLst>
      <p:ext uri="{BB962C8B-B14F-4D97-AF65-F5344CB8AC3E}">
        <p14:creationId xmlns:p14="http://schemas.microsoft.com/office/powerpoint/2010/main" val="416252544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a:t>
            </a:r>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lvl1pPr>
              <a:defRPr/>
            </a:lvl1pPr>
          </a:lstStyle>
          <a:p>
            <a:pPr>
              <a:defRPr/>
            </a:pPr>
            <a:fld id="{F845389D-C5E5-441C-822E-F70D00413874}" type="datetime1">
              <a:rPr lang="en-US"/>
              <a:pPr>
                <a:defRPr/>
              </a:pPr>
              <a:t>4/22/2022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905926C0-837D-465B-ADE8-849E5D9BCA83}" type="slidenum">
              <a:rPr lang="en-US" altLang="it-IT"/>
              <a:pPr>
                <a:defRPr/>
              </a:pPr>
              <a:t>‹N›</a:t>
            </a:fld>
            <a:endParaRPr lang="en-US" altLang="it-IT"/>
          </a:p>
        </p:txBody>
      </p:sp>
    </p:spTree>
    <p:extLst>
      <p:ext uri="{BB962C8B-B14F-4D97-AF65-F5344CB8AC3E}">
        <p14:creationId xmlns:p14="http://schemas.microsoft.com/office/powerpoint/2010/main" val="2916042154"/>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p:cNvSpPr>
            <a:spLocks noGrp="1"/>
          </p:cNvSpPr>
          <p:nvPr>
            <p:ph type="dt" sz="half" idx="10"/>
          </p:nvPr>
        </p:nvSpPr>
        <p:spPr/>
        <p:txBody>
          <a:bodyPr/>
          <a:lstStyle>
            <a:lvl1pPr>
              <a:defRPr/>
            </a:lvl1pPr>
          </a:lstStyle>
          <a:p>
            <a:pPr>
              <a:defRPr/>
            </a:pPr>
            <a:fld id="{B14835D8-50BD-4344-BB72-403E25734AEC}" type="datetime1">
              <a:rPr lang="en-US"/>
              <a:pPr>
                <a:defRPr/>
              </a:pPr>
              <a:t>4/22/2022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BB813330-DDBB-419E-B8D5-1D6F67329615}" type="slidenum">
              <a:rPr lang="en-US" altLang="it-IT"/>
              <a:pPr>
                <a:defRPr/>
              </a:pPr>
              <a:t>‹N›</a:t>
            </a:fld>
            <a:endParaRPr lang="en-US" altLang="it-IT"/>
          </a:p>
        </p:txBody>
      </p:sp>
    </p:spTree>
    <p:extLst>
      <p:ext uri="{BB962C8B-B14F-4D97-AF65-F5344CB8AC3E}">
        <p14:creationId xmlns:p14="http://schemas.microsoft.com/office/powerpoint/2010/main" val="337094069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a:t>Fare clic per modificare lo stile del titolo</a:t>
            </a:r>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p:cNvSpPr>
            <a:spLocks noGrp="1"/>
          </p:cNvSpPr>
          <p:nvPr>
            <p:ph type="dt" sz="half" idx="10"/>
          </p:nvPr>
        </p:nvSpPr>
        <p:spPr/>
        <p:txBody>
          <a:bodyPr/>
          <a:lstStyle>
            <a:lvl1pPr>
              <a:defRPr/>
            </a:lvl1pPr>
          </a:lstStyle>
          <a:p>
            <a:pPr>
              <a:defRPr/>
            </a:pPr>
            <a:fld id="{88A4CF2F-0D0F-4694-A205-79D2E5EFABF0}" type="datetime1">
              <a:rPr lang="en-US"/>
              <a:pPr>
                <a:defRPr/>
              </a:pPr>
              <a:t>4/22/2022</a:t>
            </a:fld>
            <a:endParaRPr lang="en-US"/>
          </a:p>
        </p:txBody>
      </p:sp>
      <p:sp>
        <p:nvSpPr>
          <p:cNvPr id="8"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9" name="Segnaposto numero diapositiva 5"/>
          <p:cNvSpPr>
            <a:spLocks noGrp="1"/>
          </p:cNvSpPr>
          <p:nvPr>
            <p:ph type="sldNum" sz="quarter" idx="12"/>
          </p:nvPr>
        </p:nvSpPr>
        <p:spPr/>
        <p:txBody>
          <a:bodyPr/>
          <a:lstStyle>
            <a:lvl1pPr>
              <a:defRPr/>
            </a:lvl1pPr>
          </a:lstStyle>
          <a:p>
            <a:pPr>
              <a:defRPr/>
            </a:pPr>
            <a:fld id="{784AB3B6-2716-4298-98E1-85587C343EB0}" type="slidenum">
              <a:rPr lang="en-US" altLang="it-IT"/>
              <a:pPr>
                <a:defRPr/>
              </a:pPr>
              <a:t>‹N›</a:t>
            </a:fld>
            <a:endParaRPr lang="en-US" altLang="it-IT"/>
          </a:p>
        </p:txBody>
      </p:sp>
    </p:spTree>
    <p:extLst>
      <p:ext uri="{BB962C8B-B14F-4D97-AF65-F5344CB8AC3E}">
        <p14:creationId xmlns:p14="http://schemas.microsoft.com/office/powerpoint/2010/main" val="426156647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p:cNvSpPr>
            <a:spLocks noGrp="1"/>
          </p:cNvSpPr>
          <p:nvPr>
            <p:ph type="dt" sz="half" idx="10"/>
          </p:nvPr>
        </p:nvSpPr>
        <p:spPr/>
        <p:txBody>
          <a:bodyPr/>
          <a:lstStyle>
            <a:lvl1pPr>
              <a:defRPr/>
            </a:lvl1pPr>
          </a:lstStyle>
          <a:p>
            <a:pPr>
              <a:defRPr/>
            </a:pPr>
            <a:fld id="{A87BD7F6-E789-4694-867C-49CDF89C03E4}" type="datetime1">
              <a:rPr lang="en-US"/>
              <a:pPr>
                <a:defRPr/>
              </a:pPr>
              <a:t>4/22/2022</a:t>
            </a:fld>
            <a:endParaRPr lang="en-US"/>
          </a:p>
        </p:txBody>
      </p:sp>
      <p:sp>
        <p:nvSpPr>
          <p:cNvPr id="4"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5" name="Segnaposto numero diapositiva 5"/>
          <p:cNvSpPr>
            <a:spLocks noGrp="1"/>
          </p:cNvSpPr>
          <p:nvPr>
            <p:ph type="sldNum" sz="quarter" idx="12"/>
          </p:nvPr>
        </p:nvSpPr>
        <p:spPr/>
        <p:txBody>
          <a:bodyPr/>
          <a:lstStyle>
            <a:lvl1pPr>
              <a:defRPr/>
            </a:lvl1pPr>
          </a:lstStyle>
          <a:p>
            <a:pPr>
              <a:defRPr/>
            </a:pPr>
            <a:fld id="{7D77B506-C182-4453-B84C-42FC27A053A5}" type="slidenum">
              <a:rPr lang="en-US" altLang="it-IT"/>
              <a:pPr>
                <a:defRPr/>
              </a:pPr>
              <a:t>‹N›</a:t>
            </a:fld>
            <a:endParaRPr lang="en-US" altLang="it-IT"/>
          </a:p>
        </p:txBody>
      </p:sp>
    </p:spTree>
    <p:extLst>
      <p:ext uri="{BB962C8B-B14F-4D97-AF65-F5344CB8AC3E}">
        <p14:creationId xmlns:p14="http://schemas.microsoft.com/office/powerpoint/2010/main" val="1353204305"/>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pPr>
              <a:defRPr/>
            </a:pPr>
            <a:fld id="{10F83C33-868F-4B03-9BC7-A05DD81E8165}" type="datetime1">
              <a:rPr lang="en-US"/>
              <a:pPr>
                <a:defRPr/>
              </a:pPr>
              <a:t>4/22/2022</a:t>
            </a:fld>
            <a:endParaRPr lang="en-US"/>
          </a:p>
        </p:txBody>
      </p:sp>
      <p:sp>
        <p:nvSpPr>
          <p:cNvPr id="3"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4" name="Segnaposto numero diapositiva 5"/>
          <p:cNvSpPr>
            <a:spLocks noGrp="1"/>
          </p:cNvSpPr>
          <p:nvPr>
            <p:ph type="sldNum" sz="quarter" idx="12"/>
          </p:nvPr>
        </p:nvSpPr>
        <p:spPr/>
        <p:txBody>
          <a:bodyPr/>
          <a:lstStyle>
            <a:lvl1pPr>
              <a:defRPr/>
            </a:lvl1pPr>
          </a:lstStyle>
          <a:p>
            <a:pPr>
              <a:defRPr/>
            </a:pPr>
            <a:fld id="{B6B64B99-9F94-4CA6-9D4F-17FB81316086}" type="slidenum">
              <a:rPr lang="en-US" altLang="it-IT"/>
              <a:pPr>
                <a:defRPr/>
              </a:pPr>
              <a:t>‹N›</a:t>
            </a:fld>
            <a:endParaRPr lang="en-US" altLang="it-IT"/>
          </a:p>
        </p:txBody>
      </p:sp>
    </p:spTree>
    <p:extLst>
      <p:ext uri="{BB962C8B-B14F-4D97-AF65-F5344CB8AC3E}">
        <p14:creationId xmlns:p14="http://schemas.microsoft.com/office/powerpoint/2010/main" val="3133665266"/>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B0EACBB6-8933-4B32-9ABF-299E927B42AC}" type="datetime1">
              <a:rPr lang="en-US"/>
              <a:pPr>
                <a:defRPr/>
              </a:pPr>
              <a:t>4/22/2022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33796ECE-EA8B-4AD4-BD0C-030A6C6A83CC}" type="slidenum">
              <a:rPr lang="en-US" altLang="it-IT"/>
              <a:pPr>
                <a:defRPr/>
              </a:pPr>
              <a:t>‹N›</a:t>
            </a:fld>
            <a:endParaRPr lang="en-US" altLang="it-IT"/>
          </a:p>
        </p:txBody>
      </p:sp>
    </p:spTree>
    <p:extLst>
      <p:ext uri="{BB962C8B-B14F-4D97-AF65-F5344CB8AC3E}">
        <p14:creationId xmlns:p14="http://schemas.microsoft.com/office/powerpoint/2010/main" val="253332353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immagine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it-IT" noProof="0"/>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FCB76D51-F21B-4F92-8DC6-D3DA45EC7F0C}" type="datetime1">
              <a:rPr lang="en-US"/>
              <a:pPr>
                <a:defRPr/>
              </a:pPr>
              <a:t>4/22/2022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119E99C6-DED2-4D0B-9D09-DBA8AA1E0993}" type="slidenum">
              <a:rPr lang="en-US" altLang="it-IT"/>
              <a:pPr>
                <a:defRPr/>
              </a:pPr>
              <a:t>‹N›</a:t>
            </a:fld>
            <a:endParaRPr lang="en-US" altLang="it-IT"/>
          </a:p>
        </p:txBody>
      </p:sp>
    </p:spTree>
    <p:extLst>
      <p:ext uri="{BB962C8B-B14F-4D97-AF65-F5344CB8AC3E}">
        <p14:creationId xmlns:p14="http://schemas.microsoft.com/office/powerpoint/2010/main" val="163425221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Modifica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37AB5923-E5B7-401F-B0EF-1663D9C41818}" type="datetime1">
              <a:rPr lang="en-US"/>
              <a:pPr>
                <a:defRPr/>
              </a:pPr>
              <a:t>4/22/2022</a:t>
            </a:fld>
            <a:endParaRPr lang="en-US"/>
          </a:p>
        </p:txBody>
      </p:sp>
      <p:sp>
        <p:nvSpPr>
          <p:cNvPr id="5" name="Segnaposto piè di pa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Copyright © Pearson, Inc. 2013. All Rights Reserved.</a:t>
            </a:r>
          </a:p>
        </p:txBody>
      </p:sp>
      <p:sp>
        <p:nvSpPr>
          <p:cNvPr id="6" name="Segnaposto numero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6D9BF533-8F80-4C6C-8128-0A05DC1789C5}"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a:extLst>
              <a:ext uri="{FF2B5EF4-FFF2-40B4-BE49-F238E27FC236}">
                <a16:creationId xmlns:a16="http://schemas.microsoft.com/office/drawing/2014/main" id="{57236E6E-6925-41BE-9999-A367F651A58B}"/>
              </a:ext>
            </a:extLst>
          </p:cNvPr>
          <p:cNvSpPr>
            <a:spLocks noGrp="1"/>
          </p:cNvSpPr>
          <p:nvPr>
            <p:ph type="title" idx="4294967295"/>
          </p:nvPr>
        </p:nvSpPr>
        <p:spPr>
          <a:xfrm>
            <a:off x="457200" y="923925"/>
            <a:ext cx="8228013" cy="1135063"/>
          </a:xfrm>
        </p:spPr>
        <p:txBody>
          <a:bodyPr/>
          <a:lstStyle/>
          <a:p>
            <a:pPr algn="ctr"/>
            <a:r>
              <a:rPr lang="it-IT" altLang="it-IT" sz="3200" dirty="0">
                <a:solidFill>
                  <a:srgbClr val="3380E6"/>
                </a:solidFill>
                <a:latin typeface="Times New Roman" panose="02020603050405020304" pitchFamily="18" charset="0"/>
                <a:cs typeface="Times New Roman" panose="02020603050405020304" pitchFamily="18" charset="0"/>
              </a:rPr>
              <a:t>Lezione 12: Esercizi</a:t>
            </a:r>
            <a:endParaRPr lang="en-GB" altLang="it-IT" sz="3200" dirty="0">
              <a:solidFill>
                <a:srgbClr val="3380E6"/>
              </a:solidFill>
              <a:latin typeface="Times New Roman" panose="02020603050405020304" pitchFamily="18" charset="0"/>
              <a:cs typeface="Times New Roman" panose="02020603050405020304" pitchFamily="18" charset="0"/>
            </a:endParaRPr>
          </a:p>
        </p:txBody>
      </p:sp>
      <p:sp>
        <p:nvSpPr>
          <p:cNvPr id="3075" name="Sottotitolo 2">
            <a:extLst>
              <a:ext uri="{FF2B5EF4-FFF2-40B4-BE49-F238E27FC236}">
                <a16:creationId xmlns:a16="http://schemas.microsoft.com/office/drawing/2014/main" id="{D22837A0-BB19-46C7-A349-F644CEB42113}"/>
              </a:ext>
            </a:extLst>
          </p:cNvPr>
          <p:cNvSpPr txBox="1">
            <a:spLocks/>
          </p:cNvSpPr>
          <p:nvPr/>
        </p:nvSpPr>
        <p:spPr bwMode="auto">
          <a:xfrm>
            <a:off x="628650" y="3657600"/>
            <a:ext cx="78867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Antonio Origlia</a:t>
            </a:r>
          </a:p>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a.a. 2021/2022</a:t>
            </a: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GB" altLang="it-IT" sz="1200">
                <a:latin typeface="Times New Roman" panose="02020603050405020304" pitchFamily="18" charset="0"/>
                <a:cs typeface="Times New Roman" panose="02020603050405020304" pitchFamily="18" charset="0"/>
              </a:rPr>
              <a:t>Slides gentilmente fornite da Laura Bozzelli</a:t>
            </a:r>
            <a:endParaRPr lang="en-GB" altLang="it-IT" sz="240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Ordinamento</a:t>
            </a:r>
            <a:r>
              <a:rPr lang="en-US" altLang="it-IT" sz="3300" dirty="0">
                <a:solidFill>
                  <a:srgbClr val="3380E6"/>
                </a:solidFill>
                <a:latin typeface="Arial" panose="020B0604020202020204" pitchFamily="34" charset="0"/>
              </a:rPr>
              <a:t> per </a:t>
            </a:r>
            <a:r>
              <a:rPr lang="en-US" altLang="it-IT" sz="3300" dirty="0" err="1">
                <a:solidFill>
                  <a:srgbClr val="3380E6"/>
                </a:solidFill>
                <a:latin typeface="Arial" panose="020B0604020202020204" pitchFamily="34" charset="0"/>
              </a:rPr>
              <a:t>fusione</a:t>
            </a:r>
            <a:r>
              <a:rPr lang="en-US" altLang="it-IT" sz="3300" dirty="0">
                <a:solidFill>
                  <a:srgbClr val="3380E6"/>
                </a:solidFill>
                <a:latin typeface="Arial" panose="020B0604020202020204" pitchFamily="34" charset="0"/>
              </a:rPr>
              <a:t> (merging sort) (3/3)</a:t>
            </a: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82663"/>
            <a:ext cx="8344623" cy="5631668"/>
          </a:xfrm>
          <a:prstGeom prst="rect">
            <a:avLst/>
          </a:prstGeom>
        </p:spPr>
      </p:pic>
    </p:spTree>
    <p:extLst>
      <p:ext uri="{BB962C8B-B14F-4D97-AF65-F5344CB8AC3E}">
        <p14:creationId xmlns:p14="http://schemas.microsoft.com/office/powerpoint/2010/main" val="103879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a:solidFill>
                  <a:srgbClr val="000000"/>
                </a:solidFill>
                <a:latin typeface="Arial" panose="020B0604020202020204" pitchFamily="34" charset="0"/>
              </a:rPr>
              <a:t> </a:t>
            </a:r>
            <a:r>
              <a:rPr lang="en-US" altLang="it-IT" sz="3300">
                <a:solidFill>
                  <a:srgbClr val="3380E6"/>
                </a:solidFill>
                <a:latin typeface="Arial" panose="020B0604020202020204" pitchFamily="34" charset="0"/>
              </a:rPr>
              <a:t>Esercizi</a:t>
            </a:r>
          </a:p>
        </p:txBody>
      </p:sp>
      <p:sp>
        <p:nvSpPr>
          <p:cNvPr id="7171"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998538"/>
            <a:ext cx="8229600" cy="3393771"/>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startAt="8"/>
              <a:defRPr/>
            </a:pPr>
            <a:r>
              <a:rPr lang="it-IT" sz="2000" dirty="0">
                <a:latin typeface="Times New Roman" panose="02020603050405020304" pitchFamily="18" charset="0"/>
                <a:ea typeface="Noto Sans CJK SC Regular" pitchFamily="2"/>
                <a:cs typeface="Times New Roman" panose="02020603050405020304" pitchFamily="18" charset="0"/>
              </a:rPr>
              <a:t>Scrivere una funzione che dati in input un array di strutture rappresentanti punti del piano cartesiano e la lunghezza dell’array, ordini l’array per valori crescenti delle ascisse dei punti tramite l’algoritmo </a:t>
            </a:r>
            <a:r>
              <a:rPr lang="it-IT" sz="2000" dirty="0" err="1">
                <a:latin typeface="Times New Roman" panose="02020603050405020304" pitchFamily="18" charset="0"/>
                <a:ea typeface="Noto Sans CJK SC Regular" pitchFamily="2"/>
                <a:cs typeface="Times New Roman" panose="02020603050405020304" pitchFamily="18" charset="0"/>
              </a:rPr>
              <a:t>SelectionSort</a:t>
            </a:r>
            <a:r>
              <a:rPr lang="it-IT" sz="2000" dirty="0">
                <a:latin typeface="Times New Roman" panose="02020603050405020304" pitchFamily="18" charset="0"/>
                <a:ea typeface="Noto Sans CJK SC Regular" pitchFamily="2"/>
                <a:cs typeface="Times New Roman" panose="02020603050405020304" pitchFamily="18" charset="0"/>
              </a:rPr>
              <a:t> e stampi l’array ordinato a video. Testare la funzione nel </a:t>
            </a:r>
            <a:r>
              <a:rPr lang="it-IT" sz="2000" dirty="0" err="1">
                <a:latin typeface="Times New Roman" panose="02020603050405020304" pitchFamily="18" charset="0"/>
                <a:ea typeface="Noto Sans CJK SC Regular" pitchFamily="2"/>
                <a:cs typeface="Times New Roman" panose="02020603050405020304" pitchFamily="18" charset="0"/>
              </a:rPr>
              <a:t>main</a:t>
            </a:r>
            <a:r>
              <a:rPr lang="it-IT" sz="2000" dirty="0">
                <a:latin typeface="Times New Roman" panose="02020603050405020304" pitchFamily="18" charset="0"/>
                <a:ea typeface="Noto Sans CJK SC Regular" pitchFamily="2"/>
                <a:cs typeface="Times New Roman" panose="02020603050405020304" pitchFamily="18" charset="0"/>
              </a:rPr>
              <a:t> tramite dati inseriti da tastiera.</a:t>
            </a:r>
          </a:p>
          <a:p>
            <a:pPr marL="457200" indent="-457200">
              <a:spcBef>
                <a:spcPts val="0"/>
              </a:spcBef>
              <a:spcAft>
                <a:spcPts val="0"/>
              </a:spcAft>
              <a:buFont typeface="+mj-lt"/>
              <a:buAutoNum type="arabicPeriod" startAt="8"/>
              <a:defRPr/>
            </a:pPr>
            <a:endParaRPr lang="it-IT" sz="20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8"/>
              <a:defRPr/>
            </a:pPr>
            <a:r>
              <a:rPr lang="it-IT" sz="2000" dirty="0">
                <a:latin typeface="Times New Roman" panose="02020603050405020304" pitchFamily="18" charset="0"/>
                <a:ea typeface="Noto Sans CJK SC Regular" pitchFamily="2"/>
                <a:cs typeface="Times New Roman" panose="02020603050405020304" pitchFamily="18" charset="0"/>
              </a:rPr>
              <a:t>Considerare la variante dell’esercizio 8 in cui viene utilizzata la versione ricorsiva del </a:t>
            </a:r>
            <a:r>
              <a:rPr lang="it-IT" sz="2000" dirty="0" err="1">
                <a:latin typeface="Times New Roman" panose="02020603050405020304" pitchFamily="18" charset="0"/>
                <a:ea typeface="Noto Sans CJK SC Regular" pitchFamily="2"/>
                <a:cs typeface="Times New Roman" panose="02020603050405020304" pitchFamily="18" charset="0"/>
              </a:rPr>
              <a:t>MergeSort</a:t>
            </a:r>
            <a:r>
              <a:rPr lang="it-IT" sz="2000" dirty="0">
                <a:latin typeface="Times New Roman" panose="02020603050405020304" pitchFamily="18" charset="0"/>
                <a:ea typeface="Noto Sans CJK SC Regular" pitchFamily="2"/>
                <a:cs typeface="Times New Roman" panose="02020603050405020304" pitchFamily="18" charset="0"/>
              </a:rPr>
              <a:t> basata su un’implementazione dell’esercizio 7 che non utilizzi array di supporto.</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185864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a:solidFill>
                  <a:srgbClr val="000000"/>
                </a:solidFill>
                <a:latin typeface="Arial" panose="020B0604020202020204" pitchFamily="34" charset="0"/>
              </a:rPr>
              <a:t> </a:t>
            </a:r>
            <a:r>
              <a:rPr lang="en-US" altLang="it-IT" sz="3300">
                <a:solidFill>
                  <a:srgbClr val="3380E6"/>
                </a:solidFill>
                <a:latin typeface="Arial" panose="020B0604020202020204" pitchFamily="34" charset="0"/>
              </a:rPr>
              <a:t>Esercizi</a:t>
            </a: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1098550"/>
            <a:ext cx="8229600" cy="3629540"/>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a:defRPr/>
            </a:pPr>
            <a:r>
              <a:rPr lang="it-IT" sz="2000" dirty="0">
                <a:latin typeface="Times New Roman" panose="02020603050405020304" pitchFamily="18" charset="0"/>
                <a:ea typeface="Noto Sans CJK SC Regular" pitchFamily="2"/>
                <a:cs typeface="Times New Roman" panose="02020603050405020304" pitchFamily="18" charset="0"/>
              </a:rPr>
              <a:t>Scrivere un programma che chieda ad uno studente il numero di esami fatti e i voti ottenuti in ciascun esame. Dopodiché, usando </a:t>
            </a:r>
            <a:r>
              <a:rPr lang="it-IT" sz="2000">
                <a:latin typeface="Times New Roman" panose="02020603050405020304" pitchFamily="18" charset="0"/>
                <a:ea typeface="Noto Sans CJK SC Regular" pitchFamily="2"/>
                <a:cs typeface="Times New Roman" panose="02020603050405020304" pitchFamily="18" charset="0"/>
              </a:rPr>
              <a:t>un array, </a:t>
            </a:r>
            <a:r>
              <a:rPr lang="it-IT" sz="2000" dirty="0">
                <a:latin typeface="Times New Roman" panose="02020603050405020304" pitchFamily="18" charset="0"/>
                <a:ea typeface="Noto Sans CJK SC Regular" pitchFamily="2"/>
                <a:cs typeface="Times New Roman" panose="02020603050405020304" pitchFamily="18" charset="0"/>
              </a:rPr>
              <a:t>calcoli e stampi a video la media di tali voti (la media deve essere calcolata come numero reale) e stampi di nuovo il numero di esami fatti ed i voti ottenuti. </a:t>
            </a:r>
          </a:p>
          <a:p>
            <a:pPr>
              <a:spcBef>
                <a:spcPts val="0"/>
              </a:spcBef>
              <a:spcAft>
                <a:spcPts val="0"/>
              </a:spcAft>
              <a:defRPr/>
            </a:pPr>
            <a:endParaRPr lang="en-US" sz="20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2"/>
              <a:defRPr/>
            </a:pPr>
            <a:r>
              <a:rPr lang="it-IT" sz="2000" dirty="0">
                <a:latin typeface="Times New Roman" panose="02020603050405020304" pitchFamily="18" charset="0"/>
                <a:ea typeface="Noto Sans CJK SC Regular" pitchFamily="2"/>
                <a:cs typeface="Times New Roman" panose="02020603050405020304" pitchFamily="18" charset="0"/>
              </a:rPr>
              <a:t>Scrivere un programma che inserisca in un array N caratteri, con N e gli N caratteri ottenuti da input (tastiera). Dopodiché richieda un carattere c e calcoli e stampi quante volte c è presente nell’array. </a:t>
            </a:r>
          </a:p>
          <a:p>
            <a:pPr marL="457200" indent="-457200">
              <a:spcBef>
                <a:spcPts val="0"/>
              </a:spcBef>
              <a:spcAft>
                <a:spcPts val="0"/>
              </a:spcAft>
              <a:buFont typeface="+mj-lt"/>
              <a:buAutoNum type="arabicPeriod" startAt="2"/>
              <a:defRPr/>
            </a:pPr>
            <a:endParaRPr lang="it-IT" sz="20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3"/>
              <a:defRPr/>
            </a:pPr>
            <a:r>
              <a:rPr lang="it-IT" sz="2000" dirty="0">
                <a:latin typeface="Times New Roman" panose="02020603050405020304" pitchFamily="18" charset="0"/>
                <a:ea typeface="Noto Sans CJK SC Regular" pitchFamily="2"/>
                <a:cs typeface="Times New Roman" panose="02020603050405020304" pitchFamily="18" charset="0"/>
              </a:rPr>
              <a:t>Dato un array di N interi, scrivere una funzione ricorsiva che restituisca il valore massimo tra i valori pari presenti nell’array. Se non ci sono valori pari restituisca zero.  </a:t>
            </a:r>
          </a:p>
        </p:txBody>
      </p:sp>
    </p:spTree>
    <p:extLst>
      <p:ext uri="{BB962C8B-B14F-4D97-AF65-F5344CB8AC3E}">
        <p14:creationId xmlns:p14="http://schemas.microsoft.com/office/powerpoint/2010/main" val="342011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a:solidFill>
                  <a:srgbClr val="000000"/>
                </a:solidFill>
                <a:latin typeface="Arial" panose="020B0604020202020204" pitchFamily="34" charset="0"/>
              </a:rPr>
              <a:t> </a:t>
            </a:r>
            <a:r>
              <a:rPr lang="en-US" altLang="it-IT" sz="3300">
                <a:solidFill>
                  <a:srgbClr val="3380E6"/>
                </a:solidFill>
                <a:latin typeface="Arial" panose="020B0604020202020204" pitchFamily="34" charset="0"/>
              </a:rPr>
              <a:t>Esercizi</a:t>
            </a:r>
          </a:p>
        </p:txBody>
      </p:sp>
      <p:sp>
        <p:nvSpPr>
          <p:cNvPr id="7171"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998538"/>
            <a:ext cx="8229600" cy="5457989"/>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startAt="4"/>
              <a:defRPr/>
            </a:pPr>
            <a:r>
              <a:rPr lang="it-IT" sz="2000" dirty="0">
                <a:latin typeface="Times New Roman" panose="02020603050405020304" pitchFamily="18" charset="0"/>
                <a:ea typeface="Noto Sans CJK SC Regular" pitchFamily="2"/>
                <a:cs typeface="Times New Roman" panose="02020603050405020304" pitchFamily="18" charset="0"/>
              </a:rPr>
              <a:t>Scrivere una funzione che dati in input un array di interi e la lunghezza dell’array, restituisca 1 se l’array è ordinato e 0 altrimenti. Testare la funzione nel </a:t>
            </a:r>
            <a:r>
              <a:rPr lang="it-IT" sz="2000" dirty="0" err="1">
                <a:latin typeface="Times New Roman" panose="02020603050405020304" pitchFamily="18" charset="0"/>
                <a:ea typeface="Noto Sans CJK SC Regular" pitchFamily="2"/>
                <a:cs typeface="Times New Roman" panose="02020603050405020304" pitchFamily="18" charset="0"/>
              </a:rPr>
              <a:t>main</a:t>
            </a:r>
            <a:r>
              <a:rPr lang="it-IT" sz="2000" dirty="0">
                <a:latin typeface="Times New Roman" panose="02020603050405020304" pitchFamily="18" charset="0"/>
                <a:ea typeface="Noto Sans CJK SC Regular" pitchFamily="2"/>
                <a:cs typeface="Times New Roman" panose="02020603050405020304" pitchFamily="18" charset="0"/>
              </a:rPr>
              <a:t> tramite dati inseriti da tastiera. Implementare una versione ricorsiva della funzione precedente che prenda in input come parametro addizionale un indice dell’array ed esamini il </a:t>
            </a:r>
            <a:r>
              <a:rPr lang="it-IT" sz="2000" dirty="0" err="1">
                <a:latin typeface="Times New Roman" panose="02020603050405020304" pitchFamily="18" charset="0"/>
                <a:ea typeface="Noto Sans CJK SC Regular" pitchFamily="2"/>
                <a:cs typeface="Times New Roman" panose="02020603050405020304" pitchFamily="18" charset="0"/>
              </a:rPr>
              <a:t>sottoarray</a:t>
            </a:r>
            <a:r>
              <a:rPr lang="it-IT" sz="2000" dirty="0">
                <a:latin typeface="Times New Roman" panose="02020603050405020304" pitchFamily="18" charset="0"/>
                <a:ea typeface="Noto Sans CJK SC Regular" pitchFamily="2"/>
                <a:cs typeface="Times New Roman" panose="02020603050405020304" pitchFamily="18" charset="0"/>
              </a:rPr>
              <a:t> a partire dall’indice dato fino alla fine dell’array.</a:t>
            </a:r>
            <a:endParaRPr lang="en-US" sz="20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4"/>
              <a:defRPr/>
            </a:pPr>
            <a:endParaRPr lang="en-US" sz="20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4"/>
              <a:defRPr/>
            </a:pPr>
            <a:r>
              <a:rPr lang="it-IT" sz="2000" b="1" dirty="0">
                <a:latin typeface="Times New Roman" panose="02020603050405020304" pitchFamily="18" charset="0"/>
                <a:ea typeface="Noto Sans CJK SC Regular" pitchFamily="2"/>
                <a:cs typeface="Times New Roman" panose="02020603050405020304" pitchFamily="18" charset="0"/>
              </a:rPr>
              <a:t>Operazione di </a:t>
            </a:r>
            <a:r>
              <a:rPr lang="it-IT" sz="2000" b="1" dirty="0" err="1">
                <a:latin typeface="Times New Roman" panose="02020603050405020304" pitchFamily="18" charset="0"/>
                <a:ea typeface="Noto Sans CJK SC Regular" pitchFamily="2"/>
                <a:cs typeface="Times New Roman" panose="02020603050405020304" pitchFamily="18" charset="0"/>
              </a:rPr>
              <a:t>shift</a:t>
            </a:r>
            <a:r>
              <a:rPr lang="it-IT" sz="2000" b="1" dirty="0">
                <a:latin typeface="Times New Roman" panose="02020603050405020304" pitchFamily="18" charset="0"/>
                <a:ea typeface="Noto Sans CJK SC Regular" pitchFamily="2"/>
                <a:cs typeface="Times New Roman" panose="02020603050405020304" pitchFamily="18" charset="0"/>
              </a:rPr>
              <a:t> di un vettore</a:t>
            </a:r>
            <a:r>
              <a:rPr lang="it-IT" sz="2000" dirty="0">
                <a:latin typeface="Times New Roman" panose="02020603050405020304" pitchFamily="18" charset="0"/>
                <a:ea typeface="Noto Sans CJK SC Regular" pitchFamily="2"/>
                <a:cs typeface="Times New Roman" panose="02020603050405020304" pitchFamily="18" charset="0"/>
              </a:rPr>
              <a:t>. Scrivere una funzione che dati in input un array di interi e la sua lunghezza esegua uno spostamento (</a:t>
            </a:r>
            <a:r>
              <a:rPr lang="it-IT" sz="2000" dirty="0" err="1">
                <a:latin typeface="Times New Roman" panose="02020603050405020304" pitchFamily="18" charset="0"/>
                <a:ea typeface="Noto Sans CJK SC Regular" pitchFamily="2"/>
                <a:cs typeface="Times New Roman" panose="02020603050405020304" pitchFamily="18" charset="0"/>
              </a:rPr>
              <a:t>shift</a:t>
            </a:r>
            <a:r>
              <a:rPr lang="it-IT" sz="2000" dirty="0">
                <a:latin typeface="Times New Roman" panose="02020603050405020304" pitchFamily="18" charset="0"/>
                <a:ea typeface="Noto Sans CJK SC Regular" pitchFamily="2"/>
                <a:cs typeface="Times New Roman" panose="02020603050405020304" pitchFamily="18" charset="0"/>
              </a:rPr>
              <a:t>) a sinistra di una posizione dell’array:  ogni non-ultimo elemento deve assumere il valore originario dell’elemento successivo, mentre l’ultimo elemento deve essere 0.  Ad esempio, lo </a:t>
            </a:r>
            <a:r>
              <a:rPr lang="it-IT" sz="2000" dirty="0" err="1">
                <a:latin typeface="Times New Roman" panose="02020603050405020304" pitchFamily="18" charset="0"/>
                <a:ea typeface="Noto Sans CJK SC Regular" pitchFamily="2"/>
                <a:cs typeface="Times New Roman" panose="02020603050405020304" pitchFamily="18" charset="0"/>
              </a:rPr>
              <a:t>shift</a:t>
            </a:r>
            <a:r>
              <a:rPr lang="it-IT" sz="2000" dirty="0">
                <a:latin typeface="Times New Roman" panose="02020603050405020304" pitchFamily="18" charset="0"/>
                <a:ea typeface="Noto Sans CJK SC Regular" pitchFamily="2"/>
                <a:cs typeface="Times New Roman" panose="02020603050405020304" pitchFamily="18" charset="0"/>
              </a:rPr>
              <a:t> a sinistra dell’array 1, 3,2,7 di lunghezza 4 è 3,2,7,0.  Scrivere anche una funzione che esegua invece uno </a:t>
            </a:r>
            <a:r>
              <a:rPr lang="it-IT" sz="2000" dirty="0" err="1">
                <a:latin typeface="Times New Roman" panose="02020603050405020304" pitchFamily="18" charset="0"/>
                <a:ea typeface="Noto Sans CJK SC Regular" pitchFamily="2"/>
                <a:cs typeface="Times New Roman" panose="02020603050405020304" pitchFamily="18" charset="0"/>
              </a:rPr>
              <a:t>shift</a:t>
            </a:r>
            <a:r>
              <a:rPr lang="it-IT" sz="2000" dirty="0">
                <a:latin typeface="Times New Roman" panose="02020603050405020304" pitchFamily="18" charset="0"/>
                <a:ea typeface="Noto Sans CJK SC Regular" pitchFamily="2"/>
                <a:cs typeface="Times New Roman" panose="02020603050405020304" pitchFamily="18" charset="0"/>
              </a:rPr>
              <a:t> a destra (il primo elemento sarà zero). Testare le due funzioni nel </a:t>
            </a:r>
            <a:r>
              <a:rPr lang="it-IT" sz="2000" dirty="0" err="1">
                <a:latin typeface="Times New Roman" panose="02020603050405020304" pitchFamily="18" charset="0"/>
                <a:ea typeface="Noto Sans CJK SC Regular" pitchFamily="2"/>
                <a:cs typeface="Times New Roman" panose="02020603050405020304" pitchFamily="18" charset="0"/>
              </a:rPr>
              <a:t>main</a:t>
            </a:r>
            <a:r>
              <a:rPr lang="it-IT" sz="2000" dirty="0">
                <a:latin typeface="Times New Roman" panose="02020603050405020304" pitchFamily="18" charset="0"/>
                <a:ea typeface="Noto Sans CJK SC Regular" pitchFamily="2"/>
                <a:cs typeface="Times New Roman" panose="02020603050405020304" pitchFamily="18" charset="0"/>
              </a:rPr>
              <a:t> con dati ricevuti da tastiera.</a:t>
            </a:r>
          </a:p>
          <a:p>
            <a:pPr marL="457200" indent="-457200">
              <a:spcBef>
                <a:spcPts val="0"/>
              </a:spcBef>
              <a:spcAft>
                <a:spcPts val="0"/>
              </a:spcAft>
              <a:buFont typeface="+mj-lt"/>
              <a:buAutoNum type="arabicPeriod" startAt="4"/>
              <a:defRPr/>
            </a:pPr>
            <a:endParaRPr lang="it-IT" sz="20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a:solidFill>
                  <a:srgbClr val="000000"/>
                </a:solidFill>
                <a:latin typeface="Arial" panose="020B0604020202020204" pitchFamily="34" charset="0"/>
              </a:rPr>
              <a:t> </a:t>
            </a:r>
            <a:r>
              <a:rPr lang="en-US" altLang="it-IT" sz="3300">
                <a:solidFill>
                  <a:srgbClr val="3380E6"/>
                </a:solidFill>
                <a:latin typeface="Arial" panose="020B0604020202020204" pitchFamily="34" charset="0"/>
              </a:rPr>
              <a:t>Esercizi</a:t>
            </a:r>
          </a:p>
        </p:txBody>
      </p:sp>
      <p:sp>
        <p:nvSpPr>
          <p:cNvPr id="7171"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998538"/>
            <a:ext cx="8229600" cy="5163101"/>
          </a:xfrm>
          <a:prstGeom prst="rect">
            <a:avLst/>
          </a:prstGeom>
          <a:noFill/>
          <a:ln>
            <a:noFill/>
          </a:ln>
        </p:spPr>
        <p:txBody>
          <a:bodyPr lIns="90000" tIns="45000" rIns="90000" bIns="45000" compatLnSpc="0">
            <a:spAutoFit/>
          </a:bodyPr>
          <a:lstStyle/>
          <a:p>
            <a:pPr marL="457200" indent="-457200">
              <a:spcBef>
                <a:spcPts val="0"/>
              </a:spcBef>
              <a:spcAft>
                <a:spcPts val="0"/>
              </a:spcAft>
              <a:buFont typeface="+mj-lt"/>
              <a:buAutoNum type="arabicPeriod" startAt="6"/>
              <a:defRPr/>
            </a:pPr>
            <a:r>
              <a:rPr lang="it-IT" sz="2000" dirty="0">
                <a:latin typeface="Times New Roman" panose="02020603050405020304" pitchFamily="18" charset="0"/>
                <a:ea typeface="Noto Sans CJK SC Regular" pitchFamily="2"/>
                <a:cs typeface="Times New Roman" panose="02020603050405020304" pitchFamily="18" charset="0"/>
              </a:rPr>
              <a:t>Scrivere una funzione che dati in input un array di interi e la lunghezza dell’array, stampi a video per ogni numero intero presente nell’array il numero di occorrenze di tale numero nell’array. Ad esempio, nell’array 2,3,4,2 il numero 2 occorre 2 volte, mentre 3 e 4 occorrono 1 sola volta. Testare la funzione nel </a:t>
            </a:r>
            <a:r>
              <a:rPr lang="it-IT" sz="2000" dirty="0" err="1">
                <a:latin typeface="Times New Roman" panose="02020603050405020304" pitchFamily="18" charset="0"/>
                <a:ea typeface="Noto Sans CJK SC Regular" pitchFamily="2"/>
                <a:cs typeface="Times New Roman" panose="02020603050405020304" pitchFamily="18" charset="0"/>
              </a:rPr>
              <a:t>main</a:t>
            </a:r>
            <a:r>
              <a:rPr lang="it-IT" sz="2000" dirty="0">
                <a:latin typeface="Times New Roman" panose="02020603050405020304" pitchFamily="18" charset="0"/>
                <a:ea typeface="Noto Sans CJK SC Regular" pitchFamily="2"/>
                <a:cs typeface="Times New Roman" panose="02020603050405020304" pitchFamily="18" charset="0"/>
              </a:rPr>
              <a:t> tramite dati inseriti da tastiera.   </a:t>
            </a:r>
            <a:r>
              <a:rPr lang="it-IT" sz="2000" b="1" dirty="0">
                <a:latin typeface="Times New Roman" panose="02020603050405020304" pitchFamily="18" charset="0"/>
                <a:ea typeface="Noto Sans CJK SC Regular" pitchFamily="2"/>
                <a:cs typeface="Times New Roman" panose="02020603050405020304" pitchFamily="18" charset="0"/>
              </a:rPr>
              <a:t>Suggerimento: </a:t>
            </a:r>
            <a:r>
              <a:rPr lang="it-IT" sz="2000" dirty="0">
                <a:latin typeface="Times New Roman" panose="02020603050405020304" pitchFamily="18" charset="0"/>
                <a:ea typeface="Noto Sans CJK SC Regular" pitchFamily="2"/>
                <a:cs typeface="Times New Roman" panose="02020603050405020304" pitchFamily="18" charset="0"/>
              </a:rPr>
              <a:t>utilizzare un array di supporto per poter tenere traccia dei numeri nel primo per cui sono già state calcolate  (e visualizzate a video) le occorrenze.</a:t>
            </a:r>
          </a:p>
          <a:p>
            <a:pPr>
              <a:spcBef>
                <a:spcPts val="0"/>
              </a:spcBef>
              <a:spcAft>
                <a:spcPts val="0"/>
              </a:spcAft>
              <a:defRPr/>
            </a:pPr>
            <a:endParaRPr lang="en-US" sz="20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 typeface="+mj-lt"/>
              <a:buAutoNum type="arabicPeriod" startAt="7"/>
              <a:defRPr/>
            </a:pPr>
            <a:r>
              <a:rPr lang="it-IT" sz="2000" b="1" dirty="0" err="1">
                <a:latin typeface="Times New Roman" panose="02020603050405020304" pitchFamily="18" charset="0"/>
                <a:ea typeface="Noto Sans CJK SC Regular" pitchFamily="2"/>
                <a:cs typeface="Times New Roman" panose="02020603050405020304" pitchFamily="18" charset="0"/>
              </a:rPr>
              <a:t>Merging</a:t>
            </a:r>
            <a:r>
              <a:rPr lang="it-IT" sz="2000" b="1" dirty="0">
                <a:latin typeface="Times New Roman" panose="02020603050405020304" pitchFamily="18" charset="0"/>
                <a:ea typeface="Noto Sans CJK SC Regular" pitchFamily="2"/>
                <a:cs typeface="Times New Roman" panose="02020603050405020304" pitchFamily="18" charset="0"/>
              </a:rPr>
              <a:t> (fusione) di vettori ordinati</a:t>
            </a:r>
            <a:r>
              <a:rPr lang="it-IT" sz="2000" dirty="0">
                <a:latin typeface="Times New Roman" panose="02020603050405020304" pitchFamily="18" charset="0"/>
                <a:ea typeface="Noto Sans CJK SC Regular" pitchFamily="2"/>
                <a:cs typeface="Times New Roman" panose="02020603050405020304" pitchFamily="18" charset="0"/>
              </a:rPr>
              <a:t>. Scrivere una funzione che prende in input due array di interi insieme alle loro lunghezze, supposti entrambi ordinati per valori crescenti, crei un array di lunghezza pari alla somma delle lunghezze dei due array di input contenente tutti e solo gli elementi dei due array in input ordinati per valori crescenti, e stampi tale array a video. </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420760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Algoritmi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ordinamento</a:t>
            </a:r>
            <a:endParaRPr lang="en-US" altLang="it-IT" sz="3300" dirty="0">
              <a:solidFill>
                <a:srgbClr val="3380E6"/>
              </a:solidFill>
              <a:latin typeface="Arial" panose="020B0604020202020204" pitchFamily="34" charset="0"/>
            </a:endParaRP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1098550"/>
            <a:ext cx="8229600" cy="3630246"/>
          </a:xfrm>
          <a:prstGeom prst="rect">
            <a:avLst/>
          </a:prstGeom>
          <a:noFill/>
          <a:ln>
            <a:noFill/>
          </a:ln>
        </p:spPr>
        <p:txBody>
          <a:bodyPr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Ordinare i dati (e, cioè, mettere i dati in ordine crescente o decrescente, sulla base di una o più chiavi di ordinamento) è una delle più importanti applicazioni di calcolo. Ad esempio, le compagnie telefoniche ordinano gli elenchi dei clienti per cognome, e per ognuno di essi, per nome di battesimo in modo che sia facile trovare i numeri telefonici.  </a:t>
            </a:r>
          </a:p>
          <a:p>
            <a:pPr>
              <a:spcBef>
                <a:spcPts val="0"/>
              </a:spcBef>
              <a:spcAft>
                <a:spcPts val="0"/>
              </a:spcAft>
              <a:defRPr/>
            </a:pPr>
            <a:endParaRPr lang="it-IT"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Qui consideriamo algoritmi di ordinamento ad una sola chiave. Assumeremo per illustrare due algoritmi di ordinamento che i dati siano numeri reali (ogni dato consiste della sola chiave di ordinamento) e considereremo l’ordinamento per valori crescenti.</a:t>
            </a:r>
            <a:endParaRPr lang="it-IT" sz="20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it-IT" sz="20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229059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Ordinamento</a:t>
            </a:r>
            <a:r>
              <a:rPr lang="en-US" altLang="it-IT" sz="3300" dirty="0">
                <a:solidFill>
                  <a:srgbClr val="3380E6"/>
                </a:solidFill>
                <a:latin typeface="Arial" panose="020B0604020202020204" pitchFamily="34" charset="0"/>
              </a:rPr>
              <a:t> per </a:t>
            </a:r>
            <a:r>
              <a:rPr lang="en-US" altLang="it-IT" sz="3300" dirty="0" err="1">
                <a:solidFill>
                  <a:srgbClr val="3380E6"/>
                </a:solidFill>
                <a:latin typeface="Arial" panose="020B0604020202020204" pitchFamily="34" charset="0"/>
              </a:rPr>
              <a:t>selezione</a:t>
            </a:r>
            <a:endParaRPr lang="en-US" altLang="it-IT" sz="3300" dirty="0">
              <a:solidFill>
                <a:srgbClr val="3380E6"/>
              </a:solidFill>
              <a:latin typeface="Arial" panose="020B0604020202020204" pitchFamily="34" charset="0"/>
            </a:endParaRP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1098550"/>
            <a:ext cx="8229600" cy="4957596"/>
          </a:xfrm>
          <a:prstGeom prst="rect">
            <a:avLst/>
          </a:prstGeom>
          <a:noFill/>
          <a:ln>
            <a:noFill/>
          </a:ln>
        </p:spPr>
        <p:txBody>
          <a:bodyPr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L’ordinamento per selezione è un algoritmo di ordinamento semplice ma inefficiente. La prima iterazione dell’algoritmo seleziona l’elemento più piccolo nell’array e lo scambia con il primo elemento. La seconda iterazione seleziona il secondo elemento più piccolo (che è il più piccolo di quelli restanti) e lo scambia con il secondo elemento, e così via. Formalmente, l’algoritmo che chiamiamo </a:t>
            </a:r>
            <a:r>
              <a:rPr lang="it-IT" sz="2200" b="1" dirty="0" err="1">
                <a:latin typeface="Times New Roman" panose="02020603050405020304" pitchFamily="18" charset="0"/>
                <a:ea typeface="Noto Sans CJK SC Regular" pitchFamily="2"/>
                <a:cs typeface="Times New Roman" panose="02020603050405020304" pitchFamily="18" charset="0"/>
              </a:rPr>
              <a:t>SelectionSort</a:t>
            </a:r>
            <a:r>
              <a:rPr lang="it-IT" sz="2200" dirty="0">
                <a:latin typeface="Times New Roman" panose="02020603050405020304" pitchFamily="18" charset="0"/>
                <a:ea typeface="Noto Sans CJK SC Regular" pitchFamily="2"/>
                <a:cs typeface="Times New Roman" panose="02020603050405020304" pitchFamily="18" charset="0"/>
              </a:rPr>
              <a:t> opera come segue:</a:t>
            </a:r>
          </a:p>
          <a:p>
            <a:pPr>
              <a:spcBef>
                <a:spcPts val="0"/>
              </a:spcBef>
              <a:spcAft>
                <a:spcPts val="0"/>
              </a:spcAft>
              <a:defRPr/>
            </a:pPr>
            <a:endParaRPr lang="it-IT" sz="22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200" b="1" dirty="0" err="1">
                <a:latin typeface="Times New Roman" panose="02020603050405020304" pitchFamily="18" charset="0"/>
                <a:ea typeface="Noto Sans CJK SC Regular" pitchFamily="2"/>
                <a:cs typeface="Times New Roman" panose="02020603050405020304" pitchFamily="18" charset="0"/>
              </a:rPr>
              <a:t>SelectionSort</a:t>
            </a:r>
            <a:r>
              <a:rPr lang="it-IT" sz="2200" b="1" dirty="0">
                <a:latin typeface="Times New Roman" panose="02020603050405020304" pitchFamily="18" charset="0"/>
                <a:ea typeface="Noto Sans CJK SC Regular" pitchFamily="2"/>
                <a:cs typeface="Times New Roman" panose="02020603050405020304" pitchFamily="18" charset="0"/>
              </a:rPr>
              <a:t> ( Input: array A di lunghezza N)</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Inizializza i a 0.</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Calcola l’indice </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MIN</a:t>
            </a:r>
            <a:r>
              <a:rPr lang="it-IT" sz="2200" baseline="-25000" dirty="0">
                <a:latin typeface="Times New Roman" panose="02020603050405020304" pitchFamily="18" charset="0"/>
                <a:ea typeface="Noto Sans CJK SC Regular" pitchFamily="2"/>
                <a:cs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dell’elemento minimo del </a:t>
            </a:r>
            <a:r>
              <a:rPr lang="it-IT" sz="2200" dirty="0" err="1">
                <a:latin typeface="Times New Roman" panose="02020603050405020304" pitchFamily="18" charset="0"/>
                <a:ea typeface="Noto Sans CJK SC Regular" pitchFamily="2"/>
                <a:cs typeface="Times New Roman" panose="02020603050405020304" pitchFamily="18" charset="0"/>
              </a:rPr>
              <a:t>sottoarray</a:t>
            </a:r>
            <a:r>
              <a:rPr lang="it-IT" sz="2200" dirty="0">
                <a:latin typeface="Times New Roman" panose="02020603050405020304" pitchFamily="18" charset="0"/>
                <a:ea typeface="Noto Sans CJK SC Regular" pitchFamily="2"/>
                <a:cs typeface="Times New Roman" panose="02020603050405020304" pitchFamily="18" charset="0"/>
              </a:rPr>
              <a:t> di A da i a N-1.</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Scambia gli elementi di indice i e </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MIN</a:t>
            </a:r>
            <a:r>
              <a:rPr lang="it-IT" sz="2200" dirty="0">
                <a:latin typeface="Times New Roman" panose="02020603050405020304" pitchFamily="18" charset="0"/>
                <a:ea typeface="Noto Sans CJK SC Regular" pitchFamily="2"/>
                <a:cs typeface="Times New Roman" panose="02020603050405020304" pitchFamily="18" charset="0"/>
              </a:rPr>
              <a:t>.</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Incrementa i.</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Se i è minore di N-1, torna al passo 2. Altrimenti, termina.  </a:t>
            </a:r>
            <a:endParaRPr lang="it-IT" sz="20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155535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Ordinamento</a:t>
            </a:r>
            <a:r>
              <a:rPr lang="en-US" altLang="it-IT" sz="3300" dirty="0">
                <a:solidFill>
                  <a:srgbClr val="3380E6"/>
                </a:solidFill>
                <a:latin typeface="Arial" panose="020B0604020202020204" pitchFamily="34" charset="0"/>
              </a:rPr>
              <a:t> per </a:t>
            </a:r>
            <a:r>
              <a:rPr lang="en-US" altLang="it-IT" sz="3300" dirty="0" err="1">
                <a:solidFill>
                  <a:srgbClr val="3380E6"/>
                </a:solidFill>
                <a:latin typeface="Arial" panose="020B0604020202020204" pitchFamily="34" charset="0"/>
              </a:rPr>
              <a:t>selezione</a:t>
            </a:r>
            <a:endParaRPr lang="en-US" altLang="it-IT" sz="3300" dirty="0">
              <a:solidFill>
                <a:srgbClr val="3380E6"/>
              </a:solidFill>
              <a:latin typeface="Arial" panose="020B0604020202020204" pitchFamily="34" charset="0"/>
            </a:endParaRP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mc:AlternateContent xmlns:mc="http://schemas.openxmlformats.org/markup-compatibility/2006" xmlns:a14="http://schemas.microsoft.com/office/drawing/2010/main">
        <mc:Choice Requires="a14">
          <p:sp>
            <p:nvSpPr>
              <p:cNvPr id="6" name="CasellaDiTesto 5"/>
              <p:cNvSpPr txBox="1"/>
              <p:nvPr/>
            </p:nvSpPr>
            <p:spPr>
              <a:xfrm>
                <a:off x="304800" y="1098550"/>
                <a:ext cx="8229600" cy="4016954"/>
              </a:xfrm>
              <a:prstGeom prst="rect">
                <a:avLst/>
              </a:prstGeom>
              <a:noFill/>
              <a:ln>
                <a:noFill/>
              </a:ln>
            </p:spPr>
            <p:txBody>
              <a:bodyPr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Il passo 2 dell’algoritmo precedente richiede un ciclo di </a:t>
                </a:r>
                <a:r>
                  <a:rPr lang="it-IT" sz="2200" b="1" dirty="0">
                    <a:latin typeface="Times New Roman" panose="02020603050405020304" pitchFamily="18" charset="0"/>
                    <a:ea typeface="Noto Sans CJK SC Regular" pitchFamily="2"/>
                    <a:cs typeface="Times New Roman" panose="02020603050405020304" pitchFamily="18" charset="0"/>
                  </a:rPr>
                  <a:t>N-i passi</a:t>
                </a:r>
                <a:r>
                  <a:rPr lang="it-IT" sz="2200" dirty="0">
                    <a:latin typeface="Times New Roman" panose="02020603050405020304" pitchFamily="18" charset="0"/>
                    <a:ea typeface="Noto Sans CJK SC Regular" pitchFamily="2"/>
                    <a:cs typeface="Times New Roman" panose="02020603050405020304" pitchFamily="18" charset="0"/>
                  </a:rPr>
                  <a:t>. Il passo 2 viene ripetuto per valori di </a:t>
                </a:r>
                <a:r>
                  <a:rPr lang="it-IT" sz="2200" b="1" dirty="0">
                    <a:latin typeface="Times New Roman" panose="02020603050405020304" pitchFamily="18" charset="0"/>
                    <a:ea typeface="Noto Sans CJK SC Regular" pitchFamily="2"/>
                    <a:cs typeface="Times New Roman" panose="02020603050405020304" pitchFamily="18" charset="0"/>
                  </a:rPr>
                  <a:t>i</a:t>
                </a:r>
                <a:r>
                  <a:rPr lang="it-IT" sz="2200" dirty="0">
                    <a:latin typeface="Times New Roman" panose="02020603050405020304" pitchFamily="18" charset="0"/>
                    <a:ea typeface="Noto Sans CJK SC Regular" pitchFamily="2"/>
                    <a:cs typeface="Times New Roman" panose="02020603050405020304" pitchFamily="18" charset="0"/>
                  </a:rPr>
                  <a:t> che vanno 0 a N-1. Ne consegue che l’algoritmo richiede un numero di operazioni elementari pari a </a:t>
                </a:r>
                <a14:m>
                  <m:oMath xmlns:m="http://schemas.openxmlformats.org/officeDocument/2006/math">
                    <m:nary>
                      <m:naryPr>
                        <m:chr m:val="∑"/>
                        <m:ctrlPr>
                          <a:rPr lang="pt-BR" sz="2200" i="1" smtClean="0">
                            <a:latin typeface="Cambria Math" panose="02040503050406030204" pitchFamily="18" charset="0"/>
                            <a:ea typeface="Noto Sans CJK SC Regular" pitchFamily="2"/>
                            <a:cs typeface="Times New Roman" panose="02020603050405020304" pitchFamily="18" charset="0"/>
                          </a:rPr>
                        </m:ctrlPr>
                      </m:naryPr>
                      <m:sub>
                        <m:r>
                          <a:rPr lang="it-IT" sz="2200" b="0" i="1" smtClean="0">
                            <a:latin typeface="Cambria Math" panose="02040503050406030204" pitchFamily="18" charset="0"/>
                            <a:ea typeface="Noto Sans CJK SC Regular" pitchFamily="2"/>
                            <a:cs typeface="Times New Roman" panose="02020603050405020304" pitchFamily="18" charset="0"/>
                          </a:rPr>
                          <m:t>𝑖</m:t>
                        </m:r>
                        <m:r>
                          <a:rPr lang="pt-BR" sz="2200" i="1" smtClean="0">
                            <a:latin typeface="Cambria Math" panose="02040503050406030204" pitchFamily="18" charset="0"/>
                            <a:ea typeface="Noto Sans CJK SC Regular" pitchFamily="2"/>
                            <a:cs typeface="Times New Roman" panose="02020603050405020304" pitchFamily="18" charset="0"/>
                          </a:rPr>
                          <m:t>=</m:t>
                        </m:r>
                        <m:r>
                          <a:rPr lang="it-IT" sz="2200" b="0" i="1" smtClean="0">
                            <a:latin typeface="Cambria Math" panose="02040503050406030204" pitchFamily="18" charset="0"/>
                            <a:ea typeface="Noto Sans CJK SC Regular" pitchFamily="2"/>
                            <a:cs typeface="Times New Roman" panose="02020603050405020304" pitchFamily="18" charset="0"/>
                          </a:rPr>
                          <m:t>1</m:t>
                        </m:r>
                      </m:sub>
                      <m:sup>
                        <m:r>
                          <a:rPr lang="it-IT" sz="2200" b="0" i="1" smtClean="0">
                            <a:latin typeface="Cambria Math" panose="02040503050406030204" pitchFamily="18" charset="0"/>
                            <a:ea typeface="Noto Sans CJK SC Regular" pitchFamily="2"/>
                            <a:cs typeface="Times New Roman" panose="02020603050405020304" pitchFamily="18" charset="0"/>
                          </a:rPr>
                          <m:t>𝑁</m:t>
                        </m:r>
                      </m:sup>
                      <m:e>
                        <m:r>
                          <a:rPr lang="it-IT" sz="2200" b="0" i="1" smtClean="0">
                            <a:latin typeface="Cambria Math" panose="02040503050406030204" pitchFamily="18" charset="0"/>
                            <a:ea typeface="Noto Sans CJK SC Regular" pitchFamily="2"/>
                            <a:cs typeface="Times New Roman" panose="02020603050405020304" pitchFamily="18" charset="0"/>
                          </a:rPr>
                          <m:t>𝑖</m:t>
                        </m:r>
                        <m:r>
                          <a:rPr lang="it-IT" sz="2200" b="0" i="1" smtClean="0">
                            <a:latin typeface="Cambria Math" panose="02040503050406030204" pitchFamily="18" charset="0"/>
                            <a:ea typeface="Noto Sans CJK SC Regular" pitchFamily="2"/>
                            <a:cs typeface="Times New Roman" panose="02020603050405020304" pitchFamily="18" charset="0"/>
                          </a:rPr>
                          <m:t>=</m:t>
                        </m:r>
                        <m:r>
                          <a:rPr lang="it-IT" sz="2200" b="0" i="1" smtClean="0">
                            <a:latin typeface="Cambria Math" panose="02040503050406030204" pitchFamily="18" charset="0"/>
                            <a:ea typeface="Noto Sans CJK SC Regular" pitchFamily="2"/>
                            <a:cs typeface="Times New Roman" panose="02020603050405020304" pitchFamily="18" charset="0"/>
                          </a:rPr>
                          <m:t>𝑂</m:t>
                        </m:r>
                        <m:r>
                          <a:rPr lang="it-IT" sz="2200" b="0" i="1" smtClean="0">
                            <a:latin typeface="Cambria Math" panose="02040503050406030204" pitchFamily="18" charset="0"/>
                            <a:ea typeface="Noto Sans CJK SC Regular" pitchFamily="2"/>
                            <a:cs typeface="Times New Roman" panose="02020603050405020304" pitchFamily="18" charset="0"/>
                          </a:rPr>
                          <m:t>(</m:t>
                        </m:r>
                        <m:r>
                          <a:rPr lang="it-IT" sz="2200" b="0" i="1" smtClean="0">
                            <a:latin typeface="Cambria Math" panose="02040503050406030204" pitchFamily="18" charset="0"/>
                            <a:ea typeface="Noto Sans CJK SC Regular" pitchFamily="2"/>
                            <a:cs typeface="Times New Roman" panose="02020603050405020304" pitchFamily="18" charset="0"/>
                          </a:rPr>
                          <m:t>𝑁</m:t>
                        </m:r>
                        <m:r>
                          <a:rPr lang="it-IT" sz="2200" b="0" i="1" baseline="30000" smtClean="0">
                            <a:latin typeface="Cambria Math" panose="02040503050406030204" pitchFamily="18" charset="0"/>
                            <a:ea typeface="Noto Sans CJK SC Regular" pitchFamily="2"/>
                            <a:cs typeface="Times New Roman" panose="02020603050405020304" pitchFamily="18" charset="0"/>
                          </a:rPr>
                          <m:t>2</m:t>
                        </m:r>
                        <m:r>
                          <a:rPr lang="it-IT" sz="2200" b="0" i="1" smtClean="0">
                            <a:latin typeface="Cambria Math" panose="02040503050406030204" pitchFamily="18" charset="0"/>
                            <a:ea typeface="Noto Sans CJK SC Regular" pitchFamily="2"/>
                            <a:cs typeface="Times New Roman" panose="02020603050405020304" pitchFamily="18" charset="0"/>
                          </a:rPr>
                          <m:t>)</m:t>
                        </m:r>
                      </m:e>
                    </m:nary>
                  </m:oMath>
                </a14:m>
                <a:r>
                  <a:rPr lang="it-IT" sz="2200" dirty="0">
                    <a:latin typeface="Times New Roman" panose="02020603050405020304" pitchFamily="18" charset="0"/>
                    <a:ea typeface="Noto Sans CJK SC Regular" pitchFamily="2"/>
                    <a:cs typeface="Times New Roman" panose="02020603050405020304" pitchFamily="18" charset="0"/>
                  </a:rPr>
                  <a:t> (quadratico nella lunghezza dell’array).</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r>
                  <a:rPr lang="it-IT" sz="2200" b="1" dirty="0" err="1">
                    <a:latin typeface="Times New Roman" panose="02020603050405020304" pitchFamily="18" charset="0"/>
                    <a:ea typeface="Noto Sans CJK SC Regular" pitchFamily="2"/>
                    <a:cs typeface="Times New Roman" panose="02020603050405020304" pitchFamily="18" charset="0"/>
                  </a:rPr>
                  <a:t>SelectionSortRicorsivo</a:t>
                </a:r>
                <a:r>
                  <a:rPr lang="it-IT" sz="2200" b="1" dirty="0">
                    <a:latin typeface="Times New Roman" panose="02020603050405020304" pitchFamily="18" charset="0"/>
                    <a:ea typeface="Noto Sans CJK SC Regular" pitchFamily="2"/>
                    <a:cs typeface="Times New Roman" panose="02020603050405020304" pitchFamily="18" charset="0"/>
                  </a:rPr>
                  <a:t> ( Input: array A di lunghezza N,  indice i dell’array)</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Se i coincide con N-1, termina //Caso base</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Calcola l’indice </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MIN</a:t>
                </a:r>
                <a:r>
                  <a:rPr lang="it-IT" sz="2200" dirty="0">
                    <a:latin typeface="Times New Roman" panose="02020603050405020304" pitchFamily="18" charset="0"/>
                    <a:ea typeface="Noto Sans CJK SC Regular" pitchFamily="2"/>
                    <a:cs typeface="Times New Roman" panose="02020603050405020304" pitchFamily="18" charset="0"/>
                  </a:rPr>
                  <a:t> dell’elemento minimo del </a:t>
                </a:r>
                <a:r>
                  <a:rPr lang="it-IT" sz="2200" dirty="0" err="1">
                    <a:latin typeface="Times New Roman" panose="02020603050405020304" pitchFamily="18" charset="0"/>
                    <a:ea typeface="Noto Sans CJK SC Regular" pitchFamily="2"/>
                    <a:cs typeface="Times New Roman" panose="02020603050405020304" pitchFamily="18" charset="0"/>
                  </a:rPr>
                  <a:t>sottoarray</a:t>
                </a:r>
                <a:r>
                  <a:rPr lang="it-IT" sz="2200" dirty="0">
                    <a:latin typeface="Times New Roman" panose="02020603050405020304" pitchFamily="18" charset="0"/>
                    <a:ea typeface="Noto Sans CJK SC Regular" pitchFamily="2"/>
                    <a:cs typeface="Times New Roman" panose="02020603050405020304" pitchFamily="18" charset="0"/>
                  </a:rPr>
                  <a:t> di A da i a N-1.</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Scambia gli elementi di indice i e </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MIN</a:t>
                </a:r>
                <a:r>
                  <a:rPr lang="it-IT" sz="2200" dirty="0">
                    <a:latin typeface="Times New Roman" panose="02020603050405020304" pitchFamily="18" charset="0"/>
                    <a:ea typeface="Noto Sans CJK SC Regular" pitchFamily="2"/>
                    <a:cs typeface="Times New Roman" panose="02020603050405020304" pitchFamily="18" charset="0"/>
                  </a:rPr>
                  <a:t>.</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Chiama </a:t>
                </a:r>
                <a:r>
                  <a:rPr lang="it-IT" sz="2200" b="1" dirty="0" err="1">
                    <a:latin typeface="Times New Roman" panose="02020603050405020304" pitchFamily="18" charset="0"/>
                    <a:ea typeface="Noto Sans CJK SC Regular" pitchFamily="2"/>
                    <a:cs typeface="Times New Roman" panose="02020603050405020304" pitchFamily="18" charset="0"/>
                  </a:rPr>
                  <a:t>SelectionSortRicorsivo</a:t>
                </a:r>
                <a:r>
                  <a:rPr lang="it-IT" sz="2200" b="1" dirty="0">
                    <a:latin typeface="Times New Roman" panose="02020603050405020304" pitchFamily="18" charset="0"/>
                    <a:ea typeface="Noto Sans CJK SC Regular" pitchFamily="2"/>
                    <a:cs typeface="Times New Roman" panose="02020603050405020304" pitchFamily="18" charset="0"/>
                  </a:rPr>
                  <a:t>(A,i+1)</a:t>
                </a:r>
                <a:r>
                  <a:rPr lang="it-IT" sz="2200" dirty="0">
                    <a:latin typeface="Times New Roman" panose="02020603050405020304" pitchFamily="18" charset="0"/>
                    <a:ea typeface="Noto Sans CJK SC Regular" pitchFamily="2"/>
                    <a:cs typeface="Times New Roman" panose="02020603050405020304" pitchFamily="18" charset="0"/>
                  </a:rPr>
                  <a:t>//passo ricorsivo. </a:t>
                </a:r>
                <a:endParaRPr lang="it-IT" sz="2000" dirty="0">
                  <a:latin typeface="Times New Roman" panose="02020603050405020304" pitchFamily="18" charset="0"/>
                  <a:ea typeface="Noto Sans CJK SC Regular" pitchFamily="2"/>
                  <a:cs typeface="Times New Roman" panose="02020603050405020304" pitchFamily="18" charset="0"/>
                </a:endParaRPr>
              </a:p>
            </p:txBody>
          </p:sp>
        </mc:Choice>
        <mc:Fallback xmlns="">
          <p:sp>
            <p:nvSpPr>
              <p:cNvPr id="6" name="CasellaDiTesto 5"/>
              <p:cNvSpPr txBox="1">
                <a:spLocks noRot="1" noChangeAspect="1" noMove="1" noResize="1" noEditPoints="1" noAdjustHandles="1" noChangeArrowheads="1" noChangeShapeType="1" noTextEdit="1"/>
              </p:cNvSpPr>
              <p:nvPr/>
            </p:nvSpPr>
            <p:spPr>
              <a:xfrm>
                <a:off x="304800" y="1098550"/>
                <a:ext cx="8229600" cy="4016954"/>
              </a:xfrm>
              <a:prstGeom prst="rect">
                <a:avLst/>
              </a:prstGeom>
              <a:blipFill>
                <a:blip r:embed="rId3"/>
                <a:stretch>
                  <a:fillRect l="-5185" t="-910" b="-2124"/>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143068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2286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Ordinamento</a:t>
            </a:r>
            <a:r>
              <a:rPr lang="en-US" altLang="it-IT" sz="3300" dirty="0">
                <a:solidFill>
                  <a:srgbClr val="3380E6"/>
                </a:solidFill>
                <a:latin typeface="Arial" panose="020B0604020202020204" pitchFamily="34" charset="0"/>
              </a:rPr>
              <a:t> per </a:t>
            </a:r>
            <a:r>
              <a:rPr lang="en-US" altLang="it-IT" sz="3300" dirty="0" err="1">
                <a:solidFill>
                  <a:srgbClr val="3380E6"/>
                </a:solidFill>
                <a:latin typeface="Arial" panose="020B0604020202020204" pitchFamily="34" charset="0"/>
              </a:rPr>
              <a:t>fusione</a:t>
            </a:r>
            <a:r>
              <a:rPr lang="en-US" altLang="it-IT" sz="3300" dirty="0">
                <a:solidFill>
                  <a:srgbClr val="3380E6"/>
                </a:solidFill>
                <a:latin typeface="Arial" panose="020B0604020202020204" pitchFamily="34" charset="0"/>
              </a:rPr>
              <a:t> (merging sort) (1/3)</a:t>
            </a: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1098550"/>
            <a:ext cx="8229600" cy="3659805"/>
          </a:xfrm>
          <a:prstGeom prst="rect">
            <a:avLst/>
          </a:prstGeom>
          <a:noFill/>
          <a:ln>
            <a:noFill/>
          </a:ln>
        </p:spPr>
        <p:txBody>
          <a:bodyPr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L’ordinamento per fusione è un algoritmo di ordinamento efficiente ma concettualmente più complesso dell’ordinamento per selezione. La formulazione ricorsiva dell’algoritmo è alquanto naturale. Se l’array di input ha lunghezza 1 (caso base), allora l’algoritmo termina subito (l’array è già ordinato). Altrimenti, l’algoritmo suddivide l’array in due </a:t>
            </a:r>
            <a:r>
              <a:rPr lang="it-IT" sz="2200" dirty="0" err="1">
                <a:latin typeface="Times New Roman" panose="02020603050405020304" pitchFamily="18" charset="0"/>
                <a:ea typeface="Noto Sans CJK SC Regular" pitchFamily="2"/>
                <a:cs typeface="Times New Roman" panose="02020603050405020304" pitchFamily="18" charset="0"/>
              </a:rPr>
              <a:t>sottoarray</a:t>
            </a:r>
            <a:r>
              <a:rPr lang="it-IT" sz="2200" dirty="0">
                <a:latin typeface="Times New Roman" panose="02020603050405020304" pitchFamily="18" charset="0"/>
                <a:ea typeface="Noto Sans CJK SC Regular" pitchFamily="2"/>
                <a:cs typeface="Times New Roman" panose="02020603050405020304" pitchFamily="18" charset="0"/>
              </a:rPr>
              <a:t> della stessa lunghezza, ordinando ognuno di essi ricorsivamente. I due </a:t>
            </a:r>
            <a:r>
              <a:rPr lang="it-IT" sz="2200" dirty="0" err="1">
                <a:latin typeface="Times New Roman" panose="02020603050405020304" pitchFamily="18" charset="0"/>
                <a:ea typeface="Noto Sans CJK SC Regular" pitchFamily="2"/>
                <a:cs typeface="Times New Roman" panose="02020603050405020304" pitchFamily="18" charset="0"/>
              </a:rPr>
              <a:t>sottoarray</a:t>
            </a:r>
            <a:r>
              <a:rPr lang="it-IT" sz="2200" dirty="0">
                <a:latin typeface="Times New Roman" panose="02020603050405020304" pitchFamily="18" charset="0"/>
                <a:ea typeface="Noto Sans CJK SC Regular" pitchFamily="2"/>
                <a:cs typeface="Times New Roman" panose="02020603050405020304" pitchFamily="18" charset="0"/>
              </a:rPr>
              <a:t> ordinati vengono combinati (fusi) per produrre un array totalmente ordinato (utilizzando lo stesso algoritmo per risolvere l’Esercizio 7). Con un numero dispari di elementi,</a:t>
            </a:r>
          </a:p>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l’algoritmo crea i due </a:t>
            </a:r>
            <a:r>
              <a:rPr lang="it-IT" sz="2200" dirty="0" err="1">
                <a:latin typeface="Times New Roman" panose="02020603050405020304" pitchFamily="18" charset="0"/>
                <a:ea typeface="Noto Sans CJK SC Regular" pitchFamily="2"/>
                <a:cs typeface="Times New Roman" panose="02020603050405020304" pitchFamily="18" charset="0"/>
              </a:rPr>
              <a:t>sottoarray</a:t>
            </a:r>
            <a:r>
              <a:rPr lang="it-IT" sz="2200" dirty="0">
                <a:latin typeface="Times New Roman" panose="02020603050405020304" pitchFamily="18" charset="0"/>
                <a:ea typeface="Noto Sans CJK SC Regular" pitchFamily="2"/>
                <a:cs typeface="Times New Roman" panose="02020603050405020304" pitchFamily="18" charset="0"/>
              </a:rPr>
              <a:t>, di cui uno con un elemento in più dell’altro.</a:t>
            </a:r>
            <a:endParaRPr lang="it-IT" sz="20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295306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457200" y="357188"/>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Ordinamento</a:t>
            </a:r>
            <a:r>
              <a:rPr lang="en-US" altLang="it-IT" sz="3300" dirty="0">
                <a:solidFill>
                  <a:srgbClr val="3380E6"/>
                </a:solidFill>
                <a:latin typeface="Arial" panose="020B0604020202020204" pitchFamily="34" charset="0"/>
              </a:rPr>
              <a:t> per </a:t>
            </a:r>
            <a:r>
              <a:rPr lang="en-US" altLang="it-IT" sz="3300" dirty="0" err="1">
                <a:solidFill>
                  <a:srgbClr val="3380E6"/>
                </a:solidFill>
                <a:latin typeface="Arial" panose="020B0604020202020204" pitchFamily="34" charset="0"/>
              </a:rPr>
              <a:t>fusione</a:t>
            </a:r>
            <a:r>
              <a:rPr lang="en-US" altLang="it-IT" sz="3300" dirty="0">
                <a:solidFill>
                  <a:srgbClr val="3380E6"/>
                </a:solidFill>
                <a:latin typeface="Arial" panose="020B0604020202020204" pitchFamily="34" charset="0"/>
              </a:rPr>
              <a:t> (merging sort) (2/3)</a:t>
            </a:r>
          </a:p>
        </p:txBody>
      </p:sp>
      <p:sp>
        <p:nvSpPr>
          <p:cNvPr id="5123"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7" name="CasellaDiTesto 6"/>
          <p:cNvSpPr txBox="1"/>
          <p:nvPr/>
        </p:nvSpPr>
        <p:spPr>
          <a:xfrm>
            <a:off x="304800" y="1098550"/>
            <a:ext cx="8382000" cy="4455792"/>
          </a:xfrm>
          <a:prstGeom prst="rect">
            <a:avLst/>
          </a:prstGeom>
          <a:noFill/>
          <a:ln>
            <a:noFill/>
          </a:ln>
        </p:spPr>
        <p:txBody>
          <a:bodyPr wrap="square" lIns="90000" tIns="45000" rIns="90000" bIns="45000" compatLnSpc="0">
            <a:spAutoFit/>
          </a:bodyPr>
          <a:lstStyle/>
          <a:p>
            <a:pPr>
              <a:spcBef>
                <a:spcPts val="0"/>
              </a:spcBef>
              <a:spcAft>
                <a:spcPts val="0"/>
              </a:spcAft>
              <a:defRPr/>
            </a:pPr>
            <a:r>
              <a:rPr lang="it-IT" sz="2200" dirty="0">
                <a:latin typeface="Times New Roman" panose="02020603050405020304" pitchFamily="18" charset="0"/>
                <a:ea typeface="Noto Sans CJK SC Regular" pitchFamily="2"/>
                <a:cs typeface="Times New Roman" panose="02020603050405020304" pitchFamily="18" charset="0"/>
              </a:rPr>
              <a:t> </a:t>
            </a:r>
            <a:r>
              <a:rPr lang="it-IT" sz="2200" b="1" dirty="0" err="1">
                <a:latin typeface="Times New Roman" panose="02020603050405020304" pitchFamily="18" charset="0"/>
                <a:ea typeface="Noto Sans CJK SC Regular" pitchFamily="2"/>
                <a:cs typeface="Times New Roman" panose="02020603050405020304" pitchFamily="18" charset="0"/>
              </a:rPr>
              <a:t>MergingSortRicorsivo</a:t>
            </a:r>
            <a:r>
              <a:rPr lang="it-IT" sz="2200" b="1" dirty="0">
                <a:latin typeface="Times New Roman" panose="02020603050405020304" pitchFamily="18" charset="0"/>
                <a:ea typeface="Noto Sans CJK SC Regular" pitchFamily="2"/>
                <a:cs typeface="Times New Roman" panose="02020603050405020304" pitchFamily="18" charset="0"/>
              </a:rPr>
              <a:t> ( Input: array A,  indici i</a:t>
            </a:r>
            <a:r>
              <a:rPr lang="it-IT" sz="2200" b="1" baseline="-25000" dirty="0">
                <a:latin typeface="Times New Roman" panose="02020603050405020304" pitchFamily="18" charset="0"/>
                <a:ea typeface="Noto Sans CJK SC Regular" pitchFamily="2"/>
                <a:cs typeface="Times New Roman" panose="02020603050405020304" pitchFamily="18" charset="0"/>
              </a:rPr>
              <a:t>LEFT </a:t>
            </a:r>
            <a:r>
              <a:rPr lang="it-IT" sz="2200" b="1" dirty="0">
                <a:latin typeface="Times New Roman" panose="02020603050405020304" pitchFamily="18" charset="0"/>
                <a:ea typeface="Noto Sans CJK SC Regular" pitchFamily="2"/>
                <a:cs typeface="Times New Roman" panose="02020603050405020304" pitchFamily="18" charset="0"/>
              </a:rPr>
              <a:t> e </a:t>
            </a:r>
            <a:r>
              <a:rPr lang="it-IT" sz="2200" b="1" dirty="0" err="1">
                <a:latin typeface="Times New Roman" panose="02020603050405020304" pitchFamily="18" charset="0"/>
                <a:ea typeface="Noto Sans CJK SC Regular" pitchFamily="2"/>
                <a:cs typeface="Times New Roman" panose="02020603050405020304" pitchFamily="18" charset="0"/>
              </a:rPr>
              <a:t>i</a:t>
            </a:r>
            <a:r>
              <a:rPr lang="it-IT" sz="2200" b="1" baseline="-25000" dirty="0" err="1">
                <a:latin typeface="Times New Roman" panose="02020603050405020304" pitchFamily="18" charset="0"/>
                <a:ea typeface="Noto Sans CJK SC Regular" pitchFamily="2"/>
                <a:cs typeface="Times New Roman" panose="02020603050405020304" pitchFamily="18" charset="0"/>
              </a:rPr>
              <a:t>RIGHT</a:t>
            </a:r>
            <a:r>
              <a:rPr lang="it-IT" sz="2200" b="1" dirty="0">
                <a:latin typeface="Times New Roman" panose="02020603050405020304" pitchFamily="18" charset="0"/>
                <a:ea typeface="Noto Sans CJK SC Regular" pitchFamily="2"/>
                <a:cs typeface="Times New Roman" panose="02020603050405020304" pitchFamily="18" charset="0"/>
              </a:rPr>
              <a:t> del sotto-array)</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Se i</a:t>
            </a:r>
            <a:r>
              <a:rPr lang="it-IT" sz="2200" baseline="-25000" dirty="0">
                <a:latin typeface="Times New Roman" panose="02020603050405020304" pitchFamily="18" charset="0"/>
                <a:ea typeface="Noto Sans CJK SC Regular" pitchFamily="2"/>
                <a:cs typeface="Times New Roman" panose="02020603050405020304" pitchFamily="18" charset="0"/>
              </a:rPr>
              <a:t>LEFT </a:t>
            </a:r>
            <a:r>
              <a:rPr lang="it-IT" sz="2200" dirty="0">
                <a:latin typeface="Times New Roman" panose="02020603050405020304" pitchFamily="18" charset="0"/>
                <a:ea typeface="Noto Sans CJK SC Regular" pitchFamily="2"/>
                <a:cs typeface="Times New Roman" panose="02020603050405020304" pitchFamily="18" charset="0"/>
              </a:rPr>
              <a:t> e </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RIGHT</a:t>
            </a:r>
            <a:r>
              <a:rPr lang="it-IT" sz="2200" baseline="-25000" dirty="0">
                <a:latin typeface="Times New Roman" panose="02020603050405020304" pitchFamily="18" charset="0"/>
                <a:ea typeface="Noto Sans CJK SC Regular" pitchFamily="2"/>
                <a:cs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coincidono termina //Caso base</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Sia </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MIDDLE</a:t>
            </a:r>
            <a:r>
              <a:rPr lang="it-IT" sz="2200" baseline="-25000" dirty="0">
                <a:latin typeface="Times New Roman" panose="02020603050405020304" pitchFamily="18" charset="0"/>
                <a:ea typeface="Noto Sans CJK SC Regular" pitchFamily="2"/>
                <a:cs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dato da i</a:t>
            </a:r>
            <a:r>
              <a:rPr lang="it-IT" sz="2200" baseline="-25000" dirty="0">
                <a:latin typeface="Times New Roman" panose="02020603050405020304" pitchFamily="18" charset="0"/>
                <a:ea typeface="Noto Sans CJK SC Regular" pitchFamily="2"/>
                <a:cs typeface="Times New Roman" panose="02020603050405020304" pitchFamily="18" charset="0"/>
              </a:rPr>
              <a:t>LEFT </a:t>
            </a:r>
            <a:r>
              <a:rPr lang="it-IT" sz="2200" dirty="0">
                <a:latin typeface="Times New Roman" panose="02020603050405020304" pitchFamily="18" charset="0"/>
                <a:ea typeface="Noto Sans CJK SC Regular" pitchFamily="2"/>
                <a:cs typeface="Times New Roman" panose="02020603050405020304" pitchFamily="18" charset="0"/>
              </a:rPr>
              <a:t>+(</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RIGHT</a:t>
            </a:r>
            <a:r>
              <a:rPr lang="it-IT" sz="2200" dirty="0">
                <a:latin typeface="Times New Roman" panose="02020603050405020304" pitchFamily="18" charset="0"/>
                <a:ea typeface="Noto Sans CJK SC Regular" pitchFamily="2"/>
                <a:cs typeface="Times New Roman" panose="02020603050405020304" pitchFamily="18" charset="0"/>
              </a:rPr>
              <a:t>  - i</a:t>
            </a:r>
            <a:r>
              <a:rPr lang="it-IT" sz="2200" baseline="-25000" dirty="0">
                <a:latin typeface="Times New Roman" panose="02020603050405020304" pitchFamily="18" charset="0"/>
                <a:ea typeface="Noto Sans CJK SC Regular" pitchFamily="2"/>
                <a:cs typeface="Times New Roman" panose="02020603050405020304" pitchFamily="18" charset="0"/>
              </a:rPr>
              <a:t>LEFT</a:t>
            </a:r>
            <a:r>
              <a:rPr lang="it-IT" sz="2200" dirty="0">
                <a:latin typeface="Times New Roman" panose="02020603050405020304" pitchFamily="18" charset="0"/>
                <a:ea typeface="Noto Sans CJK SC Regular" pitchFamily="2"/>
                <a:cs typeface="Times New Roman" panose="02020603050405020304" pitchFamily="18" charset="0"/>
              </a:rPr>
              <a:t>)/2  </a:t>
            </a:r>
          </a:p>
          <a:p>
            <a:pPr marL="457200" indent="-457200">
              <a:spcBef>
                <a:spcPts val="0"/>
              </a:spcBef>
              <a:spcAft>
                <a:spcPts val="0"/>
              </a:spcAft>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Chiama </a:t>
            </a:r>
            <a:r>
              <a:rPr lang="it-IT" sz="2200" dirty="0" err="1">
                <a:latin typeface="Times New Roman" panose="02020603050405020304" pitchFamily="18" charset="0"/>
                <a:ea typeface="Noto Sans CJK SC Regular" pitchFamily="2"/>
                <a:cs typeface="Times New Roman" panose="02020603050405020304" pitchFamily="18" charset="0"/>
              </a:rPr>
              <a:t>MergingSortRicorsivo</a:t>
            </a:r>
            <a:r>
              <a:rPr lang="it-IT" sz="2200" dirty="0">
                <a:latin typeface="Times New Roman" panose="02020603050405020304" pitchFamily="18" charset="0"/>
                <a:ea typeface="Noto Sans CJK SC Regular" pitchFamily="2"/>
                <a:cs typeface="Times New Roman" panose="02020603050405020304" pitchFamily="18" charset="0"/>
              </a:rPr>
              <a:t>(A, i</a:t>
            </a:r>
            <a:r>
              <a:rPr lang="it-IT" sz="2200" baseline="-25000" dirty="0">
                <a:latin typeface="Times New Roman" panose="02020603050405020304" pitchFamily="18" charset="0"/>
                <a:ea typeface="Noto Sans CJK SC Regular" pitchFamily="2"/>
                <a:cs typeface="Times New Roman" panose="02020603050405020304" pitchFamily="18" charset="0"/>
              </a:rPr>
              <a:t>LEFT</a:t>
            </a:r>
            <a:r>
              <a:rPr lang="it-IT" sz="2200" dirty="0">
                <a:latin typeface="Times New Roman" panose="02020603050405020304" pitchFamily="18" charset="0"/>
                <a:ea typeface="Noto Sans CJK SC Regular" pitchFamily="2"/>
                <a:cs typeface="Times New Roman" panose="02020603050405020304" pitchFamily="18" charset="0"/>
              </a:rPr>
              <a:t>, </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MIDDLE</a:t>
            </a:r>
            <a:r>
              <a:rPr lang="it-IT" sz="2200" baseline="-25000" dirty="0">
                <a:latin typeface="Times New Roman" panose="02020603050405020304" pitchFamily="18" charset="0"/>
                <a:ea typeface="Noto Sans CJK SC Regular" pitchFamily="2"/>
                <a:cs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 </a:t>
            </a:r>
          </a:p>
          <a:p>
            <a:pPr marL="457200" indent="-457200">
              <a:spcBef>
                <a:spcPts val="0"/>
              </a:spcBef>
              <a:spcAft>
                <a:spcPts val="0"/>
              </a:spcAft>
              <a:buFontTx/>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Chiama </a:t>
            </a:r>
            <a:r>
              <a:rPr lang="it-IT" sz="2200" dirty="0" err="1">
                <a:latin typeface="Times New Roman" panose="02020603050405020304" pitchFamily="18" charset="0"/>
                <a:ea typeface="Noto Sans CJK SC Regular" pitchFamily="2"/>
                <a:cs typeface="Times New Roman" panose="02020603050405020304" pitchFamily="18" charset="0"/>
              </a:rPr>
              <a:t>MergingSortRicorsivo</a:t>
            </a:r>
            <a:r>
              <a:rPr lang="it-IT" sz="2200" dirty="0">
                <a:latin typeface="Times New Roman" panose="02020603050405020304" pitchFamily="18" charset="0"/>
                <a:ea typeface="Noto Sans CJK SC Regular" pitchFamily="2"/>
                <a:cs typeface="Times New Roman" panose="02020603050405020304" pitchFamily="18" charset="0"/>
              </a:rPr>
              <a:t>(A, i</a:t>
            </a:r>
            <a:r>
              <a:rPr lang="it-IT" sz="2200" baseline="-25000" dirty="0">
                <a:latin typeface="Times New Roman" panose="02020603050405020304" pitchFamily="18" charset="0"/>
                <a:ea typeface="Noto Sans CJK SC Regular" pitchFamily="2"/>
                <a:cs typeface="Times New Roman" panose="02020603050405020304" pitchFamily="18" charset="0"/>
              </a:rPr>
              <a:t>MIDDLE</a:t>
            </a:r>
            <a:r>
              <a:rPr lang="it-IT" sz="2200" dirty="0">
                <a:latin typeface="Times New Roman" panose="02020603050405020304" pitchFamily="18" charset="0"/>
                <a:ea typeface="Noto Sans CJK SC Regular" pitchFamily="2"/>
                <a:cs typeface="Times New Roman" panose="02020603050405020304" pitchFamily="18" charset="0"/>
              </a:rPr>
              <a:t>+1, </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RIGHT</a:t>
            </a:r>
            <a:r>
              <a:rPr lang="it-IT" sz="2200" baseline="-25000" dirty="0">
                <a:latin typeface="Times New Roman" panose="02020603050405020304" pitchFamily="18" charset="0"/>
                <a:ea typeface="Noto Sans CJK SC Regular" pitchFamily="2"/>
                <a:cs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 </a:t>
            </a:r>
          </a:p>
          <a:p>
            <a:pPr marL="457200" indent="-457200">
              <a:spcBef>
                <a:spcPts val="0"/>
              </a:spcBef>
              <a:spcAft>
                <a:spcPts val="0"/>
              </a:spcAft>
              <a:buFontTx/>
              <a:buAutoNum type="arabicPeriod"/>
              <a:defRPr/>
            </a:pPr>
            <a:r>
              <a:rPr lang="it-IT" sz="2200" dirty="0">
                <a:latin typeface="Times New Roman" panose="02020603050405020304" pitchFamily="18" charset="0"/>
                <a:ea typeface="Noto Sans CJK SC Regular" pitchFamily="2"/>
                <a:cs typeface="Times New Roman" panose="02020603050405020304" pitchFamily="18" charset="0"/>
              </a:rPr>
              <a:t>Applica l’algoritmo di </a:t>
            </a:r>
            <a:r>
              <a:rPr lang="it-IT" sz="2200" dirty="0" err="1">
                <a:latin typeface="Times New Roman" panose="02020603050405020304" pitchFamily="18" charset="0"/>
                <a:ea typeface="Noto Sans CJK SC Regular" pitchFamily="2"/>
                <a:cs typeface="Times New Roman" panose="02020603050405020304" pitchFamily="18" charset="0"/>
              </a:rPr>
              <a:t>merging</a:t>
            </a:r>
            <a:r>
              <a:rPr lang="it-IT" sz="2200" dirty="0">
                <a:latin typeface="Times New Roman" panose="02020603050405020304" pitchFamily="18" charset="0"/>
                <a:ea typeface="Noto Sans CJK SC Regular" pitchFamily="2"/>
                <a:cs typeface="Times New Roman" panose="02020603050405020304" pitchFamily="18" charset="0"/>
              </a:rPr>
              <a:t> per produrre dai </a:t>
            </a:r>
            <a:r>
              <a:rPr lang="it-IT" sz="2200" dirty="0" err="1">
                <a:latin typeface="Times New Roman" panose="02020603050405020304" pitchFamily="18" charset="0"/>
                <a:ea typeface="Noto Sans CJK SC Regular" pitchFamily="2"/>
                <a:cs typeface="Times New Roman" panose="02020603050405020304" pitchFamily="18" charset="0"/>
              </a:rPr>
              <a:t>sottoarray</a:t>
            </a:r>
            <a:r>
              <a:rPr lang="it-IT" sz="2200" dirty="0">
                <a:latin typeface="Times New Roman" panose="02020603050405020304" pitchFamily="18" charset="0"/>
                <a:ea typeface="Noto Sans CJK SC Regular" pitchFamily="2"/>
                <a:cs typeface="Times New Roman" panose="02020603050405020304" pitchFamily="18" charset="0"/>
              </a:rPr>
              <a:t> ordinati              A[i</a:t>
            </a:r>
            <a:r>
              <a:rPr lang="it-IT" sz="2200" baseline="-25000" dirty="0">
                <a:latin typeface="Times New Roman" panose="02020603050405020304" pitchFamily="18" charset="0"/>
                <a:ea typeface="Noto Sans CJK SC Regular" pitchFamily="2"/>
                <a:cs typeface="Times New Roman" panose="02020603050405020304" pitchFamily="18" charset="0"/>
              </a:rPr>
              <a:t>LEFT</a:t>
            </a:r>
            <a:r>
              <a:rPr lang="it-IT" sz="2200" dirty="0">
                <a:latin typeface="Times New Roman" panose="02020603050405020304" pitchFamily="18" charset="0"/>
                <a:ea typeface="Noto Sans CJK SC Regular" pitchFamily="2"/>
                <a:cs typeface="Times New Roman" panose="02020603050405020304" pitchFamily="18" charset="0"/>
              </a:rPr>
              <a:t>, </a:t>
            </a:r>
            <a:r>
              <a:rPr lang="it-IT" sz="2200" dirty="0" err="1">
                <a:latin typeface="Times New Roman" panose="02020603050405020304" pitchFamily="18" charset="0"/>
                <a:ea typeface="Noto Sans CJK SC Regular" pitchFamily="2"/>
                <a:cs typeface="Times New Roman" panose="02020603050405020304" pitchFamily="18" charset="0"/>
              </a:rPr>
              <a:t>i</a:t>
            </a:r>
            <a:r>
              <a:rPr lang="it-IT" sz="2200" baseline="-25000" dirty="0" err="1">
                <a:latin typeface="Times New Roman" panose="02020603050405020304" pitchFamily="18" charset="0"/>
                <a:ea typeface="Noto Sans CJK SC Regular" pitchFamily="2"/>
                <a:cs typeface="Times New Roman" panose="02020603050405020304" pitchFamily="18" charset="0"/>
              </a:rPr>
              <a:t>MIDDLE</a:t>
            </a:r>
            <a:r>
              <a:rPr lang="it-IT" sz="2200" baseline="-25000" dirty="0">
                <a:latin typeface="Times New Roman" panose="02020603050405020304" pitchFamily="18" charset="0"/>
                <a:ea typeface="Noto Sans CJK SC Regular" pitchFamily="2"/>
                <a:cs typeface="Times New Roman" panose="02020603050405020304" pitchFamily="18" charset="0"/>
              </a:rPr>
              <a:t> </a:t>
            </a:r>
            <a:r>
              <a:rPr lang="it-IT" sz="2200" dirty="0">
                <a:latin typeface="Times New Roman" panose="02020603050405020304" pitchFamily="18" charset="0"/>
                <a:ea typeface="Noto Sans CJK SC Regular" pitchFamily="2"/>
                <a:cs typeface="Times New Roman" panose="02020603050405020304" pitchFamily="18" charset="0"/>
              </a:rPr>
              <a:t>] e </a:t>
            </a:r>
            <a:r>
              <a:rPr lang="it-IT" sz="2000" dirty="0">
                <a:latin typeface="Times New Roman" panose="02020603050405020304" pitchFamily="18" charset="0"/>
                <a:ea typeface="Noto Sans CJK SC Regular" pitchFamily="2"/>
                <a:cs typeface="Times New Roman" panose="02020603050405020304" pitchFamily="18" charset="0"/>
              </a:rPr>
              <a:t>A[i</a:t>
            </a:r>
            <a:r>
              <a:rPr lang="it-IT" sz="2000" baseline="-25000" dirty="0">
                <a:latin typeface="Times New Roman" panose="02020603050405020304" pitchFamily="18" charset="0"/>
                <a:ea typeface="Noto Sans CJK SC Regular" pitchFamily="2"/>
                <a:cs typeface="Times New Roman" panose="02020603050405020304" pitchFamily="18" charset="0"/>
              </a:rPr>
              <a:t>MIDDLE</a:t>
            </a:r>
            <a:r>
              <a:rPr lang="it-IT" sz="2000" dirty="0">
                <a:latin typeface="Times New Roman" panose="02020603050405020304" pitchFamily="18" charset="0"/>
                <a:ea typeface="Noto Sans CJK SC Regular" pitchFamily="2"/>
                <a:cs typeface="Times New Roman" panose="02020603050405020304" pitchFamily="18" charset="0"/>
              </a:rPr>
              <a:t>+1, </a:t>
            </a:r>
            <a:r>
              <a:rPr lang="it-IT" sz="2000" dirty="0" err="1">
                <a:latin typeface="Times New Roman" panose="02020603050405020304" pitchFamily="18" charset="0"/>
                <a:ea typeface="Noto Sans CJK SC Regular" pitchFamily="2"/>
                <a:cs typeface="Times New Roman" panose="02020603050405020304" pitchFamily="18" charset="0"/>
              </a:rPr>
              <a:t>i</a:t>
            </a:r>
            <a:r>
              <a:rPr lang="it-IT" sz="2000" baseline="-25000" dirty="0" err="1">
                <a:latin typeface="Times New Roman" panose="02020603050405020304" pitchFamily="18" charset="0"/>
                <a:ea typeface="Noto Sans CJK SC Regular" pitchFamily="2"/>
                <a:cs typeface="Times New Roman" panose="02020603050405020304" pitchFamily="18" charset="0"/>
              </a:rPr>
              <a:t>RIGHT</a:t>
            </a:r>
            <a:r>
              <a:rPr lang="it-IT" sz="2000" baseline="-25000" dirty="0">
                <a:latin typeface="Times New Roman" panose="02020603050405020304" pitchFamily="18" charset="0"/>
                <a:ea typeface="Noto Sans CJK SC Regular" pitchFamily="2"/>
                <a:cs typeface="Times New Roman" panose="02020603050405020304" pitchFamily="18" charset="0"/>
              </a:rPr>
              <a:t> </a:t>
            </a:r>
            <a:r>
              <a:rPr lang="it-IT" sz="2000" dirty="0">
                <a:latin typeface="Times New Roman" panose="02020603050405020304" pitchFamily="18" charset="0"/>
                <a:ea typeface="Noto Sans CJK SC Regular" pitchFamily="2"/>
                <a:cs typeface="Times New Roman" panose="02020603050405020304" pitchFamily="18" charset="0"/>
              </a:rPr>
              <a:t>] un </a:t>
            </a:r>
            <a:r>
              <a:rPr lang="it-IT" sz="2000" dirty="0" err="1">
                <a:latin typeface="Times New Roman" panose="02020603050405020304" pitchFamily="18" charset="0"/>
                <a:ea typeface="Noto Sans CJK SC Regular" pitchFamily="2"/>
                <a:cs typeface="Times New Roman" panose="02020603050405020304" pitchFamily="18" charset="0"/>
              </a:rPr>
              <a:t>sottoarray</a:t>
            </a:r>
            <a:r>
              <a:rPr lang="it-IT" sz="2000" dirty="0">
                <a:latin typeface="Times New Roman" panose="02020603050405020304" pitchFamily="18" charset="0"/>
                <a:ea typeface="Noto Sans CJK SC Regular" pitchFamily="2"/>
                <a:cs typeface="Times New Roman" panose="02020603050405020304" pitchFamily="18" charset="0"/>
              </a:rPr>
              <a:t> complessivo A[i</a:t>
            </a:r>
            <a:r>
              <a:rPr lang="it-IT" sz="2000" baseline="-25000" dirty="0">
                <a:latin typeface="Times New Roman" panose="02020603050405020304" pitchFamily="18" charset="0"/>
                <a:ea typeface="Noto Sans CJK SC Regular" pitchFamily="2"/>
                <a:cs typeface="Times New Roman" panose="02020603050405020304" pitchFamily="18" charset="0"/>
              </a:rPr>
              <a:t>LEFT</a:t>
            </a:r>
            <a:r>
              <a:rPr lang="it-IT" sz="2000" dirty="0">
                <a:latin typeface="Times New Roman" panose="02020603050405020304" pitchFamily="18" charset="0"/>
                <a:ea typeface="Noto Sans CJK SC Regular" pitchFamily="2"/>
                <a:cs typeface="Times New Roman" panose="02020603050405020304" pitchFamily="18" charset="0"/>
              </a:rPr>
              <a:t>, </a:t>
            </a:r>
            <a:r>
              <a:rPr lang="it-IT" sz="2000" dirty="0" err="1">
                <a:latin typeface="Times New Roman" panose="02020603050405020304" pitchFamily="18" charset="0"/>
                <a:ea typeface="Noto Sans CJK SC Regular" pitchFamily="2"/>
                <a:cs typeface="Times New Roman" panose="02020603050405020304" pitchFamily="18" charset="0"/>
              </a:rPr>
              <a:t>i</a:t>
            </a:r>
            <a:r>
              <a:rPr lang="it-IT" sz="2000" baseline="-25000" dirty="0" err="1">
                <a:latin typeface="Times New Roman" panose="02020603050405020304" pitchFamily="18" charset="0"/>
                <a:ea typeface="Noto Sans CJK SC Regular" pitchFamily="2"/>
                <a:cs typeface="Times New Roman" panose="02020603050405020304" pitchFamily="18" charset="0"/>
              </a:rPr>
              <a:t>RIGHT</a:t>
            </a:r>
            <a:r>
              <a:rPr lang="it-IT" sz="2000" baseline="-25000" dirty="0">
                <a:latin typeface="Times New Roman" panose="02020603050405020304" pitchFamily="18" charset="0"/>
                <a:ea typeface="Noto Sans CJK SC Regular" pitchFamily="2"/>
                <a:cs typeface="Times New Roman" panose="02020603050405020304" pitchFamily="18" charset="0"/>
              </a:rPr>
              <a:t> </a:t>
            </a:r>
            <a:r>
              <a:rPr lang="it-IT" sz="2000" dirty="0">
                <a:latin typeface="Times New Roman" panose="02020603050405020304" pitchFamily="18" charset="0"/>
                <a:ea typeface="Noto Sans CJK SC Regular" pitchFamily="2"/>
                <a:cs typeface="Times New Roman" panose="02020603050405020304" pitchFamily="18" charset="0"/>
              </a:rPr>
              <a:t>] ordinato (implementazione dell’esercizio 7 senza utilizzare un array di supporto).</a:t>
            </a:r>
          </a:p>
          <a:p>
            <a:pPr marL="457200" indent="-457200">
              <a:spcBef>
                <a:spcPts val="0"/>
              </a:spcBef>
              <a:spcAft>
                <a:spcPts val="0"/>
              </a:spcAft>
              <a:buFontTx/>
              <a:buAutoNum type="arabicPeriod"/>
              <a:defRPr/>
            </a:pPr>
            <a:endParaRPr lang="it-IT" sz="2000" dirty="0">
              <a:latin typeface="Times New Roman" panose="02020603050405020304" pitchFamily="18" charset="0"/>
              <a:ea typeface="Noto Sans CJK SC Regular" pitchFamily="2"/>
              <a:cs typeface="Times New Roman" panose="02020603050405020304" pitchFamily="18" charset="0"/>
            </a:endParaRPr>
          </a:p>
          <a:p>
            <a:pPr marL="457200" indent="-457200">
              <a:spcBef>
                <a:spcPts val="0"/>
              </a:spcBef>
              <a:spcAft>
                <a:spcPts val="0"/>
              </a:spcAft>
              <a:buFontTx/>
              <a:buAutoNum type="arabicPeriod"/>
              <a:defRPr/>
            </a:pPr>
            <a:endParaRPr lang="it-IT" sz="20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r>
              <a:rPr lang="it-IT" sz="2000" dirty="0">
                <a:latin typeface="Times New Roman" panose="02020603050405020304" pitchFamily="18" charset="0"/>
                <a:ea typeface="Noto Sans CJK SC Regular" pitchFamily="2"/>
                <a:cs typeface="Times New Roman" panose="02020603050405020304" pitchFamily="18" charset="0"/>
              </a:rPr>
              <a:t>Inizialmente, per ordinare l’intero array, viene effettuata la chiamata </a:t>
            </a:r>
          </a:p>
          <a:p>
            <a:pPr>
              <a:spcBef>
                <a:spcPts val="0"/>
              </a:spcBef>
              <a:spcAft>
                <a:spcPts val="0"/>
              </a:spcAft>
              <a:defRPr/>
            </a:pPr>
            <a:r>
              <a:rPr lang="it-IT" sz="2000" dirty="0" err="1">
                <a:latin typeface="Times New Roman" panose="02020603050405020304" pitchFamily="18" charset="0"/>
                <a:ea typeface="Noto Sans CJK SC Regular" pitchFamily="2"/>
                <a:cs typeface="Times New Roman" panose="02020603050405020304" pitchFamily="18" charset="0"/>
              </a:rPr>
              <a:t>MergingSortRicorsivo</a:t>
            </a:r>
            <a:r>
              <a:rPr lang="it-IT" sz="2000" dirty="0">
                <a:latin typeface="Times New Roman" panose="02020603050405020304" pitchFamily="18" charset="0"/>
                <a:ea typeface="Noto Sans CJK SC Regular" pitchFamily="2"/>
                <a:cs typeface="Times New Roman" panose="02020603050405020304" pitchFamily="18" charset="0"/>
              </a:rPr>
              <a:t>(A,0,N-1), dove N è la lunghezza dell’array.</a:t>
            </a:r>
          </a:p>
        </p:txBody>
      </p:sp>
    </p:spTree>
    <p:extLst>
      <p:ext uri="{BB962C8B-B14F-4D97-AF65-F5344CB8AC3E}">
        <p14:creationId xmlns:p14="http://schemas.microsoft.com/office/powerpoint/2010/main" val="9696284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EF27CE9C6CB54FBC532333785CA0B8" ma:contentTypeVersion="2" ma:contentTypeDescription="Create a new document." ma:contentTypeScope="" ma:versionID="97abcc3a8b87a76b996dff83d66fdab4">
  <xsd:schema xmlns:xsd="http://www.w3.org/2001/XMLSchema" xmlns:xs="http://www.w3.org/2001/XMLSchema" xmlns:p="http://schemas.microsoft.com/office/2006/metadata/properties" xmlns:ns2="45de72ef-f428-4943-a1ae-891d86b21460" targetNamespace="http://schemas.microsoft.com/office/2006/metadata/properties" ma:root="true" ma:fieldsID="e35b1ceb170f65c751374f99753a17e7" ns2:_="">
    <xsd:import namespace="45de72ef-f428-4943-a1ae-891d86b21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de72ef-f428-4943-a1ae-891d86b21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C49AC8-58B3-4E67-921B-B70C06E3E076}"/>
</file>

<file path=customXml/itemProps2.xml><?xml version="1.0" encoding="utf-8"?>
<ds:datastoreItem xmlns:ds="http://schemas.openxmlformats.org/officeDocument/2006/customXml" ds:itemID="{774CB53E-0FA8-4B45-945D-0C76E7D2E104}"/>
</file>

<file path=customXml/itemProps3.xml><?xml version="1.0" encoding="utf-8"?>
<ds:datastoreItem xmlns:ds="http://schemas.openxmlformats.org/officeDocument/2006/customXml" ds:itemID="{ACFF9CC8-C9E3-4743-8187-E778D16902CD}"/>
</file>

<file path=docProps/app.xml><?xml version="1.0" encoding="utf-8"?>
<Properties xmlns="http://schemas.openxmlformats.org/officeDocument/2006/extended-properties" xmlns:vt="http://schemas.openxmlformats.org/officeDocument/2006/docPropsVTypes">
  <Template/>
  <TotalTime>110</TotalTime>
  <Words>1213</Words>
  <Application>Microsoft Office PowerPoint</Application>
  <PresentationFormat>Presentazione su schermo (4:3)</PresentationFormat>
  <Paragraphs>83</Paragraphs>
  <Slides>11</Slides>
  <Notes>11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11</vt:i4>
      </vt:variant>
    </vt:vector>
  </HeadingPairs>
  <TitlesOfParts>
    <vt:vector size="18" baseType="lpstr">
      <vt:lpstr>Arial</vt:lpstr>
      <vt:lpstr>Calibri</vt:lpstr>
      <vt:lpstr>Calibri Light</vt:lpstr>
      <vt:lpstr>Cambria Math</vt:lpstr>
      <vt:lpstr>Liberation Serif</vt:lpstr>
      <vt:lpstr>Times New Roman</vt:lpstr>
      <vt:lpstr>Tema di Office</vt:lpstr>
      <vt:lpstr>Lezione 12: Esercizi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the Internet</dc:title>
  <dc:creator>Windows User</dc:creator>
  <cp:lastModifiedBy>Antonio Origlia</cp:lastModifiedBy>
  <cp:revision>408</cp:revision>
  <dcterms:created xsi:type="dcterms:W3CDTF">2011-11-25T19:48:07Z</dcterms:created>
  <dcterms:modified xsi:type="dcterms:W3CDTF">2022-04-22T08:33:32Z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0x0101000BEF27CE9C6CB54FBC532333785CA0B8</vt:lpwstr>
  </property>
</Properties>
</file>