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64"/>
  </p:notesMasterIdLst>
  <p:sldIdLst>
    <p:sldId id="680" r:id="rId2"/>
    <p:sldId id="552" r:id="rId3"/>
    <p:sldId id="624" r:id="rId4"/>
    <p:sldId id="794" r:id="rId5"/>
    <p:sldId id="795" r:id="rId6"/>
    <p:sldId id="735" r:id="rId7"/>
    <p:sldId id="797" r:id="rId8"/>
    <p:sldId id="798" r:id="rId9"/>
    <p:sldId id="796" r:id="rId10"/>
    <p:sldId id="799" r:id="rId11"/>
    <p:sldId id="800" r:id="rId12"/>
    <p:sldId id="801" r:id="rId13"/>
    <p:sldId id="802" r:id="rId14"/>
    <p:sldId id="803" r:id="rId15"/>
    <p:sldId id="804" r:id="rId16"/>
    <p:sldId id="805" r:id="rId17"/>
    <p:sldId id="806" r:id="rId18"/>
    <p:sldId id="807" r:id="rId19"/>
    <p:sldId id="808" r:id="rId20"/>
    <p:sldId id="809" r:id="rId21"/>
    <p:sldId id="810" r:id="rId22"/>
    <p:sldId id="811" r:id="rId23"/>
    <p:sldId id="812" r:id="rId24"/>
    <p:sldId id="813" r:id="rId25"/>
    <p:sldId id="814" r:id="rId26"/>
    <p:sldId id="815" r:id="rId27"/>
    <p:sldId id="816" r:id="rId28"/>
    <p:sldId id="817" r:id="rId29"/>
    <p:sldId id="746" r:id="rId30"/>
    <p:sldId id="818" r:id="rId31"/>
    <p:sldId id="819" r:id="rId32"/>
    <p:sldId id="820" r:id="rId33"/>
    <p:sldId id="821" r:id="rId34"/>
    <p:sldId id="822" r:id="rId35"/>
    <p:sldId id="825" r:id="rId36"/>
    <p:sldId id="826" r:id="rId37"/>
    <p:sldId id="827" r:id="rId38"/>
    <p:sldId id="823" r:id="rId39"/>
    <p:sldId id="824" r:id="rId40"/>
    <p:sldId id="830" r:id="rId41"/>
    <p:sldId id="831" r:id="rId42"/>
    <p:sldId id="832" r:id="rId43"/>
    <p:sldId id="833" r:id="rId44"/>
    <p:sldId id="834" r:id="rId45"/>
    <p:sldId id="835" r:id="rId46"/>
    <p:sldId id="836" r:id="rId47"/>
    <p:sldId id="837" r:id="rId48"/>
    <p:sldId id="838" r:id="rId49"/>
    <p:sldId id="839" r:id="rId50"/>
    <p:sldId id="840" r:id="rId51"/>
    <p:sldId id="828" r:id="rId52"/>
    <p:sldId id="829" r:id="rId53"/>
    <p:sldId id="784" r:id="rId54"/>
    <p:sldId id="785" r:id="rId55"/>
    <p:sldId id="786" r:id="rId56"/>
    <p:sldId id="787" r:id="rId57"/>
    <p:sldId id="788" r:id="rId58"/>
    <p:sldId id="789" r:id="rId59"/>
    <p:sldId id="790" r:id="rId60"/>
    <p:sldId id="793" r:id="rId61"/>
    <p:sldId id="791" r:id="rId62"/>
    <p:sldId id="792" r:id="rId63"/>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a" initials="L" lastIdx="1" clrIdx="0">
    <p:extLst>
      <p:ext uri="{19B8F6BF-5375-455C-9EA6-DF929625EA0E}">
        <p15:presenceInfo xmlns:p15="http://schemas.microsoft.com/office/powerpoint/2012/main" userId="Lau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80E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01" autoAdjust="0"/>
    <p:restoredTop sz="94660"/>
  </p:normalViewPr>
  <p:slideViewPr>
    <p:cSldViewPr>
      <p:cViewPr varScale="1">
        <p:scale>
          <a:sx n="104" d="100"/>
          <a:sy n="104" d="100"/>
        </p:scale>
        <p:origin x="134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Arial" charset="0"/>
              </a:defRPr>
            </a:lvl1pPr>
          </a:lstStyle>
          <a:p>
            <a:pPr>
              <a:defRPr/>
            </a:pPr>
            <a:fld id="{24D43B15-7561-4141-98DB-DFC0F82CA196}" type="datetimeFigureOut">
              <a:rPr lang="en-US"/>
              <a:pPr>
                <a:defRPr/>
              </a:pPr>
              <a:t>5/4/2022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84542C3C-F5BA-4AFC-8EFE-E3367BB52438}" type="slidenum">
              <a:rPr lang="en-US" altLang="it-IT"/>
              <a:pPr>
                <a:defRPr/>
              </a:pPr>
              <a:t>‹N›</a:t>
            </a:fld>
            <a:endParaRPr lang="en-US"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egnaposto numero diapositiva 6">
            <a:extLst>
              <a:ext uri="{FF2B5EF4-FFF2-40B4-BE49-F238E27FC236}">
                <a16:creationId xmlns:a16="http://schemas.microsoft.com/office/drawing/2014/main" id="{42C80DDA-4596-4317-AB2D-8AACA13A19ED}"/>
              </a:ext>
            </a:extLst>
          </p:cNvPr>
          <p:cNvSpPr txBox="1">
            <a:spLocks noChangeArrowheads="1"/>
          </p:cNvSpPr>
          <p:nvPr/>
        </p:nvSpPr>
        <p:spPr bwMode="auto">
          <a:xfrm>
            <a:off x="4278313" y="10156825"/>
            <a:ext cx="3281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fld id="{9780BB1C-34C6-4024-9BF3-588ADC0C2F42}" type="slidenum">
              <a:rPr lang="it-IT" altLang="it-IT" sz="1400">
                <a:solidFill>
                  <a:srgbClr val="000000"/>
                </a:solidFill>
                <a:latin typeface="Liberation Serif"/>
                <a:ea typeface="DejaVu Sans"/>
                <a:cs typeface="DejaVu Sans"/>
              </a:rPr>
              <a:pPr algn="r"/>
              <a:t>1</a:t>
            </a:fld>
            <a:endParaRPr lang="it-IT" altLang="it-IT" sz="1400">
              <a:solidFill>
                <a:srgbClr val="000000"/>
              </a:solidFill>
              <a:latin typeface="Liberation Serif"/>
              <a:ea typeface="DejaVu Sans"/>
              <a:cs typeface="DejaVu Sans"/>
            </a:endParaRPr>
          </a:p>
        </p:txBody>
      </p:sp>
      <p:sp>
        <p:nvSpPr>
          <p:cNvPr id="4099" name="Segnaposto immagine diapositiva 1">
            <a:extLst>
              <a:ext uri="{FF2B5EF4-FFF2-40B4-BE49-F238E27FC236}">
                <a16:creationId xmlns:a16="http://schemas.microsoft.com/office/drawing/2014/main" id="{6FFC8872-F182-41BF-8CB0-B569B59A03B8}"/>
              </a:ext>
            </a:extLst>
          </p:cNvPr>
          <p:cNvSpPr>
            <a:spLocks noGrp="1" noRot="1" noChangeAspect="1" noTextEdit="1"/>
          </p:cNvSpPr>
          <p:nvPr>
            <p:ph type="sldImg"/>
          </p:nvPr>
        </p:nvSpPr>
        <p:spPr bwMode="auto">
          <a:xfrm>
            <a:off x="1108075" y="812800"/>
            <a:ext cx="5343525" cy="4008438"/>
          </a:xfrm>
          <a:solidFill>
            <a:srgbClr val="729FCF"/>
          </a:solidFill>
          <a:ln w="25402">
            <a:solidFill>
              <a:srgbClr val="3465A4"/>
            </a:solidFill>
            <a:miter lim="800000"/>
            <a:headEnd/>
            <a:tailEnd/>
          </a:ln>
        </p:spPr>
      </p:sp>
      <p:sp>
        <p:nvSpPr>
          <p:cNvPr id="4100" name="Segnaposto note 2">
            <a:extLst>
              <a:ext uri="{FF2B5EF4-FFF2-40B4-BE49-F238E27FC236}">
                <a16:creationId xmlns:a16="http://schemas.microsoft.com/office/drawing/2014/main" id="{752CF09C-B843-40D1-9059-870F57CBB7B4}"/>
              </a:ext>
            </a:extLst>
          </p:cNvPr>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3</a:t>
            </a:fld>
            <a:endParaRPr lang="en-US" altLang="it-IT"/>
          </a:p>
        </p:txBody>
      </p:sp>
    </p:spTree>
    <p:extLst>
      <p:ext uri="{BB962C8B-B14F-4D97-AF65-F5344CB8AC3E}">
        <p14:creationId xmlns:p14="http://schemas.microsoft.com/office/powerpoint/2010/main" val="1805067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4</a:t>
            </a:fld>
            <a:endParaRPr lang="en-US" altLang="it-IT"/>
          </a:p>
        </p:txBody>
      </p:sp>
    </p:spTree>
    <p:extLst>
      <p:ext uri="{BB962C8B-B14F-4D97-AF65-F5344CB8AC3E}">
        <p14:creationId xmlns:p14="http://schemas.microsoft.com/office/powerpoint/2010/main" val="2508906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5</a:t>
            </a:fld>
            <a:endParaRPr lang="en-US" altLang="it-IT"/>
          </a:p>
        </p:txBody>
      </p:sp>
    </p:spTree>
    <p:extLst>
      <p:ext uri="{BB962C8B-B14F-4D97-AF65-F5344CB8AC3E}">
        <p14:creationId xmlns:p14="http://schemas.microsoft.com/office/powerpoint/2010/main" val="4173842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43000" y="1122363"/>
            <a:ext cx="6858000" cy="2387600"/>
          </a:xfrm>
        </p:spPr>
        <p:txBody>
          <a:bodyPr anchor="b"/>
          <a:lstStyle>
            <a:lvl1pPr algn="ctr">
              <a:defRPr sz="4500"/>
            </a:lvl1pPr>
          </a:lstStyle>
          <a:p>
            <a:r>
              <a:rPr lang="it-IT"/>
              <a:t>Fare clic per modificare lo stile del titolo</a:t>
            </a:r>
          </a:p>
        </p:txBody>
      </p:sp>
      <p:sp>
        <p:nvSpPr>
          <p:cNvPr id="3" name="Sottotito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lvl1pPr>
              <a:defRPr/>
            </a:lvl1pPr>
          </a:lstStyle>
          <a:p>
            <a:pPr>
              <a:defRPr/>
            </a:pPr>
            <a:fld id="{460E89F2-F524-4C17-B330-E5C1F1AE16DC}" type="datetime1">
              <a:rPr lang="en-US"/>
              <a:pPr>
                <a:defRPr/>
              </a:pPr>
              <a:t>5/4/2022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2649FE95-3661-4E32-9DBD-5B0F3473A069}" type="slidenum">
              <a:rPr lang="en-US" altLang="it-IT"/>
              <a:pPr>
                <a:defRPr/>
              </a:pPr>
              <a:t>‹N›</a:t>
            </a:fld>
            <a:endParaRPr lang="en-US" altLang="it-IT"/>
          </a:p>
        </p:txBody>
      </p:sp>
    </p:spTree>
    <p:extLst>
      <p:ext uri="{BB962C8B-B14F-4D97-AF65-F5344CB8AC3E}">
        <p14:creationId xmlns:p14="http://schemas.microsoft.com/office/powerpoint/2010/main" val="1145496277"/>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0C837524-5FC6-4252-B72F-F1A2B894C000}" type="datetime1">
              <a:rPr lang="en-US"/>
              <a:pPr>
                <a:defRPr/>
              </a:pPr>
              <a:t>5/4/2022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0ED8EC8E-289F-4FCF-B928-7865ED47F94A}" type="slidenum">
              <a:rPr lang="en-US" altLang="it-IT"/>
              <a:pPr>
                <a:defRPr/>
              </a:pPr>
              <a:t>‹N›</a:t>
            </a:fld>
            <a:endParaRPr lang="en-US" altLang="it-IT"/>
          </a:p>
        </p:txBody>
      </p:sp>
    </p:spTree>
    <p:extLst>
      <p:ext uri="{BB962C8B-B14F-4D97-AF65-F5344CB8AC3E}">
        <p14:creationId xmlns:p14="http://schemas.microsoft.com/office/powerpoint/2010/main" val="201771300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43675" y="365125"/>
            <a:ext cx="1971675"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28650" y="365125"/>
            <a:ext cx="5800725"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C6236A95-07F4-4AFA-BBD3-0AAF8487DE7D}" type="datetime1">
              <a:rPr lang="en-US"/>
              <a:pPr>
                <a:defRPr/>
              </a:pPr>
              <a:t>5/4/2022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F354C518-5F56-4323-9950-64E12C19CFDB}" type="slidenum">
              <a:rPr lang="en-US" altLang="it-IT"/>
              <a:pPr>
                <a:defRPr/>
              </a:pPr>
              <a:t>‹N›</a:t>
            </a:fld>
            <a:endParaRPr lang="en-US" altLang="it-IT"/>
          </a:p>
        </p:txBody>
      </p:sp>
    </p:spTree>
    <p:extLst>
      <p:ext uri="{BB962C8B-B14F-4D97-AF65-F5344CB8AC3E}">
        <p14:creationId xmlns:p14="http://schemas.microsoft.com/office/powerpoint/2010/main" val="424152242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B52C49C8-06EB-470E-A2E0-92D95BD7CC7F}" type="datetime1">
              <a:rPr lang="en-US"/>
              <a:pPr>
                <a:defRPr/>
              </a:pPr>
              <a:t>5/4/2022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0BB3AD1A-69FB-40FC-A151-4CDCC68304B0}" type="slidenum">
              <a:rPr lang="en-US" altLang="it-IT"/>
              <a:pPr>
                <a:defRPr/>
              </a:pPr>
              <a:t>‹N›</a:t>
            </a:fld>
            <a:endParaRPr lang="en-US" altLang="it-IT"/>
          </a:p>
        </p:txBody>
      </p:sp>
    </p:spTree>
    <p:extLst>
      <p:ext uri="{BB962C8B-B14F-4D97-AF65-F5344CB8AC3E}">
        <p14:creationId xmlns:p14="http://schemas.microsoft.com/office/powerpoint/2010/main" val="2571850787"/>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9"/>
            <a:ext cx="7886700" cy="2852737"/>
          </a:xfrm>
        </p:spPr>
        <p:txBody>
          <a:bodyPr anchor="b"/>
          <a:lstStyle>
            <a:lvl1pPr>
              <a:defRPr sz="4500"/>
            </a:lvl1pPr>
          </a:lstStyle>
          <a:p>
            <a:r>
              <a:rPr lang="it-IT"/>
              <a:t>Fare clic per modificare lo stile del titolo</a:t>
            </a:r>
          </a:p>
        </p:txBody>
      </p:sp>
      <p:sp>
        <p:nvSpPr>
          <p:cNvPr id="3" name="Segnaposto tes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lvl1pPr>
              <a:defRPr/>
            </a:lvl1pPr>
          </a:lstStyle>
          <a:p>
            <a:pPr>
              <a:defRPr/>
            </a:pPr>
            <a:fld id="{86CF7BEA-B052-4A47-BDC1-443EBDE1E305}" type="datetime1">
              <a:rPr lang="en-US"/>
              <a:pPr>
                <a:defRPr/>
              </a:pPr>
              <a:t>5/4/2022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3FBA7B94-5F68-4FBD-A9EE-EF0F6F9681EA}" type="slidenum">
              <a:rPr lang="en-US" altLang="it-IT"/>
              <a:pPr>
                <a:defRPr/>
              </a:pPr>
              <a:t>‹N›</a:t>
            </a:fld>
            <a:endParaRPr lang="en-US" altLang="it-IT"/>
          </a:p>
        </p:txBody>
      </p:sp>
    </p:spTree>
    <p:extLst>
      <p:ext uri="{BB962C8B-B14F-4D97-AF65-F5344CB8AC3E}">
        <p14:creationId xmlns:p14="http://schemas.microsoft.com/office/powerpoint/2010/main" val="1242120602"/>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28650" y="1825625"/>
            <a:ext cx="38862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29150" y="1825625"/>
            <a:ext cx="38862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3"/>
          <p:cNvSpPr>
            <a:spLocks noGrp="1"/>
          </p:cNvSpPr>
          <p:nvPr>
            <p:ph type="dt" sz="half" idx="10"/>
          </p:nvPr>
        </p:nvSpPr>
        <p:spPr/>
        <p:txBody>
          <a:bodyPr/>
          <a:lstStyle>
            <a:lvl1pPr>
              <a:defRPr/>
            </a:lvl1pPr>
          </a:lstStyle>
          <a:p>
            <a:pPr>
              <a:defRPr/>
            </a:pPr>
            <a:fld id="{9393AA0E-0EB5-48DB-B09B-425DA670DC22}" type="datetime1">
              <a:rPr lang="en-US"/>
              <a:pPr>
                <a:defRPr/>
              </a:pPr>
              <a:t>5/4/2022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31C53E13-BA90-479A-9D85-5120CF664A5E}" type="slidenum">
              <a:rPr lang="en-US" altLang="it-IT"/>
              <a:pPr>
                <a:defRPr/>
              </a:pPr>
              <a:t>‹N›</a:t>
            </a:fld>
            <a:endParaRPr lang="en-US" altLang="it-IT"/>
          </a:p>
        </p:txBody>
      </p:sp>
    </p:spTree>
    <p:extLst>
      <p:ext uri="{BB962C8B-B14F-4D97-AF65-F5344CB8AC3E}">
        <p14:creationId xmlns:p14="http://schemas.microsoft.com/office/powerpoint/2010/main" val="242992817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29841" y="365126"/>
            <a:ext cx="7886700" cy="1325563"/>
          </a:xfrm>
        </p:spPr>
        <p:txBody>
          <a:bodyPr/>
          <a:lstStyle/>
          <a:p>
            <a:r>
              <a:rPr lang="it-IT"/>
              <a:t>Fare clic per modificare lo stile del titolo</a:t>
            </a:r>
          </a:p>
        </p:txBody>
      </p:sp>
      <p:sp>
        <p:nvSpPr>
          <p:cNvPr id="3" name="Segnaposto tes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629842" y="2505075"/>
            <a:ext cx="386834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29150" y="2505075"/>
            <a:ext cx="3887391"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3"/>
          <p:cNvSpPr>
            <a:spLocks noGrp="1"/>
          </p:cNvSpPr>
          <p:nvPr>
            <p:ph type="dt" sz="half" idx="10"/>
          </p:nvPr>
        </p:nvSpPr>
        <p:spPr/>
        <p:txBody>
          <a:bodyPr/>
          <a:lstStyle>
            <a:lvl1pPr>
              <a:defRPr/>
            </a:lvl1pPr>
          </a:lstStyle>
          <a:p>
            <a:pPr>
              <a:defRPr/>
            </a:pPr>
            <a:fld id="{D01C57C9-BED8-4543-BACD-A42B842D7CB0}" type="datetime1">
              <a:rPr lang="en-US"/>
              <a:pPr>
                <a:defRPr/>
              </a:pPr>
              <a:t>5/4/2022</a:t>
            </a:fld>
            <a:endParaRPr lang="en-US"/>
          </a:p>
        </p:txBody>
      </p:sp>
      <p:sp>
        <p:nvSpPr>
          <p:cNvPr id="8"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9" name="Segnaposto numero diapositiva 5"/>
          <p:cNvSpPr>
            <a:spLocks noGrp="1"/>
          </p:cNvSpPr>
          <p:nvPr>
            <p:ph type="sldNum" sz="quarter" idx="12"/>
          </p:nvPr>
        </p:nvSpPr>
        <p:spPr/>
        <p:txBody>
          <a:bodyPr/>
          <a:lstStyle>
            <a:lvl1pPr>
              <a:defRPr/>
            </a:lvl1pPr>
          </a:lstStyle>
          <a:p>
            <a:pPr>
              <a:defRPr/>
            </a:pPr>
            <a:fld id="{038B769E-A968-4A7A-BFEA-1C5B969B9278}" type="slidenum">
              <a:rPr lang="en-US" altLang="it-IT"/>
              <a:pPr>
                <a:defRPr/>
              </a:pPr>
              <a:t>‹N›</a:t>
            </a:fld>
            <a:endParaRPr lang="en-US" altLang="it-IT"/>
          </a:p>
        </p:txBody>
      </p:sp>
    </p:spTree>
    <p:extLst>
      <p:ext uri="{BB962C8B-B14F-4D97-AF65-F5344CB8AC3E}">
        <p14:creationId xmlns:p14="http://schemas.microsoft.com/office/powerpoint/2010/main" val="21409207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3"/>
          <p:cNvSpPr>
            <a:spLocks noGrp="1"/>
          </p:cNvSpPr>
          <p:nvPr>
            <p:ph type="dt" sz="half" idx="10"/>
          </p:nvPr>
        </p:nvSpPr>
        <p:spPr/>
        <p:txBody>
          <a:bodyPr/>
          <a:lstStyle>
            <a:lvl1pPr>
              <a:defRPr/>
            </a:lvl1pPr>
          </a:lstStyle>
          <a:p>
            <a:pPr>
              <a:defRPr/>
            </a:pPr>
            <a:fld id="{C6E5F9A0-0C68-4565-A88E-1D7A739D8DD2}" type="datetime1">
              <a:rPr lang="en-US"/>
              <a:pPr>
                <a:defRPr/>
              </a:pPr>
              <a:t>5/4/2022</a:t>
            </a:fld>
            <a:endParaRPr lang="en-US"/>
          </a:p>
        </p:txBody>
      </p:sp>
      <p:sp>
        <p:nvSpPr>
          <p:cNvPr id="4"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5" name="Segnaposto numero diapositiva 5"/>
          <p:cNvSpPr>
            <a:spLocks noGrp="1"/>
          </p:cNvSpPr>
          <p:nvPr>
            <p:ph type="sldNum" sz="quarter" idx="12"/>
          </p:nvPr>
        </p:nvSpPr>
        <p:spPr/>
        <p:txBody>
          <a:bodyPr/>
          <a:lstStyle>
            <a:lvl1pPr>
              <a:defRPr/>
            </a:lvl1pPr>
          </a:lstStyle>
          <a:p>
            <a:pPr>
              <a:defRPr/>
            </a:pPr>
            <a:fld id="{4C52F9F0-D087-4741-BC8C-53A26FFEFE62}" type="slidenum">
              <a:rPr lang="en-US" altLang="it-IT"/>
              <a:pPr>
                <a:defRPr/>
              </a:pPr>
              <a:t>‹N›</a:t>
            </a:fld>
            <a:endParaRPr lang="en-US" altLang="it-IT"/>
          </a:p>
        </p:txBody>
      </p:sp>
    </p:spTree>
    <p:extLst>
      <p:ext uri="{BB962C8B-B14F-4D97-AF65-F5344CB8AC3E}">
        <p14:creationId xmlns:p14="http://schemas.microsoft.com/office/powerpoint/2010/main" val="3142166233"/>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3"/>
          <p:cNvSpPr>
            <a:spLocks noGrp="1"/>
          </p:cNvSpPr>
          <p:nvPr>
            <p:ph type="dt" sz="half" idx="10"/>
          </p:nvPr>
        </p:nvSpPr>
        <p:spPr/>
        <p:txBody>
          <a:bodyPr/>
          <a:lstStyle>
            <a:lvl1pPr>
              <a:defRPr/>
            </a:lvl1pPr>
          </a:lstStyle>
          <a:p>
            <a:pPr>
              <a:defRPr/>
            </a:pPr>
            <a:fld id="{C820CA0E-042A-49B9-9C4B-96DD94A5293D}" type="datetime1">
              <a:rPr lang="en-US"/>
              <a:pPr>
                <a:defRPr/>
              </a:pPr>
              <a:t>5/4/2022</a:t>
            </a:fld>
            <a:endParaRPr lang="en-US"/>
          </a:p>
        </p:txBody>
      </p:sp>
      <p:sp>
        <p:nvSpPr>
          <p:cNvPr id="3"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4" name="Segnaposto numero diapositiva 5"/>
          <p:cNvSpPr>
            <a:spLocks noGrp="1"/>
          </p:cNvSpPr>
          <p:nvPr>
            <p:ph type="sldNum" sz="quarter" idx="12"/>
          </p:nvPr>
        </p:nvSpPr>
        <p:spPr/>
        <p:txBody>
          <a:bodyPr/>
          <a:lstStyle>
            <a:lvl1pPr>
              <a:defRPr/>
            </a:lvl1pPr>
          </a:lstStyle>
          <a:p>
            <a:pPr>
              <a:defRPr/>
            </a:pPr>
            <a:fld id="{21E75BF2-1D8C-4EBC-A883-D095E7660F90}" type="slidenum">
              <a:rPr lang="en-US" altLang="it-IT"/>
              <a:pPr>
                <a:defRPr/>
              </a:pPr>
              <a:t>‹N›</a:t>
            </a:fld>
            <a:endParaRPr lang="en-US" altLang="it-IT"/>
          </a:p>
        </p:txBody>
      </p:sp>
    </p:spTree>
    <p:extLst>
      <p:ext uri="{BB962C8B-B14F-4D97-AF65-F5344CB8AC3E}">
        <p14:creationId xmlns:p14="http://schemas.microsoft.com/office/powerpoint/2010/main" val="1444569507"/>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a:t>
            </a:r>
          </a:p>
        </p:txBody>
      </p:sp>
      <p:sp>
        <p:nvSpPr>
          <p:cNvPr id="3" name="Segnaposto contenut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Segnaposto data 3"/>
          <p:cNvSpPr>
            <a:spLocks noGrp="1"/>
          </p:cNvSpPr>
          <p:nvPr>
            <p:ph type="dt" sz="half" idx="10"/>
          </p:nvPr>
        </p:nvSpPr>
        <p:spPr/>
        <p:txBody>
          <a:bodyPr/>
          <a:lstStyle>
            <a:lvl1pPr>
              <a:defRPr/>
            </a:lvl1pPr>
          </a:lstStyle>
          <a:p>
            <a:pPr>
              <a:defRPr/>
            </a:pPr>
            <a:fld id="{61FEF027-4E8D-47AE-9221-C2B958E983AE}" type="datetime1">
              <a:rPr lang="en-US"/>
              <a:pPr>
                <a:defRPr/>
              </a:pPr>
              <a:t>5/4/2022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F04EE592-4E51-4D9D-99EF-C29B7D2E98CC}" type="slidenum">
              <a:rPr lang="en-US" altLang="it-IT"/>
              <a:pPr>
                <a:defRPr/>
              </a:pPr>
              <a:t>‹N›</a:t>
            </a:fld>
            <a:endParaRPr lang="en-US" altLang="it-IT"/>
          </a:p>
        </p:txBody>
      </p:sp>
    </p:spTree>
    <p:extLst>
      <p:ext uri="{BB962C8B-B14F-4D97-AF65-F5344CB8AC3E}">
        <p14:creationId xmlns:p14="http://schemas.microsoft.com/office/powerpoint/2010/main" val="182089917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a:t>
            </a:r>
          </a:p>
        </p:txBody>
      </p:sp>
      <p:sp>
        <p:nvSpPr>
          <p:cNvPr id="3" name="Segnaposto immagine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it-IT" noProof="0"/>
          </a:p>
        </p:txBody>
      </p:sp>
      <p:sp>
        <p:nvSpPr>
          <p:cNvPr id="4" name="Segnaposto tes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Segnaposto data 3"/>
          <p:cNvSpPr>
            <a:spLocks noGrp="1"/>
          </p:cNvSpPr>
          <p:nvPr>
            <p:ph type="dt" sz="half" idx="10"/>
          </p:nvPr>
        </p:nvSpPr>
        <p:spPr/>
        <p:txBody>
          <a:bodyPr/>
          <a:lstStyle>
            <a:lvl1pPr>
              <a:defRPr/>
            </a:lvl1pPr>
          </a:lstStyle>
          <a:p>
            <a:pPr>
              <a:defRPr/>
            </a:pPr>
            <a:fld id="{BF6AECEF-082C-4745-AE5B-EC112E29F84F}" type="datetime1">
              <a:rPr lang="en-US"/>
              <a:pPr>
                <a:defRPr/>
              </a:pPr>
              <a:t>5/4/2022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B3F63DB5-6FA8-4BC5-973A-768DBA6B1A42}" type="slidenum">
              <a:rPr lang="en-US" altLang="it-IT"/>
              <a:pPr>
                <a:defRPr/>
              </a:pPr>
              <a:t>‹N›</a:t>
            </a:fld>
            <a:endParaRPr lang="en-US" altLang="it-IT"/>
          </a:p>
        </p:txBody>
      </p:sp>
    </p:spTree>
    <p:extLst>
      <p:ext uri="{BB962C8B-B14F-4D97-AF65-F5344CB8AC3E}">
        <p14:creationId xmlns:p14="http://schemas.microsoft.com/office/powerpoint/2010/main" val="216567261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Segnaposto testo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Modifica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4" name="Segnaposto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C052DCC2-E4FB-4561-963A-A38CE6CD0E2C}" type="datetime1">
              <a:rPr lang="en-US"/>
              <a:pPr>
                <a:defRPr/>
              </a:pPr>
              <a:t>5/4/2022</a:t>
            </a:fld>
            <a:endParaRPr lang="en-US"/>
          </a:p>
        </p:txBody>
      </p:sp>
      <p:sp>
        <p:nvSpPr>
          <p:cNvPr id="5" name="Segnaposto piè di pagina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r>
              <a:rPr lang="en-US"/>
              <a:t>Copyright © Pearson, Inc. 2013. All Rights Reserved.</a:t>
            </a:r>
          </a:p>
        </p:txBody>
      </p:sp>
      <p:sp>
        <p:nvSpPr>
          <p:cNvPr id="6" name="Segnaposto numero diapositiva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D383D93E-00A9-42EB-A6CB-858FB44246C5}" type="slidenum">
              <a:rPr lang="en-US" altLang="it-IT"/>
              <a:pPr>
                <a:defRPr/>
              </a:pPr>
              <a:t>‹N›</a:t>
            </a:fld>
            <a:endParaRPr lang="en-US" altLang="it-IT"/>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olo 1">
            <a:extLst>
              <a:ext uri="{FF2B5EF4-FFF2-40B4-BE49-F238E27FC236}">
                <a16:creationId xmlns:a16="http://schemas.microsoft.com/office/drawing/2014/main" id="{57236E6E-6925-41BE-9999-A367F651A58B}"/>
              </a:ext>
            </a:extLst>
          </p:cNvPr>
          <p:cNvSpPr>
            <a:spLocks noGrp="1"/>
          </p:cNvSpPr>
          <p:nvPr>
            <p:ph type="title" idx="4294967295"/>
          </p:nvPr>
        </p:nvSpPr>
        <p:spPr>
          <a:xfrm>
            <a:off x="457200" y="923925"/>
            <a:ext cx="8228013" cy="1135063"/>
          </a:xfrm>
        </p:spPr>
        <p:txBody>
          <a:bodyPr/>
          <a:lstStyle/>
          <a:p>
            <a:pPr algn="ctr"/>
            <a:r>
              <a:rPr lang="it-IT" altLang="it-IT" sz="3200" dirty="0">
                <a:solidFill>
                  <a:srgbClr val="3380E6"/>
                </a:solidFill>
                <a:latin typeface="Times New Roman" panose="02020603050405020304" pitchFamily="18" charset="0"/>
                <a:cs typeface="Times New Roman" panose="02020603050405020304" pitchFamily="18" charset="0"/>
              </a:rPr>
              <a:t>Lezione 13</a:t>
            </a:r>
            <a:endParaRPr lang="en-GB" altLang="it-IT" sz="3200" dirty="0">
              <a:solidFill>
                <a:srgbClr val="3380E6"/>
              </a:solidFill>
              <a:latin typeface="Times New Roman" panose="02020603050405020304" pitchFamily="18" charset="0"/>
              <a:cs typeface="Times New Roman" panose="02020603050405020304" pitchFamily="18" charset="0"/>
            </a:endParaRPr>
          </a:p>
        </p:txBody>
      </p:sp>
      <p:sp>
        <p:nvSpPr>
          <p:cNvPr id="3075" name="Sottotitolo 2">
            <a:extLst>
              <a:ext uri="{FF2B5EF4-FFF2-40B4-BE49-F238E27FC236}">
                <a16:creationId xmlns:a16="http://schemas.microsoft.com/office/drawing/2014/main" id="{D22837A0-BB19-46C7-A349-F644CEB42113}"/>
              </a:ext>
            </a:extLst>
          </p:cNvPr>
          <p:cNvSpPr txBox="1">
            <a:spLocks/>
          </p:cNvSpPr>
          <p:nvPr/>
        </p:nvSpPr>
        <p:spPr bwMode="auto">
          <a:xfrm>
            <a:off x="628650" y="3657600"/>
            <a:ext cx="7886700"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buFont typeface="Arial" panose="020B0604020202020204" pitchFamily="34" charset="0"/>
              <a:buNone/>
            </a:pPr>
            <a:r>
              <a:rPr lang="en-GB" altLang="it-IT" sz="2400">
                <a:latin typeface="Times New Roman" panose="02020603050405020304" pitchFamily="18" charset="0"/>
                <a:cs typeface="Times New Roman" panose="02020603050405020304" pitchFamily="18" charset="0"/>
              </a:rPr>
              <a:t>Antonio Origlia</a:t>
            </a:r>
          </a:p>
          <a:p>
            <a:pPr algn="ctr">
              <a:buFont typeface="Arial" panose="020B0604020202020204" pitchFamily="34" charset="0"/>
              <a:buNone/>
            </a:pPr>
            <a:r>
              <a:rPr lang="en-GB" altLang="it-IT" sz="2400">
                <a:latin typeface="Times New Roman" panose="02020603050405020304" pitchFamily="18" charset="0"/>
                <a:cs typeface="Times New Roman" panose="02020603050405020304" pitchFamily="18" charset="0"/>
              </a:rPr>
              <a:t>a.a. 2021/2022</a:t>
            </a: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GB" altLang="it-IT" sz="1200">
                <a:latin typeface="Times New Roman" panose="02020603050405020304" pitchFamily="18" charset="0"/>
                <a:cs typeface="Times New Roman" panose="02020603050405020304" pitchFamily="18" charset="0"/>
              </a:rPr>
              <a:t>Slides gentilmente fornite da Laura Bozzelli</a:t>
            </a:r>
            <a:endParaRPr lang="en-GB" altLang="it-IT" sz="240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839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100" dirty="0" err="1">
                <a:solidFill>
                  <a:srgbClr val="3380E6"/>
                </a:solidFill>
                <a:latin typeface="Arial" panose="020B0604020202020204" pitchFamily="34" charset="0"/>
              </a:rPr>
              <a:t>Inizializzazione</a:t>
            </a:r>
            <a:r>
              <a:rPr lang="en-US" altLang="it-IT" sz="3100" dirty="0">
                <a:solidFill>
                  <a:srgbClr val="3380E6"/>
                </a:solidFill>
                <a:latin typeface="Arial" panose="020B0604020202020204" pitchFamily="34" charset="0"/>
              </a:rPr>
              <a:t> e </a:t>
            </a:r>
            <a:r>
              <a:rPr lang="en-US" altLang="it-IT" sz="3100" dirty="0" err="1">
                <a:solidFill>
                  <a:srgbClr val="3380E6"/>
                </a:solidFill>
                <a:latin typeface="Arial" panose="020B0604020202020204" pitchFamily="34" charset="0"/>
              </a:rPr>
              <a:t>assegnazione</a:t>
            </a:r>
            <a:r>
              <a:rPr lang="en-US" altLang="it-IT" sz="3100" dirty="0">
                <a:solidFill>
                  <a:srgbClr val="3380E6"/>
                </a:solidFill>
                <a:latin typeface="Arial" panose="020B0604020202020204" pitchFamily="34" charset="0"/>
              </a:rPr>
              <a:t> di </a:t>
            </a:r>
            <a:r>
              <a:rPr lang="en-US" altLang="it-IT" sz="3100" dirty="0" err="1">
                <a:solidFill>
                  <a:srgbClr val="3380E6"/>
                </a:solidFill>
                <a:latin typeface="Arial" panose="020B0604020202020204" pitchFamily="34" charset="0"/>
              </a:rPr>
              <a:t>puntatori</a:t>
            </a:r>
            <a:r>
              <a:rPr lang="en-US" altLang="it-IT" sz="3100" dirty="0">
                <a:solidFill>
                  <a:srgbClr val="3380E6"/>
                </a:solidFill>
                <a:latin typeface="Arial" panose="020B0604020202020204" pitchFamily="34" charset="0"/>
              </a:rPr>
              <a:t> (2/3)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14218" y="1328737"/>
            <a:ext cx="8129155"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I puntatori devono essere inizializzati quando sono dichiarati (alias definiti) oppure assegnando loro un valore tramite un’istruzione di assegnazione. Un valore valido di un puntatore può essere specificato in due modi:</a:t>
            </a:r>
          </a:p>
          <a:p>
            <a:pPr eaLnBrk="1" hangingPunct="1">
              <a:defRPr/>
            </a:pPr>
            <a:r>
              <a:rPr lang="it-IT" altLang="it-IT" sz="2400" dirty="0">
                <a:solidFill>
                  <a:srgbClr val="000000"/>
                </a:solidFill>
                <a:latin typeface="Times New Roman" panose="02020603050405020304" pitchFamily="18" charset="0"/>
              </a:rPr>
              <a:t>Tramite l’operatore di indirizzamento &amp; (lo vedremo nelle slide seguenti).</a:t>
            </a:r>
          </a:p>
          <a:p>
            <a:pPr eaLnBrk="1" hangingPunct="1">
              <a:defRPr/>
            </a:pPr>
            <a:r>
              <a:rPr lang="it-IT" altLang="it-IT" sz="2400" dirty="0">
                <a:solidFill>
                  <a:srgbClr val="000000"/>
                </a:solidFill>
                <a:latin typeface="Times New Roman" panose="02020603050405020304" pitchFamily="18" charset="0"/>
              </a:rPr>
              <a:t>Tramite chiamate di funzioni di libreria per l’allocazione dinamica di memoria (lo vedremo in seguito).</a:t>
            </a:r>
          </a:p>
          <a:p>
            <a:pPr marL="0" indent="0" eaLnBrk="1" hangingPunct="1">
              <a:buNone/>
              <a:defRPr/>
            </a:pPr>
            <a:r>
              <a:rPr lang="it-IT" altLang="it-IT" sz="24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1648476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839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100" dirty="0" err="1">
                <a:solidFill>
                  <a:srgbClr val="3380E6"/>
                </a:solidFill>
                <a:latin typeface="Arial" panose="020B0604020202020204" pitchFamily="34" charset="0"/>
              </a:rPr>
              <a:t>Inizializzazione</a:t>
            </a:r>
            <a:r>
              <a:rPr lang="en-US" altLang="it-IT" sz="3100" dirty="0">
                <a:solidFill>
                  <a:srgbClr val="3380E6"/>
                </a:solidFill>
                <a:latin typeface="Arial" panose="020B0604020202020204" pitchFamily="34" charset="0"/>
              </a:rPr>
              <a:t> e </a:t>
            </a:r>
            <a:r>
              <a:rPr lang="en-US" altLang="it-IT" sz="3100" dirty="0" err="1">
                <a:solidFill>
                  <a:srgbClr val="3380E6"/>
                </a:solidFill>
                <a:latin typeface="Arial" panose="020B0604020202020204" pitchFamily="34" charset="0"/>
              </a:rPr>
              <a:t>assegnazione</a:t>
            </a:r>
            <a:r>
              <a:rPr lang="en-US" altLang="it-IT" sz="3100" dirty="0">
                <a:solidFill>
                  <a:srgbClr val="3380E6"/>
                </a:solidFill>
                <a:latin typeface="Arial" panose="020B0604020202020204" pitchFamily="34" charset="0"/>
              </a:rPr>
              <a:t> di </a:t>
            </a:r>
            <a:r>
              <a:rPr lang="en-US" altLang="it-IT" sz="3100" dirty="0" err="1">
                <a:solidFill>
                  <a:srgbClr val="3380E6"/>
                </a:solidFill>
                <a:latin typeface="Arial" panose="020B0604020202020204" pitchFamily="34" charset="0"/>
              </a:rPr>
              <a:t>puntatori</a:t>
            </a:r>
            <a:r>
              <a:rPr lang="en-US" altLang="it-IT" sz="3100" dirty="0">
                <a:solidFill>
                  <a:srgbClr val="3380E6"/>
                </a:solidFill>
                <a:latin typeface="Arial" panose="020B0604020202020204" pitchFamily="34" charset="0"/>
              </a:rPr>
              <a:t> (3/3)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14218" y="1328737"/>
            <a:ext cx="8129155"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Ad una variabile puntatore può essere assegnato il valore 0. Il linguaggio C garantisce che </a:t>
            </a:r>
            <a:r>
              <a:rPr lang="it-IT" altLang="it-IT" sz="2400" b="1" dirty="0">
                <a:solidFill>
                  <a:srgbClr val="000000"/>
                </a:solidFill>
                <a:latin typeface="Times New Roman" panose="02020603050405020304" pitchFamily="18" charset="0"/>
              </a:rPr>
              <a:t>0 non sia mai un indirizzo valido</a:t>
            </a:r>
            <a:r>
              <a:rPr lang="it-IT" altLang="it-IT" sz="2400" dirty="0">
                <a:solidFill>
                  <a:srgbClr val="000000"/>
                </a:solidFill>
                <a:latin typeface="Times New Roman" panose="02020603050405020304" pitchFamily="18" charset="0"/>
              </a:rPr>
              <a:t>. Il valore 0 non punta a niente e rappresenta l’unico valore che si può assegnare direttamente a una variabile puntatore.   </a:t>
            </a:r>
          </a:p>
          <a:p>
            <a:pPr eaLnBrk="1" hangingPunct="1">
              <a:defRPr/>
            </a:pPr>
            <a:r>
              <a:rPr lang="it-IT" altLang="it-IT" sz="2400" dirty="0">
                <a:solidFill>
                  <a:srgbClr val="000000"/>
                </a:solidFill>
                <a:latin typeface="Times New Roman" panose="02020603050405020304" pitchFamily="18" charset="0"/>
              </a:rPr>
              <a:t>La costante simbolica NULL viene spesso usata al posto dello zero come nome mnemonico per indicare che questo, per un puntatore, è un valore speciale.</a:t>
            </a:r>
          </a:p>
          <a:p>
            <a:pPr eaLnBrk="1" hangingPunct="1">
              <a:defRPr/>
            </a:pPr>
            <a:r>
              <a:rPr lang="it-IT" altLang="it-IT" sz="2400" dirty="0">
                <a:solidFill>
                  <a:srgbClr val="000000"/>
                </a:solidFill>
                <a:latin typeface="Times New Roman" panose="02020603050405020304" pitchFamily="18" charset="0"/>
              </a:rPr>
              <a:t>La costante simbolica NULL è definita in &lt;</a:t>
            </a:r>
            <a:r>
              <a:rPr lang="it-IT" altLang="it-IT" sz="2400" dirty="0" err="1">
                <a:solidFill>
                  <a:srgbClr val="000000"/>
                </a:solidFill>
                <a:latin typeface="Times New Roman" panose="02020603050405020304" pitchFamily="18" charset="0"/>
              </a:rPr>
              <a:t>stdio.h</a:t>
            </a:r>
            <a:r>
              <a:rPr lang="it-IT" altLang="it-IT" sz="2400" dirty="0">
                <a:solidFill>
                  <a:srgbClr val="000000"/>
                </a:solidFill>
                <a:latin typeface="Times New Roman" panose="02020603050405020304" pitchFamily="18" charset="0"/>
              </a:rPr>
              <a:t>&gt;. </a:t>
            </a:r>
          </a:p>
          <a:p>
            <a:pPr eaLnBrk="1" hangingPunct="1">
              <a:defRPr/>
            </a:pPr>
            <a:r>
              <a:rPr lang="it-IT" altLang="it-IT" sz="2400" dirty="0">
                <a:solidFill>
                  <a:srgbClr val="000000"/>
                </a:solidFill>
                <a:latin typeface="Times New Roman" panose="02020603050405020304" pitchFamily="18" charset="0"/>
              </a:rPr>
              <a:t>Inizializzare un puntatore a 0 equivale ad inizializzare un puntatore a NULL, ma NULL è preferibile poiché evidenzia il fatto che la variabile è un puntatore. </a:t>
            </a:r>
          </a:p>
          <a:p>
            <a:pPr marL="0" indent="0" eaLnBrk="1" hangingPunct="1">
              <a:buNone/>
              <a:defRPr/>
            </a:pPr>
            <a:r>
              <a:rPr lang="it-IT" altLang="it-IT" sz="24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4279589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839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100" dirty="0" err="1">
                <a:solidFill>
                  <a:srgbClr val="3380E6"/>
                </a:solidFill>
                <a:latin typeface="Arial" panose="020B0604020202020204" pitchFamily="34" charset="0"/>
              </a:rPr>
              <a:t>Operatori</a:t>
            </a:r>
            <a:r>
              <a:rPr lang="en-US" altLang="it-IT" sz="3100" dirty="0">
                <a:solidFill>
                  <a:srgbClr val="3380E6"/>
                </a:solidFill>
                <a:latin typeface="Arial" panose="020B0604020202020204" pitchFamily="34" charset="0"/>
              </a:rPr>
              <a:t> per </a:t>
            </a:r>
            <a:r>
              <a:rPr lang="en-US" altLang="it-IT" sz="3100" dirty="0" err="1">
                <a:solidFill>
                  <a:srgbClr val="3380E6"/>
                </a:solidFill>
                <a:latin typeface="Arial" panose="020B0604020202020204" pitchFamily="34" charset="0"/>
              </a:rPr>
              <a:t>i</a:t>
            </a:r>
            <a:r>
              <a:rPr lang="en-US" altLang="it-IT" sz="3100" dirty="0">
                <a:solidFill>
                  <a:srgbClr val="3380E6"/>
                </a:solidFill>
                <a:latin typeface="Arial" panose="020B0604020202020204" pitchFamily="34" charset="0"/>
              </a:rPr>
              <a:t> </a:t>
            </a:r>
            <a:r>
              <a:rPr lang="en-US" altLang="it-IT" sz="3100" dirty="0" err="1">
                <a:solidFill>
                  <a:srgbClr val="3380E6"/>
                </a:solidFill>
                <a:latin typeface="Arial" panose="020B0604020202020204" pitchFamily="34" charset="0"/>
              </a:rPr>
              <a:t>puntatori</a:t>
            </a:r>
            <a:r>
              <a:rPr lang="en-US" altLang="it-IT" sz="3100" dirty="0">
                <a:solidFill>
                  <a:srgbClr val="3380E6"/>
                </a:solidFill>
                <a:latin typeface="Arial" panose="020B0604020202020204" pitchFamily="34" charset="0"/>
              </a:rPr>
              <a:t>: &amp; e * (1/5)</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14218" y="1328737"/>
            <a:ext cx="8129155"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b="1" dirty="0">
                <a:solidFill>
                  <a:srgbClr val="000000"/>
                </a:solidFill>
                <a:latin typeface="Times New Roman" panose="02020603050405020304" pitchFamily="18" charset="0"/>
              </a:rPr>
              <a:t>Operatore di indirizzamento &amp;</a:t>
            </a:r>
          </a:p>
          <a:p>
            <a:pPr marL="0" indent="0" eaLnBrk="1" hangingPunct="1">
              <a:buNone/>
              <a:defRPr/>
            </a:pPr>
            <a:r>
              <a:rPr lang="it-IT" altLang="it-IT" sz="2400" dirty="0">
                <a:solidFill>
                  <a:srgbClr val="000000"/>
                </a:solidFill>
                <a:latin typeface="Times New Roman" panose="02020603050405020304" pitchFamily="18" charset="0"/>
              </a:rPr>
              <a:t>Il C fornisce l’operatore unario &amp; per ottenere l’indirizzo di memoria della locazione di memoria associata ad un dato.</a:t>
            </a:r>
          </a:p>
          <a:p>
            <a:pPr eaLnBrk="1" hangingPunct="1">
              <a:defRPr/>
            </a:pPr>
            <a:r>
              <a:rPr lang="it-IT" altLang="it-IT" sz="2400" dirty="0">
                <a:solidFill>
                  <a:srgbClr val="000000"/>
                </a:solidFill>
                <a:latin typeface="Times New Roman" panose="02020603050405020304" pitchFamily="18" charset="0"/>
              </a:rPr>
              <a:t>L’operando deve essere un </a:t>
            </a:r>
            <a:r>
              <a:rPr lang="it-IT" altLang="it-IT" sz="2400" b="1" dirty="0" err="1">
                <a:solidFill>
                  <a:srgbClr val="000000"/>
                </a:solidFill>
                <a:latin typeface="Times New Roman" panose="02020603050405020304" pitchFamily="18" charset="0"/>
              </a:rPr>
              <a:t>left</a:t>
            </a:r>
            <a:r>
              <a:rPr lang="it-IT" altLang="it-IT" sz="2400" b="1" dirty="0">
                <a:solidFill>
                  <a:srgbClr val="000000"/>
                </a:solidFill>
                <a:latin typeface="Times New Roman" panose="02020603050405020304" pitchFamily="18" charset="0"/>
              </a:rPr>
              <a:t> </a:t>
            </a:r>
            <a:r>
              <a:rPr lang="it-IT" altLang="it-IT" sz="2400" b="1" dirty="0" err="1">
                <a:solidFill>
                  <a:srgbClr val="000000"/>
                </a:solidFill>
                <a:latin typeface="Times New Roman" panose="02020603050405020304" pitchFamily="18" charset="0"/>
              </a:rPr>
              <a:t>value</a:t>
            </a:r>
            <a:r>
              <a:rPr lang="it-IT" altLang="it-IT" sz="2400" dirty="0">
                <a:solidFill>
                  <a:srgbClr val="000000"/>
                </a:solidFill>
                <a:latin typeface="Times New Roman" panose="02020603050405020304" pitchFamily="18" charset="0"/>
              </a:rPr>
              <a:t> e, cioè, un’espressione a cui è associata una locazione di memoria e che, dunque, può occorrere come operando sinistro di un’operazione di assegnazione: </a:t>
            </a:r>
          </a:p>
          <a:p>
            <a:pPr lvl="1" eaLnBrk="1" hangingPunct="1">
              <a:defRPr/>
            </a:pPr>
            <a:r>
              <a:rPr lang="it-IT" altLang="it-IT" sz="2200" dirty="0">
                <a:solidFill>
                  <a:srgbClr val="000000"/>
                </a:solidFill>
                <a:latin typeface="Times New Roman" panose="02020603050405020304" pitchFamily="18" charset="0"/>
              </a:rPr>
              <a:t>un nome di variabile, </a:t>
            </a:r>
          </a:p>
          <a:p>
            <a:pPr lvl="1" eaLnBrk="1" hangingPunct="1">
              <a:defRPr/>
            </a:pPr>
            <a:r>
              <a:rPr lang="it-IT" altLang="it-IT" sz="2200" dirty="0">
                <a:solidFill>
                  <a:srgbClr val="000000"/>
                </a:solidFill>
                <a:latin typeface="Times New Roman" panose="02020603050405020304" pitchFamily="18" charset="0"/>
              </a:rPr>
              <a:t>un elemento di un array specificato tramite l’operatore di indicizzazione,</a:t>
            </a:r>
          </a:p>
          <a:p>
            <a:pPr lvl="1" eaLnBrk="1" hangingPunct="1">
              <a:defRPr/>
            </a:pPr>
            <a:r>
              <a:rPr lang="it-IT" altLang="it-IT" sz="2200" dirty="0">
                <a:solidFill>
                  <a:srgbClr val="000000"/>
                </a:solidFill>
                <a:latin typeface="Times New Roman" panose="02020603050405020304" pitchFamily="18" charset="0"/>
              </a:rPr>
              <a:t>il campo di una struttura o di un unione.  </a:t>
            </a: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sp>
        <p:nvSpPr>
          <p:cNvPr id="5" name="Text Placeholder 2"/>
          <p:cNvSpPr txBox="1">
            <a:spLocks/>
          </p:cNvSpPr>
          <p:nvPr/>
        </p:nvSpPr>
        <p:spPr bwMode="auto">
          <a:xfrm>
            <a:off x="685800" y="5476442"/>
            <a:ext cx="8129155"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400" dirty="0">
                <a:solidFill>
                  <a:srgbClr val="000000"/>
                </a:solidFill>
                <a:latin typeface="Times New Roman" panose="02020603050405020304" pitchFamily="18" charset="0"/>
              </a:rPr>
              <a:t>Il valore restituito dall’operatore &amp; può essere assegnato ad una qualsiasi variabile puntatore il cui tipo corrisponde a quello dell’operando a cui è applicato &amp;.</a:t>
            </a:r>
          </a:p>
        </p:txBody>
      </p:sp>
    </p:spTree>
    <p:extLst>
      <p:ext uri="{BB962C8B-B14F-4D97-AF65-F5344CB8AC3E}">
        <p14:creationId xmlns:p14="http://schemas.microsoft.com/office/powerpoint/2010/main" val="2710848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839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100" dirty="0" err="1">
                <a:solidFill>
                  <a:srgbClr val="3380E6"/>
                </a:solidFill>
                <a:latin typeface="Arial" panose="020B0604020202020204" pitchFamily="34" charset="0"/>
              </a:rPr>
              <a:t>Operatori</a:t>
            </a:r>
            <a:r>
              <a:rPr lang="en-US" altLang="it-IT" sz="3100" dirty="0">
                <a:solidFill>
                  <a:srgbClr val="3380E6"/>
                </a:solidFill>
                <a:latin typeface="Arial" panose="020B0604020202020204" pitchFamily="34" charset="0"/>
              </a:rPr>
              <a:t> per </a:t>
            </a:r>
            <a:r>
              <a:rPr lang="en-US" altLang="it-IT" sz="3100" dirty="0" err="1">
                <a:solidFill>
                  <a:srgbClr val="3380E6"/>
                </a:solidFill>
                <a:latin typeface="Arial" panose="020B0604020202020204" pitchFamily="34" charset="0"/>
              </a:rPr>
              <a:t>i</a:t>
            </a:r>
            <a:r>
              <a:rPr lang="en-US" altLang="it-IT" sz="3100" dirty="0">
                <a:solidFill>
                  <a:srgbClr val="3380E6"/>
                </a:solidFill>
                <a:latin typeface="Arial" panose="020B0604020202020204" pitchFamily="34" charset="0"/>
              </a:rPr>
              <a:t> </a:t>
            </a:r>
            <a:r>
              <a:rPr lang="en-US" altLang="it-IT" sz="3100" dirty="0" err="1">
                <a:solidFill>
                  <a:srgbClr val="3380E6"/>
                </a:solidFill>
                <a:latin typeface="Arial" panose="020B0604020202020204" pitchFamily="34" charset="0"/>
              </a:rPr>
              <a:t>puntatori</a:t>
            </a:r>
            <a:r>
              <a:rPr lang="en-US" altLang="it-IT" sz="3100" dirty="0">
                <a:solidFill>
                  <a:srgbClr val="3380E6"/>
                </a:solidFill>
                <a:latin typeface="Arial" panose="020B0604020202020204" pitchFamily="34" charset="0"/>
              </a:rPr>
              <a:t>: &amp; e * (2/5)</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85800" y="1047172"/>
            <a:ext cx="812915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b="1" dirty="0">
                <a:solidFill>
                  <a:srgbClr val="000000"/>
                </a:solidFill>
                <a:latin typeface="Times New Roman" panose="02020603050405020304" pitchFamily="18" charset="0"/>
              </a:rPr>
              <a:t>Esempio per operatore di indirizzamento &amp;</a:t>
            </a:r>
          </a:p>
          <a:p>
            <a:pPr marL="0" indent="0" eaLnBrk="1" hangingPunct="1">
              <a:buNone/>
              <a:defRPr/>
            </a:pPr>
            <a:r>
              <a:rPr lang="it-IT" altLang="it-IT" sz="2400" dirty="0">
                <a:solidFill>
                  <a:srgbClr val="000000"/>
                </a:solidFill>
                <a:latin typeface="Times New Roman" panose="02020603050405020304" pitchFamily="18" charset="0"/>
              </a:rPr>
              <a:t>  </a:t>
            </a:r>
          </a:p>
        </p:txBody>
      </p:sp>
      <p:pic>
        <p:nvPicPr>
          <p:cNvPr id="2" name="Immagine 1"/>
          <p:cNvPicPr>
            <a:picLocks noChangeAspect="1"/>
          </p:cNvPicPr>
          <p:nvPr/>
        </p:nvPicPr>
        <p:blipFill>
          <a:blip r:embed="rId2"/>
          <a:stretch>
            <a:fillRect/>
          </a:stretch>
        </p:blipFill>
        <p:spPr>
          <a:xfrm>
            <a:off x="1447800" y="1639310"/>
            <a:ext cx="5172075" cy="1905000"/>
          </a:xfrm>
          <a:prstGeom prst="rect">
            <a:avLst/>
          </a:prstGeom>
        </p:spPr>
      </p:pic>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5556" y="2984191"/>
            <a:ext cx="2392887" cy="1120237"/>
          </a:xfrm>
          <a:prstGeom prst="rect">
            <a:avLst/>
          </a:prstGeom>
        </p:spPr>
      </p:pic>
      <p:sp>
        <p:nvSpPr>
          <p:cNvPr id="7" name="Text Placeholder 2"/>
          <p:cNvSpPr txBox="1">
            <a:spLocks/>
          </p:cNvSpPr>
          <p:nvPr/>
        </p:nvSpPr>
        <p:spPr bwMode="auto">
          <a:xfrm>
            <a:off x="862445" y="4389128"/>
            <a:ext cx="812915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000" dirty="0">
                <a:solidFill>
                  <a:srgbClr val="000000"/>
                </a:solidFill>
                <a:latin typeface="Times New Roman" panose="02020603050405020304" pitchFamily="18" charset="0"/>
              </a:rPr>
              <a:t>Rappresentazione di y e </a:t>
            </a:r>
            <a:r>
              <a:rPr lang="it-IT" altLang="it-IT" sz="2000" dirty="0" err="1">
                <a:solidFill>
                  <a:srgbClr val="000000"/>
                </a:solidFill>
                <a:latin typeface="Times New Roman" panose="02020603050405020304" pitchFamily="18" charset="0"/>
              </a:rPr>
              <a:t>yPtr</a:t>
            </a:r>
            <a:r>
              <a:rPr lang="it-IT" altLang="it-IT" sz="2000" dirty="0">
                <a:solidFill>
                  <a:srgbClr val="000000"/>
                </a:solidFill>
                <a:latin typeface="Times New Roman" panose="02020603050405020304" pitchFamily="18" charset="0"/>
              </a:rPr>
              <a:t> in memoria assumendo che l’indirizzo di memoria di y sia 600000 e l’indirizzo di memoria di </a:t>
            </a:r>
            <a:r>
              <a:rPr lang="it-IT" altLang="it-IT" sz="2000" dirty="0" err="1">
                <a:solidFill>
                  <a:srgbClr val="000000"/>
                </a:solidFill>
                <a:latin typeface="Times New Roman" panose="02020603050405020304" pitchFamily="18" charset="0"/>
              </a:rPr>
              <a:t>yPtr</a:t>
            </a:r>
            <a:r>
              <a:rPr lang="it-IT" altLang="it-IT" sz="2000" dirty="0">
                <a:solidFill>
                  <a:srgbClr val="000000"/>
                </a:solidFill>
                <a:latin typeface="Times New Roman" panose="02020603050405020304" pitchFamily="18" charset="0"/>
              </a:rPr>
              <a:t> sia 500000 </a:t>
            </a:r>
          </a:p>
          <a:p>
            <a:pPr marL="0" indent="0" eaLnBrk="1" hangingPunct="1">
              <a:buNone/>
              <a:defRPr/>
            </a:pPr>
            <a:r>
              <a:rPr lang="it-IT" altLang="it-IT" sz="2400" dirty="0">
                <a:solidFill>
                  <a:srgbClr val="000000"/>
                </a:solidFill>
                <a:latin typeface="Times New Roman" panose="02020603050405020304" pitchFamily="18" charset="0"/>
              </a:rPr>
              <a:t>  </a:t>
            </a:r>
          </a:p>
        </p:txBody>
      </p:sp>
      <p:pic>
        <p:nvPicPr>
          <p:cNvPr id="4" name="Immagine 3"/>
          <p:cNvPicPr>
            <a:picLocks noChangeAspect="1"/>
          </p:cNvPicPr>
          <p:nvPr/>
        </p:nvPicPr>
        <p:blipFill>
          <a:blip r:embed="rId4"/>
          <a:stretch>
            <a:fillRect/>
          </a:stretch>
        </p:blipFill>
        <p:spPr>
          <a:xfrm>
            <a:off x="990600" y="5193811"/>
            <a:ext cx="7391400" cy="1080396"/>
          </a:xfrm>
          <a:prstGeom prst="rect">
            <a:avLst/>
          </a:prstGeom>
        </p:spPr>
      </p:pic>
    </p:spTree>
    <p:extLst>
      <p:ext uri="{BB962C8B-B14F-4D97-AF65-F5344CB8AC3E}">
        <p14:creationId xmlns:p14="http://schemas.microsoft.com/office/powerpoint/2010/main" val="2078010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839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100" dirty="0" err="1">
                <a:solidFill>
                  <a:srgbClr val="3380E6"/>
                </a:solidFill>
                <a:latin typeface="Arial" panose="020B0604020202020204" pitchFamily="34" charset="0"/>
              </a:rPr>
              <a:t>Operatori</a:t>
            </a:r>
            <a:r>
              <a:rPr lang="en-US" altLang="it-IT" sz="3100" dirty="0">
                <a:solidFill>
                  <a:srgbClr val="3380E6"/>
                </a:solidFill>
                <a:latin typeface="Arial" panose="020B0604020202020204" pitchFamily="34" charset="0"/>
              </a:rPr>
              <a:t> per </a:t>
            </a:r>
            <a:r>
              <a:rPr lang="en-US" altLang="it-IT" sz="3100" dirty="0" err="1">
                <a:solidFill>
                  <a:srgbClr val="3380E6"/>
                </a:solidFill>
                <a:latin typeface="Arial" panose="020B0604020202020204" pitchFamily="34" charset="0"/>
              </a:rPr>
              <a:t>i</a:t>
            </a:r>
            <a:r>
              <a:rPr lang="en-US" altLang="it-IT" sz="3100" dirty="0">
                <a:solidFill>
                  <a:srgbClr val="3380E6"/>
                </a:solidFill>
                <a:latin typeface="Arial" panose="020B0604020202020204" pitchFamily="34" charset="0"/>
              </a:rPr>
              <a:t> </a:t>
            </a:r>
            <a:r>
              <a:rPr lang="en-US" altLang="it-IT" sz="3100" dirty="0" err="1">
                <a:solidFill>
                  <a:srgbClr val="3380E6"/>
                </a:solidFill>
                <a:latin typeface="Arial" panose="020B0604020202020204" pitchFamily="34" charset="0"/>
              </a:rPr>
              <a:t>puntatori</a:t>
            </a:r>
            <a:r>
              <a:rPr lang="en-US" altLang="it-IT" sz="3100" dirty="0">
                <a:solidFill>
                  <a:srgbClr val="3380E6"/>
                </a:solidFill>
                <a:latin typeface="Arial" panose="020B0604020202020204" pitchFamily="34" charset="0"/>
              </a:rPr>
              <a:t>: &amp; e * (3/5)</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14218" y="1328737"/>
            <a:ext cx="8129155"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b="1" dirty="0">
                <a:solidFill>
                  <a:srgbClr val="000000"/>
                </a:solidFill>
                <a:latin typeface="Times New Roman" panose="02020603050405020304" pitchFamily="18" charset="0"/>
              </a:rPr>
              <a:t>Operatore di </a:t>
            </a:r>
            <a:r>
              <a:rPr lang="it-IT" altLang="it-IT" sz="2400" b="1" dirty="0" err="1">
                <a:solidFill>
                  <a:srgbClr val="000000"/>
                </a:solidFill>
                <a:latin typeface="Times New Roman" panose="02020603050405020304" pitchFamily="18" charset="0"/>
              </a:rPr>
              <a:t>dereferenziazione</a:t>
            </a:r>
            <a:r>
              <a:rPr lang="it-IT" altLang="it-IT" sz="2400" b="1" dirty="0">
                <a:solidFill>
                  <a:srgbClr val="000000"/>
                </a:solidFill>
                <a:latin typeface="Times New Roman" panose="02020603050405020304" pitchFamily="18" charset="0"/>
              </a:rPr>
              <a:t> o di </a:t>
            </a:r>
            <a:r>
              <a:rPr lang="it-IT" altLang="it-IT" sz="2400" b="1" dirty="0" err="1">
                <a:solidFill>
                  <a:srgbClr val="000000"/>
                </a:solidFill>
                <a:latin typeface="Times New Roman" panose="02020603050405020304" pitchFamily="18" charset="0"/>
              </a:rPr>
              <a:t>indirezione</a:t>
            </a:r>
            <a:r>
              <a:rPr lang="it-IT" altLang="it-IT" sz="2400" b="1" dirty="0">
                <a:solidFill>
                  <a:srgbClr val="000000"/>
                </a:solidFill>
                <a:latin typeface="Times New Roman" panose="02020603050405020304" pitchFamily="18" charset="0"/>
              </a:rPr>
              <a:t> *</a:t>
            </a:r>
          </a:p>
          <a:p>
            <a:pPr marL="0" indent="0" eaLnBrk="1" hangingPunct="1">
              <a:buNone/>
              <a:defRPr/>
            </a:pPr>
            <a:r>
              <a:rPr lang="it-IT" altLang="it-IT" sz="2400" dirty="0">
                <a:solidFill>
                  <a:srgbClr val="000000"/>
                </a:solidFill>
                <a:latin typeface="Times New Roman" panose="02020603050405020304" pitchFamily="18" charset="0"/>
              </a:rPr>
              <a:t>Il C fornisce l’operatore unario * per ottenere il valore della locazione di memoria alla quale punta il suo operando (un puntatore).</a:t>
            </a:r>
          </a:p>
          <a:p>
            <a:pPr eaLnBrk="1" hangingPunct="1">
              <a:defRPr/>
            </a:pPr>
            <a:r>
              <a:rPr lang="it-IT" altLang="it-IT" sz="2200" dirty="0">
                <a:solidFill>
                  <a:srgbClr val="000000"/>
                </a:solidFill>
                <a:latin typeface="Times New Roman" panose="02020603050405020304" pitchFamily="18" charset="0"/>
              </a:rPr>
              <a:t>L’operando deve essere una variabile puntatore avente un valore valido (in particolare, diverso da NULL). Applicare l’operatore * ad un puntatore equivale a </a:t>
            </a:r>
            <a:r>
              <a:rPr lang="it-IT" altLang="it-IT" sz="2200" b="1" dirty="0" err="1">
                <a:solidFill>
                  <a:srgbClr val="000000"/>
                </a:solidFill>
                <a:latin typeface="Times New Roman" panose="02020603050405020304" pitchFamily="18" charset="0"/>
              </a:rPr>
              <a:t>dereferenziare</a:t>
            </a:r>
            <a:r>
              <a:rPr lang="it-IT" altLang="it-IT" sz="2200" b="1" dirty="0">
                <a:solidFill>
                  <a:srgbClr val="000000"/>
                </a:solidFill>
                <a:latin typeface="Times New Roman" panose="02020603050405020304" pitchFamily="18" charset="0"/>
              </a:rPr>
              <a:t> un puntatore</a:t>
            </a:r>
            <a:r>
              <a:rPr lang="it-IT" altLang="it-IT" sz="2200" dirty="0">
                <a:solidFill>
                  <a:srgbClr val="000000"/>
                </a:solidFill>
                <a:latin typeface="Times New Roman" panose="02020603050405020304" pitchFamily="18" charset="0"/>
              </a:rPr>
              <a:t>.</a:t>
            </a:r>
          </a:p>
          <a:p>
            <a:pPr eaLnBrk="1" hangingPunct="1">
              <a:defRPr/>
            </a:pPr>
            <a:endParaRPr lang="it-IT" altLang="it-IT" sz="2200" dirty="0">
              <a:solidFill>
                <a:srgbClr val="000000"/>
              </a:solidFill>
              <a:latin typeface="Times New Roman" panose="02020603050405020304" pitchFamily="18" charset="0"/>
            </a:endParaRP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810000"/>
            <a:ext cx="5515276" cy="2581040"/>
          </a:xfrm>
          <a:prstGeom prst="rect">
            <a:avLst/>
          </a:prstGeom>
        </p:spPr>
      </p:pic>
      <p:sp>
        <p:nvSpPr>
          <p:cNvPr id="3" name="Rettangolo 2"/>
          <p:cNvSpPr/>
          <p:nvPr/>
        </p:nvSpPr>
        <p:spPr>
          <a:xfrm>
            <a:off x="2187286" y="5867400"/>
            <a:ext cx="2286000" cy="381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017393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839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100" dirty="0" err="1">
                <a:solidFill>
                  <a:srgbClr val="3380E6"/>
                </a:solidFill>
                <a:latin typeface="Arial" panose="020B0604020202020204" pitchFamily="34" charset="0"/>
              </a:rPr>
              <a:t>Operatori</a:t>
            </a:r>
            <a:r>
              <a:rPr lang="en-US" altLang="it-IT" sz="3100" dirty="0">
                <a:solidFill>
                  <a:srgbClr val="3380E6"/>
                </a:solidFill>
                <a:latin typeface="Arial" panose="020B0604020202020204" pitchFamily="34" charset="0"/>
              </a:rPr>
              <a:t> per </a:t>
            </a:r>
            <a:r>
              <a:rPr lang="en-US" altLang="it-IT" sz="3100" dirty="0" err="1">
                <a:solidFill>
                  <a:srgbClr val="3380E6"/>
                </a:solidFill>
                <a:latin typeface="Arial" panose="020B0604020202020204" pitchFamily="34" charset="0"/>
              </a:rPr>
              <a:t>i</a:t>
            </a:r>
            <a:r>
              <a:rPr lang="en-US" altLang="it-IT" sz="3100" dirty="0">
                <a:solidFill>
                  <a:srgbClr val="3380E6"/>
                </a:solidFill>
                <a:latin typeface="Arial" panose="020B0604020202020204" pitchFamily="34" charset="0"/>
              </a:rPr>
              <a:t> </a:t>
            </a:r>
            <a:r>
              <a:rPr lang="en-US" altLang="it-IT" sz="3100" dirty="0" err="1">
                <a:solidFill>
                  <a:srgbClr val="3380E6"/>
                </a:solidFill>
                <a:latin typeface="Arial" panose="020B0604020202020204" pitchFamily="34" charset="0"/>
              </a:rPr>
              <a:t>puntatori</a:t>
            </a:r>
            <a:r>
              <a:rPr lang="en-US" altLang="it-IT" sz="3100" dirty="0">
                <a:solidFill>
                  <a:srgbClr val="3380E6"/>
                </a:solidFill>
                <a:latin typeface="Arial" panose="020B0604020202020204" pitchFamily="34" charset="0"/>
              </a:rPr>
              <a:t>: &amp; e * (4/5)</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07422" y="1098550"/>
            <a:ext cx="8129155"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b="1" dirty="0">
                <a:solidFill>
                  <a:srgbClr val="000000"/>
                </a:solidFill>
                <a:latin typeface="Times New Roman" panose="02020603050405020304" pitchFamily="18" charset="0"/>
              </a:rPr>
              <a:t>Operatore di </a:t>
            </a:r>
            <a:r>
              <a:rPr lang="it-IT" altLang="it-IT" sz="2400" b="1" dirty="0" err="1">
                <a:solidFill>
                  <a:srgbClr val="000000"/>
                </a:solidFill>
                <a:latin typeface="Times New Roman" panose="02020603050405020304" pitchFamily="18" charset="0"/>
              </a:rPr>
              <a:t>dereferenziazione</a:t>
            </a:r>
            <a:r>
              <a:rPr lang="it-IT" altLang="it-IT" sz="2400" b="1" dirty="0">
                <a:solidFill>
                  <a:srgbClr val="000000"/>
                </a:solidFill>
                <a:latin typeface="Times New Roman" panose="02020603050405020304" pitchFamily="18" charset="0"/>
              </a:rPr>
              <a:t> o di </a:t>
            </a:r>
            <a:r>
              <a:rPr lang="it-IT" altLang="it-IT" sz="2400" b="1" dirty="0" err="1">
                <a:solidFill>
                  <a:srgbClr val="000000"/>
                </a:solidFill>
                <a:latin typeface="Times New Roman" panose="02020603050405020304" pitchFamily="18" charset="0"/>
              </a:rPr>
              <a:t>indirezione</a:t>
            </a:r>
            <a:r>
              <a:rPr lang="it-IT" altLang="it-IT" sz="2400" b="1" dirty="0">
                <a:solidFill>
                  <a:srgbClr val="000000"/>
                </a:solidFill>
                <a:latin typeface="Times New Roman" panose="02020603050405020304" pitchFamily="18" charset="0"/>
              </a:rPr>
              <a:t> *</a:t>
            </a:r>
          </a:p>
          <a:p>
            <a:pPr eaLnBrk="1" hangingPunct="1">
              <a:defRPr/>
            </a:pPr>
            <a:r>
              <a:rPr lang="it-IT" altLang="it-IT" sz="2400" dirty="0" err="1">
                <a:solidFill>
                  <a:srgbClr val="000000"/>
                </a:solidFill>
                <a:latin typeface="Times New Roman" panose="02020603050405020304" pitchFamily="18" charset="0"/>
              </a:rPr>
              <a:t>Dereferenziare</a:t>
            </a:r>
            <a:r>
              <a:rPr lang="it-IT" altLang="it-IT" sz="2400" dirty="0">
                <a:solidFill>
                  <a:srgbClr val="000000"/>
                </a:solidFill>
                <a:latin typeface="Times New Roman" panose="02020603050405020304" pitchFamily="18" charset="0"/>
              </a:rPr>
              <a:t> un puntatore che non è stato correttamente inizializzato o a cui non è stato assegnato un indirizzo valido (ad esempio, un puntatore il cui valore è NULL) è un errore. Ciò potrebbe determinare un </a:t>
            </a:r>
            <a:r>
              <a:rPr lang="it-IT" altLang="it-IT" sz="2400" b="1" dirty="0">
                <a:solidFill>
                  <a:srgbClr val="000000"/>
                </a:solidFill>
                <a:latin typeface="Times New Roman" panose="02020603050405020304" pitchFamily="18" charset="0"/>
              </a:rPr>
              <a:t>errore irreversibile </a:t>
            </a:r>
            <a:r>
              <a:rPr lang="it-IT" altLang="it-IT" sz="2400" dirty="0">
                <a:solidFill>
                  <a:srgbClr val="000000"/>
                </a:solidFill>
                <a:latin typeface="Times New Roman" panose="02020603050405020304" pitchFamily="18" charset="0"/>
              </a:rPr>
              <a:t>in fase di esecuzione o potrebbe causare la modifica accidentale di dati importanti.</a:t>
            </a:r>
          </a:p>
          <a:p>
            <a:pPr eaLnBrk="1" hangingPunct="1">
              <a:defRPr/>
            </a:pPr>
            <a:r>
              <a:rPr lang="it-IT" altLang="it-IT" sz="2400" dirty="0">
                <a:solidFill>
                  <a:srgbClr val="000000"/>
                </a:solidFill>
                <a:latin typeface="Times New Roman" panose="02020603050405020304" pitchFamily="18" charset="0"/>
              </a:rPr>
              <a:t>La </a:t>
            </a:r>
            <a:r>
              <a:rPr lang="it-IT" altLang="it-IT" sz="2400" dirty="0" err="1">
                <a:solidFill>
                  <a:srgbClr val="000000"/>
                </a:solidFill>
                <a:latin typeface="Times New Roman" panose="02020603050405020304" pitchFamily="18" charset="0"/>
              </a:rPr>
              <a:t>dereferenziazione</a:t>
            </a:r>
            <a:r>
              <a:rPr lang="it-IT" altLang="it-IT" sz="2400" dirty="0">
                <a:solidFill>
                  <a:srgbClr val="000000"/>
                </a:solidFill>
                <a:latin typeface="Times New Roman" panose="02020603050405020304" pitchFamily="18" charset="0"/>
              </a:rPr>
              <a:t> di un puntatore può essere gestita alla stessa stregua di una variabile: essa può ricorrere in qualsiasi contesto in cui una variabile del tipo referenziato dal puntatore può occorrere. In particolare, essa può ricorrere come operando sinistro in un’operazione di assegnazione (</a:t>
            </a:r>
            <a:r>
              <a:rPr lang="it-IT" altLang="it-IT" sz="2400" b="1" dirty="0" err="1">
                <a:solidFill>
                  <a:srgbClr val="000000"/>
                </a:solidFill>
                <a:latin typeface="Times New Roman" panose="02020603050405020304" pitchFamily="18" charset="0"/>
              </a:rPr>
              <a:t>left</a:t>
            </a:r>
            <a:r>
              <a:rPr lang="it-IT" altLang="it-IT" sz="2400" b="1" dirty="0">
                <a:solidFill>
                  <a:srgbClr val="000000"/>
                </a:solidFill>
                <a:latin typeface="Times New Roman" panose="02020603050405020304" pitchFamily="18" charset="0"/>
              </a:rPr>
              <a:t> </a:t>
            </a:r>
            <a:r>
              <a:rPr lang="it-IT" altLang="it-IT" sz="2400" b="1" dirty="0" err="1">
                <a:solidFill>
                  <a:srgbClr val="000000"/>
                </a:solidFill>
                <a:latin typeface="Times New Roman" panose="02020603050405020304" pitchFamily="18" charset="0"/>
              </a:rPr>
              <a:t>value</a:t>
            </a:r>
            <a:r>
              <a:rPr lang="it-IT" altLang="it-IT" sz="2400" dirty="0">
                <a:solidFill>
                  <a:srgbClr val="000000"/>
                </a:solidFill>
                <a:latin typeface="Times New Roman" panose="02020603050405020304" pitchFamily="18" charset="0"/>
              </a:rPr>
              <a:t>). Ad esempio, la </a:t>
            </a:r>
            <a:r>
              <a:rPr lang="it-IT" altLang="it-IT" sz="2400" dirty="0" err="1">
                <a:solidFill>
                  <a:srgbClr val="000000"/>
                </a:solidFill>
                <a:latin typeface="Times New Roman" panose="02020603050405020304" pitchFamily="18" charset="0"/>
              </a:rPr>
              <a:t>dereferenziazione</a:t>
            </a:r>
            <a:r>
              <a:rPr lang="it-IT" altLang="it-IT" sz="2400" dirty="0">
                <a:solidFill>
                  <a:srgbClr val="000000"/>
                </a:solidFill>
                <a:latin typeface="Times New Roman" panose="02020603050405020304" pitchFamily="18" charset="0"/>
              </a:rPr>
              <a:t> di un puntatore di tipo intero può occorrere all’interno di un’espressione numerica.</a:t>
            </a:r>
          </a:p>
          <a:p>
            <a:pPr marL="0" indent="0" eaLnBrk="1" hangingPunct="1">
              <a:buNone/>
              <a:defRPr/>
            </a:pPr>
            <a:endParaRPr lang="it-IT" altLang="it-IT" sz="2200" dirty="0">
              <a:solidFill>
                <a:srgbClr val="000000"/>
              </a:solidFill>
              <a:latin typeface="Times New Roman" panose="02020603050405020304" pitchFamily="18" charset="0"/>
            </a:endParaRP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373382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839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100" dirty="0" err="1">
                <a:solidFill>
                  <a:srgbClr val="3380E6"/>
                </a:solidFill>
                <a:latin typeface="Arial" panose="020B0604020202020204" pitchFamily="34" charset="0"/>
              </a:rPr>
              <a:t>Operatori</a:t>
            </a:r>
            <a:r>
              <a:rPr lang="en-US" altLang="it-IT" sz="3100" dirty="0">
                <a:solidFill>
                  <a:srgbClr val="3380E6"/>
                </a:solidFill>
                <a:latin typeface="Arial" panose="020B0604020202020204" pitchFamily="34" charset="0"/>
              </a:rPr>
              <a:t> per </a:t>
            </a:r>
            <a:r>
              <a:rPr lang="en-US" altLang="it-IT" sz="3100" dirty="0" err="1">
                <a:solidFill>
                  <a:srgbClr val="3380E6"/>
                </a:solidFill>
                <a:latin typeface="Arial" panose="020B0604020202020204" pitchFamily="34" charset="0"/>
              </a:rPr>
              <a:t>i</a:t>
            </a:r>
            <a:r>
              <a:rPr lang="en-US" altLang="it-IT" sz="3100" dirty="0">
                <a:solidFill>
                  <a:srgbClr val="3380E6"/>
                </a:solidFill>
                <a:latin typeface="Arial" panose="020B0604020202020204" pitchFamily="34" charset="0"/>
              </a:rPr>
              <a:t> </a:t>
            </a:r>
            <a:r>
              <a:rPr lang="en-US" altLang="it-IT" sz="3100" dirty="0" err="1">
                <a:solidFill>
                  <a:srgbClr val="3380E6"/>
                </a:solidFill>
                <a:latin typeface="Arial" panose="020B0604020202020204" pitchFamily="34" charset="0"/>
              </a:rPr>
              <a:t>puntatori</a:t>
            </a:r>
            <a:r>
              <a:rPr lang="en-US" altLang="it-IT" sz="3100" dirty="0">
                <a:solidFill>
                  <a:srgbClr val="3380E6"/>
                </a:solidFill>
                <a:latin typeface="Arial" panose="020B0604020202020204" pitchFamily="34" charset="0"/>
              </a:rPr>
              <a:t>: &amp; e * (5/5)</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07422" y="1011093"/>
            <a:ext cx="812915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b="1" dirty="0">
                <a:solidFill>
                  <a:srgbClr val="000000"/>
                </a:solidFill>
                <a:latin typeface="Times New Roman" panose="02020603050405020304" pitchFamily="18" charset="0"/>
              </a:rPr>
              <a:t>Esempio</a:t>
            </a:r>
          </a:p>
          <a:p>
            <a:pPr marL="0" indent="0" eaLnBrk="1" hangingPunct="1">
              <a:buNone/>
              <a:defRPr/>
            </a:pPr>
            <a:r>
              <a:rPr lang="it-IT" altLang="it-IT" sz="2400" dirty="0">
                <a:solidFill>
                  <a:srgbClr val="000000"/>
                </a:solidFill>
                <a:latin typeface="Times New Roman" panose="02020603050405020304" pitchFamily="18" charset="0"/>
              </a:rPr>
              <a:t> </a:t>
            </a:r>
          </a:p>
          <a:p>
            <a:pPr eaLnBrk="1" hangingPunct="1">
              <a:defRPr/>
            </a:pPr>
            <a:endParaRPr lang="it-IT" altLang="it-IT" sz="2200" dirty="0">
              <a:solidFill>
                <a:srgbClr val="000000"/>
              </a:solidFill>
              <a:latin typeface="Times New Roman" panose="02020603050405020304" pitchFamily="18" charset="0"/>
            </a:endParaRP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sp>
        <p:nvSpPr>
          <p:cNvPr id="8" name="Text Placeholder 2"/>
          <p:cNvSpPr txBox="1">
            <a:spLocks/>
          </p:cNvSpPr>
          <p:nvPr/>
        </p:nvSpPr>
        <p:spPr bwMode="auto">
          <a:xfrm>
            <a:off x="507421" y="4384364"/>
            <a:ext cx="8129155" cy="72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Poiché i puntatori sono delle variabili essi possono essere usati senza deferimento.</a:t>
            </a:r>
          </a:p>
          <a:p>
            <a:pPr marL="0" indent="0" eaLnBrk="1" hangingPunct="1">
              <a:buNone/>
              <a:defRPr/>
            </a:pPr>
            <a:r>
              <a:rPr lang="it-IT" altLang="it-IT" sz="2400" dirty="0">
                <a:solidFill>
                  <a:srgbClr val="000000"/>
                </a:solidFill>
                <a:latin typeface="Times New Roman" panose="02020603050405020304" pitchFamily="18" charset="0"/>
              </a:rPr>
              <a:t> </a:t>
            </a:r>
          </a:p>
          <a:p>
            <a:pPr eaLnBrk="1" hangingPunct="1">
              <a:defRPr/>
            </a:pPr>
            <a:endParaRPr lang="it-IT" altLang="it-IT" sz="2200" dirty="0">
              <a:solidFill>
                <a:srgbClr val="000000"/>
              </a:solidFill>
              <a:latin typeface="Times New Roman" panose="02020603050405020304" pitchFamily="18" charset="0"/>
            </a:endParaRP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pic>
        <p:nvPicPr>
          <p:cNvPr id="5" name="Immagine 4"/>
          <p:cNvPicPr>
            <a:picLocks noChangeAspect="1"/>
          </p:cNvPicPr>
          <p:nvPr/>
        </p:nvPicPr>
        <p:blipFill>
          <a:blip r:embed="rId2"/>
          <a:stretch>
            <a:fillRect/>
          </a:stretch>
        </p:blipFill>
        <p:spPr>
          <a:xfrm>
            <a:off x="728660" y="5257800"/>
            <a:ext cx="7686675" cy="1291300"/>
          </a:xfrm>
          <a:prstGeom prst="rect">
            <a:avLst/>
          </a:prstGeom>
        </p:spPr>
      </p:pic>
      <p:pic>
        <p:nvPicPr>
          <p:cNvPr id="7" name="Im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00" y="1567262"/>
            <a:ext cx="8169348" cy="2834886"/>
          </a:xfrm>
          <a:prstGeom prst="rect">
            <a:avLst/>
          </a:prstGeom>
        </p:spPr>
      </p:pic>
    </p:spTree>
    <p:extLst>
      <p:ext uri="{BB962C8B-B14F-4D97-AF65-F5344CB8AC3E}">
        <p14:creationId xmlns:p14="http://schemas.microsoft.com/office/powerpoint/2010/main" val="3043749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839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100" dirty="0" err="1">
                <a:solidFill>
                  <a:srgbClr val="3380E6"/>
                </a:solidFill>
                <a:latin typeface="Arial" panose="020B0604020202020204" pitchFamily="34" charset="0"/>
              </a:rPr>
              <a:t>Esempio</a:t>
            </a:r>
            <a:r>
              <a:rPr lang="en-US" altLang="it-IT" sz="3100" dirty="0">
                <a:solidFill>
                  <a:srgbClr val="3380E6"/>
                </a:solidFill>
                <a:latin typeface="Arial" panose="020B0604020202020204" pitchFamily="34" charset="0"/>
              </a:rPr>
              <a:t> di </a:t>
            </a:r>
            <a:r>
              <a:rPr lang="en-US" altLang="it-IT" sz="3100" dirty="0" err="1">
                <a:solidFill>
                  <a:srgbClr val="3380E6"/>
                </a:solidFill>
                <a:latin typeface="Arial" panose="020B0604020202020204" pitchFamily="34" charset="0"/>
              </a:rPr>
              <a:t>puntatore</a:t>
            </a:r>
            <a:r>
              <a:rPr lang="en-US" altLang="it-IT" sz="3100" dirty="0">
                <a:solidFill>
                  <a:srgbClr val="3380E6"/>
                </a:solidFill>
                <a:latin typeface="Arial" panose="020B0604020202020204" pitchFamily="34" charset="0"/>
              </a:rPr>
              <a:t> a </a:t>
            </a:r>
            <a:r>
              <a:rPr lang="en-US" altLang="it-IT" sz="3100" dirty="0" err="1">
                <a:solidFill>
                  <a:srgbClr val="3380E6"/>
                </a:solidFill>
                <a:latin typeface="Arial" panose="020B0604020202020204" pitchFamily="34" charset="0"/>
              </a:rPr>
              <a:t>puntatore</a:t>
            </a:r>
            <a:r>
              <a:rPr lang="en-US" altLang="it-IT" sz="3100" dirty="0">
                <a:solidFill>
                  <a:srgbClr val="3380E6"/>
                </a:solidFill>
                <a:latin typeface="Arial" panose="020B0604020202020204" pitchFamily="34" charset="0"/>
              </a:rPr>
              <a:t> (1/2)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07422" y="1011093"/>
            <a:ext cx="812915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 </a:t>
            </a:r>
          </a:p>
          <a:p>
            <a:pPr eaLnBrk="1" hangingPunct="1">
              <a:defRPr/>
            </a:pPr>
            <a:endParaRPr lang="it-IT" altLang="it-IT" sz="2200" dirty="0">
              <a:solidFill>
                <a:srgbClr val="000000"/>
              </a:solidFill>
              <a:latin typeface="Times New Roman" panose="02020603050405020304" pitchFamily="18" charset="0"/>
            </a:endParaRP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sp>
        <p:nvSpPr>
          <p:cNvPr id="8" name="Text Placeholder 2"/>
          <p:cNvSpPr txBox="1">
            <a:spLocks/>
          </p:cNvSpPr>
          <p:nvPr/>
        </p:nvSpPr>
        <p:spPr bwMode="auto">
          <a:xfrm>
            <a:off x="507421" y="1073150"/>
            <a:ext cx="8129155" cy="72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200" dirty="0">
                <a:solidFill>
                  <a:srgbClr val="000000"/>
                </a:solidFill>
                <a:latin typeface="Times New Roman" panose="02020603050405020304" pitchFamily="18" charset="0"/>
              </a:rPr>
              <a:t>Lo </a:t>
            </a:r>
            <a:r>
              <a:rPr lang="it-IT" altLang="it-IT" sz="2200" dirty="0" err="1">
                <a:solidFill>
                  <a:srgbClr val="000000"/>
                </a:solidFill>
                <a:latin typeface="Times New Roman" panose="02020603050405020304" pitchFamily="18" charset="0"/>
              </a:rPr>
              <a:t>specificatore</a:t>
            </a:r>
            <a:r>
              <a:rPr lang="it-IT" altLang="it-IT" sz="2200" dirty="0">
                <a:solidFill>
                  <a:srgbClr val="000000"/>
                </a:solidFill>
                <a:latin typeface="Times New Roman" panose="02020603050405020304" pitchFamily="18" charset="0"/>
              </a:rPr>
              <a:t> di conversione %p di </a:t>
            </a:r>
            <a:r>
              <a:rPr lang="it-IT" altLang="it-IT" sz="2200" b="1" dirty="0" err="1">
                <a:solidFill>
                  <a:srgbClr val="000000"/>
                </a:solidFill>
                <a:latin typeface="Times New Roman" panose="02020603050405020304" pitchFamily="18" charset="0"/>
              </a:rPr>
              <a:t>printf</a:t>
            </a:r>
            <a:r>
              <a:rPr lang="it-IT" altLang="it-IT" sz="2200" dirty="0">
                <a:solidFill>
                  <a:srgbClr val="000000"/>
                </a:solidFill>
                <a:latin typeface="Times New Roman" panose="02020603050405020304" pitchFamily="18" charset="0"/>
              </a:rPr>
              <a:t> invia in uscita l’indirizzo di memoria come un intero esadecimale.</a:t>
            </a:r>
          </a:p>
          <a:p>
            <a:pPr marL="0" indent="0" eaLnBrk="1" hangingPunct="1">
              <a:buNone/>
              <a:defRPr/>
            </a:pPr>
            <a:r>
              <a:rPr lang="it-IT" altLang="it-IT" sz="2400" dirty="0">
                <a:solidFill>
                  <a:srgbClr val="000000"/>
                </a:solidFill>
                <a:latin typeface="Times New Roman" panose="02020603050405020304" pitchFamily="18" charset="0"/>
              </a:rPr>
              <a:t> </a:t>
            </a:r>
            <a:r>
              <a:rPr lang="it-IT" altLang="it-IT" sz="2400" dirty="0" err="1">
                <a:solidFill>
                  <a:srgbClr val="000000"/>
                </a:solidFill>
                <a:latin typeface="Times New Roman" panose="02020603050405020304" pitchFamily="18" charset="0"/>
              </a:rPr>
              <a:t>specificatore</a:t>
            </a:r>
            <a:endParaRPr lang="it-IT" altLang="it-IT" sz="2400" dirty="0">
              <a:solidFill>
                <a:srgbClr val="000000"/>
              </a:solidFill>
              <a:latin typeface="Times New Roman" panose="02020603050405020304" pitchFamily="18" charset="0"/>
            </a:endParaRPr>
          </a:p>
          <a:p>
            <a:pPr eaLnBrk="1" hangingPunct="1">
              <a:defRPr/>
            </a:pPr>
            <a:endParaRPr lang="it-IT" altLang="it-IT" sz="2200" dirty="0">
              <a:solidFill>
                <a:srgbClr val="000000"/>
              </a:solidFill>
              <a:latin typeface="Times New Roman" panose="02020603050405020304" pitchFamily="18" charset="0"/>
            </a:endParaRP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sp>
        <p:nvSpPr>
          <p:cNvPr id="10" name="Text Placeholder 2"/>
          <p:cNvSpPr txBox="1">
            <a:spLocks/>
          </p:cNvSpPr>
          <p:nvPr/>
        </p:nvSpPr>
        <p:spPr bwMode="auto">
          <a:xfrm>
            <a:off x="5181600" y="1767985"/>
            <a:ext cx="1092779" cy="39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200" b="1" dirty="0">
                <a:solidFill>
                  <a:srgbClr val="000000"/>
                </a:solidFill>
                <a:latin typeface="Times New Roman" panose="02020603050405020304" pitchFamily="18" charset="0"/>
              </a:rPr>
              <a:t>Output</a:t>
            </a:r>
          </a:p>
          <a:p>
            <a:pPr marL="0" indent="0" eaLnBrk="1" hangingPunct="1">
              <a:buNone/>
              <a:defRPr/>
            </a:pPr>
            <a:r>
              <a:rPr lang="it-IT" altLang="it-IT" sz="2400" dirty="0">
                <a:solidFill>
                  <a:srgbClr val="000000"/>
                </a:solidFill>
                <a:latin typeface="Times New Roman" panose="02020603050405020304" pitchFamily="18" charset="0"/>
              </a:rPr>
              <a:t> </a:t>
            </a:r>
          </a:p>
          <a:p>
            <a:pPr eaLnBrk="1" hangingPunct="1">
              <a:defRPr/>
            </a:pPr>
            <a:endParaRPr lang="it-IT" altLang="it-IT" sz="2200" dirty="0">
              <a:solidFill>
                <a:srgbClr val="000000"/>
              </a:solidFill>
              <a:latin typeface="Times New Roman" panose="02020603050405020304" pitchFamily="18" charset="0"/>
            </a:endParaRP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0" y="1748226"/>
            <a:ext cx="5994400" cy="5021831"/>
          </a:xfrm>
          <a:prstGeom prst="rect">
            <a:avLst/>
          </a:prstGeom>
        </p:spPr>
      </p:pic>
      <p:pic>
        <p:nvPicPr>
          <p:cNvPr id="9" name="Immagin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349251"/>
            <a:ext cx="5860202" cy="779526"/>
          </a:xfrm>
          <a:prstGeom prst="rect">
            <a:avLst/>
          </a:prstGeom>
        </p:spPr>
      </p:pic>
      <p:sp>
        <p:nvSpPr>
          <p:cNvPr id="11" name="Rettangolo 10"/>
          <p:cNvSpPr/>
          <p:nvPr/>
        </p:nvSpPr>
        <p:spPr>
          <a:xfrm>
            <a:off x="5016897" y="1963967"/>
            <a:ext cx="1146468" cy="369332"/>
          </a:xfrm>
          <a:prstGeom prst="rect">
            <a:avLst/>
          </a:prstGeom>
        </p:spPr>
        <p:txBody>
          <a:bodyPr wrap="none">
            <a:spAutoFit/>
          </a:bodyPr>
          <a:lstStyle/>
          <a:p>
            <a:r>
              <a:rPr lang="it-IT" altLang="it-IT" b="1" dirty="0">
                <a:solidFill>
                  <a:srgbClr val="000000"/>
                </a:solidFill>
                <a:latin typeface="Times New Roman" panose="02020603050405020304" pitchFamily="18" charset="0"/>
              </a:rPr>
              <a:t>OUTPUT</a:t>
            </a:r>
            <a:endParaRPr lang="it-IT" b="1" dirty="0"/>
          </a:p>
        </p:txBody>
      </p:sp>
    </p:spTree>
    <p:extLst>
      <p:ext uri="{BB962C8B-B14F-4D97-AF65-F5344CB8AC3E}">
        <p14:creationId xmlns:p14="http://schemas.microsoft.com/office/powerpoint/2010/main" val="3103876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839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100" dirty="0" err="1">
                <a:solidFill>
                  <a:srgbClr val="3380E6"/>
                </a:solidFill>
                <a:latin typeface="Arial" panose="020B0604020202020204" pitchFamily="34" charset="0"/>
              </a:rPr>
              <a:t>Esempio</a:t>
            </a:r>
            <a:r>
              <a:rPr lang="en-US" altLang="it-IT" sz="3100" dirty="0">
                <a:solidFill>
                  <a:srgbClr val="3380E6"/>
                </a:solidFill>
                <a:latin typeface="Arial" panose="020B0604020202020204" pitchFamily="34" charset="0"/>
              </a:rPr>
              <a:t> di </a:t>
            </a:r>
            <a:r>
              <a:rPr lang="en-US" altLang="it-IT" sz="3100" dirty="0" err="1">
                <a:solidFill>
                  <a:srgbClr val="3380E6"/>
                </a:solidFill>
                <a:latin typeface="Arial" panose="020B0604020202020204" pitchFamily="34" charset="0"/>
              </a:rPr>
              <a:t>puntatore</a:t>
            </a:r>
            <a:r>
              <a:rPr lang="en-US" altLang="it-IT" sz="3100" dirty="0">
                <a:solidFill>
                  <a:srgbClr val="3380E6"/>
                </a:solidFill>
                <a:latin typeface="Arial" panose="020B0604020202020204" pitchFamily="34" charset="0"/>
              </a:rPr>
              <a:t> a </a:t>
            </a:r>
            <a:r>
              <a:rPr lang="en-US" altLang="it-IT" sz="3100" dirty="0" err="1">
                <a:solidFill>
                  <a:srgbClr val="3380E6"/>
                </a:solidFill>
                <a:latin typeface="Arial" panose="020B0604020202020204" pitchFamily="34" charset="0"/>
              </a:rPr>
              <a:t>puntatore</a:t>
            </a:r>
            <a:r>
              <a:rPr lang="en-US" altLang="it-IT" sz="3100" dirty="0">
                <a:solidFill>
                  <a:srgbClr val="3380E6"/>
                </a:solidFill>
                <a:latin typeface="Arial" panose="020B0604020202020204" pitchFamily="34" charset="0"/>
              </a:rPr>
              <a:t> (2/2)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07422" y="1011093"/>
            <a:ext cx="812915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 </a:t>
            </a:r>
          </a:p>
          <a:p>
            <a:pPr eaLnBrk="1" hangingPunct="1">
              <a:defRPr/>
            </a:pPr>
            <a:endParaRPr lang="it-IT" altLang="it-IT" sz="2200" dirty="0">
              <a:solidFill>
                <a:srgbClr val="000000"/>
              </a:solidFill>
              <a:latin typeface="Times New Roman" panose="02020603050405020304" pitchFamily="18" charset="0"/>
            </a:endParaRP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sp>
        <p:nvSpPr>
          <p:cNvPr id="8" name="Text Placeholder 2"/>
          <p:cNvSpPr txBox="1">
            <a:spLocks/>
          </p:cNvSpPr>
          <p:nvPr/>
        </p:nvSpPr>
        <p:spPr bwMode="auto">
          <a:xfrm>
            <a:off x="628073" y="1080077"/>
            <a:ext cx="8129155" cy="72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200" dirty="0">
                <a:solidFill>
                  <a:srgbClr val="000000"/>
                </a:solidFill>
                <a:latin typeface="Times New Roman" panose="02020603050405020304" pitchFamily="18" charset="0"/>
              </a:rPr>
              <a:t>In riferimento all’esempio precedente, il valore della variabile </a:t>
            </a:r>
            <a:r>
              <a:rPr lang="it-IT" altLang="it-IT" sz="2200" b="1" dirty="0" err="1">
                <a:solidFill>
                  <a:srgbClr val="000000"/>
                </a:solidFill>
                <a:latin typeface="Times New Roman" panose="02020603050405020304" pitchFamily="18" charset="0"/>
              </a:rPr>
              <a:t>pp</a:t>
            </a:r>
            <a:r>
              <a:rPr lang="it-IT" altLang="it-IT" sz="2200" dirty="0">
                <a:solidFill>
                  <a:srgbClr val="000000"/>
                </a:solidFill>
                <a:latin typeface="Times New Roman" panose="02020603050405020304" pitchFamily="18" charset="0"/>
              </a:rPr>
              <a:t> coincide con l'indirizzo della variabile </a:t>
            </a:r>
            <a:r>
              <a:rPr lang="it-IT" altLang="it-IT" sz="2200" b="1" dirty="0">
                <a:solidFill>
                  <a:srgbClr val="000000"/>
                </a:solidFill>
                <a:latin typeface="Times New Roman" panose="02020603050405020304" pitchFamily="18" charset="0"/>
              </a:rPr>
              <a:t>p</a:t>
            </a:r>
            <a:r>
              <a:rPr lang="it-IT" altLang="it-IT" sz="2200" dirty="0">
                <a:solidFill>
                  <a:srgbClr val="000000"/>
                </a:solidFill>
                <a:latin typeface="Times New Roman" panose="02020603050405020304" pitchFamily="18" charset="0"/>
              </a:rPr>
              <a:t>, e il valore di </a:t>
            </a:r>
            <a:r>
              <a:rPr lang="it-IT" altLang="it-IT" sz="2200" b="1" dirty="0">
                <a:solidFill>
                  <a:srgbClr val="000000"/>
                </a:solidFill>
                <a:latin typeface="Times New Roman" panose="02020603050405020304" pitchFamily="18" charset="0"/>
              </a:rPr>
              <a:t>p</a:t>
            </a:r>
            <a:r>
              <a:rPr lang="it-IT" altLang="it-IT" sz="2200" dirty="0">
                <a:solidFill>
                  <a:srgbClr val="000000"/>
                </a:solidFill>
                <a:latin typeface="Times New Roman" panose="02020603050405020304" pitchFamily="18" charset="0"/>
              </a:rPr>
              <a:t> coincide con l'indirizzo di </a:t>
            </a:r>
            <a:r>
              <a:rPr lang="it-IT" altLang="it-IT" sz="2200" b="1" dirty="0">
                <a:solidFill>
                  <a:srgbClr val="000000"/>
                </a:solidFill>
                <a:latin typeface="Times New Roman" panose="02020603050405020304" pitchFamily="18" charset="0"/>
              </a:rPr>
              <a:t>a</a:t>
            </a:r>
            <a:r>
              <a:rPr lang="it-IT" altLang="it-IT" sz="2200" dirty="0">
                <a:solidFill>
                  <a:srgbClr val="000000"/>
                </a:solidFill>
                <a:latin typeface="Times New Roman" panose="02020603050405020304" pitchFamily="18" charset="0"/>
              </a:rPr>
              <a:t>. </a:t>
            </a:r>
          </a:p>
          <a:p>
            <a:pPr marL="0" indent="0" eaLnBrk="1" hangingPunct="1">
              <a:buNone/>
              <a:defRPr/>
            </a:pPr>
            <a:r>
              <a:rPr lang="it-IT" altLang="it-IT" sz="2400" dirty="0">
                <a:solidFill>
                  <a:srgbClr val="000000"/>
                </a:solidFill>
                <a:latin typeface="Times New Roman" panose="02020603050405020304" pitchFamily="18" charset="0"/>
              </a:rPr>
              <a:t> </a:t>
            </a:r>
          </a:p>
          <a:p>
            <a:pPr eaLnBrk="1" hangingPunct="1">
              <a:defRPr/>
            </a:pPr>
            <a:endParaRPr lang="it-IT" altLang="it-IT" sz="2200" dirty="0">
              <a:solidFill>
                <a:srgbClr val="000000"/>
              </a:solidFill>
              <a:latin typeface="Times New Roman" panose="02020603050405020304" pitchFamily="18" charset="0"/>
            </a:endParaRP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693" y="2286000"/>
            <a:ext cx="2575849" cy="3733800"/>
          </a:xfrm>
          <a:prstGeom prst="rect">
            <a:avLst/>
          </a:prstGeom>
        </p:spPr>
      </p:pic>
      <p:sp>
        <p:nvSpPr>
          <p:cNvPr id="11" name="Text Placeholder 2"/>
          <p:cNvSpPr txBox="1">
            <a:spLocks/>
          </p:cNvSpPr>
          <p:nvPr/>
        </p:nvSpPr>
        <p:spPr bwMode="auto">
          <a:xfrm>
            <a:off x="4267200" y="2209800"/>
            <a:ext cx="4252191"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200" dirty="0">
                <a:solidFill>
                  <a:srgbClr val="000000"/>
                </a:solidFill>
                <a:latin typeface="Times New Roman" panose="02020603050405020304" pitchFamily="18" charset="0"/>
              </a:rPr>
              <a:t>Dato il valore di </a:t>
            </a:r>
            <a:r>
              <a:rPr lang="it-IT" altLang="it-IT" sz="2200" b="1" dirty="0" err="1">
                <a:solidFill>
                  <a:srgbClr val="000000"/>
                </a:solidFill>
                <a:latin typeface="Times New Roman" panose="02020603050405020304" pitchFamily="18" charset="0"/>
              </a:rPr>
              <a:t>pp</a:t>
            </a:r>
            <a:r>
              <a:rPr lang="it-IT" altLang="it-IT" sz="2200" dirty="0">
                <a:solidFill>
                  <a:srgbClr val="000000"/>
                </a:solidFill>
                <a:latin typeface="Times New Roman" panose="02020603050405020304" pitchFamily="18" charset="0"/>
              </a:rPr>
              <a:t> è chiaro che è possibile accedere al valore di </a:t>
            </a:r>
            <a:r>
              <a:rPr lang="it-IT" altLang="it-IT" sz="2200" b="1" dirty="0">
                <a:solidFill>
                  <a:srgbClr val="000000"/>
                </a:solidFill>
                <a:latin typeface="Times New Roman" panose="02020603050405020304" pitchFamily="18" charset="0"/>
              </a:rPr>
              <a:t>a</a:t>
            </a:r>
            <a:r>
              <a:rPr lang="it-IT" altLang="it-IT" sz="2200" dirty="0">
                <a:solidFill>
                  <a:srgbClr val="000000"/>
                </a:solidFill>
                <a:latin typeface="Times New Roman" panose="02020603050405020304" pitchFamily="18" charset="0"/>
              </a:rPr>
              <a:t>: basta seguire i puntatori, ossia prima trovare il valore di </a:t>
            </a:r>
            <a:r>
              <a:rPr lang="it-IT" altLang="it-IT" sz="2200" b="1" dirty="0">
                <a:solidFill>
                  <a:srgbClr val="000000"/>
                </a:solidFill>
                <a:latin typeface="Times New Roman" panose="02020603050405020304" pitchFamily="18" charset="0"/>
              </a:rPr>
              <a:t>*</a:t>
            </a:r>
            <a:r>
              <a:rPr lang="it-IT" altLang="it-IT" sz="2200" b="1" dirty="0" err="1">
                <a:solidFill>
                  <a:srgbClr val="000000"/>
                </a:solidFill>
                <a:latin typeface="Times New Roman" panose="02020603050405020304" pitchFamily="18" charset="0"/>
              </a:rPr>
              <a:t>pp</a:t>
            </a:r>
            <a:r>
              <a:rPr lang="it-IT" altLang="it-IT" sz="2200" dirty="0">
                <a:solidFill>
                  <a:srgbClr val="000000"/>
                </a:solidFill>
                <a:latin typeface="Times New Roman" panose="02020603050405020304" pitchFamily="18" charset="0"/>
              </a:rPr>
              <a:t>, che è l'indirizzo di </a:t>
            </a:r>
            <a:r>
              <a:rPr lang="it-IT" altLang="it-IT" sz="2200" b="1" dirty="0">
                <a:solidFill>
                  <a:srgbClr val="000000"/>
                </a:solidFill>
                <a:latin typeface="Times New Roman" panose="02020603050405020304" pitchFamily="18" charset="0"/>
              </a:rPr>
              <a:t>a</a:t>
            </a:r>
            <a:r>
              <a:rPr lang="it-IT" altLang="it-IT" sz="2200" dirty="0">
                <a:solidFill>
                  <a:srgbClr val="000000"/>
                </a:solidFill>
                <a:latin typeface="Times New Roman" panose="02020603050405020304" pitchFamily="18" charset="0"/>
              </a:rPr>
              <a:t>, e questo permette di trovare il valore di </a:t>
            </a:r>
            <a:r>
              <a:rPr lang="it-IT" altLang="it-IT" sz="2200" b="1" dirty="0">
                <a:solidFill>
                  <a:srgbClr val="000000"/>
                </a:solidFill>
                <a:latin typeface="Times New Roman" panose="02020603050405020304" pitchFamily="18" charset="0"/>
              </a:rPr>
              <a:t>a</a:t>
            </a:r>
            <a:r>
              <a:rPr lang="it-IT" altLang="it-IT" sz="2200" dirty="0">
                <a:solidFill>
                  <a:srgbClr val="000000"/>
                </a:solidFill>
                <a:latin typeface="Times New Roman" panose="02020603050405020304" pitchFamily="18" charset="0"/>
              </a:rPr>
              <a:t> usando ancora l'operatore *. Quindi, dato </a:t>
            </a:r>
            <a:r>
              <a:rPr lang="it-IT" altLang="it-IT" sz="2200" b="1" dirty="0" err="1">
                <a:solidFill>
                  <a:srgbClr val="000000"/>
                </a:solidFill>
                <a:latin typeface="Times New Roman" panose="02020603050405020304" pitchFamily="18" charset="0"/>
              </a:rPr>
              <a:t>pp</a:t>
            </a:r>
            <a:r>
              <a:rPr lang="it-IT" altLang="it-IT" sz="2200" dirty="0">
                <a:solidFill>
                  <a:srgbClr val="000000"/>
                </a:solidFill>
                <a:latin typeface="Times New Roman" panose="02020603050405020304" pitchFamily="18" charset="0"/>
              </a:rPr>
              <a:t>, il valore di a si può trovare con </a:t>
            </a:r>
            <a:r>
              <a:rPr lang="it-IT" altLang="it-IT" sz="2200" b="1" dirty="0">
                <a:solidFill>
                  <a:srgbClr val="000000"/>
                </a:solidFill>
                <a:latin typeface="Times New Roman" panose="02020603050405020304" pitchFamily="18" charset="0"/>
              </a:rPr>
              <a:t>**pp</a:t>
            </a:r>
            <a:r>
              <a:rPr lang="it-IT" altLang="it-IT" sz="2200" dirty="0">
                <a:solidFill>
                  <a:srgbClr val="000000"/>
                </a:solidFill>
                <a:latin typeface="Times New Roman" panose="02020603050405020304" pitchFamily="18" charset="0"/>
              </a:rPr>
              <a:t>.</a:t>
            </a:r>
          </a:p>
          <a:p>
            <a:pPr eaLnBrk="1" hangingPunct="1">
              <a:defRPr/>
            </a:pPr>
            <a:r>
              <a:rPr lang="it-IT" altLang="it-IT" sz="2200" dirty="0">
                <a:solidFill>
                  <a:srgbClr val="000000"/>
                </a:solidFill>
                <a:latin typeface="Times New Roman" panose="02020603050405020304" pitchFamily="18" charset="0"/>
              </a:rPr>
              <a:t>In questo modo si può anche assegnare un valore alla variabile </a:t>
            </a:r>
            <a:r>
              <a:rPr lang="it-IT" altLang="it-IT" sz="2200" b="1" dirty="0">
                <a:solidFill>
                  <a:srgbClr val="000000"/>
                </a:solidFill>
                <a:latin typeface="Times New Roman" panose="02020603050405020304" pitchFamily="18" charset="0"/>
              </a:rPr>
              <a:t>a</a:t>
            </a:r>
            <a:r>
              <a:rPr lang="it-IT" altLang="it-IT" sz="2200" dirty="0">
                <a:solidFill>
                  <a:srgbClr val="000000"/>
                </a:solidFill>
                <a:latin typeface="Times New Roman" panose="02020603050405020304" pitchFamily="18" charset="0"/>
              </a:rPr>
              <a:t> usando </a:t>
            </a:r>
            <a:r>
              <a:rPr lang="it-IT" altLang="it-IT" sz="2200" b="1" dirty="0" err="1">
                <a:solidFill>
                  <a:srgbClr val="000000"/>
                </a:solidFill>
                <a:latin typeface="Times New Roman" panose="02020603050405020304" pitchFamily="18" charset="0"/>
              </a:rPr>
              <a:t>pp</a:t>
            </a:r>
            <a:r>
              <a:rPr lang="it-IT" altLang="it-IT" sz="2200" dirty="0">
                <a:solidFill>
                  <a:srgbClr val="000000"/>
                </a:solidFill>
                <a:latin typeface="Times New Roman" panose="02020603050405020304" pitchFamily="18" charset="0"/>
              </a:rPr>
              <a:t>: basta usare una istruzione del tipo </a:t>
            </a:r>
            <a:r>
              <a:rPr lang="it-IT" altLang="it-IT" sz="2200" b="1" dirty="0">
                <a:solidFill>
                  <a:srgbClr val="000000"/>
                </a:solidFill>
                <a:latin typeface="Times New Roman" panose="02020603050405020304" pitchFamily="18" charset="0"/>
              </a:rPr>
              <a:t>**p = ...</a:t>
            </a:r>
            <a:r>
              <a:rPr lang="it-IT" altLang="it-IT" sz="2200" dirty="0">
                <a:solidFill>
                  <a:srgbClr val="000000"/>
                </a:solidFill>
                <a:latin typeface="Times New Roman" panose="02020603050405020304" pitchFamily="18" charset="0"/>
              </a:rPr>
              <a:t> .</a:t>
            </a: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3920232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914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000" dirty="0" err="1">
                <a:solidFill>
                  <a:srgbClr val="3380E6"/>
                </a:solidFill>
                <a:latin typeface="Arial" panose="020B0604020202020204" pitchFamily="34" charset="0"/>
              </a:rPr>
              <a:t>Dereferenziazione</a:t>
            </a:r>
            <a:r>
              <a:rPr lang="en-US" altLang="it-IT" sz="3000" dirty="0">
                <a:solidFill>
                  <a:srgbClr val="3380E6"/>
                </a:solidFill>
                <a:latin typeface="Arial" panose="020B0604020202020204" pitchFamily="34" charset="0"/>
              </a:rPr>
              <a:t> di </a:t>
            </a:r>
            <a:r>
              <a:rPr lang="en-US" altLang="it-IT" sz="3000" dirty="0" err="1">
                <a:solidFill>
                  <a:srgbClr val="3380E6"/>
                </a:solidFill>
                <a:latin typeface="Arial" panose="020B0604020202020204" pitchFamily="34" charset="0"/>
              </a:rPr>
              <a:t>puntatori</a:t>
            </a:r>
            <a:r>
              <a:rPr lang="en-US" altLang="it-IT" sz="3000" dirty="0">
                <a:solidFill>
                  <a:srgbClr val="3380E6"/>
                </a:solidFill>
                <a:latin typeface="Arial" panose="020B0604020202020204" pitchFamily="34" charset="0"/>
              </a:rPr>
              <a:t> a </a:t>
            </a:r>
            <a:r>
              <a:rPr lang="en-US" altLang="it-IT" sz="3000" dirty="0" err="1">
                <a:solidFill>
                  <a:srgbClr val="3380E6"/>
                </a:solidFill>
                <a:latin typeface="Arial" panose="020B0604020202020204" pitchFamily="34" charset="0"/>
              </a:rPr>
              <a:t>dati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aggregati</a:t>
            </a:r>
            <a:r>
              <a:rPr lang="en-US" altLang="it-IT" sz="3000" dirty="0">
                <a:solidFill>
                  <a:srgbClr val="3380E6"/>
                </a:solidFill>
                <a:latin typeface="Arial" panose="020B0604020202020204" pitchFamily="34" charset="0"/>
              </a:rPr>
              <a:t> (1/2)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07422" y="1011093"/>
            <a:ext cx="812915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 </a:t>
            </a:r>
          </a:p>
          <a:p>
            <a:pPr eaLnBrk="1" hangingPunct="1">
              <a:defRPr/>
            </a:pPr>
            <a:endParaRPr lang="it-IT" altLang="it-IT" sz="2200" dirty="0">
              <a:solidFill>
                <a:srgbClr val="000000"/>
              </a:solidFill>
              <a:latin typeface="Times New Roman" panose="02020603050405020304" pitchFamily="18" charset="0"/>
            </a:endParaRP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sp>
        <p:nvSpPr>
          <p:cNvPr id="8" name="Text Placeholder 2"/>
          <p:cNvSpPr txBox="1">
            <a:spLocks/>
          </p:cNvSpPr>
          <p:nvPr/>
        </p:nvSpPr>
        <p:spPr bwMode="auto">
          <a:xfrm>
            <a:off x="507421" y="1073150"/>
            <a:ext cx="8129155"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200" dirty="0">
                <a:solidFill>
                  <a:srgbClr val="000000"/>
                </a:solidFill>
                <a:latin typeface="Times New Roman" panose="02020603050405020304" pitchFamily="18" charset="0"/>
              </a:rPr>
              <a:t>I puntatori alle strutture sono usati spesso e, per brevità, è possibile utilizzare una notazione alternativa all’operatore * per accedere ai campi di una struttura (o di un unione) tramite un puntatore alla struttura. Se </a:t>
            </a:r>
            <a:r>
              <a:rPr lang="it-IT" altLang="it-IT" sz="2200" b="1" dirty="0">
                <a:solidFill>
                  <a:srgbClr val="000000"/>
                </a:solidFill>
                <a:latin typeface="Times New Roman" panose="02020603050405020304" pitchFamily="18" charset="0"/>
              </a:rPr>
              <a:t>p</a:t>
            </a:r>
            <a:r>
              <a:rPr lang="it-IT" altLang="it-IT" sz="2200" dirty="0">
                <a:solidFill>
                  <a:srgbClr val="000000"/>
                </a:solidFill>
                <a:latin typeface="Times New Roman" panose="02020603050405020304" pitchFamily="18" charset="0"/>
              </a:rPr>
              <a:t> è un puntatore ad una struttura (o unione) e </a:t>
            </a:r>
            <a:r>
              <a:rPr lang="it-IT" altLang="it-IT" sz="2200" b="1" dirty="0">
                <a:solidFill>
                  <a:srgbClr val="000000"/>
                </a:solidFill>
                <a:latin typeface="Times New Roman" panose="02020603050405020304" pitchFamily="18" charset="0"/>
              </a:rPr>
              <a:t>campo</a:t>
            </a:r>
            <a:r>
              <a:rPr lang="it-IT" altLang="it-IT" sz="2200" dirty="0">
                <a:solidFill>
                  <a:srgbClr val="000000"/>
                </a:solidFill>
                <a:latin typeface="Times New Roman" panose="02020603050405020304" pitchFamily="18" charset="0"/>
              </a:rPr>
              <a:t> è il nome di un membro di una struttura referenziata da </a:t>
            </a:r>
            <a:r>
              <a:rPr lang="it-IT" altLang="it-IT" sz="2200" b="1" dirty="0">
                <a:solidFill>
                  <a:srgbClr val="000000"/>
                </a:solidFill>
                <a:latin typeface="Times New Roman" panose="02020603050405020304" pitchFamily="18" charset="0"/>
              </a:rPr>
              <a:t>p</a:t>
            </a:r>
            <a:r>
              <a:rPr lang="it-IT" altLang="it-IT" sz="2200" dirty="0">
                <a:solidFill>
                  <a:srgbClr val="000000"/>
                </a:solidFill>
                <a:latin typeface="Times New Roman" panose="02020603050405020304" pitchFamily="18" charset="0"/>
              </a:rPr>
              <a:t>, allora l’espressione</a:t>
            </a:r>
          </a:p>
          <a:p>
            <a:pPr marL="0" indent="0" eaLnBrk="1" hangingPunct="1">
              <a:buNone/>
              <a:defRPr/>
            </a:pPr>
            <a:r>
              <a:rPr lang="it-IT" altLang="it-IT" sz="2200" dirty="0">
                <a:solidFill>
                  <a:srgbClr val="000000"/>
                </a:solidFill>
                <a:latin typeface="Times New Roman" panose="02020603050405020304" pitchFamily="18" charset="0"/>
              </a:rPr>
              <a:t>			              </a:t>
            </a:r>
            <a:r>
              <a:rPr lang="it-IT" altLang="it-IT" sz="2200" b="1" dirty="0">
                <a:solidFill>
                  <a:srgbClr val="000000"/>
                </a:solidFill>
                <a:latin typeface="Times New Roman" panose="02020603050405020304" pitchFamily="18" charset="0"/>
              </a:rPr>
              <a:t>p </a:t>
            </a:r>
            <a:r>
              <a:rPr lang="it-IT" altLang="it-IT" sz="2200" dirty="0">
                <a:solidFill>
                  <a:srgbClr val="000000"/>
                </a:solidFill>
                <a:latin typeface="Times New Roman" panose="02020603050405020304" pitchFamily="18" charset="0"/>
                <a:sym typeface="Symbol" panose="05050102010706020507" pitchFamily="18" charset="2"/>
              </a:rPr>
              <a:t>&gt;</a:t>
            </a:r>
            <a:r>
              <a:rPr lang="it-IT" altLang="it-IT" sz="2200" b="1" dirty="0">
                <a:solidFill>
                  <a:srgbClr val="000000"/>
                </a:solidFill>
                <a:latin typeface="Times New Roman" panose="02020603050405020304" pitchFamily="18" charset="0"/>
              </a:rPr>
              <a:t> campo</a:t>
            </a:r>
          </a:p>
          <a:p>
            <a:pPr marL="0" indent="0" eaLnBrk="1" hangingPunct="1">
              <a:buNone/>
              <a:defRPr/>
            </a:pPr>
            <a:r>
              <a:rPr lang="it-IT" altLang="it-IT" sz="2200" dirty="0">
                <a:solidFill>
                  <a:srgbClr val="000000"/>
                </a:solidFill>
                <a:latin typeface="Times New Roman" panose="02020603050405020304" pitchFamily="18" charset="0"/>
              </a:rPr>
              <a:t>consente di accedere al membro </a:t>
            </a:r>
            <a:r>
              <a:rPr lang="it-IT" altLang="it-IT" sz="2200" b="1" dirty="0">
                <a:solidFill>
                  <a:srgbClr val="000000"/>
                </a:solidFill>
                <a:latin typeface="Times New Roman" panose="02020603050405020304" pitchFamily="18" charset="0"/>
              </a:rPr>
              <a:t>campo</a:t>
            </a:r>
            <a:r>
              <a:rPr lang="it-IT" altLang="it-IT" sz="2200" dirty="0">
                <a:solidFill>
                  <a:srgbClr val="000000"/>
                </a:solidFill>
                <a:latin typeface="Times New Roman" panose="02020603050405020304" pitchFamily="18" charset="0"/>
              </a:rPr>
              <a:t> della struttura referenziata da </a:t>
            </a:r>
            <a:r>
              <a:rPr lang="it-IT" altLang="it-IT" sz="2200" b="1" dirty="0">
                <a:solidFill>
                  <a:srgbClr val="000000"/>
                </a:solidFill>
                <a:latin typeface="Times New Roman" panose="02020603050405020304" pitchFamily="18" charset="0"/>
              </a:rPr>
              <a:t>p</a:t>
            </a:r>
            <a:r>
              <a:rPr lang="it-IT" altLang="it-IT" sz="2200" dirty="0">
                <a:solidFill>
                  <a:srgbClr val="000000"/>
                </a:solidFill>
                <a:latin typeface="Times New Roman" panose="02020603050405020304" pitchFamily="18" charset="0"/>
              </a:rPr>
              <a:t> (l’operatore </a:t>
            </a:r>
            <a:r>
              <a:rPr lang="it-IT" altLang="it-IT" sz="2200" dirty="0">
                <a:solidFill>
                  <a:srgbClr val="000000"/>
                </a:solidFill>
                <a:latin typeface="Times New Roman" panose="02020603050405020304" pitchFamily="18" charset="0"/>
                <a:sym typeface="Symbol" panose="05050102010706020507" pitchFamily="18" charset="2"/>
              </a:rPr>
              <a:t>&gt; è un segno meno seguito da un maggiore</a:t>
            </a:r>
            <a:r>
              <a:rPr lang="it-IT" altLang="it-IT" sz="2200" dirty="0">
                <a:solidFill>
                  <a:srgbClr val="000000"/>
                </a:solidFill>
                <a:latin typeface="Times New Roman" panose="02020603050405020304" pitchFamily="18" charset="0"/>
              </a:rPr>
              <a:t>).</a:t>
            </a: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sp>
        <p:nvSpPr>
          <p:cNvPr id="2" name="Rettangolo 1"/>
          <p:cNvSpPr/>
          <p:nvPr/>
        </p:nvSpPr>
        <p:spPr>
          <a:xfrm>
            <a:off x="1447800" y="4724400"/>
            <a:ext cx="1789272" cy="477054"/>
          </a:xfrm>
          <a:prstGeom prst="rect">
            <a:avLst/>
          </a:prstGeom>
        </p:spPr>
        <p:txBody>
          <a:bodyPr wrap="none">
            <a:spAutoFit/>
          </a:bodyPr>
          <a:lstStyle/>
          <a:p>
            <a:pPr marL="0" indent="0" eaLnBrk="1" hangingPunct="1">
              <a:buNone/>
              <a:defRPr/>
            </a:pPr>
            <a:r>
              <a:rPr lang="it-IT" altLang="it-IT" sz="2500" b="1" dirty="0">
                <a:solidFill>
                  <a:srgbClr val="000000"/>
                </a:solidFill>
                <a:latin typeface="Times New Roman" panose="02020603050405020304" pitchFamily="18" charset="0"/>
              </a:rPr>
              <a:t>p </a:t>
            </a:r>
            <a:r>
              <a:rPr lang="it-IT" altLang="it-IT" sz="2500" dirty="0">
                <a:solidFill>
                  <a:srgbClr val="000000"/>
                </a:solidFill>
                <a:latin typeface="Times New Roman" panose="02020603050405020304" pitchFamily="18" charset="0"/>
                <a:sym typeface="Symbol" panose="05050102010706020507" pitchFamily="18" charset="2"/>
              </a:rPr>
              <a:t>&gt;</a:t>
            </a:r>
            <a:r>
              <a:rPr lang="it-IT" altLang="it-IT" sz="2500" b="1" dirty="0">
                <a:solidFill>
                  <a:srgbClr val="000000"/>
                </a:solidFill>
                <a:latin typeface="Times New Roman" panose="02020603050405020304" pitchFamily="18" charset="0"/>
              </a:rPr>
              <a:t> campo</a:t>
            </a:r>
          </a:p>
        </p:txBody>
      </p:sp>
      <p:sp>
        <p:nvSpPr>
          <p:cNvPr id="12" name="Rettangolo 11"/>
          <p:cNvSpPr/>
          <p:nvPr/>
        </p:nvSpPr>
        <p:spPr>
          <a:xfrm>
            <a:off x="5375388" y="4733636"/>
            <a:ext cx="1787669" cy="477054"/>
          </a:xfrm>
          <a:prstGeom prst="rect">
            <a:avLst/>
          </a:prstGeom>
        </p:spPr>
        <p:txBody>
          <a:bodyPr wrap="none">
            <a:spAutoFit/>
          </a:bodyPr>
          <a:lstStyle/>
          <a:p>
            <a:pPr marL="0" indent="0" eaLnBrk="1" hangingPunct="1">
              <a:buNone/>
              <a:defRPr/>
            </a:pPr>
            <a:r>
              <a:rPr lang="it-IT" altLang="it-IT" sz="2500" b="1" dirty="0">
                <a:solidFill>
                  <a:srgbClr val="000000"/>
                </a:solidFill>
                <a:latin typeface="Times New Roman" panose="02020603050405020304" pitchFamily="18" charset="0"/>
              </a:rPr>
              <a:t>(* p).camp</a:t>
            </a:r>
            <a:r>
              <a:rPr lang="it-IT" altLang="it-IT" sz="2200" b="1" dirty="0">
                <a:solidFill>
                  <a:srgbClr val="000000"/>
                </a:solidFill>
                <a:latin typeface="Times New Roman" panose="02020603050405020304" pitchFamily="18" charset="0"/>
              </a:rPr>
              <a:t>o</a:t>
            </a:r>
          </a:p>
        </p:txBody>
      </p:sp>
      <p:sp>
        <p:nvSpPr>
          <p:cNvPr id="3" name="Freccia bidirezionale orizzontale 2"/>
          <p:cNvSpPr/>
          <p:nvPr/>
        </p:nvSpPr>
        <p:spPr>
          <a:xfrm>
            <a:off x="3810930" y="475349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20317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628650" y="365125"/>
            <a:ext cx="78867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Sommario</a:t>
            </a:r>
            <a:r>
              <a:rPr lang="en-US" altLang="it-IT" sz="3300" dirty="0">
                <a:solidFill>
                  <a:srgbClr val="3380E6"/>
                </a:solidFill>
                <a:latin typeface="Arial" panose="020B0604020202020204" pitchFamily="34" charset="0"/>
              </a:rPr>
              <a:t> - </a:t>
            </a:r>
            <a:r>
              <a:rPr lang="en-US" altLang="it-IT" sz="3300" dirty="0" err="1">
                <a:solidFill>
                  <a:srgbClr val="3380E6"/>
                </a:solidFill>
                <a:latin typeface="Arial" panose="020B0604020202020204" pitchFamily="34" charset="0"/>
              </a:rPr>
              <a:t>Lezione</a:t>
            </a:r>
            <a:r>
              <a:rPr lang="en-US" altLang="it-IT" sz="3300" dirty="0">
                <a:solidFill>
                  <a:srgbClr val="3380E6"/>
                </a:solidFill>
                <a:latin typeface="Arial" panose="020B0604020202020204" pitchFamily="34" charset="0"/>
              </a:rPr>
              <a:t> 13: </a:t>
            </a:r>
            <a:r>
              <a:rPr lang="en-US" altLang="it-IT" sz="3300" dirty="0" err="1">
                <a:solidFill>
                  <a:srgbClr val="3380E6"/>
                </a:solidFill>
                <a:latin typeface="Arial" panose="020B0604020202020204" pitchFamily="34" charset="0"/>
              </a:rPr>
              <a:t>Puntatori</a:t>
            </a:r>
            <a:endParaRPr lang="en-US" altLang="it-IT" sz="3300" dirty="0">
              <a:solidFill>
                <a:srgbClr val="3380E6"/>
              </a:solidFill>
              <a:latin typeface="Arial" panose="020B0604020202020204" pitchFamily="34" charset="0"/>
            </a:endParaRPr>
          </a:p>
        </p:txBody>
      </p:sp>
      <p:sp>
        <p:nvSpPr>
          <p:cNvPr id="4099" name="Text Placeholder 2"/>
          <p:cNvSpPr txBox="1">
            <a:spLocks/>
          </p:cNvSpPr>
          <p:nvPr/>
        </p:nvSpPr>
        <p:spPr bwMode="auto">
          <a:xfrm>
            <a:off x="762000" y="1828800"/>
            <a:ext cx="78867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en-US" altLang="it-IT" sz="2400" dirty="0" err="1">
                <a:solidFill>
                  <a:srgbClr val="000000"/>
                </a:solidFill>
                <a:latin typeface="Times New Roman" panose="02020603050405020304" pitchFamily="18" charset="0"/>
              </a:rPr>
              <a:t>Puntatori</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Operatori</a:t>
            </a:r>
            <a:r>
              <a:rPr lang="en-US" altLang="it-IT" sz="2400" dirty="0">
                <a:solidFill>
                  <a:srgbClr val="000000"/>
                </a:solidFill>
                <a:latin typeface="Times New Roman" panose="02020603050405020304" pitchFamily="18" charset="0"/>
              </a:rPr>
              <a:t> di </a:t>
            </a:r>
            <a:r>
              <a:rPr lang="en-US" altLang="it-IT" sz="2400" dirty="0" err="1">
                <a:solidFill>
                  <a:srgbClr val="000000"/>
                </a:solidFill>
                <a:latin typeface="Times New Roman" panose="02020603050405020304" pitchFamily="18" charset="0"/>
              </a:rPr>
              <a:t>indirizzamento</a:t>
            </a:r>
            <a:r>
              <a:rPr lang="en-US" altLang="it-IT" sz="2400" dirty="0">
                <a:solidFill>
                  <a:srgbClr val="000000"/>
                </a:solidFill>
                <a:latin typeface="Times New Roman" panose="02020603050405020304" pitchFamily="18" charset="0"/>
              </a:rPr>
              <a:t> e </a:t>
            </a:r>
            <a:r>
              <a:rPr lang="en-US" altLang="it-IT" sz="2400" dirty="0" err="1">
                <a:solidFill>
                  <a:srgbClr val="000000"/>
                </a:solidFill>
                <a:latin typeface="Times New Roman" panose="02020603050405020304" pitchFamily="18" charset="0"/>
              </a:rPr>
              <a:t>dereferenziazione</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Puntatori</a:t>
            </a:r>
            <a:r>
              <a:rPr lang="en-US" altLang="it-IT" sz="2400" dirty="0">
                <a:solidFill>
                  <a:srgbClr val="000000"/>
                </a:solidFill>
                <a:latin typeface="Times New Roman" panose="02020603050405020304" pitchFamily="18" charset="0"/>
              </a:rPr>
              <a:t> e </a:t>
            </a:r>
            <a:r>
              <a:rPr lang="en-US" altLang="it-IT" sz="2400" dirty="0" err="1">
                <a:solidFill>
                  <a:srgbClr val="000000"/>
                </a:solidFill>
                <a:latin typeface="Times New Roman" panose="02020603050405020304" pitchFamily="18" charset="0"/>
              </a:rPr>
              <a:t>funzioni</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Qualificatore</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const</a:t>
            </a:r>
            <a:r>
              <a:rPr lang="en-US" altLang="it-IT" sz="2400" dirty="0">
                <a:solidFill>
                  <a:srgbClr val="000000"/>
                </a:solidFill>
                <a:latin typeface="Times New Roman" panose="02020603050405020304" pitchFamily="18" charset="0"/>
              </a:rPr>
              <a:t> e </a:t>
            </a:r>
            <a:r>
              <a:rPr lang="en-US" altLang="it-IT" sz="2400" dirty="0" err="1">
                <a:solidFill>
                  <a:srgbClr val="000000"/>
                </a:solidFill>
                <a:latin typeface="Times New Roman" panose="02020603050405020304" pitchFamily="18" charset="0"/>
              </a:rPr>
              <a:t>suo</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utilizzo</a:t>
            </a:r>
            <a:r>
              <a:rPr lang="en-US" altLang="it-IT" sz="2400" dirty="0">
                <a:solidFill>
                  <a:srgbClr val="000000"/>
                </a:solidFill>
                <a:latin typeface="Times New Roman" panose="02020603050405020304" pitchFamily="18" charset="0"/>
              </a:rPr>
              <a:t> per </a:t>
            </a:r>
            <a:r>
              <a:rPr lang="en-US" altLang="it-IT" sz="2400" dirty="0" err="1">
                <a:solidFill>
                  <a:srgbClr val="000000"/>
                </a:solidFill>
                <a:latin typeface="Times New Roman" panose="02020603050405020304" pitchFamily="18" charset="0"/>
              </a:rPr>
              <a:t>puntatori</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Aritmetica</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dei</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puntatori</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Confronto</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tra</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puntatori</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Relazione</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tra</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puntatori</a:t>
            </a:r>
            <a:r>
              <a:rPr lang="en-US" altLang="it-IT" sz="2400" dirty="0">
                <a:solidFill>
                  <a:srgbClr val="000000"/>
                </a:solidFill>
                <a:latin typeface="Times New Roman" panose="02020603050405020304" pitchFamily="18" charset="0"/>
              </a:rPr>
              <a:t> e array.</a:t>
            </a:r>
          </a:p>
          <a:p>
            <a:pPr eaLnBrk="1" hangingPunct="1">
              <a:defRPr/>
            </a:pPr>
            <a:r>
              <a:rPr lang="en-US" altLang="it-IT" sz="2400" dirty="0" err="1">
                <a:solidFill>
                  <a:srgbClr val="000000"/>
                </a:solidFill>
                <a:latin typeface="Times New Roman" panose="02020603050405020304" pitchFamily="18" charset="0"/>
              </a:rPr>
              <a:t>Operatore</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sizeof</a:t>
            </a:r>
            <a:endParaRPr lang="en-US" altLang="it-IT" sz="2400" dirty="0">
              <a:solidFill>
                <a:srgbClr val="000000"/>
              </a:solidFill>
              <a:latin typeface="Times New Roman" panose="02020603050405020304" pitchFamily="18" charset="0"/>
            </a:endParaRPr>
          </a:p>
          <a:p>
            <a:pPr eaLnBrk="1" hangingPunct="1">
              <a:defRPr/>
            </a:pPr>
            <a:r>
              <a:rPr lang="en-US" altLang="it-IT" sz="2400" dirty="0" err="1">
                <a:solidFill>
                  <a:srgbClr val="000000"/>
                </a:solidFill>
                <a:latin typeface="Times New Roman" panose="02020603050405020304" pitchFamily="18" charset="0"/>
              </a:rPr>
              <a:t>Operatori</a:t>
            </a:r>
            <a:r>
              <a:rPr lang="en-US" altLang="it-IT" sz="2400" dirty="0">
                <a:solidFill>
                  <a:srgbClr val="000000"/>
                </a:solidFill>
                <a:latin typeface="Times New Roman" panose="02020603050405020304" pitchFamily="18" charset="0"/>
              </a:rPr>
              <a:t> bit a bit.</a:t>
            </a:r>
          </a:p>
          <a:p>
            <a:pPr marL="0" indent="0" eaLnBrk="1" hangingPunct="1">
              <a:buNone/>
              <a:defRPr/>
            </a:pPr>
            <a:endParaRPr lang="en-US"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400" i="1" dirty="0">
              <a:solidFill>
                <a:srgbClr val="000000"/>
              </a:solidFill>
              <a:latin typeface="Times New Roman" panose="02020603050405020304" pitchFamily="18" charset="0"/>
            </a:endParaRPr>
          </a:p>
          <a:p>
            <a:pPr eaLnBrk="1" hangingPunct="1">
              <a:defRPr/>
            </a:pPr>
            <a:endParaRPr lang="en-US" altLang="it-IT" sz="2400" i="1" dirty="0">
              <a:solidFill>
                <a:srgbClr val="000000"/>
              </a:solidFill>
              <a:latin typeface="Times New Roman" panose="02020603050405020304" pitchFamily="18" charset="0"/>
            </a:endParaRPr>
          </a:p>
          <a:p>
            <a:pPr eaLnBrk="1" hangingPunct="1">
              <a:defRPr/>
            </a:pPr>
            <a:endParaRPr lang="en-US" altLang="it-IT" sz="2400" dirty="0">
              <a:solidFill>
                <a:srgbClr val="000000"/>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914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000" dirty="0" err="1">
                <a:solidFill>
                  <a:srgbClr val="3380E6"/>
                </a:solidFill>
                <a:latin typeface="Arial" panose="020B0604020202020204" pitchFamily="34" charset="0"/>
              </a:rPr>
              <a:t>Dereferenziazione</a:t>
            </a:r>
            <a:r>
              <a:rPr lang="en-US" altLang="it-IT" sz="3000" dirty="0">
                <a:solidFill>
                  <a:srgbClr val="3380E6"/>
                </a:solidFill>
                <a:latin typeface="Arial" panose="020B0604020202020204" pitchFamily="34" charset="0"/>
              </a:rPr>
              <a:t> di </a:t>
            </a:r>
            <a:r>
              <a:rPr lang="en-US" altLang="it-IT" sz="3000" dirty="0" err="1">
                <a:solidFill>
                  <a:srgbClr val="3380E6"/>
                </a:solidFill>
                <a:latin typeface="Arial" panose="020B0604020202020204" pitchFamily="34" charset="0"/>
              </a:rPr>
              <a:t>puntatori</a:t>
            </a:r>
            <a:r>
              <a:rPr lang="en-US" altLang="it-IT" sz="3000" dirty="0">
                <a:solidFill>
                  <a:srgbClr val="3380E6"/>
                </a:solidFill>
                <a:latin typeface="Arial" panose="020B0604020202020204" pitchFamily="34" charset="0"/>
              </a:rPr>
              <a:t> a </a:t>
            </a:r>
            <a:r>
              <a:rPr lang="en-US" altLang="it-IT" sz="3000" dirty="0" err="1">
                <a:solidFill>
                  <a:srgbClr val="3380E6"/>
                </a:solidFill>
                <a:latin typeface="Arial" panose="020B0604020202020204" pitchFamily="34" charset="0"/>
              </a:rPr>
              <a:t>dati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aggregati</a:t>
            </a:r>
            <a:r>
              <a:rPr lang="en-US" altLang="it-IT" sz="3000" dirty="0">
                <a:solidFill>
                  <a:srgbClr val="3380E6"/>
                </a:solidFill>
                <a:latin typeface="Arial" panose="020B0604020202020204" pitchFamily="34" charset="0"/>
              </a:rPr>
              <a:t> (2/2)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07422" y="1011093"/>
            <a:ext cx="812915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 </a:t>
            </a:r>
          </a:p>
          <a:p>
            <a:pPr eaLnBrk="1" hangingPunct="1">
              <a:defRPr/>
            </a:pPr>
            <a:endParaRPr lang="it-IT" altLang="it-IT" sz="2200" dirty="0">
              <a:solidFill>
                <a:srgbClr val="000000"/>
              </a:solidFill>
              <a:latin typeface="Times New Roman" panose="02020603050405020304" pitchFamily="18" charset="0"/>
            </a:endParaRP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sp>
        <p:nvSpPr>
          <p:cNvPr id="8" name="Text Placeholder 2"/>
          <p:cNvSpPr txBox="1">
            <a:spLocks/>
          </p:cNvSpPr>
          <p:nvPr/>
        </p:nvSpPr>
        <p:spPr bwMode="auto">
          <a:xfrm>
            <a:off x="507421" y="1073150"/>
            <a:ext cx="812915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200" b="1" dirty="0">
                <a:solidFill>
                  <a:srgbClr val="000000"/>
                </a:solidFill>
                <a:latin typeface="Times New Roman" panose="02020603050405020304" pitchFamily="18" charset="0"/>
              </a:rPr>
              <a:t>Esempio:</a:t>
            </a: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sp>
        <p:nvSpPr>
          <p:cNvPr id="11" name="Text Placeholder 2"/>
          <p:cNvSpPr txBox="1">
            <a:spLocks/>
          </p:cNvSpPr>
          <p:nvPr/>
        </p:nvSpPr>
        <p:spPr bwMode="auto">
          <a:xfrm>
            <a:off x="600364" y="4953000"/>
            <a:ext cx="812915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200" dirty="0">
                <a:solidFill>
                  <a:srgbClr val="000000"/>
                </a:solidFill>
                <a:latin typeface="Times New Roman" panose="02020603050405020304" pitchFamily="18" charset="0"/>
              </a:rPr>
              <a:t>Le seguenti espressioni sono equivalenti</a:t>
            </a: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pic>
        <p:nvPicPr>
          <p:cNvPr id="9" name="Immagin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5457681"/>
            <a:ext cx="2117502" cy="981282"/>
          </a:xfrm>
          <a:prstGeom prst="rect">
            <a:avLst/>
          </a:prstGeom>
        </p:spPr>
      </p:pic>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6" y="1546226"/>
            <a:ext cx="5845047" cy="3375953"/>
          </a:xfrm>
          <a:prstGeom prst="rect">
            <a:avLst/>
          </a:prstGeom>
        </p:spPr>
      </p:pic>
    </p:spTree>
    <p:extLst>
      <p:ext uri="{BB962C8B-B14F-4D97-AF65-F5344CB8AC3E}">
        <p14:creationId xmlns:p14="http://schemas.microsoft.com/office/powerpoint/2010/main" val="3106519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463839"/>
            <a:ext cx="8839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100" dirty="0" err="1">
                <a:solidFill>
                  <a:srgbClr val="3380E6"/>
                </a:solidFill>
                <a:latin typeface="Arial" panose="020B0604020202020204" pitchFamily="34" charset="0"/>
              </a:rPr>
              <a:t>Puntatori</a:t>
            </a:r>
            <a:r>
              <a:rPr lang="en-US" altLang="it-IT" sz="3100" dirty="0">
                <a:solidFill>
                  <a:srgbClr val="3380E6"/>
                </a:solidFill>
                <a:latin typeface="Arial" panose="020B0604020202020204" pitchFamily="34" charset="0"/>
              </a:rPr>
              <a:t> e </a:t>
            </a:r>
            <a:r>
              <a:rPr lang="en-US" altLang="it-IT" sz="3100" dirty="0" err="1">
                <a:solidFill>
                  <a:srgbClr val="3380E6"/>
                </a:solidFill>
                <a:latin typeface="Arial" panose="020B0604020202020204" pitchFamily="34" charset="0"/>
              </a:rPr>
              <a:t>funzioni</a:t>
            </a:r>
            <a:r>
              <a:rPr lang="en-US" altLang="it-IT" sz="3100" dirty="0">
                <a:solidFill>
                  <a:srgbClr val="3380E6"/>
                </a:solidFill>
                <a:latin typeface="Arial" panose="020B0604020202020204" pitchFamily="34" charset="0"/>
              </a:rPr>
              <a:t> (1/8)</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07422" y="1098550"/>
            <a:ext cx="8129155"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200" dirty="0">
                <a:solidFill>
                  <a:srgbClr val="000000"/>
                </a:solidFill>
                <a:latin typeface="Times New Roman" panose="02020603050405020304" pitchFamily="18" charset="0"/>
              </a:rPr>
              <a:t>Nel linguaggio C, richiamiamo che gli argomenti nelle chiamate di funzioni </a:t>
            </a:r>
            <a:r>
              <a:rPr lang="it-IT" altLang="it-IT" sz="2200" b="1" dirty="0">
                <a:solidFill>
                  <a:srgbClr val="000000"/>
                </a:solidFill>
                <a:latin typeface="Times New Roman" panose="02020603050405020304" pitchFamily="18" charset="0"/>
              </a:rPr>
              <a:t>sono passati per valore</a:t>
            </a:r>
            <a:r>
              <a:rPr lang="it-IT" altLang="it-IT" sz="2200" dirty="0">
                <a:solidFill>
                  <a:srgbClr val="000000"/>
                </a:solidFill>
                <a:latin typeface="Times New Roman" panose="02020603050405020304" pitchFamily="18" charset="0"/>
              </a:rPr>
              <a:t>: il valore di un argomento formale viene copiato nel corrispondente parametro formale (variabile locale automatica) della funzione.</a:t>
            </a:r>
          </a:p>
          <a:p>
            <a:pPr eaLnBrk="1" hangingPunct="1">
              <a:defRPr/>
            </a:pPr>
            <a:r>
              <a:rPr lang="it-IT" altLang="it-IT" sz="2200" dirty="0">
                <a:solidFill>
                  <a:srgbClr val="000000"/>
                </a:solidFill>
                <a:latin typeface="Times New Roman" panose="02020603050405020304" pitchFamily="18" charset="0"/>
              </a:rPr>
              <a:t>Nel linguaggio C, un parametro formale in una definizione di funzione può essere una variabile puntatore. In altri termini, una dichiarazione di un parametro formale può essere una dichiarazione di una variabile puntatore. In questo caso, un corrispondente argomento (parametro attuale) in una chiamata della funzione deve essere un’espressione che restituisce un valore puntatore dello stesso tipo del parametro formale, ad esempio: </a:t>
            </a:r>
          </a:p>
          <a:p>
            <a:pPr lvl="1" eaLnBrk="1" hangingPunct="1">
              <a:defRPr/>
            </a:pPr>
            <a:r>
              <a:rPr lang="it-IT" altLang="it-IT" sz="2100" dirty="0">
                <a:solidFill>
                  <a:srgbClr val="000000"/>
                </a:solidFill>
                <a:latin typeface="Times New Roman" panose="02020603050405020304" pitchFamily="18" charset="0"/>
              </a:rPr>
              <a:t>una variabile dello stesso tipo,</a:t>
            </a:r>
          </a:p>
          <a:p>
            <a:pPr lvl="1" eaLnBrk="1" hangingPunct="1">
              <a:defRPr/>
            </a:pPr>
            <a:r>
              <a:rPr lang="it-IT" altLang="it-IT" sz="2100" dirty="0">
                <a:solidFill>
                  <a:srgbClr val="000000"/>
                </a:solidFill>
                <a:latin typeface="Times New Roman" panose="02020603050405020304" pitchFamily="18" charset="0"/>
              </a:rPr>
              <a:t> o l’applicazione dell’operatore di indirizzamento &amp; ad un’espressione che restituisce un tipo di dato coincidente con il tipo di dato puntato dal parametro formale.</a:t>
            </a:r>
            <a:endParaRPr lang="it-IT" altLang="it-IT" sz="1900" dirty="0">
              <a:solidFill>
                <a:srgbClr val="000000"/>
              </a:solidFill>
              <a:latin typeface="Times New Roman" panose="02020603050405020304" pitchFamily="18" charset="0"/>
            </a:endParaRP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270253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463839"/>
            <a:ext cx="8839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100" dirty="0" err="1">
                <a:solidFill>
                  <a:srgbClr val="3380E6"/>
                </a:solidFill>
                <a:latin typeface="Arial" panose="020B0604020202020204" pitchFamily="34" charset="0"/>
              </a:rPr>
              <a:t>Puntatori</a:t>
            </a:r>
            <a:r>
              <a:rPr lang="en-US" altLang="it-IT" sz="3100" dirty="0">
                <a:solidFill>
                  <a:srgbClr val="3380E6"/>
                </a:solidFill>
                <a:latin typeface="Arial" panose="020B0604020202020204" pitchFamily="34" charset="0"/>
              </a:rPr>
              <a:t> e </a:t>
            </a:r>
            <a:r>
              <a:rPr lang="en-US" altLang="it-IT" sz="3100" dirty="0" err="1">
                <a:solidFill>
                  <a:srgbClr val="3380E6"/>
                </a:solidFill>
                <a:latin typeface="Arial" panose="020B0604020202020204" pitchFamily="34" charset="0"/>
              </a:rPr>
              <a:t>funzioni</a:t>
            </a:r>
            <a:r>
              <a:rPr lang="en-US" altLang="it-IT" sz="3100" dirty="0">
                <a:solidFill>
                  <a:srgbClr val="3380E6"/>
                </a:solidFill>
                <a:latin typeface="Arial" panose="020B0604020202020204" pitchFamily="34" charset="0"/>
              </a:rPr>
              <a:t> (2/8)</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07422" y="1098550"/>
            <a:ext cx="8129155"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400" dirty="0">
                <a:solidFill>
                  <a:srgbClr val="000000"/>
                </a:solidFill>
                <a:latin typeface="Times New Roman" panose="02020603050405020304" pitchFamily="18" charset="0"/>
              </a:rPr>
              <a:t>In generale, una chiamata consente di modificare il contesto chiamante restituendo un risultato che può essere utilizzato dalla funzione chiamante.</a:t>
            </a:r>
          </a:p>
          <a:p>
            <a:pPr eaLnBrk="1" hangingPunct="1">
              <a:defRPr/>
            </a:pPr>
            <a:r>
              <a:rPr lang="it-IT" altLang="it-IT" sz="2400" dirty="0">
                <a:solidFill>
                  <a:srgbClr val="000000"/>
                </a:solidFill>
                <a:latin typeface="Times New Roman" panose="02020603050405020304" pitchFamily="18" charset="0"/>
              </a:rPr>
              <a:t>Quando un parametro formale di una funzione è una variabile puntatore, l’indirizzo di memoria (valore dell’argomento) viene copiato nel parametro formale. In questo modo, tramite il parametro formale, è possibile accedere alla locazione di memoria puntata dall’argomento passato nella chiamata di funzione. In altri termini, è possibile </a:t>
            </a:r>
            <a:r>
              <a:rPr lang="it-IT" altLang="it-IT" sz="2400" b="1" dirty="0">
                <a:solidFill>
                  <a:srgbClr val="000000"/>
                </a:solidFill>
                <a:latin typeface="Times New Roman" panose="02020603050405020304" pitchFamily="18" charset="0"/>
              </a:rPr>
              <a:t>modificare le variabili nella funzione chiamante </a:t>
            </a:r>
            <a:r>
              <a:rPr lang="it-IT" altLang="it-IT" sz="2400" dirty="0">
                <a:solidFill>
                  <a:srgbClr val="000000"/>
                </a:solidFill>
                <a:latin typeface="Times New Roman" panose="02020603050405020304" pitchFamily="18" charset="0"/>
              </a:rPr>
              <a:t>realizzando in modo implicito un </a:t>
            </a:r>
            <a:r>
              <a:rPr lang="it-IT" altLang="it-IT" sz="2400" b="1" dirty="0">
                <a:solidFill>
                  <a:srgbClr val="000000"/>
                </a:solidFill>
                <a:latin typeface="Times New Roman" panose="02020603050405020304" pitchFamily="18" charset="0"/>
              </a:rPr>
              <a:t>passaggio per riferimento</a:t>
            </a:r>
            <a:r>
              <a:rPr lang="it-IT" altLang="it-IT" sz="2400" dirty="0">
                <a:solidFill>
                  <a:srgbClr val="000000"/>
                </a:solidFill>
                <a:latin typeface="Times New Roman" panose="02020603050405020304" pitchFamily="18" charset="0"/>
              </a:rPr>
              <a:t>.   </a:t>
            </a:r>
          </a:p>
          <a:p>
            <a:pPr eaLnBrk="1" hangingPunct="1">
              <a:defRPr/>
            </a:pPr>
            <a:r>
              <a:rPr lang="it-IT" altLang="it-IT" sz="2400" dirty="0">
                <a:solidFill>
                  <a:srgbClr val="000000"/>
                </a:solidFill>
                <a:latin typeface="Times New Roman" panose="02020603050405020304" pitchFamily="18" charset="0"/>
              </a:rPr>
              <a:t>L’utilizzo di parametri formali di tipo puntatore (implicito passaggio per riferimento) consente ad una funzione di ‘‘restituire’’ più valori alla sua funzione chiamante modificando variabili nella funzione chiamante.</a:t>
            </a: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1367684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463839"/>
            <a:ext cx="8839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100" dirty="0" err="1">
                <a:solidFill>
                  <a:srgbClr val="3380E6"/>
                </a:solidFill>
                <a:latin typeface="Arial" panose="020B0604020202020204" pitchFamily="34" charset="0"/>
              </a:rPr>
              <a:t>Puntatori</a:t>
            </a:r>
            <a:r>
              <a:rPr lang="en-US" altLang="it-IT" sz="3100" dirty="0">
                <a:solidFill>
                  <a:srgbClr val="3380E6"/>
                </a:solidFill>
                <a:latin typeface="Arial" panose="020B0604020202020204" pitchFamily="34" charset="0"/>
              </a:rPr>
              <a:t> e </a:t>
            </a:r>
            <a:r>
              <a:rPr lang="en-US" altLang="it-IT" sz="3100" dirty="0" err="1">
                <a:solidFill>
                  <a:srgbClr val="3380E6"/>
                </a:solidFill>
                <a:latin typeface="Arial" panose="020B0604020202020204" pitchFamily="34" charset="0"/>
              </a:rPr>
              <a:t>funzioni</a:t>
            </a:r>
            <a:r>
              <a:rPr lang="en-US" altLang="it-IT" sz="3100" dirty="0">
                <a:solidFill>
                  <a:srgbClr val="3380E6"/>
                </a:solidFill>
                <a:latin typeface="Arial" panose="020B0604020202020204" pitchFamily="34" charset="0"/>
              </a:rPr>
              <a:t> (3/8)</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07422" y="1098550"/>
            <a:ext cx="8129155"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L’utilizzo di variabili puntatore come parametri formali di funzioni è importante anche per questioni di efficienza:</a:t>
            </a:r>
          </a:p>
          <a:p>
            <a:pPr eaLnBrk="1" hangingPunct="1">
              <a:defRPr/>
            </a:pPr>
            <a:r>
              <a:rPr lang="it-IT" altLang="it-IT" sz="2400" dirty="0">
                <a:solidFill>
                  <a:srgbClr val="000000"/>
                </a:solidFill>
                <a:latin typeface="Times New Roman" panose="02020603050405020304" pitchFamily="18" charset="0"/>
              </a:rPr>
              <a:t>Quando un oggetto (ad esempio una struttura) contiene grandi quantità di dati, passare l’oggetto per valore comporta un consumo di tempo e memoria per fare una copia del valore dell’oggetto e trasferirlo al corrispondente parametro formale.</a:t>
            </a:r>
          </a:p>
          <a:p>
            <a:pPr eaLnBrk="1" hangingPunct="1">
              <a:defRPr/>
            </a:pPr>
            <a:r>
              <a:rPr lang="it-IT" altLang="it-IT" sz="2400" dirty="0">
                <a:solidFill>
                  <a:srgbClr val="000000"/>
                </a:solidFill>
                <a:latin typeface="Times New Roman" panose="02020603050405020304" pitchFamily="18" charset="0"/>
              </a:rPr>
              <a:t>Passando un puntatore all’oggetto è un’operazione molto più efficiente, dal momento che bisogna copiare solo un indirizzo di memoria. </a:t>
            </a: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3163031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399" y="387062"/>
            <a:ext cx="8839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100" dirty="0" err="1">
                <a:solidFill>
                  <a:srgbClr val="3380E6"/>
                </a:solidFill>
                <a:latin typeface="Arial" panose="020B0604020202020204" pitchFamily="34" charset="0"/>
              </a:rPr>
              <a:t>Puntatori</a:t>
            </a:r>
            <a:r>
              <a:rPr lang="en-US" altLang="it-IT" sz="3100" dirty="0">
                <a:solidFill>
                  <a:srgbClr val="3380E6"/>
                </a:solidFill>
                <a:latin typeface="Arial" panose="020B0604020202020204" pitchFamily="34" charset="0"/>
              </a:rPr>
              <a:t> e </a:t>
            </a:r>
            <a:r>
              <a:rPr lang="en-US" altLang="it-IT" sz="3100" dirty="0" err="1">
                <a:solidFill>
                  <a:srgbClr val="3380E6"/>
                </a:solidFill>
                <a:latin typeface="Arial" panose="020B0604020202020204" pitchFamily="34" charset="0"/>
              </a:rPr>
              <a:t>funzioni</a:t>
            </a:r>
            <a:r>
              <a:rPr lang="en-US" altLang="it-IT" sz="3100" dirty="0">
                <a:solidFill>
                  <a:srgbClr val="3380E6"/>
                </a:solidFill>
                <a:latin typeface="Arial" panose="020B0604020202020204" pitchFamily="34" charset="0"/>
              </a:rPr>
              <a:t> (4/8)</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35000" y="868362"/>
            <a:ext cx="81291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b="1" dirty="0">
                <a:solidFill>
                  <a:srgbClr val="000000"/>
                </a:solidFill>
                <a:latin typeface="Times New Roman" panose="02020603050405020304" pitchFamily="18" charset="0"/>
              </a:rPr>
              <a:t>Esempio:</a:t>
            </a: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23" y="1414750"/>
            <a:ext cx="6819677" cy="5195550"/>
          </a:xfrm>
          <a:prstGeom prst="rect">
            <a:avLst/>
          </a:prstGeom>
        </p:spPr>
      </p:pic>
      <p:pic>
        <p:nvPicPr>
          <p:cNvPr id="3" name="Immagine 2"/>
          <p:cNvPicPr>
            <a:picLocks noChangeAspect="1"/>
          </p:cNvPicPr>
          <p:nvPr/>
        </p:nvPicPr>
        <p:blipFill>
          <a:blip r:embed="rId3"/>
          <a:stretch>
            <a:fillRect/>
          </a:stretch>
        </p:blipFill>
        <p:spPr>
          <a:xfrm>
            <a:off x="2820554" y="3962400"/>
            <a:ext cx="6134100" cy="885825"/>
          </a:xfrm>
          <a:prstGeom prst="rect">
            <a:avLst/>
          </a:prstGeom>
        </p:spPr>
      </p:pic>
      <p:sp>
        <p:nvSpPr>
          <p:cNvPr id="7" name="Rettangolo 6"/>
          <p:cNvSpPr/>
          <p:nvPr/>
        </p:nvSpPr>
        <p:spPr>
          <a:xfrm>
            <a:off x="5181600" y="3530614"/>
            <a:ext cx="1146468" cy="369332"/>
          </a:xfrm>
          <a:prstGeom prst="rect">
            <a:avLst/>
          </a:prstGeom>
        </p:spPr>
        <p:txBody>
          <a:bodyPr wrap="none">
            <a:spAutoFit/>
          </a:bodyPr>
          <a:lstStyle/>
          <a:p>
            <a:r>
              <a:rPr lang="it-IT" altLang="it-IT" b="1" dirty="0">
                <a:solidFill>
                  <a:srgbClr val="000000"/>
                </a:solidFill>
                <a:latin typeface="Times New Roman" panose="02020603050405020304" pitchFamily="18" charset="0"/>
              </a:rPr>
              <a:t>OUTPUT</a:t>
            </a:r>
            <a:endParaRPr lang="it-IT" b="1" dirty="0"/>
          </a:p>
        </p:txBody>
      </p:sp>
    </p:spTree>
    <p:extLst>
      <p:ext uri="{BB962C8B-B14F-4D97-AF65-F5344CB8AC3E}">
        <p14:creationId xmlns:p14="http://schemas.microsoft.com/office/powerpoint/2010/main" val="1228877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463839"/>
            <a:ext cx="8839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100" dirty="0" err="1">
                <a:solidFill>
                  <a:srgbClr val="3380E6"/>
                </a:solidFill>
                <a:latin typeface="Arial" panose="020B0604020202020204" pitchFamily="34" charset="0"/>
              </a:rPr>
              <a:t>Puntatori</a:t>
            </a:r>
            <a:r>
              <a:rPr lang="en-US" altLang="it-IT" sz="3100" dirty="0">
                <a:solidFill>
                  <a:srgbClr val="3380E6"/>
                </a:solidFill>
                <a:latin typeface="Arial" panose="020B0604020202020204" pitchFamily="34" charset="0"/>
              </a:rPr>
              <a:t> e </a:t>
            </a:r>
            <a:r>
              <a:rPr lang="en-US" altLang="it-IT" sz="3100" dirty="0" err="1">
                <a:solidFill>
                  <a:srgbClr val="3380E6"/>
                </a:solidFill>
                <a:latin typeface="Arial" panose="020B0604020202020204" pitchFamily="34" charset="0"/>
              </a:rPr>
              <a:t>funzioni</a:t>
            </a:r>
            <a:r>
              <a:rPr lang="en-US" altLang="it-IT" sz="3100" dirty="0">
                <a:solidFill>
                  <a:srgbClr val="3380E6"/>
                </a:solidFill>
                <a:latin typeface="Arial" panose="020B0604020202020204" pitchFamily="34" charset="0"/>
              </a:rPr>
              <a:t> (5/8)</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07422" y="1098550"/>
            <a:ext cx="8129155"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Ricordiamo che una variabile array monodimensionale è una variabile puntatore il cui valore è l’indirizzo di memoria del primo elemento di un array.</a:t>
            </a:r>
          </a:p>
          <a:p>
            <a:pPr eaLnBrk="1" hangingPunct="1">
              <a:defRPr/>
            </a:pPr>
            <a:r>
              <a:rPr lang="it-IT" altLang="it-IT" sz="2400" dirty="0">
                <a:solidFill>
                  <a:srgbClr val="000000"/>
                </a:solidFill>
                <a:latin typeface="Times New Roman" panose="02020603050405020304" pitchFamily="18" charset="0"/>
              </a:rPr>
              <a:t>Una dichiarazione di un parametro formale corrispondente ad un array monodimensionale può essere equivalentemente sostituita con una dichiarazione di una variabile puntatore del tipo coincidente con il tipo degli elementi dell’array (per il compilatore le due dichiarazioni sono equivalenti).</a:t>
            </a:r>
          </a:p>
          <a:p>
            <a:pPr marL="0" indent="0" eaLnBrk="1" hangingPunct="1">
              <a:buNone/>
              <a:defRPr/>
            </a:pPr>
            <a:r>
              <a:rPr lang="it-IT" altLang="it-IT" sz="2400" b="1" dirty="0">
                <a:solidFill>
                  <a:srgbClr val="000000"/>
                </a:solidFill>
                <a:latin typeface="Times New Roman" panose="02020603050405020304" pitchFamily="18" charset="0"/>
              </a:rPr>
              <a:t>Sintassi parametro formale array monodimensionale:</a:t>
            </a:r>
          </a:p>
          <a:p>
            <a:pPr marL="0" indent="0" eaLnBrk="1" hangingPunct="1">
              <a:buNone/>
              <a:defRPr/>
            </a:pPr>
            <a:r>
              <a:rPr lang="en-US" sz="2400" b="1" dirty="0">
                <a:solidFill>
                  <a:srgbClr val="3380E6"/>
                </a:solidFill>
                <a:ea typeface="Noto Sans CJK SC Regular" pitchFamily="2"/>
                <a:cs typeface="Times New Roman" panose="02020603050405020304" pitchFamily="18" charset="0"/>
              </a:rPr>
              <a:t>	&lt;</a:t>
            </a:r>
            <a:r>
              <a:rPr lang="en-US" sz="2400" b="1" dirty="0" err="1">
                <a:solidFill>
                  <a:srgbClr val="3380E6"/>
                </a:solidFill>
                <a:ea typeface="Noto Sans CJK SC Regular" pitchFamily="2"/>
                <a:cs typeface="Times New Roman" panose="02020603050405020304" pitchFamily="18" charset="0"/>
              </a:rPr>
              <a:t>tipo</a:t>
            </a:r>
            <a:r>
              <a:rPr lang="en-US" sz="2400" b="1" dirty="0">
                <a:solidFill>
                  <a:srgbClr val="3380E6"/>
                </a:solidFill>
                <a:ea typeface="Noto Sans CJK SC Regular" pitchFamily="2"/>
                <a:cs typeface="Times New Roman" panose="02020603050405020304" pitchFamily="18" charset="0"/>
              </a:rPr>
              <a:t> </a:t>
            </a:r>
            <a:r>
              <a:rPr lang="en-US" sz="2400" b="1" dirty="0" err="1">
                <a:solidFill>
                  <a:srgbClr val="3380E6"/>
                </a:solidFill>
                <a:ea typeface="Noto Sans CJK SC Regular" pitchFamily="2"/>
                <a:cs typeface="Times New Roman" panose="02020603050405020304" pitchFamily="18" charset="0"/>
              </a:rPr>
              <a:t>elemento</a:t>
            </a:r>
            <a:r>
              <a:rPr lang="en-US" sz="2400" b="1" dirty="0">
                <a:solidFill>
                  <a:srgbClr val="3380E6"/>
                </a:solidFill>
                <a:ea typeface="Noto Sans CJK SC Regular" pitchFamily="2"/>
                <a:cs typeface="Times New Roman" panose="02020603050405020304" pitchFamily="18" charset="0"/>
              </a:rPr>
              <a:t>&gt; &lt;</a:t>
            </a:r>
            <a:r>
              <a:rPr lang="en-US" sz="2400" b="1" dirty="0" err="1">
                <a:solidFill>
                  <a:srgbClr val="3380E6"/>
                </a:solidFill>
                <a:ea typeface="Noto Sans CJK SC Regular" pitchFamily="2"/>
                <a:cs typeface="Times New Roman" panose="02020603050405020304" pitchFamily="18" charset="0"/>
              </a:rPr>
              <a:t>nome</a:t>
            </a:r>
            <a:r>
              <a:rPr lang="en-US" sz="2400" b="1" dirty="0">
                <a:solidFill>
                  <a:srgbClr val="3380E6"/>
                </a:solidFill>
                <a:ea typeface="Noto Sans CJK SC Regular" pitchFamily="2"/>
                <a:cs typeface="Times New Roman" panose="02020603050405020304" pitchFamily="18" charset="0"/>
              </a:rPr>
              <a:t> </a:t>
            </a:r>
            <a:r>
              <a:rPr lang="en-US" sz="2400" b="1" dirty="0" err="1">
                <a:solidFill>
                  <a:srgbClr val="3380E6"/>
                </a:solidFill>
                <a:ea typeface="Noto Sans CJK SC Regular" pitchFamily="2"/>
                <a:cs typeface="Times New Roman" panose="02020603050405020304" pitchFamily="18" charset="0"/>
              </a:rPr>
              <a:t>parametro</a:t>
            </a:r>
            <a:r>
              <a:rPr lang="en-US" sz="2400" b="1" dirty="0">
                <a:solidFill>
                  <a:srgbClr val="3380E6"/>
                </a:solidFill>
                <a:ea typeface="Noto Sans CJK SC Regular" pitchFamily="2"/>
                <a:cs typeface="Times New Roman" panose="02020603050405020304" pitchFamily="18" charset="0"/>
              </a:rPr>
              <a:t>&gt; [ ]</a:t>
            </a:r>
            <a:endParaRPr lang="it-IT" altLang="it-IT" sz="2400" b="1"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La dichiarazione precedente è equivalente a </a:t>
            </a:r>
          </a:p>
          <a:p>
            <a:pPr marL="0" indent="0" eaLnBrk="1" hangingPunct="1">
              <a:buNone/>
              <a:defRPr/>
            </a:pPr>
            <a:r>
              <a:rPr lang="it-IT" altLang="it-IT" sz="2400" dirty="0">
                <a:solidFill>
                  <a:srgbClr val="000000"/>
                </a:solidFill>
                <a:latin typeface="Times New Roman" panose="02020603050405020304" pitchFamily="18" charset="0"/>
              </a:rPr>
              <a:t>	</a:t>
            </a:r>
            <a:r>
              <a:rPr lang="en-US" altLang="it-IT" sz="2400" b="1" dirty="0">
                <a:solidFill>
                  <a:srgbClr val="3380E6"/>
                </a:solidFill>
                <a:cs typeface="Times New Roman" panose="02020603050405020304" pitchFamily="18" charset="0"/>
              </a:rPr>
              <a:t> </a:t>
            </a:r>
            <a:r>
              <a:rPr lang="en-US" sz="2400" b="1" dirty="0">
                <a:solidFill>
                  <a:srgbClr val="3380E6"/>
                </a:solidFill>
                <a:ea typeface="Noto Sans CJK SC Regular" pitchFamily="2"/>
                <a:cs typeface="Times New Roman" panose="02020603050405020304" pitchFamily="18" charset="0"/>
              </a:rPr>
              <a:t>&lt;</a:t>
            </a:r>
            <a:r>
              <a:rPr lang="en-US" sz="2400" b="1" dirty="0" err="1">
                <a:solidFill>
                  <a:srgbClr val="3380E6"/>
                </a:solidFill>
                <a:ea typeface="Noto Sans CJK SC Regular" pitchFamily="2"/>
                <a:cs typeface="Times New Roman" panose="02020603050405020304" pitchFamily="18" charset="0"/>
              </a:rPr>
              <a:t>tipo</a:t>
            </a:r>
            <a:r>
              <a:rPr lang="en-US" sz="2400" b="1" dirty="0">
                <a:solidFill>
                  <a:srgbClr val="3380E6"/>
                </a:solidFill>
                <a:ea typeface="Noto Sans CJK SC Regular" pitchFamily="2"/>
                <a:cs typeface="Times New Roman" panose="02020603050405020304" pitchFamily="18" charset="0"/>
              </a:rPr>
              <a:t> </a:t>
            </a:r>
            <a:r>
              <a:rPr lang="en-US" sz="2400" b="1" dirty="0" err="1">
                <a:solidFill>
                  <a:srgbClr val="3380E6"/>
                </a:solidFill>
                <a:ea typeface="Noto Sans CJK SC Regular" pitchFamily="2"/>
                <a:cs typeface="Times New Roman" panose="02020603050405020304" pitchFamily="18" charset="0"/>
              </a:rPr>
              <a:t>elemento</a:t>
            </a:r>
            <a:r>
              <a:rPr lang="en-US" sz="2400" b="1" dirty="0">
                <a:solidFill>
                  <a:srgbClr val="3380E6"/>
                </a:solidFill>
                <a:ea typeface="Noto Sans CJK SC Regular" pitchFamily="2"/>
                <a:cs typeface="Times New Roman" panose="02020603050405020304" pitchFamily="18" charset="0"/>
              </a:rPr>
              <a:t>&gt; * &lt;</a:t>
            </a:r>
            <a:r>
              <a:rPr lang="en-US" sz="2400" b="1" dirty="0" err="1">
                <a:solidFill>
                  <a:srgbClr val="3380E6"/>
                </a:solidFill>
                <a:ea typeface="Noto Sans CJK SC Regular" pitchFamily="2"/>
                <a:cs typeface="Times New Roman" panose="02020603050405020304" pitchFamily="18" charset="0"/>
              </a:rPr>
              <a:t>nome</a:t>
            </a:r>
            <a:r>
              <a:rPr lang="en-US" sz="2400" b="1" dirty="0">
                <a:solidFill>
                  <a:srgbClr val="3380E6"/>
                </a:solidFill>
                <a:ea typeface="Noto Sans CJK SC Regular" pitchFamily="2"/>
                <a:cs typeface="Times New Roman" panose="02020603050405020304" pitchFamily="18" charset="0"/>
              </a:rPr>
              <a:t> </a:t>
            </a:r>
            <a:r>
              <a:rPr lang="en-US" sz="2400" b="1" dirty="0" err="1">
                <a:solidFill>
                  <a:srgbClr val="3380E6"/>
                </a:solidFill>
                <a:ea typeface="Noto Sans CJK SC Regular" pitchFamily="2"/>
                <a:cs typeface="Times New Roman" panose="02020603050405020304" pitchFamily="18" charset="0"/>
              </a:rPr>
              <a:t>parametro</a:t>
            </a:r>
            <a:r>
              <a:rPr lang="en-US" sz="2400" b="1" dirty="0">
                <a:solidFill>
                  <a:srgbClr val="3380E6"/>
                </a:solidFill>
                <a:ea typeface="Noto Sans CJK SC Regular" pitchFamily="2"/>
                <a:cs typeface="Times New Roman" panose="02020603050405020304" pitchFamily="18" charset="0"/>
              </a:rPr>
              <a:t>&gt; </a:t>
            </a:r>
            <a:endParaRPr lang="it-IT" altLang="it-IT" sz="2400" dirty="0">
              <a:solidFill>
                <a:srgbClr val="000000"/>
              </a:solidFill>
              <a:latin typeface="Times New Roman" panose="02020603050405020304" pitchFamily="18" charset="0"/>
            </a:endParaRP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346063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399" y="228600"/>
            <a:ext cx="8839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100" dirty="0" err="1">
                <a:solidFill>
                  <a:srgbClr val="3380E6"/>
                </a:solidFill>
                <a:latin typeface="Arial" panose="020B0604020202020204" pitchFamily="34" charset="0"/>
              </a:rPr>
              <a:t>Puntatori</a:t>
            </a:r>
            <a:r>
              <a:rPr lang="en-US" altLang="it-IT" sz="3100" dirty="0">
                <a:solidFill>
                  <a:srgbClr val="3380E6"/>
                </a:solidFill>
                <a:latin typeface="Arial" panose="020B0604020202020204" pitchFamily="34" charset="0"/>
              </a:rPr>
              <a:t> e </a:t>
            </a:r>
            <a:r>
              <a:rPr lang="en-US" altLang="it-IT" sz="3100" dirty="0" err="1">
                <a:solidFill>
                  <a:srgbClr val="3380E6"/>
                </a:solidFill>
                <a:latin typeface="Arial" panose="020B0604020202020204" pitchFamily="34" charset="0"/>
              </a:rPr>
              <a:t>funzioni</a:t>
            </a:r>
            <a:r>
              <a:rPr lang="en-US" altLang="it-IT" sz="3100" dirty="0">
                <a:solidFill>
                  <a:srgbClr val="3380E6"/>
                </a:solidFill>
                <a:latin typeface="Arial" panose="020B0604020202020204" pitchFamily="34" charset="0"/>
              </a:rPr>
              <a:t> (6/8)</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07421" y="695138"/>
            <a:ext cx="81291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b="1" dirty="0">
                <a:solidFill>
                  <a:srgbClr val="000000"/>
                </a:solidFill>
                <a:latin typeface="Times New Roman" panose="02020603050405020304" pitchFamily="18" charset="0"/>
              </a:rPr>
              <a:t>Esempio:</a:t>
            </a:r>
            <a:endParaRPr lang="it-IT" altLang="it-IT" sz="2200" b="1"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67" y="1128771"/>
            <a:ext cx="5303947" cy="5615944"/>
          </a:xfrm>
          <a:prstGeom prst="rect">
            <a:avLst/>
          </a:prstGeom>
        </p:spPr>
      </p:pic>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114" y="4038600"/>
            <a:ext cx="2850127" cy="2072820"/>
          </a:xfrm>
          <a:prstGeom prst="rect">
            <a:avLst/>
          </a:prstGeom>
        </p:spPr>
      </p:pic>
      <p:sp>
        <p:nvSpPr>
          <p:cNvPr id="7" name="Rettangolo 6"/>
          <p:cNvSpPr/>
          <p:nvPr/>
        </p:nvSpPr>
        <p:spPr>
          <a:xfrm>
            <a:off x="7013943" y="3635188"/>
            <a:ext cx="1146468" cy="369332"/>
          </a:xfrm>
          <a:prstGeom prst="rect">
            <a:avLst/>
          </a:prstGeom>
        </p:spPr>
        <p:txBody>
          <a:bodyPr wrap="none">
            <a:spAutoFit/>
          </a:bodyPr>
          <a:lstStyle/>
          <a:p>
            <a:r>
              <a:rPr lang="it-IT" altLang="it-IT" b="1" dirty="0">
                <a:solidFill>
                  <a:srgbClr val="000000"/>
                </a:solidFill>
                <a:latin typeface="Times New Roman" panose="02020603050405020304" pitchFamily="18" charset="0"/>
              </a:rPr>
              <a:t>OUTPUT</a:t>
            </a:r>
            <a:endParaRPr lang="it-IT" b="1" dirty="0"/>
          </a:p>
        </p:txBody>
      </p:sp>
    </p:spTree>
    <p:extLst>
      <p:ext uri="{BB962C8B-B14F-4D97-AF65-F5344CB8AC3E}">
        <p14:creationId xmlns:p14="http://schemas.microsoft.com/office/powerpoint/2010/main" val="553661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463839"/>
            <a:ext cx="8839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100" dirty="0" err="1">
                <a:solidFill>
                  <a:srgbClr val="3380E6"/>
                </a:solidFill>
                <a:latin typeface="Arial" panose="020B0604020202020204" pitchFamily="34" charset="0"/>
              </a:rPr>
              <a:t>Puntatori</a:t>
            </a:r>
            <a:r>
              <a:rPr lang="en-US" altLang="it-IT" sz="3100" dirty="0">
                <a:solidFill>
                  <a:srgbClr val="3380E6"/>
                </a:solidFill>
                <a:latin typeface="Arial" panose="020B0604020202020204" pitchFamily="34" charset="0"/>
              </a:rPr>
              <a:t> e </a:t>
            </a:r>
            <a:r>
              <a:rPr lang="en-US" altLang="it-IT" sz="3100" dirty="0" err="1">
                <a:solidFill>
                  <a:srgbClr val="3380E6"/>
                </a:solidFill>
                <a:latin typeface="Arial" panose="020B0604020202020204" pitchFamily="34" charset="0"/>
              </a:rPr>
              <a:t>funzioni</a:t>
            </a:r>
            <a:r>
              <a:rPr lang="en-US" altLang="it-IT" sz="3100" dirty="0">
                <a:solidFill>
                  <a:srgbClr val="3380E6"/>
                </a:solidFill>
                <a:latin typeface="Arial" panose="020B0604020202020204" pitchFamily="34" charset="0"/>
              </a:rPr>
              <a:t> (7/8)</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07422" y="1098550"/>
            <a:ext cx="8129155"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Una funzione può restituire come risultato un valore di tipo puntatore. In questo caso, per puntatori a dati, l’intestazione della funzione ha il seguente formato:</a:t>
            </a:r>
          </a:p>
          <a:p>
            <a:pPr marL="342900" lvl="1" indent="0" eaLnBrk="1" hangingPunct="1">
              <a:buNone/>
              <a:defRPr/>
            </a:pP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valore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ritorno</a:t>
            </a:r>
            <a:r>
              <a:rPr lang="en-US" sz="2200" b="1" dirty="0">
                <a:solidFill>
                  <a:srgbClr val="3380E6"/>
                </a:solidFill>
                <a:ea typeface="Noto Sans CJK SC Regular" pitchFamily="2"/>
                <a:cs typeface="Times New Roman" panose="02020603050405020304" pitchFamily="18" charset="0"/>
              </a:rPr>
              <a:t>&gt; *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funzione</a:t>
            </a:r>
            <a:r>
              <a:rPr lang="en-US" sz="2200" b="1" dirty="0">
                <a:solidFill>
                  <a:srgbClr val="3380E6"/>
                </a:solidFill>
                <a:ea typeface="Noto Sans CJK SC Regular" pitchFamily="2"/>
                <a:cs typeface="Times New Roman" panose="02020603050405020304" pitchFamily="18" charset="0"/>
              </a:rPr>
              <a:t>&gt;(&lt;</a:t>
            </a:r>
            <a:r>
              <a:rPr lang="en-US" sz="2200" b="1" dirty="0" err="1">
                <a:solidFill>
                  <a:srgbClr val="3380E6"/>
                </a:solidFill>
                <a:ea typeface="Noto Sans CJK SC Regular" pitchFamily="2"/>
                <a:cs typeface="Times New Roman" panose="02020603050405020304" pitchFamily="18" charset="0"/>
              </a:rPr>
              <a:t>elenco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parametri</a:t>
            </a:r>
            <a:r>
              <a:rPr lang="en-US" sz="2200" b="1" dirty="0">
                <a:solidFill>
                  <a:srgbClr val="3380E6"/>
                </a:solidFill>
                <a:ea typeface="Noto Sans CJK SC Regular" pitchFamily="2"/>
                <a:cs typeface="Times New Roman" panose="02020603050405020304" pitchFamily="18" charset="0"/>
              </a:rPr>
              <a:t>&gt;)</a:t>
            </a:r>
          </a:p>
          <a:p>
            <a:pPr marL="342900" lvl="1" indent="0" eaLnBrk="1" hangingPunct="1">
              <a:buNone/>
              <a:defRPr/>
            </a:pPr>
            <a:endParaRPr lang="en-US" altLang="it-IT" sz="2200" b="1" dirty="0">
              <a:solidFill>
                <a:srgbClr val="3380E6"/>
              </a:solidFill>
              <a:cs typeface="Times New Roman" panose="02020603050405020304" pitchFamily="18" charset="0"/>
            </a:endParaRP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sp>
        <p:nvSpPr>
          <p:cNvPr id="5" name="Text Placeholder 2"/>
          <p:cNvSpPr txBox="1">
            <a:spLocks/>
          </p:cNvSpPr>
          <p:nvPr/>
        </p:nvSpPr>
        <p:spPr bwMode="auto">
          <a:xfrm>
            <a:off x="507421" y="2819400"/>
            <a:ext cx="8129155"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Restituire un puntatore ad una variabile locale automatica od il nome di un array dichiarato all’interno del corpo della funzione (senza allocarlo in modo dinamico) è un errore! Al termine dell’esecuzione della funzione la variabile locale automatica viene distrutta e l’indirizzo del puntatore restituito non è più valido in generale!</a:t>
            </a:r>
            <a:endParaRPr lang="en-US" sz="2200" b="1" dirty="0">
              <a:solidFill>
                <a:srgbClr val="3380E6"/>
              </a:solidFill>
              <a:ea typeface="Noto Sans CJK SC Regular" pitchFamily="2"/>
              <a:cs typeface="Times New Roman" panose="02020603050405020304" pitchFamily="18" charset="0"/>
            </a:endParaRPr>
          </a:p>
          <a:p>
            <a:pPr marL="342900" lvl="1" indent="0" eaLnBrk="1" hangingPunct="1">
              <a:buNone/>
              <a:defRPr/>
            </a:pPr>
            <a:endParaRPr lang="en-US" altLang="it-IT" sz="2200" b="1" dirty="0">
              <a:solidFill>
                <a:srgbClr val="3380E6"/>
              </a:solidFill>
              <a:cs typeface="Times New Roman" panose="02020603050405020304" pitchFamily="18" charset="0"/>
            </a:endParaRP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2780446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463839"/>
            <a:ext cx="8839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100" dirty="0" err="1">
                <a:solidFill>
                  <a:srgbClr val="3380E6"/>
                </a:solidFill>
                <a:latin typeface="Arial" panose="020B0604020202020204" pitchFamily="34" charset="0"/>
              </a:rPr>
              <a:t>Puntatori</a:t>
            </a:r>
            <a:r>
              <a:rPr lang="en-US" altLang="it-IT" sz="3100" dirty="0">
                <a:solidFill>
                  <a:srgbClr val="3380E6"/>
                </a:solidFill>
                <a:latin typeface="Arial" panose="020B0604020202020204" pitchFamily="34" charset="0"/>
              </a:rPr>
              <a:t> e </a:t>
            </a:r>
            <a:r>
              <a:rPr lang="en-US" altLang="it-IT" sz="3100" dirty="0" err="1">
                <a:solidFill>
                  <a:srgbClr val="3380E6"/>
                </a:solidFill>
                <a:latin typeface="Arial" panose="020B0604020202020204" pitchFamily="34" charset="0"/>
              </a:rPr>
              <a:t>funzioni</a:t>
            </a:r>
            <a:r>
              <a:rPr lang="en-US" altLang="it-IT" sz="3100" dirty="0">
                <a:solidFill>
                  <a:srgbClr val="3380E6"/>
                </a:solidFill>
                <a:latin typeface="Arial" panose="020B0604020202020204" pitchFamily="34" charset="0"/>
              </a:rPr>
              <a:t> (8/8)</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07422" y="1098550"/>
            <a:ext cx="81291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b="1" dirty="0">
                <a:solidFill>
                  <a:srgbClr val="000000"/>
                </a:solidFill>
                <a:latin typeface="Times New Roman" panose="02020603050405020304" pitchFamily="18" charset="0"/>
              </a:rPr>
              <a:t>Esempio:</a:t>
            </a:r>
          </a:p>
          <a:p>
            <a:pPr marL="342900" lvl="1" indent="0" eaLnBrk="1" hangingPunct="1">
              <a:buNone/>
              <a:defRPr/>
            </a:pPr>
            <a:endParaRPr lang="en-US" altLang="it-IT" sz="2200" b="1" dirty="0">
              <a:solidFill>
                <a:srgbClr val="3380E6"/>
              </a:solidFill>
              <a:cs typeface="Times New Roman" panose="02020603050405020304" pitchFamily="18" charset="0"/>
            </a:endParaRPr>
          </a:p>
          <a:p>
            <a:pPr marL="342900" lvl="1"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  </a:t>
            </a: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710594"/>
            <a:ext cx="4856226" cy="3318605"/>
          </a:xfrm>
          <a:prstGeom prst="rect">
            <a:avLst/>
          </a:prstGeom>
        </p:spPr>
      </p:pic>
    </p:spTree>
    <p:extLst>
      <p:ext uri="{BB962C8B-B14F-4D97-AF65-F5344CB8AC3E}">
        <p14:creationId xmlns:p14="http://schemas.microsoft.com/office/powerpoint/2010/main" val="2115727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Qualificatore</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const</a:t>
            </a:r>
            <a:endParaRPr lang="en-US" altLang="it-IT" sz="3000" dirty="0">
              <a:solidFill>
                <a:srgbClr val="3380E6"/>
              </a:solidFill>
              <a:latin typeface="Arial" panose="020B0604020202020204" pitchFamily="34" charset="0"/>
            </a:endParaRP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062190"/>
            <a:ext cx="8129155" cy="366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dirty="0">
                <a:solidFill>
                  <a:srgbClr val="000000"/>
                </a:solidFill>
                <a:latin typeface="Times New Roman" panose="02020603050405020304" pitchFamily="18" charset="0"/>
              </a:rPr>
              <a:t>Il qualificatore </a:t>
            </a:r>
            <a:r>
              <a:rPr lang="it-IT" altLang="it-IT" sz="2200" b="1" dirty="0" err="1">
                <a:solidFill>
                  <a:srgbClr val="000000"/>
                </a:solidFill>
                <a:latin typeface="Times New Roman" panose="02020603050405020304" pitchFamily="18" charset="0"/>
              </a:rPr>
              <a:t>const</a:t>
            </a:r>
            <a:r>
              <a:rPr lang="it-IT" altLang="it-IT" sz="2200" dirty="0">
                <a:solidFill>
                  <a:srgbClr val="000000"/>
                </a:solidFill>
                <a:latin typeface="Times New Roman" panose="02020603050405020304" pitchFamily="18" charset="0"/>
              </a:rPr>
              <a:t> del linguaggio C viene utilizzato nelle dichiarazioni di variabili e nelle dichiarazioni di parametri formali:</a:t>
            </a:r>
          </a:p>
          <a:p>
            <a:pPr eaLnBrk="1" hangingPunct="1">
              <a:defRPr/>
            </a:pPr>
            <a:r>
              <a:rPr lang="it-IT" altLang="it-IT" sz="2200" dirty="0">
                <a:solidFill>
                  <a:srgbClr val="000000"/>
                </a:solidFill>
                <a:latin typeface="Times New Roman" panose="02020603050405020304" pitchFamily="18" charset="0"/>
              </a:rPr>
              <a:t> nel caso di dichiarazione di variabili, per specificare che una variabile non possa essere acceduta in scrittura dopo la sua inizializzazione. </a:t>
            </a:r>
          </a:p>
          <a:p>
            <a:pPr eaLnBrk="1" hangingPunct="1">
              <a:defRPr/>
            </a:pPr>
            <a:r>
              <a:rPr lang="it-IT" altLang="it-IT" sz="2200" dirty="0">
                <a:solidFill>
                  <a:srgbClr val="000000"/>
                </a:solidFill>
                <a:latin typeface="Times New Roman" panose="02020603050405020304" pitchFamily="18" charset="0"/>
              </a:rPr>
              <a:t>nel caso di dichiarazione di parametri formali, per specificare che il parametro non possa essere acceduto in scrittura nel corpo della funzione. </a:t>
            </a:r>
          </a:p>
          <a:p>
            <a:pPr eaLnBrk="1" hangingPunct="1">
              <a:defRPr/>
            </a:pPr>
            <a:r>
              <a:rPr lang="it-IT" altLang="it-IT" sz="2200" dirty="0">
                <a:solidFill>
                  <a:srgbClr val="000000"/>
                </a:solidFill>
                <a:latin typeface="Times New Roman" panose="02020603050405020304" pitchFamily="18" charset="0"/>
              </a:rPr>
              <a:t>Il compilatore segnala un errore in caso contrario!</a:t>
            </a:r>
          </a:p>
          <a:p>
            <a:pPr marL="342900" lvl="1" indent="0" eaLnBrk="1" hangingPunct="1">
              <a:buNone/>
              <a:defRPr/>
            </a:pPr>
            <a:endParaRPr lang="it-IT" altLang="it-IT" sz="1900" dirty="0">
              <a:solidFill>
                <a:srgbClr val="000000"/>
              </a:solidFill>
              <a:latin typeface="Times New Roman" panose="02020603050405020304" pitchFamily="18" charset="0"/>
            </a:endParaRPr>
          </a:p>
          <a:p>
            <a:pPr marL="342900" lvl="1" indent="0" eaLnBrk="1" hangingPunct="1">
              <a:buNone/>
              <a:defRPr/>
            </a:pPr>
            <a:r>
              <a:rPr lang="it-IT" altLang="it-IT" sz="2000" dirty="0">
                <a:solidFill>
                  <a:srgbClr val="000000"/>
                </a:solidFill>
                <a:latin typeface="Times New Roman" panose="02020603050405020304" pitchFamily="18" charset="0"/>
              </a:rPr>
              <a:t>  </a:t>
            </a:r>
            <a:endParaRPr lang="it-IT" altLang="it-IT" sz="2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9450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Puntatori</a:t>
            </a:r>
            <a:r>
              <a:rPr lang="en-US" altLang="it-IT" sz="3300" dirty="0">
                <a:solidFill>
                  <a:srgbClr val="3380E6"/>
                </a:solidFill>
                <a:latin typeface="Arial" panose="020B0604020202020204" pitchFamily="34" charset="0"/>
              </a:rPr>
              <a:t> (1/3) </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6355" y="1098550"/>
            <a:ext cx="8610600" cy="5015753"/>
          </a:xfrm>
          <a:prstGeom prst="rect">
            <a:avLst/>
          </a:prstGeom>
          <a:noFill/>
          <a:ln>
            <a:noFill/>
          </a:ln>
        </p:spPr>
        <p:txBody>
          <a:bodyPr wrap="square" lIns="90000" tIns="45000" rIns="90000" bIns="45000" compatLnSpc="0">
            <a:spAutoFit/>
          </a:bodyPr>
          <a:lstStyle/>
          <a:p>
            <a:pPr>
              <a:spcBef>
                <a:spcPts val="0"/>
              </a:spcBef>
              <a:spcAft>
                <a:spcPts val="0"/>
              </a:spcAft>
              <a:defRPr/>
            </a:pPr>
            <a:r>
              <a:rPr lang="en-US" sz="2400" dirty="0">
                <a:latin typeface="Times New Roman" panose="02020603050405020304" pitchFamily="18" charset="0"/>
                <a:ea typeface="Noto Sans CJK SC Regular" pitchFamily="2"/>
                <a:cs typeface="Times New Roman" panose="02020603050405020304" pitchFamily="18" charset="0"/>
              </a:rPr>
              <a:t> </a:t>
            </a:r>
          </a:p>
          <a:p>
            <a:pPr marL="342900" indent="-342900">
              <a:spcBef>
                <a:spcPts val="0"/>
              </a:spcBef>
              <a:spcAft>
                <a:spcPts val="0"/>
              </a:spcAft>
              <a:buFont typeface="Arial" panose="020B0604020202020204" pitchFamily="34" charset="0"/>
              <a:buChar char="•"/>
              <a:defRPr/>
            </a:pPr>
            <a:r>
              <a:rPr lang="en-US" sz="2400" dirty="0">
                <a:latin typeface="Times New Roman" panose="02020603050405020304" pitchFamily="18" charset="0"/>
                <a:ea typeface="Noto Sans CJK SC Regular" pitchFamily="2"/>
                <a:cs typeface="Times New Roman" panose="02020603050405020304" pitchFamily="18" charset="0"/>
              </a:rPr>
              <a:t>I </a:t>
            </a:r>
            <a:r>
              <a:rPr lang="en-US" sz="2400" dirty="0" err="1">
                <a:latin typeface="Times New Roman" panose="02020603050405020304" pitchFamily="18" charset="0"/>
                <a:ea typeface="Noto Sans CJK SC Regular" pitchFamily="2"/>
                <a:cs typeface="Times New Roman" panose="02020603050405020304" pitchFamily="18" charset="0"/>
              </a:rPr>
              <a:t>puntatori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rappresentano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uno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costrutti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più</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potenti</a:t>
            </a:r>
            <a:r>
              <a:rPr lang="en-US" sz="2400" dirty="0">
                <a:latin typeface="Times New Roman" panose="02020603050405020304" pitchFamily="18" charset="0"/>
                <a:ea typeface="Noto Sans CJK SC Regular" pitchFamily="2"/>
                <a:cs typeface="Times New Roman" panose="02020603050405020304" pitchFamily="18" charset="0"/>
              </a:rPr>
              <a:t> del </a:t>
            </a:r>
            <a:r>
              <a:rPr lang="en-US" sz="2400" dirty="0" err="1">
                <a:latin typeface="Times New Roman" panose="02020603050405020304" pitchFamily="18" charset="0"/>
                <a:ea typeface="Noto Sans CJK SC Regular" pitchFamily="2"/>
                <a:cs typeface="Times New Roman" panose="02020603050405020304" pitchFamily="18" charset="0"/>
              </a:rPr>
              <a:t>linguaggio</a:t>
            </a:r>
            <a:r>
              <a:rPr lang="en-US" sz="2400" dirty="0">
                <a:latin typeface="Times New Roman" panose="02020603050405020304" pitchFamily="18" charset="0"/>
                <a:ea typeface="Noto Sans CJK SC Regular" pitchFamily="2"/>
                <a:cs typeface="Times New Roman" panose="02020603050405020304" pitchFamily="18" charset="0"/>
              </a:rPr>
              <a:t> C.</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dirty="0" err="1">
                <a:latin typeface="Times New Roman" panose="02020603050405020304" pitchFamily="18" charset="0"/>
                <a:ea typeface="Noto Sans CJK SC Regular" pitchFamily="2"/>
                <a:cs typeface="Times New Roman" panose="02020603050405020304" pitchFamily="18" charset="0"/>
              </a:rPr>
              <a:t>Fanno</a:t>
            </a:r>
            <a:r>
              <a:rPr lang="en-US" sz="2400" dirty="0">
                <a:latin typeface="Times New Roman" panose="02020603050405020304" pitchFamily="18" charset="0"/>
                <a:ea typeface="Noto Sans CJK SC Regular" pitchFamily="2"/>
                <a:cs typeface="Times New Roman" panose="02020603050405020304" pitchFamily="18" charset="0"/>
              </a:rPr>
              <a:t> parte </a:t>
            </a:r>
            <a:r>
              <a:rPr lang="en-US" sz="2400" dirty="0" err="1">
                <a:latin typeface="Times New Roman" panose="02020603050405020304" pitchFamily="18" charset="0"/>
                <a:ea typeface="Noto Sans CJK SC Regular" pitchFamily="2"/>
                <a:cs typeface="Times New Roman" panose="02020603050405020304" pitchFamily="18" charset="0"/>
              </a:rPr>
              <a:t>delle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funzionalità</a:t>
            </a:r>
            <a:r>
              <a:rPr lang="en-US" sz="2400" dirty="0">
                <a:latin typeface="Times New Roman" panose="02020603050405020304" pitchFamily="18" charset="0"/>
                <a:ea typeface="Noto Sans CJK SC Regular" pitchFamily="2"/>
                <a:cs typeface="Times New Roman" panose="02020603050405020304" pitchFamily="18" charset="0"/>
              </a:rPr>
              <a:t> del C </a:t>
            </a:r>
            <a:r>
              <a:rPr lang="en-US" sz="2400" dirty="0" err="1">
                <a:latin typeface="Times New Roman" panose="02020603050405020304" pitchFamily="18" charset="0"/>
                <a:ea typeface="Noto Sans CJK SC Regular" pitchFamily="2"/>
                <a:cs typeface="Times New Roman" panose="02020603050405020304" pitchFamily="18" charset="0"/>
              </a:rPr>
              <a:t>più</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difficili</a:t>
            </a:r>
            <a:r>
              <a:rPr lang="en-US" sz="2400" dirty="0">
                <a:latin typeface="Times New Roman" panose="02020603050405020304" pitchFamily="18" charset="0"/>
                <a:ea typeface="Noto Sans CJK SC Regular" pitchFamily="2"/>
                <a:cs typeface="Times New Roman" panose="02020603050405020304" pitchFamily="18" charset="0"/>
              </a:rPr>
              <a:t> da </a:t>
            </a:r>
            <a:r>
              <a:rPr lang="en-US" sz="2400" dirty="0" err="1">
                <a:latin typeface="Times New Roman" panose="02020603050405020304" pitchFamily="18" charset="0"/>
                <a:ea typeface="Noto Sans CJK SC Regular" pitchFamily="2"/>
                <a:cs typeface="Times New Roman" panose="02020603050405020304" pitchFamily="18" charset="0"/>
              </a:rPr>
              <a:t>padroneggiare</a:t>
            </a:r>
            <a:r>
              <a:rPr lang="en-US" sz="2400" dirty="0">
                <a:latin typeface="Times New Roman" panose="02020603050405020304" pitchFamily="18" charset="0"/>
                <a:ea typeface="Noto Sans CJK SC Regular" pitchFamily="2"/>
                <a:cs typeface="Times New Roman" panose="02020603050405020304" pitchFamily="18" charset="0"/>
              </a:rPr>
              <a:t>.</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dirty="0" err="1">
                <a:latin typeface="Times New Roman" panose="02020603050405020304" pitchFamily="18" charset="0"/>
                <a:ea typeface="Noto Sans CJK SC Regular" pitchFamily="2"/>
                <a:cs typeface="Times New Roman" panose="02020603050405020304" pitchFamily="18" charset="0"/>
              </a:rPr>
              <a:t>Consentono</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realizzare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il</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passaggio</a:t>
            </a:r>
            <a:r>
              <a:rPr lang="en-US" sz="2400" dirty="0">
                <a:latin typeface="Times New Roman" panose="02020603050405020304" pitchFamily="18" charset="0"/>
                <a:ea typeface="Noto Sans CJK SC Regular" pitchFamily="2"/>
                <a:cs typeface="Times New Roman" panose="02020603050405020304" pitchFamily="18" charset="0"/>
              </a:rPr>
              <a:t> per </a:t>
            </a:r>
            <a:r>
              <a:rPr lang="en-US" sz="2400" dirty="0" err="1">
                <a:latin typeface="Times New Roman" panose="02020603050405020304" pitchFamily="18" charset="0"/>
                <a:ea typeface="Noto Sans CJK SC Regular" pitchFamily="2"/>
                <a:cs typeface="Times New Roman" panose="02020603050405020304" pitchFamily="18" charset="0"/>
              </a:rPr>
              <a:t>riferimento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favorendo</a:t>
            </a:r>
            <a:r>
              <a:rPr lang="en-US" sz="2400" dirty="0">
                <a:latin typeface="Times New Roman" panose="02020603050405020304" pitchFamily="18" charset="0"/>
                <a:ea typeface="Noto Sans CJK SC Regular" pitchFamily="2"/>
                <a:cs typeface="Times New Roman" panose="02020603050405020304" pitchFamily="18" charset="0"/>
              </a:rPr>
              <a:t> la </a:t>
            </a:r>
            <a:r>
              <a:rPr lang="en-US" sz="2400" dirty="0" err="1">
                <a:latin typeface="Times New Roman" panose="02020603050405020304" pitchFamily="18" charset="0"/>
                <a:ea typeface="Noto Sans CJK SC Regular" pitchFamily="2"/>
                <a:cs typeface="Times New Roman" panose="02020603050405020304" pitchFamily="18" charset="0"/>
              </a:rPr>
              <a:t>scrittura</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codice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compatto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ed</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efficiente</a:t>
            </a:r>
            <a:r>
              <a:rPr lang="en-US" sz="2400" dirty="0">
                <a:latin typeface="Times New Roman" panose="02020603050405020304" pitchFamily="18" charset="0"/>
                <a:ea typeface="Noto Sans CJK SC Regular" pitchFamily="2"/>
                <a:cs typeface="Times New Roman" panose="02020603050405020304" pitchFamily="18" charset="0"/>
              </a:rPr>
              <a:t>.</a:t>
            </a:r>
          </a:p>
          <a:p>
            <a:pPr marL="342900" indent="-342900">
              <a:spcBef>
                <a:spcPts val="0"/>
              </a:spcBef>
              <a:spcAft>
                <a:spcPts val="0"/>
              </a:spcAft>
              <a:buFont typeface="Arial" panose="020B0604020202020204" pitchFamily="34" charset="0"/>
              <a:buChar char="•"/>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dirty="0" err="1">
                <a:latin typeface="Times New Roman" panose="02020603050405020304" pitchFamily="18" charset="0"/>
                <a:ea typeface="Noto Sans CJK SC Regular" pitchFamily="2"/>
                <a:cs typeface="Times New Roman" panose="02020603050405020304" pitchFamily="18" charset="0"/>
              </a:rPr>
              <a:t>Sono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fondamentali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nel</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linguaggio</a:t>
            </a:r>
            <a:r>
              <a:rPr lang="en-US" sz="2400" dirty="0">
                <a:latin typeface="Times New Roman" panose="02020603050405020304" pitchFamily="18" charset="0"/>
                <a:ea typeface="Noto Sans CJK SC Regular" pitchFamily="2"/>
                <a:cs typeface="Times New Roman" panose="02020603050405020304" pitchFamily="18" charset="0"/>
              </a:rPr>
              <a:t> C per </a:t>
            </a:r>
            <a:r>
              <a:rPr lang="en-US" sz="2400" dirty="0" err="1">
                <a:latin typeface="Times New Roman" panose="02020603050405020304" pitchFamily="18" charset="0"/>
                <a:ea typeface="Noto Sans CJK SC Regular" pitchFamily="2"/>
                <a:cs typeface="Times New Roman" panose="02020603050405020304" pitchFamily="18" charset="0"/>
              </a:rPr>
              <a:t>creare</a:t>
            </a:r>
            <a:r>
              <a:rPr lang="en-US" sz="2400" dirty="0">
                <a:latin typeface="Times New Roman" panose="02020603050405020304" pitchFamily="18" charset="0"/>
                <a:ea typeface="Noto Sans CJK SC Regular" pitchFamily="2"/>
                <a:cs typeface="Times New Roman" panose="02020603050405020304" pitchFamily="18" charset="0"/>
              </a:rPr>
              <a:t> e </a:t>
            </a:r>
            <a:r>
              <a:rPr lang="en-US" sz="2400" dirty="0" err="1">
                <a:latin typeface="Times New Roman" panose="02020603050405020304" pitchFamily="18" charset="0"/>
                <a:ea typeface="Noto Sans CJK SC Regular" pitchFamily="2"/>
                <a:cs typeface="Times New Roman" panose="02020603050405020304" pitchFamily="18" charset="0"/>
              </a:rPr>
              <a:t>manipolare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strutture</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dati</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dinamiche</a:t>
            </a:r>
            <a:r>
              <a:rPr lang="en-US" sz="2400" dirty="0">
                <a:latin typeface="Times New Roman" panose="02020603050405020304" pitchFamily="18" charset="0"/>
                <a:ea typeface="Noto Sans CJK SC Regular" pitchFamily="2"/>
                <a:cs typeface="Times New Roman" panose="02020603050405020304" pitchFamily="18" charset="0"/>
              </a:rPr>
              <a:t> , e </a:t>
            </a:r>
            <a:r>
              <a:rPr lang="en-US" sz="2400" dirty="0" err="1">
                <a:latin typeface="Times New Roman" panose="02020603050405020304" pitchFamily="18" charset="0"/>
                <a:ea typeface="Noto Sans CJK SC Regular" pitchFamily="2"/>
                <a:cs typeface="Times New Roman" panose="02020603050405020304" pitchFamily="18" charset="0"/>
              </a:rPr>
              <a:t>cioè</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strutture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dati</a:t>
            </a:r>
            <a:r>
              <a:rPr lang="en-US" sz="2400" dirty="0">
                <a:latin typeface="Times New Roman" panose="02020603050405020304" pitchFamily="18" charset="0"/>
                <a:ea typeface="Noto Sans CJK SC Regular" pitchFamily="2"/>
                <a:cs typeface="Times New Roman" panose="02020603050405020304" pitchFamily="18" charset="0"/>
              </a:rPr>
              <a:t> la cui </a:t>
            </a:r>
            <a:r>
              <a:rPr lang="en-US" sz="2400" dirty="0" err="1">
                <a:latin typeface="Times New Roman" panose="02020603050405020304" pitchFamily="18" charset="0"/>
                <a:ea typeface="Noto Sans CJK SC Regular" pitchFamily="2"/>
                <a:cs typeface="Times New Roman" panose="02020603050405020304" pitchFamily="18" charset="0"/>
              </a:rPr>
              <a:t>ampiezza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può</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aumentare</a:t>
            </a:r>
            <a:r>
              <a:rPr lang="en-US" sz="2400" dirty="0">
                <a:latin typeface="Times New Roman" panose="02020603050405020304" pitchFamily="18" charset="0"/>
                <a:ea typeface="Noto Sans CJK SC Regular" pitchFamily="2"/>
                <a:cs typeface="Times New Roman" panose="02020603050405020304" pitchFamily="18" charset="0"/>
              </a:rPr>
              <a:t>  e </a:t>
            </a:r>
            <a:r>
              <a:rPr lang="en-US" sz="2400" dirty="0" err="1">
                <a:latin typeface="Times New Roman" panose="02020603050405020304" pitchFamily="18" charset="0"/>
                <a:ea typeface="Noto Sans CJK SC Regular" pitchFamily="2"/>
                <a:cs typeface="Times New Roman" panose="02020603050405020304" pitchFamily="18" charset="0"/>
              </a:rPr>
              <a:t>diminuire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durante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l’esecuzione</a:t>
            </a:r>
            <a:r>
              <a:rPr lang="en-US" sz="2400" dirty="0">
                <a:latin typeface="Times New Roman" panose="02020603050405020304" pitchFamily="18" charset="0"/>
                <a:ea typeface="Noto Sans CJK SC Regular" pitchFamily="2"/>
                <a:cs typeface="Times New Roman" panose="02020603050405020304" pitchFamily="18" charset="0"/>
              </a:rPr>
              <a:t>: ad </a:t>
            </a:r>
            <a:r>
              <a:rPr lang="en-US" sz="2400" dirty="0" err="1">
                <a:latin typeface="Times New Roman" panose="02020603050405020304" pitchFamily="18" charset="0"/>
                <a:ea typeface="Noto Sans CJK SC Regular" pitchFamily="2"/>
                <a:cs typeface="Times New Roman" panose="02020603050405020304" pitchFamily="18" charset="0"/>
              </a:rPr>
              <a:t>esempio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liste</a:t>
            </a:r>
            <a:r>
              <a:rPr lang="en-US" sz="2400" dirty="0">
                <a:latin typeface="Times New Roman" panose="02020603050405020304" pitchFamily="18" charset="0"/>
                <a:ea typeface="Noto Sans CJK SC Regular" pitchFamily="2"/>
                <a:cs typeface="Times New Roman" panose="02020603050405020304" pitchFamily="18" charset="0"/>
              </a:rPr>
              <a:t> concatenate, code, pile, </a:t>
            </a:r>
            <a:r>
              <a:rPr lang="en-US" sz="2400" dirty="0" err="1">
                <a:latin typeface="Times New Roman" panose="02020603050405020304" pitchFamily="18" charset="0"/>
                <a:ea typeface="Noto Sans CJK SC Regular" pitchFamily="2"/>
                <a:cs typeface="Times New Roman" panose="02020603050405020304" pitchFamily="18" charset="0"/>
              </a:rPr>
              <a:t>ed</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alberi</a:t>
            </a:r>
            <a:r>
              <a:rPr lang="en-US" sz="24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4062902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Qualificatore</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const</a:t>
            </a:r>
            <a:r>
              <a:rPr lang="en-US" altLang="it-IT" sz="3000" dirty="0">
                <a:solidFill>
                  <a:srgbClr val="3380E6"/>
                </a:solidFill>
                <a:latin typeface="Arial" panose="020B0604020202020204" pitchFamily="34" charset="0"/>
              </a:rPr>
              <a:t> per </a:t>
            </a:r>
            <a:r>
              <a:rPr lang="en-US" altLang="it-IT" sz="3000" dirty="0" err="1">
                <a:solidFill>
                  <a:srgbClr val="3380E6"/>
                </a:solidFill>
                <a:latin typeface="Arial" panose="020B0604020202020204" pitchFamily="34" charset="0"/>
              </a:rPr>
              <a:t>dati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costanti</a:t>
            </a:r>
            <a:r>
              <a:rPr lang="en-US" altLang="it-IT" sz="3000" dirty="0">
                <a:solidFill>
                  <a:srgbClr val="3380E6"/>
                </a:solidFill>
                <a:latin typeface="Arial" panose="020B0604020202020204" pitchFamily="34" charset="0"/>
              </a:rPr>
              <a:t> (1/2)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062190"/>
            <a:ext cx="8129155" cy="366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lvl="1" indent="0" eaLnBrk="1" hangingPunct="1">
              <a:buNone/>
              <a:defRPr/>
            </a:pPr>
            <a:r>
              <a:rPr lang="it-IT" altLang="it-IT" sz="2200" dirty="0">
                <a:solidFill>
                  <a:srgbClr val="000000"/>
                </a:solidFill>
                <a:latin typeface="Times New Roman" panose="02020603050405020304" pitchFamily="18" charset="0"/>
              </a:rPr>
              <a:t>Quando si usa il qualificatore </a:t>
            </a:r>
            <a:r>
              <a:rPr lang="it-IT" altLang="it-IT" sz="2200" b="1" dirty="0" err="1">
                <a:solidFill>
                  <a:srgbClr val="000000"/>
                </a:solidFill>
                <a:latin typeface="Times New Roman" panose="02020603050405020304" pitchFamily="18" charset="0"/>
              </a:rPr>
              <a:t>const</a:t>
            </a:r>
            <a:r>
              <a:rPr lang="it-IT" altLang="it-IT" sz="2200" dirty="0">
                <a:solidFill>
                  <a:srgbClr val="000000"/>
                </a:solidFill>
                <a:latin typeface="Times New Roman" panose="02020603050405020304" pitchFamily="18" charset="0"/>
              </a:rPr>
              <a:t> in una dichiarazione di variabile, l’inizializzazione nella dichiarazione di variabile è necessaria.</a:t>
            </a:r>
          </a:p>
          <a:p>
            <a:pPr marL="0" indent="0" eaLnBrk="1" hangingPunct="1">
              <a:buNone/>
              <a:defRPr/>
            </a:pPr>
            <a:r>
              <a:rPr lang="it-IT" altLang="it-IT" sz="2200" b="1" dirty="0">
                <a:solidFill>
                  <a:srgbClr val="000000"/>
                </a:solidFill>
                <a:latin typeface="Times New Roman" panose="02020603050405020304" pitchFamily="18" charset="0"/>
              </a:rPr>
              <a:t>Sintassi dichiarazione variabile non puntatore costante:</a:t>
            </a: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const</a:t>
            </a: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variabile</a:t>
            </a:r>
            <a:r>
              <a:rPr lang="en-US" sz="2200" b="1" dirty="0">
                <a:solidFill>
                  <a:srgbClr val="3380E6"/>
                </a:solidFill>
                <a:ea typeface="Noto Sans CJK SC Regular" pitchFamily="2"/>
                <a:cs typeface="Times New Roman" panose="02020603050405020304" pitchFamily="18" charset="0"/>
              </a:rPr>
              <a:t>&gt;&lt;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variabile</a:t>
            </a:r>
            <a:r>
              <a:rPr lang="en-US" sz="2200" b="1" dirty="0">
                <a:solidFill>
                  <a:srgbClr val="3380E6"/>
                </a:solidFill>
                <a:ea typeface="Noto Sans CJK SC Regular" pitchFamily="2"/>
                <a:cs typeface="Times New Roman" panose="02020603050405020304" pitchFamily="18" charset="0"/>
              </a:rPr>
              <a:t>&gt; = &lt;</a:t>
            </a:r>
            <a:r>
              <a:rPr lang="en-US" sz="2200" b="1" dirty="0" err="1">
                <a:solidFill>
                  <a:srgbClr val="3380E6"/>
                </a:solidFill>
                <a:ea typeface="Noto Sans CJK SC Regular" pitchFamily="2"/>
                <a:cs typeface="Times New Roman" panose="02020603050405020304" pitchFamily="18" charset="0"/>
              </a:rPr>
              <a:t>inizializzazione</a:t>
            </a:r>
            <a:r>
              <a:rPr lang="en-US" sz="2200" b="1" dirty="0">
                <a:solidFill>
                  <a:srgbClr val="3380E6"/>
                </a:solidFill>
                <a:ea typeface="Noto Sans CJK SC Regular" pitchFamily="2"/>
                <a:cs typeface="Times New Roman" panose="02020603050405020304" pitchFamily="18" charset="0"/>
              </a:rPr>
              <a:t>&gt;; </a:t>
            </a:r>
          </a:p>
          <a:p>
            <a:pPr marL="0" indent="0" eaLnBrk="1" hangingPunct="1">
              <a:buNone/>
              <a:defRPr/>
            </a:pPr>
            <a:endParaRPr lang="en-US" altLang="it-IT" sz="2200" b="1" dirty="0">
              <a:solidFill>
                <a:srgbClr val="3380E6"/>
              </a:solidFill>
              <a:latin typeface="Times New Roman" panose="02020603050405020304" pitchFamily="18" charset="0"/>
              <a:cs typeface="Times New Roman" panose="02020603050405020304" pitchFamily="18" charset="0"/>
            </a:endParaRPr>
          </a:p>
          <a:p>
            <a:pPr marL="0" indent="0" eaLnBrk="1" hangingPunct="1">
              <a:buNone/>
              <a:defRPr/>
            </a:pPr>
            <a:r>
              <a:rPr lang="it-IT" altLang="it-IT" sz="2200" b="1" dirty="0">
                <a:solidFill>
                  <a:srgbClr val="000000"/>
                </a:solidFill>
                <a:latin typeface="Times New Roman" panose="02020603050405020304" pitchFamily="18" charset="0"/>
              </a:rPr>
              <a:t>Sintassi dichiarazione parametro formale costante non puntatore:</a:t>
            </a: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const</a:t>
            </a: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variabile</a:t>
            </a:r>
            <a:r>
              <a:rPr lang="en-US" sz="2200" b="1" dirty="0">
                <a:solidFill>
                  <a:srgbClr val="3380E6"/>
                </a:solidFill>
                <a:ea typeface="Noto Sans CJK SC Regular" pitchFamily="2"/>
                <a:cs typeface="Times New Roman" panose="02020603050405020304" pitchFamily="18" charset="0"/>
              </a:rPr>
              <a:t>&gt;&lt;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variabile</a:t>
            </a:r>
            <a:r>
              <a:rPr lang="en-US" sz="2200" b="1" dirty="0">
                <a:solidFill>
                  <a:srgbClr val="3380E6"/>
                </a:solidFill>
                <a:ea typeface="Noto Sans CJK SC Regular" pitchFamily="2"/>
                <a:cs typeface="Times New Roman" panose="02020603050405020304" pitchFamily="18" charset="0"/>
              </a:rPr>
              <a:t>&gt;  </a:t>
            </a: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921240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Qualificatore</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const</a:t>
            </a:r>
            <a:r>
              <a:rPr lang="en-US" altLang="it-IT" sz="3000" dirty="0">
                <a:solidFill>
                  <a:srgbClr val="3380E6"/>
                </a:solidFill>
                <a:latin typeface="Arial" panose="020B0604020202020204" pitchFamily="34" charset="0"/>
              </a:rPr>
              <a:t> per </a:t>
            </a:r>
            <a:r>
              <a:rPr lang="en-US" altLang="it-IT" sz="3000" dirty="0" err="1">
                <a:solidFill>
                  <a:srgbClr val="3380E6"/>
                </a:solidFill>
                <a:latin typeface="Arial" panose="020B0604020202020204" pitchFamily="34" charset="0"/>
              </a:rPr>
              <a:t>dati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costanti</a:t>
            </a:r>
            <a:r>
              <a:rPr lang="en-US" altLang="it-IT" sz="3000" dirty="0">
                <a:solidFill>
                  <a:srgbClr val="3380E6"/>
                </a:solidFill>
                <a:latin typeface="Arial" panose="020B0604020202020204" pitchFamily="34" charset="0"/>
              </a:rPr>
              <a:t> (2/2)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062190"/>
            <a:ext cx="8129155" cy="496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200" b="1" dirty="0">
                <a:solidFill>
                  <a:srgbClr val="000000"/>
                </a:solidFill>
                <a:latin typeface="Times New Roman" panose="02020603050405020304" pitchFamily="18" charset="0"/>
              </a:rPr>
              <a:t>Esempio:</a:t>
            </a: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	</a:t>
            </a: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752600"/>
            <a:ext cx="6888071" cy="4114952"/>
          </a:xfrm>
          <a:prstGeom prst="rect">
            <a:avLst/>
          </a:prstGeom>
        </p:spPr>
      </p:pic>
    </p:spTree>
    <p:extLst>
      <p:ext uri="{BB962C8B-B14F-4D97-AF65-F5344CB8AC3E}">
        <p14:creationId xmlns:p14="http://schemas.microsoft.com/office/powerpoint/2010/main" val="1488133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Qualificatore</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const</a:t>
            </a:r>
            <a:r>
              <a:rPr lang="en-US" altLang="it-IT" sz="3000" dirty="0">
                <a:solidFill>
                  <a:srgbClr val="3380E6"/>
                </a:solidFill>
                <a:latin typeface="Arial" panose="020B0604020202020204" pitchFamily="34" charset="0"/>
              </a:rPr>
              <a:t> per </a:t>
            </a:r>
            <a:r>
              <a:rPr lang="en-US" altLang="it-IT" sz="3000" dirty="0" err="1">
                <a:solidFill>
                  <a:srgbClr val="3380E6"/>
                </a:solidFill>
                <a:latin typeface="Arial" panose="020B0604020202020204" pitchFamily="34" charset="0"/>
              </a:rPr>
              <a:t>puntatori</a:t>
            </a:r>
            <a:endParaRPr lang="en-US" altLang="it-IT" sz="3000" dirty="0">
              <a:solidFill>
                <a:srgbClr val="3380E6"/>
              </a:solidFill>
              <a:latin typeface="Arial" panose="020B0604020202020204" pitchFamily="34" charset="0"/>
            </a:endParaRP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062190"/>
            <a:ext cx="8129155" cy="366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lvl="1" indent="0" eaLnBrk="1" hangingPunct="1">
              <a:buNone/>
              <a:defRPr/>
            </a:pPr>
            <a:r>
              <a:rPr lang="it-IT" altLang="it-IT" sz="2400" dirty="0">
                <a:solidFill>
                  <a:srgbClr val="000000"/>
                </a:solidFill>
                <a:latin typeface="Times New Roman" panose="02020603050405020304" pitchFamily="18" charset="0"/>
              </a:rPr>
              <a:t>Vi sono tre modi per utilizzare il qualificatore </a:t>
            </a:r>
            <a:r>
              <a:rPr lang="it-IT" altLang="it-IT" sz="2400" b="1" dirty="0" err="1">
                <a:solidFill>
                  <a:srgbClr val="000000"/>
                </a:solidFill>
                <a:latin typeface="Times New Roman" panose="02020603050405020304" pitchFamily="18" charset="0"/>
              </a:rPr>
              <a:t>const</a:t>
            </a:r>
            <a:r>
              <a:rPr lang="it-IT" altLang="it-IT" sz="2400" dirty="0">
                <a:solidFill>
                  <a:srgbClr val="000000"/>
                </a:solidFill>
                <a:latin typeface="Times New Roman" panose="02020603050405020304" pitchFamily="18" charset="0"/>
              </a:rPr>
              <a:t> per puntatori a dati.</a:t>
            </a:r>
          </a:p>
          <a:p>
            <a:pPr marL="342900" lvl="1" indent="-342900" eaLnBrk="1" hangingPunct="1">
              <a:defRPr/>
            </a:pPr>
            <a:r>
              <a:rPr lang="it-IT" altLang="it-IT" sz="2400" dirty="0">
                <a:solidFill>
                  <a:srgbClr val="000000"/>
                </a:solidFill>
                <a:latin typeface="Times New Roman" panose="02020603050405020304" pitchFamily="18" charset="0"/>
              </a:rPr>
              <a:t>Puntatori costanti a dati non costanti</a:t>
            </a:r>
          </a:p>
          <a:p>
            <a:pPr marL="342900" lvl="1" indent="-342900" eaLnBrk="1" hangingPunct="1">
              <a:defRPr/>
            </a:pPr>
            <a:r>
              <a:rPr lang="it-IT" altLang="it-IT" sz="2400" dirty="0">
                <a:solidFill>
                  <a:srgbClr val="000000"/>
                </a:solidFill>
                <a:latin typeface="Times New Roman" panose="02020603050405020304" pitchFamily="18" charset="0"/>
              </a:rPr>
              <a:t>Puntatori non costanti a dati costanti.</a:t>
            </a:r>
          </a:p>
          <a:p>
            <a:pPr marL="342900" lvl="1" indent="-342900" eaLnBrk="1" hangingPunct="1">
              <a:defRPr/>
            </a:pPr>
            <a:r>
              <a:rPr lang="it-IT" altLang="it-IT" sz="2400" dirty="0">
                <a:solidFill>
                  <a:srgbClr val="000000"/>
                </a:solidFill>
                <a:latin typeface="Times New Roman" panose="02020603050405020304" pitchFamily="18" charset="0"/>
              </a:rPr>
              <a:t>Puntatori costanti a dati costanti.</a:t>
            </a: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714958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Puntatore</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costante</a:t>
            </a:r>
            <a:r>
              <a:rPr lang="en-US" altLang="it-IT" sz="3000" dirty="0">
                <a:solidFill>
                  <a:srgbClr val="3380E6"/>
                </a:solidFill>
                <a:latin typeface="Arial" panose="020B0604020202020204" pitchFamily="34" charset="0"/>
              </a:rPr>
              <a:t> a </a:t>
            </a:r>
            <a:r>
              <a:rPr lang="en-US" altLang="it-IT" sz="3000" dirty="0" err="1">
                <a:solidFill>
                  <a:srgbClr val="3380E6"/>
                </a:solidFill>
                <a:latin typeface="Arial" panose="020B0604020202020204" pitchFamily="34" charset="0"/>
              </a:rPr>
              <a:t>dati</a:t>
            </a:r>
            <a:r>
              <a:rPr lang="en-US" altLang="it-IT" sz="3000" dirty="0">
                <a:solidFill>
                  <a:srgbClr val="3380E6"/>
                </a:solidFill>
                <a:latin typeface="Arial" panose="020B0604020202020204" pitchFamily="34" charset="0"/>
              </a:rPr>
              <a:t> non </a:t>
            </a:r>
            <a:r>
              <a:rPr lang="en-US" altLang="it-IT" sz="3000" dirty="0" err="1">
                <a:solidFill>
                  <a:srgbClr val="3380E6"/>
                </a:solidFill>
                <a:latin typeface="Arial" panose="020B0604020202020204" pitchFamily="34" charset="0"/>
              </a:rPr>
              <a:t>costanti</a:t>
            </a:r>
            <a:r>
              <a:rPr lang="en-US" altLang="it-IT" sz="3000" dirty="0">
                <a:solidFill>
                  <a:srgbClr val="3380E6"/>
                </a:solidFill>
                <a:latin typeface="Arial" panose="020B0604020202020204" pitchFamily="34" charset="0"/>
              </a:rPr>
              <a:t> (1/2)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062190"/>
            <a:ext cx="8129155" cy="450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lvl="1" indent="0" eaLnBrk="1" hangingPunct="1">
              <a:buNone/>
              <a:defRPr/>
            </a:pPr>
            <a:r>
              <a:rPr lang="it-IT" altLang="it-IT" sz="2400" dirty="0">
                <a:solidFill>
                  <a:srgbClr val="000000"/>
                </a:solidFill>
                <a:latin typeface="Times New Roman" panose="02020603050405020304" pitchFamily="18" charset="0"/>
              </a:rPr>
              <a:t>Un </a:t>
            </a:r>
            <a:r>
              <a:rPr lang="it-IT" altLang="it-IT" sz="2400" b="1" dirty="0">
                <a:solidFill>
                  <a:srgbClr val="000000"/>
                </a:solidFill>
                <a:latin typeface="Times New Roman" panose="02020603050405020304" pitchFamily="18" charset="0"/>
              </a:rPr>
              <a:t>puntatore costante a dati non costanti </a:t>
            </a:r>
            <a:r>
              <a:rPr lang="it-IT" altLang="it-IT" sz="2400" dirty="0">
                <a:solidFill>
                  <a:srgbClr val="000000"/>
                </a:solidFill>
                <a:latin typeface="Times New Roman" panose="02020603050405020304" pitchFamily="18" charset="0"/>
              </a:rPr>
              <a:t>punta sempre alla stessa locazione di memoria e i dati in quella locazione </a:t>
            </a:r>
            <a:r>
              <a:rPr lang="it-IT" altLang="it-IT" sz="2400" i="1" dirty="0">
                <a:solidFill>
                  <a:srgbClr val="000000"/>
                </a:solidFill>
                <a:latin typeface="Times New Roman" panose="02020603050405020304" pitchFamily="18" charset="0"/>
              </a:rPr>
              <a:t>possono essere modificati</a:t>
            </a:r>
            <a:r>
              <a:rPr lang="it-IT" altLang="it-IT" sz="2400" dirty="0">
                <a:solidFill>
                  <a:srgbClr val="000000"/>
                </a:solidFill>
                <a:latin typeface="Times New Roman" panose="02020603050405020304" pitchFamily="18" charset="0"/>
              </a:rPr>
              <a:t> per mezzo del puntatore.</a:t>
            </a:r>
          </a:p>
          <a:p>
            <a:pPr marL="0" lvl="1"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p:txBody>
      </p:sp>
      <p:sp>
        <p:nvSpPr>
          <p:cNvPr id="5" name="Text Placeholder 2"/>
          <p:cNvSpPr txBox="1">
            <a:spLocks/>
          </p:cNvSpPr>
          <p:nvPr/>
        </p:nvSpPr>
        <p:spPr bwMode="auto">
          <a:xfrm>
            <a:off x="533398" y="2209800"/>
            <a:ext cx="8129155" cy="366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200" b="1" dirty="0">
                <a:solidFill>
                  <a:srgbClr val="000000"/>
                </a:solidFill>
                <a:latin typeface="Times New Roman" panose="02020603050405020304" pitchFamily="18" charset="0"/>
              </a:rPr>
              <a:t>Sintassi dichiarazione variabile puntatore costante a dati non costanti:</a:t>
            </a: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&gt; * const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puntatore</a:t>
            </a:r>
            <a:r>
              <a:rPr lang="en-US" sz="2200" b="1" dirty="0">
                <a:solidFill>
                  <a:srgbClr val="3380E6"/>
                </a:solidFill>
                <a:ea typeface="Noto Sans CJK SC Regular" pitchFamily="2"/>
                <a:cs typeface="Times New Roman" panose="02020603050405020304" pitchFamily="18" charset="0"/>
              </a:rPr>
              <a:t>&gt; = &lt;</a:t>
            </a:r>
            <a:r>
              <a:rPr lang="en-US" sz="2200" b="1" dirty="0" err="1">
                <a:solidFill>
                  <a:srgbClr val="3380E6"/>
                </a:solidFill>
                <a:ea typeface="Noto Sans CJK SC Regular" pitchFamily="2"/>
                <a:cs typeface="Times New Roman" panose="02020603050405020304" pitchFamily="18" charset="0"/>
              </a:rPr>
              <a:t>inizializzazione</a:t>
            </a:r>
            <a:r>
              <a:rPr lang="en-US" sz="2200" b="1" dirty="0">
                <a:solidFill>
                  <a:srgbClr val="3380E6"/>
                </a:solidFill>
                <a:ea typeface="Noto Sans CJK SC Regular" pitchFamily="2"/>
                <a:cs typeface="Times New Roman" panose="02020603050405020304" pitchFamily="18" charset="0"/>
              </a:rPr>
              <a:t>&gt;; </a:t>
            </a: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69019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Puntatore</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costante</a:t>
            </a:r>
            <a:r>
              <a:rPr lang="en-US" altLang="it-IT" sz="3000" dirty="0">
                <a:solidFill>
                  <a:srgbClr val="3380E6"/>
                </a:solidFill>
                <a:latin typeface="Arial" panose="020B0604020202020204" pitchFamily="34" charset="0"/>
              </a:rPr>
              <a:t> a </a:t>
            </a:r>
            <a:r>
              <a:rPr lang="en-US" altLang="it-IT" sz="3000" dirty="0" err="1">
                <a:solidFill>
                  <a:srgbClr val="3380E6"/>
                </a:solidFill>
                <a:latin typeface="Arial" panose="020B0604020202020204" pitchFamily="34" charset="0"/>
              </a:rPr>
              <a:t>dati</a:t>
            </a:r>
            <a:r>
              <a:rPr lang="en-US" altLang="it-IT" sz="3000" dirty="0">
                <a:solidFill>
                  <a:srgbClr val="3380E6"/>
                </a:solidFill>
                <a:latin typeface="Arial" panose="020B0604020202020204" pitchFamily="34" charset="0"/>
              </a:rPr>
              <a:t> non </a:t>
            </a:r>
            <a:r>
              <a:rPr lang="en-US" altLang="it-IT" sz="3000" dirty="0" err="1">
                <a:solidFill>
                  <a:srgbClr val="3380E6"/>
                </a:solidFill>
                <a:latin typeface="Arial" panose="020B0604020202020204" pitchFamily="34" charset="0"/>
              </a:rPr>
              <a:t>costanti</a:t>
            </a:r>
            <a:r>
              <a:rPr lang="en-US" altLang="it-IT" sz="3000" dirty="0">
                <a:solidFill>
                  <a:srgbClr val="3380E6"/>
                </a:solidFill>
                <a:latin typeface="Arial" panose="020B0604020202020204" pitchFamily="34" charset="0"/>
              </a:rPr>
              <a:t> (2/2)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062190"/>
            <a:ext cx="8129155" cy="450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lvl="1" indent="0" eaLnBrk="1" hangingPunct="1">
              <a:buNone/>
              <a:defRPr/>
            </a:pPr>
            <a:r>
              <a:rPr lang="it-IT" altLang="it-IT" sz="2400" b="1" dirty="0">
                <a:solidFill>
                  <a:srgbClr val="000000"/>
                </a:solidFill>
                <a:latin typeface="Times New Roman" panose="02020603050405020304" pitchFamily="18" charset="0"/>
              </a:rPr>
              <a:t>Esempio:  </a:t>
            </a:r>
            <a:endParaRPr lang="it-IT" altLang="it-IT" sz="2200" dirty="0">
              <a:solidFill>
                <a:srgbClr val="000000"/>
              </a:solidFill>
              <a:latin typeface="Times New Roman" panose="02020603050405020304" pitchFamily="18"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507537"/>
            <a:ext cx="6858000" cy="4745807"/>
          </a:xfrm>
          <a:prstGeom prst="rect">
            <a:avLst/>
          </a:prstGeom>
        </p:spPr>
      </p:pic>
    </p:spTree>
    <p:extLst>
      <p:ext uri="{BB962C8B-B14F-4D97-AF65-F5344CB8AC3E}">
        <p14:creationId xmlns:p14="http://schemas.microsoft.com/office/powerpoint/2010/main" val="2581025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Puntatore</a:t>
            </a:r>
            <a:r>
              <a:rPr lang="en-US" altLang="it-IT" sz="3000" dirty="0">
                <a:solidFill>
                  <a:srgbClr val="3380E6"/>
                </a:solidFill>
                <a:latin typeface="Arial" panose="020B0604020202020204" pitchFamily="34" charset="0"/>
              </a:rPr>
              <a:t> non </a:t>
            </a:r>
            <a:r>
              <a:rPr lang="en-US" altLang="it-IT" sz="3000" dirty="0" err="1">
                <a:solidFill>
                  <a:srgbClr val="3380E6"/>
                </a:solidFill>
                <a:latin typeface="Arial" panose="020B0604020202020204" pitchFamily="34" charset="0"/>
              </a:rPr>
              <a:t>costante</a:t>
            </a:r>
            <a:r>
              <a:rPr lang="en-US" altLang="it-IT" sz="3000" dirty="0">
                <a:solidFill>
                  <a:srgbClr val="3380E6"/>
                </a:solidFill>
                <a:latin typeface="Arial" panose="020B0604020202020204" pitchFamily="34" charset="0"/>
              </a:rPr>
              <a:t> a </a:t>
            </a:r>
            <a:r>
              <a:rPr lang="en-US" altLang="it-IT" sz="3000" dirty="0" err="1">
                <a:solidFill>
                  <a:srgbClr val="3380E6"/>
                </a:solidFill>
                <a:latin typeface="Arial" panose="020B0604020202020204" pitchFamily="34" charset="0"/>
              </a:rPr>
              <a:t>dati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costanti</a:t>
            </a:r>
            <a:r>
              <a:rPr lang="en-US" altLang="it-IT" sz="3000" dirty="0">
                <a:solidFill>
                  <a:srgbClr val="3380E6"/>
                </a:solidFill>
                <a:latin typeface="Arial" panose="020B0604020202020204" pitchFamily="34" charset="0"/>
              </a:rPr>
              <a:t> (1/3)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11909" y="914111"/>
            <a:ext cx="8129155" cy="450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lvl="1" indent="0" eaLnBrk="1" hangingPunct="1">
              <a:buNone/>
              <a:defRPr/>
            </a:pPr>
            <a:r>
              <a:rPr lang="it-IT" altLang="it-IT" sz="2400" dirty="0">
                <a:solidFill>
                  <a:srgbClr val="000000"/>
                </a:solidFill>
                <a:latin typeface="Times New Roman" panose="02020603050405020304" pitchFamily="18" charset="0"/>
              </a:rPr>
              <a:t>Un </a:t>
            </a:r>
            <a:r>
              <a:rPr lang="it-IT" altLang="it-IT" sz="2400" b="1" dirty="0">
                <a:solidFill>
                  <a:srgbClr val="000000"/>
                </a:solidFill>
                <a:latin typeface="Times New Roman" panose="02020603050405020304" pitchFamily="18" charset="0"/>
              </a:rPr>
              <a:t>puntatore non costante a dati costanti </a:t>
            </a:r>
            <a:r>
              <a:rPr lang="it-IT" altLang="it-IT" sz="2400" i="1" dirty="0">
                <a:solidFill>
                  <a:srgbClr val="000000"/>
                </a:solidFill>
                <a:latin typeface="Times New Roman" panose="02020603050405020304" pitchFamily="18" charset="0"/>
              </a:rPr>
              <a:t>può essere modificato</a:t>
            </a:r>
            <a:r>
              <a:rPr lang="it-IT" altLang="it-IT" sz="2400" dirty="0">
                <a:solidFill>
                  <a:srgbClr val="000000"/>
                </a:solidFill>
                <a:latin typeface="Times New Roman" panose="02020603050405020304" pitchFamily="18" charset="0"/>
              </a:rPr>
              <a:t> per puntare ad oggetto qualunque del tipo appropriato, ma i </a:t>
            </a:r>
            <a:r>
              <a:rPr lang="it-IT" altLang="it-IT" sz="2400" i="1" dirty="0">
                <a:solidFill>
                  <a:srgbClr val="000000"/>
                </a:solidFill>
                <a:latin typeface="Times New Roman" panose="02020603050405020304" pitchFamily="18" charset="0"/>
              </a:rPr>
              <a:t>dati</a:t>
            </a:r>
            <a:r>
              <a:rPr lang="it-IT" altLang="it-IT" sz="2400" dirty="0">
                <a:solidFill>
                  <a:srgbClr val="000000"/>
                </a:solidFill>
                <a:latin typeface="Times New Roman" panose="02020603050405020304" pitchFamily="18" charset="0"/>
              </a:rPr>
              <a:t> a cui punta </a:t>
            </a:r>
            <a:r>
              <a:rPr lang="it-IT" altLang="it-IT" sz="2400" i="1" dirty="0">
                <a:solidFill>
                  <a:srgbClr val="000000"/>
                </a:solidFill>
                <a:latin typeface="Times New Roman" panose="02020603050405020304" pitchFamily="18" charset="0"/>
              </a:rPr>
              <a:t>non possono essere modificati</a:t>
            </a:r>
            <a:r>
              <a:rPr lang="it-IT" altLang="it-IT" sz="2400" dirty="0">
                <a:solidFill>
                  <a:srgbClr val="000000"/>
                </a:solidFill>
                <a:latin typeface="Times New Roman" panose="02020603050405020304" pitchFamily="18" charset="0"/>
              </a:rPr>
              <a:t> per mezzo del puntatore.</a:t>
            </a: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p:txBody>
      </p:sp>
      <p:sp>
        <p:nvSpPr>
          <p:cNvPr id="5" name="Text Placeholder 2"/>
          <p:cNvSpPr txBox="1">
            <a:spLocks/>
          </p:cNvSpPr>
          <p:nvPr/>
        </p:nvSpPr>
        <p:spPr bwMode="auto">
          <a:xfrm>
            <a:off x="611908" y="2514600"/>
            <a:ext cx="8129155" cy="366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200" b="1" dirty="0">
                <a:solidFill>
                  <a:srgbClr val="000000"/>
                </a:solidFill>
                <a:latin typeface="Times New Roman" panose="02020603050405020304" pitchFamily="18" charset="0"/>
              </a:rPr>
              <a:t>Sintassi dichiarazione variabile puntatore non costante a dati costanti:</a:t>
            </a: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  const &lt;</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 &gt; *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puntatore</a:t>
            </a:r>
            <a:r>
              <a:rPr lang="en-US" sz="2200" b="1" dirty="0">
                <a:solidFill>
                  <a:srgbClr val="3380E6"/>
                </a:solidFill>
                <a:ea typeface="Noto Sans CJK SC Regular" pitchFamily="2"/>
                <a:cs typeface="Times New Roman" panose="02020603050405020304" pitchFamily="18" charset="0"/>
              </a:rPr>
              <a:t>&gt;; </a:t>
            </a: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52476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Puntatore</a:t>
            </a:r>
            <a:r>
              <a:rPr lang="en-US" altLang="it-IT" sz="3000" dirty="0">
                <a:solidFill>
                  <a:srgbClr val="3380E6"/>
                </a:solidFill>
                <a:latin typeface="Arial" panose="020B0604020202020204" pitchFamily="34" charset="0"/>
              </a:rPr>
              <a:t> non </a:t>
            </a:r>
            <a:r>
              <a:rPr lang="en-US" altLang="it-IT" sz="3000" dirty="0" err="1">
                <a:solidFill>
                  <a:srgbClr val="3380E6"/>
                </a:solidFill>
                <a:latin typeface="Arial" panose="020B0604020202020204" pitchFamily="34" charset="0"/>
              </a:rPr>
              <a:t>costante</a:t>
            </a:r>
            <a:r>
              <a:rPr lang="en-US" altLang="it-IT" sz="3000" dirty="0">
                <a:solidFill>
                  <a:srgbClr val="3380E6"/>
                </a:solidFill>
                <a:latin typeface="Arial" panose="020B0604020202020204" pitchFamily="34" charset="0"/>
              </a:rPr>
              <a:t> a </a:t>
            </a:r>
            <a:r>
              <a:rPr lang="en-US" altLang="it-IT" sz="3000" dirty="0" err="1">
                <a:solidFill>
                  <a:srgbClr val="3380E6"/>
                </a:solidFill>
                <a:latin typeface="Arial" panose="020B0604020202020204" pitchFamily="34" charset="0"/>
              </a:rPr>
              <a:t>dati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costanti</a:t>
            </a:r>
            <a:r>
              <a:rPr lang="en-US" altLang="it-IT" sz="3000" dirty="0">
                <a:solidFill>
                  <a:srgbClr val="3380E6"/>
                </a:solidFill>
                <a:latin typeface="Arial" panose="020B0604020202020204" pitchFamily="34" charset="0"/>
              </a:rPr>
              <a:t> (2/3)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062190"/>
            <a:ext cx="8129155" cy="38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lvl="1" indent="0" eaLnBrk="1" hangingPunct="1">
              <a:buNone/>
              <a:defRPr/>
            </a:pPr>
            <a:r>
              <a:rPr lang="it-IT" altLang="it-IT" sz="2400" b="1" dirty="0">
                <a:solidFill>
                  <a:srgbClr val="000000"/>
                </a:solidFill>
                <a:latin typeface="Times New Roman" panose="02020603050405020304" pitchFamily="18" charset="0"/>
              </a:rPr>
              <a:t>Esempio:  </a:t>
            </a:r>
            <a:endParaRPr lang="it-IT" altLang="it-IT" sz="2200" dirty="0">
              <a:solidFill>
                <a:srgbClr val="000000"/>
              </a:solidFill>
              <a:latin typeface="Times New Roman" panose="02020603050405020304" pitchFamily="18" charset="0"/>
            </a:endParaRPr>
          </a:p>
        </p:txBody>
      </p:sp>
      <p:pic>
        <p:nvPicPr>
          <p:cNvPr id="2" name="Immagine 1"/>
          <p:cNvPicPr>
            <a:picLocks noChangeAspect="1"/>
          </p:cNvPicPr>
          <p:nvPr/>
        </p:nvPicPr>
        <p:blipFill>
          <a:blip r:embed="rId2"/>
          <a:stretch>
            <a:fillRect/>
          </a:stretch>
        </p:blipFill>
        <p:spPr>
          <a:xfrm>
            <a:off x="1540451" y="1828800"/>
            <a:ext cx="6115050" cy="4038600"/>
          </a:xfrm>
          <a:prstGeom prst="rect">
            <a:avLst/>
          </a:prstGeom>
        </p:spPr>
      </p:pic>
    </p:spTree>
    <p:extLst>
      <p:ext uri="{BB962C8B-B14F-4D97-AF65-F5344CB8AC3E}">
        <p14:creationId xmlns:p14="http://schemas.microsoft.com/office/powerpoint/2010/main" val="1663141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Puntatore</a:t>
            </a:r>
            <a:r>
              <a:rPr lang="en-US" altLang="it-IT" sz="3000" dirty="0">
                <a:solidFill>
                  <a:srgbClr val="3380E6"/>
                </a:solidFill>
                <a:latin typeface="Arial" panose="020B0604020202020204" pitchFamily="34" charset="0"/>
              </a:rPr>
              <a:t> non </a:t>
            </a:r>
            <a:r>
              <a:rPr lang="en-US" altLang="it-IT" sz="3000" dirty="0" err="1">
                <a:solidFill>
                  <a:srgbClr val="3380E6"/>
                </a:solidFill>
                <a:latin typeface="Arial" panose="020B0604020202020204" pitchFamily="34" charset="0"/>
              </a:rPr>
              <a:t>costante</a:t>
            </a:r>
            <a:r>
              <a:rPr lang="en-US" altLang="it-IT" sz="3000" dirty="0">
                <a:solidFill>
                  <a:srgbClr val="3380E6"/>
                </a:solidFill>
                <a:latin typeface="Arial" panose="020B0604020202020204" pitchFamily="34" charset="0"/>
              </a:rPr>
              <a:t> a </a:t>
            </a:r>
            <a:r>
              <a:rPr lang="en-US" altLang="it-IT" sz="3000" dirty="0" err="1">
                <a:solidFill>
                  <a:srgbClr val="3380E6"/>
                </a:solidFill>
                <a:latin typeface="Arial" panose="020B0604020202020204" pitchFamily="34" charset="0"/>
              </a:rPr>
              <a:t>dati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costanti</a:t>
            </a:r>
            <a:r>
              <a:rPr lang="en-US" altLang="it-IT" sz="3000" dirty="0">
                <a:solidFill>
                  <a:srgbClr val="3380E6"/>
                </a:solidFill>
                <a:latin typeface="Arial" panose="020B0604020202020204" pitchFamily="34" charset="0"/>
              </a:rPr>
              <a:t> (3/3)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11909" y="914111"/>
            <a:ext cx="8129155" cy="2133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lvl="1" indent="0" eaLnBrk="1" hangingPunct="1">
              <a:buNone/>
              <a:defRPr/>
            </a:pPr>
            <a:r>
              <a:rPr lang="it-IT" altLang="it-IT" sz="2400" dirty="0">
                <a:solidFill>
                  <a:srgbClr val="000000"/>
                </a:solidFill>
                <a:latin typeface="Times New Roman" panose="02020603050405020304" pitchFamily="18" charset="0"/>
              </a:rPr>
              <a:t>Parametri formali rappresentati da </a:t>
            </a:r>
            <a:r>
              <a:rPr lang="it-IT" altLang="it-IT" sz="2400" b="1" dirty="0">
                <a:solidFill>
                  <a:srgbClr val="000000"/>
                </a:solidFill>
                <a:latin typeface="Times New Roman" panose="02020603050405020304" pitchFamily="18" charset="0"/>
              </a:rPr>
              <a:t>puntatori non costanti a dati costanti </a:t>
            </a:r>
            <a:r>
              <a:rPr lang="it-IT" altLang="it-IT" sz="2400" dirty="0">
                <a:solidFill>
                  <a:srgbClr val="000000"/>
                </a:solidFill>
                <a:latin typeface="Times New Roman" panose="02020603050405020304" pitchFamily="18" charset="0"/>
              </a:rPr>
              <a:t> consentono di combinare il vantaggio del passaggio per valore (i valori delle variabili del chiamante non possono essere modificati dalla funzione chiamata) con i vantaggi del passaggio per riferimento (efficienza dal momento che viene copiato solo un indirizzo di memoria).</a:t>
            </a:r>
          </a:p>
          <a:p>
            <a:pPr marL="342900" lvl="1" indent="-342900" eaLnBrk="1" hangingPunct="1">
              <a:defRPr/>
            </a:pPr>
            <a:r>
              <a:rPr lang="it-IT" altLang="it-IT" sz="2200" dirty="0">
                <a:solidFill>
                  <a:srgbClr val="000000"/>
                </a:solidFill>
                <a:latin typeface="Times New Roman" panose="02020603050405020304" pitchFamily="18" charset="0"/>
              </a:rPr>
              <a:t>Ciò può essere utile quando è necessario accedere solo in lettura a dati aggregati (strutture) molto grandi passati dal chiamante alla funzione chiamata. In questo caso, si specifica come parametro formale della funzione chiamata un puntatore a struttura, dichiarato come puntatore non costante a dati costanti. In questo modo, una struttura viene passata per riferimento e ci si assicura allo stesso tempo che la struttura definita nel chiamante non possa essere modificata dalla funzione. </a:t>
            </a: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428511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Puntatore</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costante</a:t>
            </a:r>
            <a:r>
              <a:rPr lang="en-US" altLang="it-IT" sz="3000" dirty="0">
                <a:solidFill>
                  <a:srgbClr val="3380E6"/>
                </a:solidFill>
                <a:latin typeface="Arial" panose="020B0604020202020204" pitchFamily="34" charset="0"/>
              </a:rPr>
              <a:t> a </a:t>
            </a:r>
            <a:r>
              <a:rPr lang="en-US" altLang="it-IT" sz="3000" dirty="0" err="1">
                <a:solidFill>
                  <a:srgbClr val="3380E6"/>
                </a:solidFill>
                <a:latin typeface="Arial" panose="020B0604020202020204" pitchFamily="34" charset="0"/>
              </a:rPr>
              <a:t>dati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costanti</a:t>
            </a:r>
            <a:r>
              <a:rPr lang="en-US" altLang="it-IT" sz="3000" dirty="0">
                <a:solidFill>
                  <a:srgbClr val="3380E6"/>
                </a:solidFill>
                <a:latin typeface="Arial" panose="020B0604020202020204" pitchFamily="34" charset="0"/>
              </a:rPr>
              <a:t> (1/2)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062190"/>
            <a:ext cx="8129155" cy="450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lvl="1" indent="0" eaLnBrk="1" hangingPunct="1">
              <a:buNone/>
              <a:defRPr/>
            </a:pPr>
            <a:r>
              <a:rPr lang="it-IT" altLang="it-IT" sz="2400" dirty="0">
                <a:solidFill>
                  <a:srgbClr val="000000"/>
                </a:solidFill>
                <a:latin typeface="Times New Roman" panose="02020603050405020304" pitchFamily="18" charset="0"/>
              </a:rPr>
              <a:t>Un </a:t>
            </a:r>
            <a:r>
              <a:rPr lang="it-IT" altLang="it-IT" sz="2400" b="1" dirty="0">
                <a:solidFill>
                  <a:srgbClr val="000000"/>
                </a:solidFill>
                <a:latin typeface="Times New Roman" panose="02020603050405020304" pitchFamily="18" charset="0"/>
              </a:rPr>
              <a:t>puntatore costante a dati costanti </a:t>
            </a:r>
            <a:r>
              <a:rPr lang="it-IT" altLang="it-IT" sz="2400" dirty="0">
                <a:solidFill>
                  <a:srgbClr val="000000"/>
                </a:solidFill>
                <a:latin typeface="Times New Roman" panose="02020603050405020304" pitchFamily="18" charset="0"/>
              </a:rPr>
              <a:t>punta sempre alla stessa locazione di memoria e i dati in quella locazione di memoria </a:t>
            </a:r>
            <a:r>
              <a:rPr lang="it-IT" altLang="it-IT" sz="2400" i="1" dirty="0">
                <a:solidFill>
                  <a:srgbClr val="000000"/>
                </a:solidFill>
                <a:latin typeface="Times New Roman" panose="02020603050405020304" pitchFamily="18" charset="0"/>
              </a:rPr>
              <a:t>non possono essere modificati</a:t>
            </a:r>
            <a:r>
              <a:rPr lang="it-IT" altLang="it-IT" sz="2400" dirty="0">
                <a:solidFill>
                  <a:srgbClr val="000000"/>
                </a:solidFill>
                <a:latin typeface="Times New Roman" panose="02020603050405020304" pitchFamily="18" charset="0"/>
              </a:rPr>
              <a:t> per mezzo del puntatore. Questo è ad esempio il modo in cui un array deve essere passato ad una funzione che accede solo in lettura agli elementi dell’array.</a:t>
            </a:r>
          </a:p>
          <a:p>
            <a:pPr marL="0" lvl="1"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p:txBody>
      </p:sp>
      <p:sp>
        <p:nvSpPr>
          <p:cNvPr id="5" name="Text Placeholder 2"/>
          <p:cNvSpPr txBox="1">
            <a:spLocks/>
          </p:cNvSpPr>
          <p:nvPr/>
        </p:nvSpPr>
        <p:spPr bwMode="auto">
          <a:xfrm>
            <a:off x="533400" y="2895600"/>
            <a:ext cx="8382000" cy="366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200" b="1" dirty="0">
                <a:solidFill>
                  <a:srgbClr val="000000"/>
                </a:solidFill>
                <a:latin typeface="Times New Roman" panose="02020603050405020304" pitchFamily="18" charset="0"/>
              </a:rPr>
              <a:t>Sintassi dichiarazione variabile puntatore costante a dati costanti:</a:t>
            </a: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const</a:t>
            </a: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&gt; * </a:t>
            </a:r>
            <a:r>
              <a:rPr lang="en-US" sz="2200" b="1" dirty="0" err="1">
                <a:solidFill>
                  <a:srgbClr val="3380E6"/>
                </a:solidFill>
                <a:ea typeface="Noto Sans CJK SC Regular" pitchFamily="2"/>
                <a:cs typeface="Times New Roman" panose="02020603050405020304" pitchFamily="18" charset="0"/>
              </a:rPr>
              <a:t>const</a:t>
            </a: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puntatore</a:t>
            </a:r>
            <a:r>
              <a:rPr lang="en-US" sz="2200" b="1" dirty="0">
                <a:solidFill>
                  <a:srgbClr val="3380E6"/>
                </a:solidFill>
                <a:ea typeface="Noto Sans CJK SC Regular" pitchFamily="2"/>
                <a:cs typeface="Times New Roman" panose="02020603050405020304" pitchFamily="18" charset="0"/>
              </a:rPr>
              <a:t>&gt; = &lt;</a:t>
            </a:r>
            <a:r>
              <a:rPr lang="en-US" sz="2200" b="1" dirty="0" err="1">
                <a:solidFill>
                  <a:srgbClr val="3380E6"/>
                </a:solidFill>
                <a:ea typeface="Noto Sans CJK SC Regular" pitchFamily="2"/>
                <a:cs typeface="Times New Roman" panose="02020603050405020304" pitchFamily="18" charset="0"/>
              </a:rPr>
              <a:t>inizializzazione</a:t>
            </a:r>
            <a:r>
              <a:rPr lang="en-US" sz="2200" b="1" dirty="0">
                <a:solidFill>
                  <a:srgbClr val="3380E6"/>
                </a:solidFill>
                <a:ea typeface="Noto Sans CJK SC Regular" pitchFamily="2"/>
                <a:cs typeface="Times New Roman" panose="02020603050405020304" pitchFamily="18" charset="0"/>
              </a:rPr>
              <a:t>&gt;; </a:t>
            </a: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315287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Puntatore</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costante</a:t>
            </a:r>
            <a:r>
              <a:rPr lang="en-US" altLang="it-IT" sz="3000" dirty="0">
                <a:solidFill>
                  <a:srgbClr val="3380E6"/>
                </a:solidFill>
                <a:latin typeface="Arial" panose="020B0604020202020204" pitchFamily="34" charset="0"/>
              </a:rPr>
              <a:t> a </a:t>
            </a:r>
            <a:r>
              <a:rPr lang="en-US" altLang="it-IT" sz="3000" dirty="0" err="1">
                <a:solidFill>
                  <a:srgbClr val="3380E6"/>
                </a:solidFill>
                <a:latin typeface="Arial" panose="020B0604020202020204" pitchFamily="34" charset="0"/>
              </a:rPr>
              <a:t>dati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costanti</a:t>
            </a:r>
            <a:r>
              <a:rPr lang="en-US" altLang="it-IT" sz="3000" dirty="0">
                <a:solidFill>
                  <a:srgbClr val="3380E6"/>
                </a:solidFill>
                <a:latin typeface="Arial" panose="020B0604020202020204" pitchFamily="34" charset="0"/>
              </a:rPr>
              <a:t> (2/2)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062190"/>
            <a:ext cx="8129155" cy="450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lvl="1" indent="0" eaLnBrk="1" hangingPunct="1">
              <a:buNone/>
              <a:defRPr/>
            </a:pPr>
            <a:r>
              <a:rPr lang="it-IT" altLang="it-IT" sz="2400" b="1" dirty="0">
                <a:solidFill>
                  <a:srgbClr val="000000"/>
                </a:solidFill>
                <a:latin typeface="Times New Roman" panose="02020603050405020304" pitchFamily="18" charset="0"/>
              </a:rPr>
              <a:t>Esempio:  </a:t>
            </a:r>
            <a:endParaRPr lang="it-IT" altLang="it-IT" sz="2200" dirty="0">
              <a:solidFill>
                <a:srgbClr val="000000"/>
              </a:solidFill>
              <a:latin typeface="Times New Roman" panose="02020603050405020304" pitchFamily="18" charset="0"/>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31645"/>
            <a:ext cx="8132054" cy="3967315"/>
          </a:xfrm>
          <a:prstGeom prst="rect">
            <a:avLst/>
          </a:prstGeom>
        </p:spPr>
      </p:pic>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903" y="3810000"/>
            <a:ext cx="3513124" cy="480102"/>
          </a:xfrm>
          <a:prstGeom prst="rect">
            <a:avLst/>
          </a:prstGeom>
        </p:spPr>
      </p:pic>
    </p:spTree>
    <p:extLst>
      <p:ext uri="{BB962C8B-B14F-4D97-AF65-F5344CB8AC3E}">
        <p14:creationId xmlns:p14="http://schemas.microsoft.com/office/powerpoint/2010/main" val="155183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Puntatori</a:t>
            </a:r>
            <a:r>
              <a:rPr lang="en-US" altLang="it-IT" sz="3300" dirty="0">
                <a:solidFill>
                  <a:srgbClr val="3380E6"/>
                </a:solidFill>
                <a:latin typeface="Arial" panose="020B0604020202020204" pitchFamily="34" charset="0"/>
              </a:rPr>
              <a:t> (2/3) </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6355" y="1098550"/>
            <a:ext cx="8610600" cy="3629668"/>
          </a:xfrm>
          <a:prstGeom prst="rect">
            <a:avLst/>
          </a:prstGeom>
          <a:noFill/>
          <a:ln>
            <a:noFill/>
          </a:ln>
        </p:spPr>
        <p:txBody>
          <a:bodyPr wrap="square" lIns="90000" tIns="45000" rIns="90000" bIns="45000" compatLnSpc="0">
            <a:spAutoFit/>
          </a:bodyPr>
          <a:lstStyle/>
          <a:p>
            <a:pPr>
              <a:spcBef>
                <a:spcPts val="0"/>
              </a:spcBef>
              <a:spcAft>
                <a:spcPts val="0"/>
              </a:spcAft>
              <a:defRPr/>
            </a:pP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Abbiamo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visto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che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variabile</a:t>
            </a:r>
            <a:r>
              <a:rPr lang="en-US" sz="2400" dirty="0">
                <a:latin typeface="Times New Roman" panose="02020603050405020304" pitchFamily="18" charset="0"/>
                <a:ea typeface="Noto Sans CJK SC Regular" pitchFamily="2"/>
                <a:cs typeface="Times New Roman" panose="02020603050405020304" pitchFamily="18" charset="0"/>
              </a:rPr>
              <a:t> è </a:t>
            </a:r>
            <a:r>
              <a:rPr lang="en-US" sz="2400" dirty="0" err="1">
                <a:latin typeface="Times New Roman" panose="02020603050405020304" pitchFamily="18" charset="0"/>
                <a:ea typeface="Noto Sans CJK SC Regular" pitchFamily="2"/>
                <a:cs typeface="Times New Roman" panose="02020603050405020304" pitchFamily="18" charset="0"/>
              </a:rPr>
              <a:t>caratterizzata</a:t>
            </a:r>
            <a:r>
              <a:rPr lang="en-US" sz="2400" dirty="0">
                <a:latin typeface="Times New Roman" panose="02020603050405020304" pitchFamily="18" charset="0"/>
                <a:ea typeface="Noto Sans CJK SC Regular" pitchFamily="2"/>
                <a:cs typeface="Times New Roman" panose="02020603050405020304" pitchFamily="18" charset="0"/>
              </a:rPr>
              <a:t> da </a:t>
            </a:r>
            <a:r>
              <a:rPr lang="en-US" sz="2400" dirty="0" err="1">
                <a:latin typeface="Times New Roman" panose="02020603050405020304" pitchFamily="18" charset="0"/>
                <a:ea typeface="Noto Sans CJK SC Regular" pitchFamily="2"/>
                <a:cs typeface="Times New Roman" panose="02020603050405020304" pitchFamily="18" charset="0"/>
              </a:rPr>
              <a:t>quattro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elementi</a:t>
            </a:r>
            <a:r>
              <a:rPr lang="en-US" sz="2400" dirty="0">
                <a:latin typeface="Times New Roman" panose="02020603050405020304" pitchFamily="18" charset="0"/>
                <a:ea typeface="Noto Sans CJK SC Regular" pitchFamily="2"/>
                <a:cs typeface="Times New Roman" panose="02020603050405020304" pitchFamily="18" charset="0"/>
              </a:rPr>
              <a:t>:</a:t>
            </a:r>
          </a:p>
          <a:p>
            <a:pPr marL="342900" indent="-342900">
              <a:spcBef>
                <a:spcPts val="0"/>
              </a:spcBef>
              <a:spcAft>
                <a:spcPts val="0"/>
              </a:spcAft>
              <a:buFont typeface="Arial" panose="020B0604020202020204" pitchFamily="34" charset="0"/>
              <a:buChar char="•"/>
              <a:defRPr/>
            </a:pPr>
            <a:r>
              <a:rPr lang="en-US" sz="2400" dirty="0">
                <a:latin typeface="Times New Roman" panose="02020603050405020304" pitchFamily="18" charset="0"/>
                <a:ea typeface="Noto Sans CJK SC Regular" pitchFamily="2"/>
                <a:cs typeface="Times New Roman" panose="02020603050405020304" pitchFamily="18" charset="0"/>
              </a:rPr>
              <a:t>Nome (</a:t>
            </a:r>
            <a:r>
              <a:rPr lang="en-US" sz="2400" dirty="0" err="1">
                <a:latin typeface="Times New Roman" panose="02020603050405020304" pitchFamily="18" charset="0"/>
                <a:ea typeface="Noto Sans CJK SC Regular" pitchFamily="2"/>
                <a:cs typeface="Times New Roman" panose="02020603050405020304" pitchFamily="18" charset="0"/>
              </a:rPr>
              <a:t>identificatore</a:t>
            </a:r>
            <a:r>
              <a:rPr lang="en-US" sz="2400" dirty="0">
                <a:latin typeface="Times New Roman" panose="02020603050405020304" pitchFamily="18" charset="0"/>
                <a:ea typeface="Noto Sans CJK SC Regular" pitchFamily="2"/>
                <a:cs typeface="Times New Roman" panose="02020603050405020304" pitchFamily="18" charset="0"/>
              </a:rPr>
              <a:t>)</a:t>
            </a:r>
          </a:p>
          <a:p>
            <a:pPr marL="342900" indent="-342900">
              <a:spcBef>
                <a:spcPts val="0"/>
              </a:spcBef>
              <a:spcAft>
                <a:spcPts val="0"/>
              </a:spcAft>
              <a:buFont typeface="Arial" panose="020B0604020202020204" pitchFamily="34" charset="0"/>
              <a:buChar char="•"/>
              <a:defRPr/>
            </a:pPr>
            <a:r>
              <a:rPr lang="en-US" sz="2400" dirty="0" err="1">
                <a:latin typeface="Times New Roman" panose="02020603050405020304" pitchFamily="18" charset="0"/>
                <a:ea typeface="Noto Sans CJK SC Regular" pitchFamily="2"/>
                <a:cs typeface="Times New Roman" panose="02020603050405020304" pitchFamily="18" charset="0"/>
              </a:rPr>
              <a:t>Tipo</a:t>
            </a: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dirty="0" err="1">
                <a:latin typeface="Times New Roman" panose="02020603050405020304" pitchFamily="18" charset="0"/>
                <a:ea typeface="Noto Sans CJK SC Regular" pitchFamily="2"/>
                <a:cs typeface="Times New Roman" panose="02020603050405020304" pitchFamily="18" charset="0"/>
              </a:rPr>
              <a:t>Locazione</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memoria</a:t>
            </a:r>
            <a:r>
              <a:rPr lang="en-US" sz="2400" dirty="0">
                <a:latin typeface="Times New Roman" panose="02020603050405020304" pitchFamily="18" charset="0"/>
                <a:ea typeface="Noto Sans CJK SC Regular" pitchFamily="2"/>
                <a:cs typeface="Times New Roman" panose="02020603050405020304" pitchFamily="18" charset="0"/>
              </a:rPr>
              <a:t>  </a:t>
            </a:r>
          </a:p>
          <a:p>
            <a:pPr marL="342900" indent="-342900">
              <a:spcBef>
                <a:spcPts val="0"/>
              </a:spcBef>
              <a:spcAft>
                <a:spcPts val="0"/>
              </a:spcAft>
              <a:buFont typeface="Arial" panose="020B0604020202020204" pitchFamily="34" charset="0"/>
              <a:buChar char="•"/>
              <a:defRPr/>
            </a:pPr>
            <a:r>
              <a:rPr lang="en-US" sz="2400" dirty="0" err="1">
                <a:latin typeface="Times New Roman" panose="02020603050405020304" pitchFamily="18" charset="0"/>
                <a:ea typeface="Noto Sans CJK SC Regular" pitchFamily="2"/>
                <a:cs typeface="Times New Roman" panose="02020603050405020304" pitchFamily="18" charset="0"/>
              </a:rPr>
              <a:t>Valore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contenuto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corrente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della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locazione</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memoria</a:t>
            </a:r>
            <a:r>
              <a:rPr lang="en-US" sz="2400" dirty="0">
                <a:latin typeface="Times New Roman" panose="02020603050405020304" pitchFamily="18" charset="0"/>
                <a:ea typeface="Noto Sans CJK SC Regular" pitchFamily="2"/>
                <a:cs typeface="Times New Roman" panose="02020603050405020304" pitchFamily="18" charset="0"/>
              </a:rPr>
              <a:t>)</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en-US" sz="2400" b="1" dirty="0">
                <a:latin typeface="Times New Roman" panose="02020603050405020304" pitchFamily="18" charset="0"/>
                <a:ea typeface="Noto Sans CJK SC Regular" pitchFamily="2"/>
                <a:cs typeface="Times New Roman" panose="02020603050405020304" pitchFamily="18" charset="0"/>
              </a:rPr>
              <a:t>Un </a:t>
            </a:r>
            <a:r>
              <a:rPr lang="en-US" sz="2400" b="1" dirty="0" err="1">
                <a:latin typeface="Times New Roman" panose="02020603050405020304" pitchFamily="18" charset="0"/>
                <a:ea typeface="Noto Sans CJK SC Regular" pitchFamily="2"/>
                <a:cs typeface="Times New Roman" panose="02020603050405020304" pitchFamily="18" charset="0"/>
              </a:rPr>
              <a:t>puntatore</a:t>
            </a:r>
            <a:r>
              <a:rPr lang="en-US" sz="2400" b="1" dirty="0">
                <a:latin typeface="Times New Roman" panose="02020603050405020304" pitchFamily="18" charset="0"/>
                <a:ea typeface="Noto Sans CJK SC Regular" pitchFamily="2"/>
                <a:cs typeface="Times New Roman" panose="02020603050405020304" pitchFamily="18" charset="0"/>
              </a:rPr>
              <a:t> è </a:t>
            </a:r>
            <a:r>
              <a:rPr lang="en-US" sz="2400" b="1" dirty="0" err="1">
                <a:latin typeface="Times New Roman" panose="02020603050405020304" pitchFamily="18" charset="0"/>
                <a:ea typeface="Noto Sans CJK SC Regular" pitchFamily="2"/>
                <a:cs typeface="Times New Roman" panose="02020603050405020304" pitchFamily="18" charset="0"/>
              </a:rPr>
              <a:t>una</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variabile</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i</a:t>
            </a:r>
            <a:r>
              <a:rPr lang="en-US" sz="2400" b="1" dirty="0">
                <a:latin typeface="Times New Roman" panose="02020603050405020304" pitchFamily="18" charset="0"/>
                <a:ea typeface="Noto Sans CJK SC Regular" pitchFamily="2"/>
                <a:cs typeface="Times New Roman" panose="02020603050405020304" pitchFamily="18" charset="0"/>
              </a:rPr>
              <a:t> cui </a:t>
            </a:r>
            <a:r>
              <a:rPr lang="en-US" sz="2400" b="1" dirty="0" err="1">
                <a:latin typeface="Times New Roman" panose="02020603050405020304" pitchFamily="18" charset="0"/>
                <a:ea typeface="Noto Sans CJK SC Regular" pitchFamily="2"/>
                <a:cs typeface="Times New Roman" panose="02020603050405020304" pitchFamily="18" charset="0"/>
              </a:rPr>
              <a:t>possibili</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valori</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sono</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indirizzi</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iniziali</a:t>
            </a:r>
            <a:r>
              <a:rPr lang="en-US" sz="2400" b="1" dirty="0">
                <a:latin typeface="Times New Roman" panose="02020603050405020304" pitchFamily="18" charset="0"/>
                <a:ea typeface="Noto Sans CJK SC Regular" pitchFamily="2"/>
                <a:cs typeface="Times New Roman" panose="02020603050405020304" pitchFamily="18" charset="0"/>
              </a:rPr>
              <a:t>) di (</a:t>
            </a:r>
            <a:r>
              <a:rPr lang="en-US" sz="2400" b="1" dirty="0" err="1">
                <a:latin typeface="Times New Roman" panose="02020603050405020304" pitchFamily="18" charset="0"/>
                <a:ea typeface="Noto Sans CJK SC Regular" pitchFamily="2"/>
                <a:cs typeface="Times New Roman" panose="02020603050405020304" pitchFamily="18" charset="0"/>
              </a:rPr>
              <a:t>locazioni</a:t>
            </a:r>
            <a:r>
              <a:rPr lang="en-US" sz="2400" b="1" dirty="0">
                <a:latin typeface="Times New Roman" panose="02020603050405020304" pitchFamily="18" charset="0"/>
                <a:ea typeface="Noto Sans CJK SC Regular" pitchFamily="2"/>
                <a:cs typeface="Times New Roman" panose="02020603050405020304" pitchFamily="18" charset="0"/>
              </a:rPr>
              <a:t> di) </a:t>
            </a:r>
            <a:r>
              <a:rPr lang="en-US" sz="2400" b="1" dirty="0" err="1">
                <a:latin typeface="Times New Roman" panose="02020603050405020304" pitchFamily="18" charset="0"/>
                <a:ea typeface="Noto Sans CJK SC Regular" pitchFamily="2"/>
                <a:cs typeface="Times New Roman" panose="02020603050405020304" pitchFamily="18" charset="0"/>
              </a:rPr>
              <a:t>memoria</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2712115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Aritmetica</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dei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puntatori</a:t>
            </a:r>
            <a:r>
              <a:rPr lang="en-US" altLang="it-IT" sz="3000" dirty="0">
                <a:solidFill>
                  <a:srgbClr val="3380E6"/>
                </a:solidFill>
                <a:latin typeface="Arial" panose="020B0604020202020204" pitchFamily="34" charset="0"/>
              </a:rPr>
              <a:t> (1/5)</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7" name="Text Placeholder 2"/>
          <p:cNvSpPr txBox="1">
            <a:spLocks/>
          </p:cNvSpPr>
          <p:nvPr/>
        </p:nvSpPr>
        <p:spPr bwMode="auto">
          <a:xfrm>
            <a:off x="457200" y="1143000"/>
            <a:ext cx="80391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È possibile eseguire operazioni </a:t>
            </a:r>
            <a:r>
              <a:rPr lang="it-IT" altLang="it-IT" sz="2400" i="1" dirty="0">
                <a:solidFill>
                  <a:srgbClr val="000000"/>
                </a:solidFill>
                <a:latin typeface="Times New Roman" panose="02020603050405020304" pitchFamily="18" charset="0"/>
              </a:rPr>
              <a:t>‘pseudo’ aritmetiche </a:t>
            </a:r>
            <a:r>
              <a:rPr lang="it-IT" altLang="it-IT" sz="2400" dirty="0">
                <a:solidFill>
                  <a:srgbClr val="000000"/>
                </a:solidFill>
                <a:latin typeface="Times New Roman" panose="02020603050405020304" pitchFamily="18" charset="0"/>
              </a:rPr>
              <a:t>sui puntatori che consentono di aggiornare l’indirizzo di un puntatore che punta ad un elemento di un array all’indirizzo di un altro elemento dell’array che precede o segue il primo lungo l’array. Il valore ottenuto è generalmente valido solo se esso si riferisce ad un elemento dell’array a cui appartiene l’elemento puntato inizialmente dal puntatore.  </a:t>
            </a:r>
          </a:p>
          <a:p>
            <a:pPr marL="0" indent="0" eaLnBrk="1" hangingPunct="1">
              <a:buNone/>
              <a:defRPr/>
            </a:pPr>
            <a:r>
              <a:rPr lang="it-IT" altLang="it-IT" sz="2400" dirty="0">
                <a:solidFill>
                  <a:srgbClr val="000000"/>
                </a:solidFill>
                <a:latin typeface="Times New Roman" panose="02020603050405020304" pitchFamily="18" charset="0"/>
              </a:rPr>
              <a:t> </a:t>
            </a:r>
            <a:endParaRPr lang="it-IT" altLang="it-IT" sz="2200" dirty="0">
              <a:latin typeface="Times New Roman" panose="02020603050405020304" pitchFamily="18" charset="0"/>
            </a:endParaRP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922845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Aritmetica</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dei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puntatori</a:t>
            </a:r>
            <a:r>
              <a:rPr lang="en-US" altLang="it-IT" sz="3000" dirty="0">
                <a:solidFill>
                  <a:srgbClr val="3380E6"/>
                </a:solidFill>
                <a:latin typeface="Arial" panose="020B0604020202020204" pitchFamily="34" charset="0"/>
              </a:rPr>
              <a:t> (2/5)</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7" name="Text Placeholder 2"/>
          <p:cNvSpPr txBox="1">
            <a:spLocks/>
          </p:cNvSpPr>
          <p:nvPr/>
        </p:nvSpPr>
        <p:spPr bwMode="auto">
          <a:xfrm>
            <a:off x="457200" y="838200"/>
            <a:ext cx="8039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Sia </a:t>
            </a:r>
            <a:r>
              <a:rPr lang="it-IT" altLang="it-IT" sz="2400" b="1" dirty="0">
                <a:solidFill>
                  <a:srgbClr val="3380E6"/>
                </a:solidFill>
                <a:latin typeface="Times New Roman" panose="02020603050405020304" pitchFamily="18" charset="0"/>
              </a:rPr>
              <a:t>&lt;</a:t>
            </a:r>
            <a:r>
              <a:rPr lang="it-IT" altLang="it-IT" sz="2400" b="1" dirty="0" err="1">
                <a:solidFill>
                  <a:srgbClr val="3380E6"/>
                </a:solidFill>
                <a:latin typeface="Times New Roman" panose="02020603050405020304" pitchFamily="18" charset="0"/>
              </a:rPr>
              <a:t>Ptr</a:t>
            </a:r>
            <a:r>
              <a:rPr lang="it-IT" altLang="it-IT" sz="2400" b="1" dirty="0">
                <a:solidFill>
                  <a:srgbClr val="3380E6"/>
                </a:solidFill>
                <a:latin typeface="Times New Roman" panose="02020603050405020304" pitchFamily="18" charset="0"/>
              </a:rPr>
              <a:t>&gt; </a:t>
            </a:r>
            <a:r>
              <a:rPr lang="it-IT" altLang="it-IT" sz="2400" dirty="0">
                <a:solidFill>
                  <a:srgbClr val="000000"/>
                </a:solidFill>
                <a:latin typeface="Times New Roman" panose="02020603050405020304" pitchFamily="18" charset="0"/>
              </a:rPr>
              <a:t>una variabile puntatore o un’espressione che possa essere utilizzata alla stessa stregua di una variabile puntatore (ad esempio l’applicazione dell’operatore di indirizzamento ad una variabile ordinaria).</a:t>
            </a:r>
            <a:endParaRPr lang="it-IT" altLang="it-IT" sz="2400" dirty="0">
              <a:latin typeface="Times New Roman" panose="02020603050405020304" pitchFamily="18" charset="0"/>
            </a:endParaRPr>
          </a:p>
          <a:p>
            <a:pPr eaLnBrk="1" hangingPunct="1">
              <a:defRPr/>
            </a:pPr>
            <a:r>
              <a:rPr lang="it-IT" altLang="it-IT" sz="2200" b="1" dirty="0">
                <a:latin typeface="Times New Roman" panose="02020603050405020304" pitchFamily="18" charset="0"/>
              </a:rPr>
              <a:t>Operazione di incremento: </a:t>
            </a:r>
            <a:r>
              <a:rPr lang="it-IT" altLang="it-IT" sz="2200" dirty="0">
                <a:latin typeface="Times New Roman" panose="02020603050405020304" pitchFamily="18" charset="0"/>
              </a:rPr>
              <a:t>l’espressione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 </a:t>
            </a:r>
            <a:r>
              <a:rPr lang="it-IT" altLang="it-IT" sz="2200" dirty="0">
                <a:latin typeface="Times New Roman" panose="02020603050405020304" pitchFamily="18" charset="0"/>
              </a:rPr>
              <a:t>o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 </a:t>
            </a:r>
            <a:r>
              <a:rPr lang="it-IT" altLang="it-IT" sz="2200" i="1" dirty="0">
                <a:latin typeface="Times New Roman" panose="02020603050405020304" pitchFamily="18" charset="0"/>
              </a:rPr>
              <a:t>incrementa</a:t>
            </a:r>
            <a:r>
              <a:rPr lang="it-IT" altLang="it-IT" sz="2200" dirty="0">
                <a:latin typeface="Times New Roman" panose="02020603050405020304" pitchFamily="18" charset="0"/>
              </a:rPr>
              <a:t>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a:t>
            </a:r>
            <a:r>
              <a:rPr lang="it-IT" altLang="it-IT" sz="2200" dirty="0">
                <a:latin typeface="Times New Roman" panose="02020603050405020304" pitchFamily="18" charset="0"/>
              </a:rPr>
              <a:t> in modo tale da farlo puntare all’oggetto che segue l’oggetto dello stesso tipo correntemente puntato da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a:t>
            </a:r>
            <a:r>
              <a:rPr lang="it-IT" altLang="it-IT" sz="2200" dirty="0">
                <a:latin typeface="Times New Roman" panose="02020603050405020304" pitchFamily="18" charset="0"/>
              </a:rPr>
              <a:t>. Il valore di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a:t>
            </a:r>
            <a:r>
              <a:rPr lang="it-IT" altLang="it-IT" sz="2200" dirty="0">
                <a:latin typeface="Times New Roman" panose="02020603050405020304" pitchFamily="18" charset="0"/>
              </a:rPr>
              <a:t> dipende dal tipo dell’oggetto puntato da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a:t>
            </a:r>
            <a:r>
              <a:rPr lang="it-IT" altLang="it-IT" sz="2200" dirty="0">
                <a:latin typeface="Times New Roman" panose="02020603050405020304" pitchFamily="18" charset="0"/>
              </a:rPr>
              <a:t> : il valore viene incrementato del numero di celle di memoria utilizzate per memorizzare gli oggetti del tipo puntabili da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a:t>
            </a:r>
            <a:r>
              <a:rPr lang="it-IT" altLang="it-IT" sz="2200" dirty="0">
                <a:latin typeface="Times New Roman" panose="02020603050405020304" pitchFamily="18" charset="0"/>
              </a:rPr>
              <a:t> . L’operazione è generalmente valida solo se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a:t>
            </a:r>
            <a:r>
              <a:rPr lang="it-IT" altLang="it-IT" sz="2200" dirty="0">
                <a:latin typeface="Times New Roman" panose="02020603050405020304" pitchFamily="18" charset="0"/>
              </a:rPr>
              <a:t> punta ad un elemento di un array che non è l’ultimo.      </a:t>
            </a:r>
          </a:p>
          <a:p>
            <a:pPr eaLnBrk="1" hangingPunct="1">
              <a:defRPr/>
            </a:pPr>
            <a:r>
              <a:rPr lang="it-IT" altLang="it-IT" sz="2200" b="1" dirty="0">
                <a:latin typeface="Times New Roman" panose="02020603050405020304" pitchFamily="18" charset="0"/>
              </a:rPr>
              <a:t>Operazione di decremento: </a:t>
            </a:r>
            <a:r>
              <a:rPr lang="it-IT" altLang="it-IT" sz="2200" dirty="0">
                <a:latin typeface="Times New Roman" panose="02020603050405020304" pitchFamily="18" charset="0"/>
              </a:rPr>
              <a:t>l’espressione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 </a:t>
            </a:r>
            <a:r>
              <a:rPr lang="it-IT" altLang="it-IT" sz="2200" dirty="0">
                <a:latin typeface="Times New Roman" panose="02020603050405020304" pitchFamily="18" charset="0"/>
              </a:rPr>
              <a:t>o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 </a:t>
            </a:r>
            <a:r>
              <a:rPr lang="it-IT" altLang="it-IT" sz="2200" i="1" dirty="0">
                <a:latin typeface="Times New Roman" panose="02020603050405020304" pitchFamily="18" charset="0"/>
              </a:rPr>
              <a:t>decrementa</a:t>
            </a:r>
            <a:r>
              <a:rPr lang="it-IT" altLang="it-IT" sz="2200" dirty="0">
                <a:latin typeface="Times New Roman" panose="02020603050405020304" pitchFamily="18" charset="0"/>
              </a:rPr>
              <a:t>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a:t>
            </a:r>
            <a:r>
              <a:rPr lang="it-IT" altLang="it-IT" sz="2200" dirty="0">
                <a:latin typeface="Times New Roman" panose="02020603050405020304" pitchFamily="18" charset="0"/>
              </a:rPr>
              <a:t> in modo tale da farlo puntare all’oggetto che precede l’oggetto dello stesso tipo correntemente puntato da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a:t>
            </a:r>
            <a:r>
              <a:rPr lang="it-IT" altLang="it-IT" sz="2200" dirty="0">
                <a:latin typeface="Times New Roman" panose="02020603050405020304" pitchFamily="18" charset="0"/>
              </a:rPr>
              <a:t>. L’operazione è generalmente valida solo se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a:t>
            </a:r>
            <a:r>
              <a:rPr lang="it-IT" altLang="it-IT" sz="2200" dirty="0">
                <a:latin typeface="Times New Roman" panose="02020603050405020304" pitchFamily="18" charset="0"/>
              </a:rPr>
              <a:t> punta ad un elemento di un array che non è il primo.</a:t>
            </a: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9914949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Aritmetica</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dei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puntatori</a:t>
            </a:r>
            <a:r>
              <a:rPr lang="en-US" altLang="it-IT" sz="3000" dirty="0">
                <a:solidFill>
                  <a:srgbClr val="3380E6"/>
                </a:solidFill>
                <a:latin typeface="Arial" panose="020B0604020202020204" pitchFamily="34" charset="0"/>
              </a:rPr>
              <a:t> (3/5)</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7" name="Text Placeholder 2"/>
          <p:cNvSpPr txBox="1">
            <a:spLocks/>
          </p:cNvSpPr>
          <p:nvPr/>
        </p:nvSpPr>
        <p:spPr bwMode="auto">
          <a:xfrm>
            <a:off x="457200" y="838200"/>
            <a:ext cx="8039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Sia </a:t>
            </a:r>
            <a:r>
              <a:rPr lang="it-IT" altLang="it-IT" sz="2400" b="1" dirty="0">
                <a:solidFill>
                  <a:srgbClr val="3380E6"/>
                </a:solidFill>
                <a:latin typeface="Times New Roman" panose="02020603050405020304" pitchFamily="18" charset="0"/>
              </a:rPr>
              <a:t>&lt;</a:t>
            </a:r>
            <a:r>
              <a:rPr lang="it-IT" altLang="it-IT" sz="2400" b="1" dirty="0" err="1">
                <a:solidFill>
                  <a:srgbClr val="3380E6"/>
                </a:solidFill>
                <a:latin typeface="Times New Roman" panose="02020603050405020304" pitchFamily="18" charset="0"/>
              </a:rPr>
              <a:t>Ptr</a:t>
            </a:r>
            <a:r>
              <a:rPr lang="it-IT" altLang="it-IT" sz="2400" b="1" dirty="0">
                <a:solidFill>
                  <a:srgbClr val="3380E6"/>
                </a:solidFill>
                <a:latin typeface="Times New Roman" panose="02020603050405020304" pitchFamily="18" charset="0"/>
              </a:rPr>
              <a:t>&gt; </a:t>
            </a:r>
            <a:r>
              <a:rPr lang="it-IT" altLang="it-IT" sz="2400" dirty="0">
                <a:solidFill>
                  <a:srgbClr val="000000"/>
                </a:solidFill>
                <a:latin typeface="Times New Roman" panose="02020603050405020304" pitchFamily="18" charset="0"/>
              </a:rPr>
              <a:t>una variabile puntatore o un’espressione che possa essere utilizzata alla stessa stregua di un puntatore e </a:t>
            </a:r>
            <a:r>
              <a:rPr lang="it-IT" altLang="it-IT" sz="2400" b="1" dirty="0">
                <a:solidFill>
                  <a:srgbClr val="3380E6"/>
                </a:solidFill>
                <a:latin typeface="Times New Roman" panose="02020603050405020304" pitchFamily="18" charset="0"/>
              </a:rPr>
              <a:t>&lt;N&gt;</a:t>
            </a:r>
            <a:r>
              <a:rPr lang="it-IT" altLang="it-IT" sz="2400" dirty="0">
                <a:solidFill>
                  <a:srgbClr val="000000"/>
                </a:solidFill>
                <a:latin typeface="Times New Roman" panose="02020603050405020304" pitchFamily="18" charset="0"/>
              </a:rPr>
              <a:t> un’espressione numerica che restituisce un intero non negativo. </a:t>
            </a:r>
            <a:endParaRPr lang="it-IT" altLang="it-IT" sz="2400" dirty="0">
              <a:latin typeface="Times New Roman" panose="02020603050405020304" pitchFamily="18" charset="0"/>
            </a:endParaRPr>
          </a:p>
          <a:p>
            <a:pPr eaLnBrk="1" hangingPunct="1">
              <a:defRPr/>
            </a:pPr>
            <a:r>
              <a:rPr lang="it-IT" altLang="it-IT" sz="2200" b="1" dirty="0">
                <a:latin typeface="Times New Roman" panose="02020603050405020304" pitchFamily="18" charset="0"/>
              </a:rPr>
              <a:t>Aggiungere un intero ad un puntatore: </a:t>
            </a:r>
            <a:r>
              <a:rPr lang="it-IT" altLang="it-IT" sz="2200" dirty="0">
                <a:latin typeface="Times New Roman" panose="02020603050405020304" pitchFamily="18" charset="0"/>
              </a:rPr>
              <a:t>l’espressione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 &lt;N&gt; </a:t>
            </a:r>
            <a:r>
              <a:rPr lang="it-IT" altLang="it-IT" sz="2200" dirty="0">
                <a:latin typeface="Times New Roman" panose="02020603050405020304" pitchFamily="18" charset="0"/>
              </a:rPr>
              <a:t>indica l’</a:t>
            </a:r>
            <a:r>
              <a:rPr lang="it-IT" altLang="it-IT" sz="2200" b="1" dirty="0">
                <a:solidFill>
                  <a:srgbClr val="3380E6"/>
                </a:solidFill>
                <a:latin typeface="Times New Roman" panose="02020603050405020304" pitchFamily="18" charset="0"/>
              </a:rPr>
              <a:t> &lt;N&gt;</a:t>
            </a:r>
            <a:r>
              <a:rPr lang="it-IT" altLang="it-IT" sz="2200" dirty="0">
                <a:latin typeface="Times New Roman" panose="02020603050405020304" pitchFamily="18" charset="0"/>
              </a:rPr>
              <a:t> -esimo oggetto del tipo puntato da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a:t>
            </a:r>
            <a:r>
              <a:rPr lang="it-IT" altLang="it-IT" sz="2200" dirty="0">
                <a:latin typeface="Times New Roman" panose="02020603050405020304" pitchFamily="18" charset="0"/>
              </a:rPr>
              <a:t> che segue quello attualmente puntato da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a:t>
            </a:r>
            <a:r>
              <a:rPr lang="it-IT" altLang="it-IT" sz="2200" dirty="0">
                <a:latin typeface="Times New Roman" panose="02020603050405020304" pitchFamily="18" charset="0"/>
              </a:rPr>
              <a:t>. Il valore viene incrementato del numero di celle di memoria utilizzare per memorizzare gli oggetti del tipo puntabili da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a:t>
            </a:r>
            <a:r>
              <a:rPr lang="it-IT" altLang="it-IT" sz="2200" dirty="0">
                <a:latin typeface="Times New Roman" panose="02020603050405020304" pitchFamily="18" charset="0"/>
              </a:rPr>
              <a:t> moltiplicato per </a:t>
            </a:r>
            <a:r>
              <a:rPr lang="it-IT" altLang="it-IT" sz="2200" b="1" dirty="0">
                <a:solidFill>
                  <a:srgbClr val="3380E6"/>
                </a:solidFill>
                <a:latin typeface="Times New Roman" panose="02020603050405020304" pitchFamily="18" charset="0"/>
              </a:rPr>
              <a:t>&lt;N&gt;</a:t>
            </a:r>
            <a:r>
              <a:rPr lang="it-IT" altLang="it-IT" sz="2200" dirty="0">
                <a:latin typeface="Times New Roman" panose="02020603050405020304" pitchFamily="18" charset="0"/>
              </a:rPr>
              <a:t>. L’operazione è generalmente valida solo se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a:t>
            </a:r>
            <a:r>
              <a:rPr lang="it-IT" altLang="it-IT" sz="2200" dirty="0">
                <a:latin typeface="Times New Roman" panose="02020603050405020304" pitchFamily="18" charset="0"/>
              </a:rPr>
              <a:t> punta ad un elemento di un array che è seguito da almeno altri </a:t>
            </a:r>
            <a:r>
              <a:rPr lang="it-IT" altLang="it-IT" sz="2200" b="1" dirty="0">
                <a:solidFill>
                  <a:srgbClr val="3380E6"/>
                </a:solidFill>
                <a:latin typeface="Times New Roman" panose="02020603050405020304" pitchFamily="18" charset="0"/>
              </a:rPr>
              <a:t>&lt;N&gt;</a:t>
            </a:r>
            <a:r>
              <a:rPr lang="it-IT" altLang="it-IT" sz="2200" dirty="0">
                <a:latin typeface="Times New Roman" panose="02020603050405020304" pitchFamily="18" charset="0"/>
              </a:rPr>
              <a:t> elementi.      </a:t>
            </a:r>
          </a:p>
          <a:p>
            <a:pPr eaLnBrk="1" hangingPunct="1">
              <a:defRPr/>
            </a:pPr>
            <a:r>
              <a:rPr lang="it-IT" altLang="it-IT" sz="2200" b="1" dirty="0">
                <a:latin typeface="Times New Roman" panose="02020603050405020304" pitchFamily="18" charset="0"/>
              </a:rPr>
              <a:t>Sottrarre un intero ad un puntatore: </a:t>
            </a:r>
            <a:r>
              <a:rPr lang="it-IT" altLang="it-IT" sz="2200" dirty="0">
                <a:latin typeface="Times New Roman" panose="02020603050405020304" pitchFamily="18" charset="0"/>
              </a:rPr>
              <a:t>l’espressione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 </a:t>
            </a:r>
            <a:r>
              <a:rPr lang="it-IT" altLang="it-IT" sz="2200" b="1" dirty="0">
                <a:solidFill>
                  <a:srgbClr val="3380E6"/>
                </a:solidFill>
                <a:latin typeface="Times New Roman" panose="02020603050405020304" pitchFamily="18" charset="0"/>
                <a:sym typeface="Symbol" panose="05050102010706020507" pitchFamily="18" charset="2"/>
              </a:rPr>
              <a:t></a:t>
            </a:r>
            <a:r>
              <a:rPr lang="it-IT" altLang="it-IT" sz="2200" b="1" dirty="0">
                <a:solidFill>
                  <a:srgbClr val="3380E6"/>
                </a:solidFill>
                <a:latin typeface="Times New Roman" panose="02020603050405020304" pitchFamily="18" charset="0"/>
              </a:rPr>
              <a:t> &lt;N&gt; </a:t>
            </a:r>
            <a:r>
              <a:rPr lang="it-IT" altLang="it-IT" sz="2200" dirty="0">
                <a:latin typeface="Times New Roman" panose="02020603050405020304" pitchFamily="18" charset="0"/>
              </a:rPr>
              <a:t>indica l’</a:t>
            </a:r>
            <a:r>
              <a:rPr lang="it-IT" altLang="it-IT" sz="2200" b="1" dirty="0">
                <a:solidFill>
                  <a:srgbClr val="3380E6"/>
                </a:solidFill>
                <a:latin typeface="Times New Roman" panose="02020603050405020304" pitchFamily="18" charset="0"/>
              </a:rPr>
              <a:t> &lt;N&gt;</a:t>
            </a:r>
            <a:r>
              <a:rPr lang="it-IT" altLang="it-IT" sz="2200" dirty="0">
                <a:latin typeface="Times New Roman" panose="02020603050405020304" pitchFamily="18" charset="0"/>
              </a:rPr>
              <a:t> -esimo oggetto del tipo puntato da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a:t>
            </a:r>
            <a:r>
              <a:rPr lang="it-IT" altLang="it-IT" sz="2200" dirty="0">
                <a:latin typeface="Times New Roman" panose="02020603050405020304" pitchFamily="18" charset="0"/>
              </a:rPr>
              <a:t> che precede quello attualmente puntato da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a:t>
            </a:r>
            <a:r>
              <a:rPr lang="it-IT" altLang="it-IT" sz="2200" dirty="0">
                <a:latin typeface="Times New Roman" panose="02020603050405020304" pitchFamily="18" charset="0"/>
              </a:rPr>
              <a:t>.   L’operazione è generalmente valida solo se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a:t>
            </a:r>
            <a:r>
              <a:rPr lang="it-IT" altLang="it-IT" sz="2200" dirty="0">
                <a:latin typeface="Times New Roman" panose="02020603050405020304" pitchFamily="18" charset="0"/>
              </a:rPr>
              <a:t> punta ad un elemento di un array che è preceduto da almeno altri </a:t>
            </a:r>
            <a:r>
              <a:rPr lang="it-IT" altLang="it-IT" sz="2200" b="1" dirty="0">
                <a:solidFill>
                  <a:srgbClr val="3380E6"/>
                </a:solidFill>
                <a:latin typeface="Times New Roman" panose="02020603050405020304" pitchFamily="18" charset="0"/>
              </a:rPr>
              <a:t>&lt;N&gt;</a:t>
            </a:r>
            <a:r>
              <a:rPr lang="it-IT" altLang="it-IT" sz="2200" dirty="0">
                <a:latin typeface="Times New Roman" panose="02020603050405020304" pitchFamily="18" charset="0"/>
              </a:rPr>
              <a:t> elementi.</a:t>
            </a: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257646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Aritmetica</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dei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puntatori</a:t>
            </a:r>
            <a:r>
              <a:rPr lang="en-US" altLang="it-IT" sz="3000" dirty="0">
                <a:solidFill>
                  <a:srgbClr val="3380E6"/>
                </a:solidFill>
                <a:latin typeface="Arial" panose="020B0604020202020204" pitchFamily="34" charset="0"/>
              </a:rPr>
              <a:t> (4/5)</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7" name="Text Placeholder 2"/>
          <p:cNvSpPr txBox="1">
            <a:spLocks/>
          </p:cNvSpPr>
          <p:nvPr/>
        </p:nvSpPr>
        <p:spPr bwMode="auto">
          <a:xfrm>
            <a:off x="457200" y="8382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Siano </a:t>
            </a:r>
            <a:r>
              <a:rPr lang="it-IT" altLang="it-IT" sz="2400" b="1" dirty="0">
                <a:solidFill>
                  <a:srgbClr val="3380E6"/>
                </a:solidFill>
                <a:latin typeface="Times New Roman" panose="02020603050405020304" pitchFamily="18" charset="0"/>
              </a:rPr>
              <a:t>&lt;</a:t>
            </a:r>
            <a:r>
              <a:rPr lang="it-IT" altLang="it-IT" sz="2400" b="1" dirty="0" err="1">
                <a:solidFill>
                  <a:srgbClr val="3380E6"/>
                </a:solidFill>
                <a:latin typeface="Times New Roman" panose="02020603050405020304" pitchFamily="18" charset="0"/>
              </a:rPr>
              <a:t>Ptr</a:t>
            </a:r>
            <a:r>
              <a:rPr lang="it-IT" altLang="it-IT" sz="2400" b="1" dirty="0">
                <a:solidFill>
                  <a:srgbClr val="3380E6"/>
                </a:solidFill>
                <a:latin typeface="Times New Roman" panose="02020603050405020304" pitchFamily="18" charset="0"/>
              </a:rPr>
              <a:t>&gt; </a:t>
            </a:r>
            <a:r>
              <a:rPr lang="it-IT" altLang="it-IT" sz="2400" dirty="0">
                <a:solidFill>
                  <a:srgbClr val="000000"/>
                </a:solidFill>
                <a:latin typeface="Times New Roman" panose="02020603050405020304" pitchFamily="18" charset="0"/>
              </a:rPr>
              <a:t>e </a:t>
            </a:r>
            <a:r>
              <a:rPr lang="it-IT" altLang="it-IT" sz="2400" b="1" dirty="0">
                <a:solidFill>
                  <a:srgbClr val="3380E6"/>
                </a:solidFill>
                <a:latin typeface="Times New Roman" panose="02020603050405020304" pitchFamily="18" charset="0"/>
              </a:rPr>
              <a:t>&lt;</a:t>
            </a:r>
            <a:r>
              <a:rPr lang="it-IT" altLang="it-IT" sz="2400" b="1" dirty="0" err="1">
                <a:solidFill>
                  <a:srgbClr val="3380E6"/>
                </a:solidFill>
                <a:latin typeface="Times New Roman" panose="02020603050405020304" pitchFamily="18" charset="0"/>
              </a:rPr>
              <a:t>Qtr</a:t>
            </a:r>
            <a:r>
              <a:rPr lang="it-IT" altLang="it-IT" sz="2400" b="1" dirty="0">
                <a:solidFill>
                  <a:srgbClr val="3380E6"/>
                </a:solidFill>
                <a:latin typeface="Times New Roman" panose="02020603050405020304" pitchFamily="18" charset="0"/>
              </a:rPr>
              <a:t>&gt; </a:t>
            </a:r>
            <a:r>
              <a:rPr lang="it-IT" altLang="it-IT" sz="2400" dirty="0">
                <a:solidFill>
                  <a:srgbClr val="000000"/>
                </a:solidFill>
                <a:latin typeface="Times New Roman" panose="02020603050405020304" pitchFamily="18" charset="0"/>
              </a:rPr>
              <a:t>espressioni dello stesso tipo utilizzabili alla stessa stregua di variabili puntatore: </a:t>
            </a:r>
            <a:endParaRPr lang="it-IT" altLang="it-IT" sz="2400" dirty="0">
              <a:latin typeface="Times New Roman" panose="02020603050405020304" pitchFamily="18" charset="0"/>
            </a:endParaRPr>
          </a:p>
          <a:p>
            <a:pPr eaLnBrk="1" hangingPunct="1">
              <a:defRPr/>
            </a:pPr>
            <a:r>
              <a:rPr lang="it-IT" altLang="it-IT" sz="2200" b="1" dirty="0">
                <a:latin typeface="Times New Roman" panose="02020603050405020304" pitchFamily="18" charset="0"/>
              </a:rPr>
              <a:t>Sottrarre due puntatori: </a:t>
            </a:r>
            <a:r>
              <a:rPr lang="it-IT" altLang="it-IT" sz="2200" dirty="0">
                <a:latin typeface="Times New Roman" panose="02020603050405020304" pitchFamily="18" charset="0"/>
              </a:rPr>
              <a:t>l’espressione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a:t>
            </a:r>
            <a:r>
              <a:rPr lang="it-IT" altLang="it-IT" sz="2200" b="1" dirty="0">
                <a:solidFill>
                  <a:srgbClr val="3380E6"/>
                </a:solidFill>
                <a:latin typeface="Times New Roman" panose="02020603050405020304" pitchFamily="18" charset="0"/>
                <a:sym typeface="Symbol" panose="05050102010706020507" pitchFamily="18" charset="2"/>
              </a:rPr>
              <a:t> 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Qtr</a:t>
            </a:r>
            <a:r>
              <a:rPr lang="it-IT" altLang="it-IT" sz="2200" b="1" dirty="0">
                <a:solidFill>
                  <a:srgbClr val="3380E6"/>
                </a:solidFill>
                <a:latin typeface="Times New Roman" panose="02020603050405020304" pitchFamily="18" charset="0"/>
              </a:rPr>
              <a:t>&gt; </a:t>
            </a:r>
            <a:r>
              <a:rPr lang="it-IT" altLang="it-IT" sz="2200" dirty="0">
                <a:latin typeface="Times New Roman" panose="02020603050405020304" pitchFamily="18" charset="0"/>
              </a:rPr>
              <a:t>indica il numero di oggetti compresi tra </a:t>
            </a:r>
            <a:r>
              <a:rPr lang="it-IT" altLang="it-IT" sz="2200" b="1" dirty="0">
                <a:solidFill>
                  <a:srgbClr val="3380E6"/>
                </a:solidFill>
                <a:latin typeface="Times New Roman" panose="02020603050405020304" pitchFamily="18" charset="0"/>
              </a:rPr>
              <a:t>&lt;</a:t>
            </a:r>
            <a:r>
              <a:rPr lang="it-IT" altLang="it-IT" sz="2200" b="1" dirty="0" err="1">
                <a:solidFill>
                  <a:srgbClr val="3380E6"/>
                </a:solidFill>
                <a:latin typeface="Times New Roman" panose="02020603050405020304" pitchFamily="18" charset="0"/>
              </a:rPr>
              <a:t>Ptr</a:t>
            </a:r>
            <a:r>
              <a:rPr lang="it-IT" altLang="it-IT" sz="2200" b="1" dirty="0">
                <a:solidFill>
                  <a:srgbClr val="3380E6"/>
                </a:solidFill>
                <a:latin typeface="Times New Roman" panose="02020603050405020304" pitchFamily="18" charset="0"/>
              </a:rPr>
              <a:t>&gt;</a:t>
            </a:r>
            <a:r>
              <a:rPr lang="it-IT" altLang="it-IT" sz="2200" b="1" dirty="0">
                <a:solidFill>
                  <a:srgbClr val="3380E6"/>
                </a:solidFill>
                <a:latin typeface="Times New Roman" panose="02020603050405020304" pitchFamily="18" charset="0"/>
                <a:sym typeface="Symbol" panose="05050102010706020507" pitchFamily="18" charset="2"/>
              </a:rPr>
              <a:t> </a:t>
            </a:r>
            <a:r>
              <a:rPr lang="it-IT" altLang="it-IT" sz="2200" b="1" dirty="0">
                <a:solidFill>
                  <a:srgbClr val="3380E6"/>
                </a:solidFill>
                <a:latin typeface="Times New Roman" panose="02020603050405020304" pitchFamily="18" charset="0"/>
              </a:rPr>
              <a:t> &lt;</a:t>
            </a:r>
            <a:r>
              <a:rPr lang="it-IT" altLang="it-IT" sz="2200" b="1" dirty="0" err="1">
                <a:solidFill>
                  <a:srgbClr val="3380E6"/>
                </a:solidFill>
                <a:latin typeface="Times New Roman" panose="02020603050405020304" pitchFamily="18" charset="0"/>
              </a:rPr>
              <a:t>Qtr</a:t>
            </a:r>
            <a:r>
              <a:rPr lang="it-IT" altLang="it-IT" sz="2200" b="1" dirty="0">
                <a:solidFill>
                  <a:srgbClr val="3380E6"/>
                </a:solidFill>
                <a:latin typeface="Times New Roman" panose="02020603050405020304" pitchFamily="18" charset="0"/>
              </a:rPr>
              <a:t>&gt;</a:t>
            </a:r>
            <a:r>
              <a:rPr lang="it-IT" altLang="it-IT" sz="2200" dirty="0">
                <a:latin typeface="Times New Roman" panose="02020603050405020304" pitchFamily="18" charset="0"/>
              </a:rPr>
              <a:t>. </a:t>
            </a:r>
          </a:p>
          <a:p>
            <a:pPr marL="0" indent="0" eaLnBrk="1" hangingPunct="1">
              <a:buNone/>
              <a:defRPr/>
            </a:pPr>
            <a:r>
              <a:rPr lang="it-IT" altLang="it-IT" sz="2200" dirty="0">
                <a:latin typeface="Times New Roman" panose="02020603050405020304" pitchFamily="18" charset="0"/>
              </a:rPr>
              <a:t>    </a:t>
            </a:r>
          </a:p>
          <a:p>
            <a:pPr marL="0" indent="0" eaLnBrk="1" hangingPunct="1">
              <a:buNone/>
              <a:defRPr/>
            </a:pPr>
            <a:r>
              <a:rPr lang="it-IT" altLang="it-IT" sz="2400" dirty="0">
                <a:latin typeface="Times New Roman" panose="02020603050405020304" pitchFamily="18" charset="0"/>
              </a:rPr>
              <a:t>Le operazioni pseudo aritmetiche sui puntatori viste precedentemente, ad eccezione della sottrazione tra puntatori, possono essere combinate in modo arbitrario per dar luogo ad espressioni complesse che possono essere utilizzate alla stessa stregua di variabili puntatore.  </a:t>
            </a: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44281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Aritmetica</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dei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puntatori</a:t>
            </a:r>
            <a:r>
              <a:rPr lang="en-US" altLang="it-IT" sz="3000" dirty="0">
                <a:solidFill>
                  <a:srgbClr val="3380E6"/>
                </a:solidFill>
                <a:latin typeface="Arial" panose="020B0604020202020204" pitchFamily="34" charset="0"/>
              </a:rPr>
              <a:t> (5/5)</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7" name="Text Placeholder 2"/>
          <p:cNvSpPr txBox="1">
            <a:spLocks/>
          </p:cNvSpPr>
          <p:nvPr/>
        </p:nvSpPr>
        <p:spPr bwMode="auto">
          <a:xfrm>
            <a:off x="457200" y="8382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b="1" dirty="0">
                <a:solidFill>
                  <a:srgbClr val="000000"/>
                </a:solidFill>
                <a:latin typeface="Times New Roman" panose="02020603050405020304" pitchFamily="18" charset="0"/>
              </a:rPr>
              <a:t>Esempio</a:t>
            </a:r>
            <a:r>
              <a:rPr lang="it-IT" altLang="it-IT" sz="2400" b="1" dirty="0">
                <a:latin typeface="Times New Roman" panose="02020603050405020304" pitchFamily="18" charset="0"/>
              </a:rPr>
              <a:t>. </a:t>
            </a: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32" y="1727200"/>
            <a:ext cx="2979678" cy="2956816"/>
          </a:xfrm>
          <a:prstGeom prst="rect">
            <a:avLst/>
          </a:prstGeom>
        </p:spPr>
      </p:pic>
      <p:sp>
        <p:nvSpPr>
          <p:cNvPr id="3" name="Rettangolo 2"/>
          <p:cNvSpPr/>
          <p:nvPr/>
        </p:nvSpPr>
        <p:spPr>
          <a:xfrm>
            <a:off x="109104" y="1558925"/>
            <a:ext cx="3122842" cy="3470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3650" y="1066800"/>
            <a:ext cx="4953429" cy="5357324"/>
          </a:xfrm>
          <a:prstGeom prst="rect">
            <a:avLst/>
          </a:prstGeom>
        </p:spPr>
      </p:pic>
      <p:sp>
        <p:nvSpPr>
          <p:cNvPr id="5" name="Rettangolo 4"/>
          <p:cNvSpPr/>
          <p:nvPr/>
        </p:nvSpPr>
        <p:spPr>
          <a:xfrm>
            <a:off x="3657600" y="1066800"/>
            <a:ext cx="5257800" cy="556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315429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Confronto</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fra</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puntatori</a:t>
            </a:r>
            <a:endParaRPr lang="en-US" altLang="it-IT" sz="3000" dirty="0">
              <a:solidFill>
                <a:srgbClr val="3380E6"/>
              </a:solidFill>
              <a:latin typeface="Arial" panose="020B0604020202020204" pitchFamily="34" charset="0"/>
            </a:endParaRP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7" name="Text Placeholder 2"/>
          <p:cNvSpPr txBox="1">
            <a:spLocks/>
          </p:cNvSpPr>
          <p:nvPr/>
        </p:nvSpPr>
        <p:spPr bwMode="auto">
          <a:xfrm>
            <a:off x="457200" y="838200"/>
            <a:ext cx="8039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400" dirty="0">
                <a:solidFill>
                  <a:srgbClr val="000000"/>
                </a:solidFill>
                <a:latin typeface="Times New Roman" panose="02020603050405020304" pitchFamily="18" charset="0"/>
              </a:rPr>
              <a:t> È possibile confrontare puntatori dello stesso tipo tramite gli operatori relazionali ==, !=,&lt;,&lt;=, ecc. a patto che i due operatori puntino ad elementi dello stesso array. Il confronto può essere utile per determinare ad esempio se uno dei due punta ad un elemento con indice più alto di quello puntato dall’altro.   </a:t>
            </a:r>
          </a:p>
          <a:p>
            <a:pPr eaLnBrk="1" hangingPunct="1">
              <a:defRPr/>
            </a:pPr>
            <a:r>
              <a:rPr lang="it-IT" altLang="it-IT" sz="2400" dirty="0">
                <a:solidFill>
                  <a:srgbClr val="000000"/>
                </a:solidFill>
                <a:latin typeface="Times New Roman" panose="02020603050405020304" pitchFamily="18" charset="0"/>
              </a:rPr>
              <a:t>Qualsiasi puntatore può essere confrontato con lo 0 (alias la costante NULL) tramite gli operatori == e !=.  </a:t>
            </a:r>
            <a:endParaRPr lang="it-IT" altLang="it-IT" sz="2400" dirty="0">
              <a:latin typeface="Times New Roman" panose="02020603050405020304" pitchFamily="18" charset="0"/>
            </a:endParaRPr>
          </a:p>
          <a:p>
            <a:pPr eaLnBrk="1" hangingPunct="1">
              <a:defRPr/>
            </a:pPr>
            <a:r>
              <a:rPr lang="it-IT" altLang="it-IT" sz="2400" dirty="0">
                <a:solidFill>
                  <a:srgbClr val="000000"/>
                </a:solidFill>
                <a:latin typeface="Times New Roman" panose="02020603050405020304" pitchFamily="18" charset="0"/>
              </a:rPr>
              <a:t>Gli operatori di confronto possono essere applicati anche ad espressioni puntatore utilizzabili alla stessa stregua di variabili puntatore.</a:t>
            </a:r>
            <a:endParaRPr lang="it-IT" altLang="it-IT" sz="2400" dirty="0">
              <a:latin typeface="Times New Roman" panose="02020603050405020304" pitchFamily="18" charset="0"/>
            </a:endParaRPr>
          </a:p>
          <a:p>
            <a:pPr marL="0" indent="0" eaLnBrk="1" hangingPunct="1">
              <a:buNone/>
              <a:defRPr/>
            </a:pPr>
            <a:endParaRPr lang="it-IT" altLang="it-IT" sz="2200" dirty="0">
              <a:latin typeface="Times New Roman" panose="02020603050405020304" pitchFamily="18" charset="0"/>
            </a:endParaRP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7551854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Assegnare</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puntatori</a:t>
            </a:r>
            <a:r>
              <a:rPr lang="en-US" altLang="it-IT" sz="3000" dirty="0">
                <a:solidFill>
                  <a:srgbClr val="3380E6"/>
                </a:solidFill>
                <a:latin typeface="Arial" panose="020B0604020202020204" pitchFamily="34" charset="0"/>
              </a:rPr>
              <a:t> ad </a:t>
            </a:r>
            <a:r>
              <a:rPr lang="en-US" altLang="it-IT" sz="3000" dirty="0" err="1">
                <a:solidFill>
                  <a:srgbClr val="3380E6"/>
                </a:solidFill>
                <a:latin typeface="Arial" panose="020B0604020202020204" pitchFamily="34" charset="0"/>
              </a:rPr>
              <a:t>altri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puntatori</a:t>
            </a:r>
            <a:endParaRPr lang="en-US" altLang="it-IT" sz="3000" dirty="0">
              <a:solidFill>
                <a:srgbClr val="3380E6"/>
              </a:solidFill>
              <a:latin typeface="Arial" panose="020B0604020202020204" pitchFamily="34" charset="0"/>
            </a:endParaRP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7" name="Text Placeholder 2"/>
          <p:cNvSpPr txBox="1">
            <a:spLocks/>
          </p:cNvSpPr>
          <p:nvPr/>
        </p:nvSpPr>
        <p:spPr bwMode="auto">
          <a:xfrm>
            <a:off x="457200" y="838200"/>
            <a:ext cx="8039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400" dirty="0">
                <a:solidFill>
                  <a:srgbClr val="000000"/>
                </a:solidFill>
                <a:latin typeface="Times New Roman" panose="02020603050405020304" pitchFamily="18" charset="0"/>
              </a:rPr>
              <a:t>Un puntatore può essere assegnato ad un altro puntatore se entrambi hanno lo stesso tipo. L’eccezione a questa regola è costituita dal </a:t>
            </a:r>
            <a:r>
              <a:rPr lang="it-IT" altLang="it-IT" sz="2400" b="1" dirty="0">
                <a:solidFill>
                  <a:srgbClr val="000000"/>
                </a:solidFill>
                <a:latin typeface="Times New Roman" panose="02020603050405020304" pitchFamily="18" charset="0"/>
              </a:rPr>
              <a:t>puntatore a </a:t>
            </a:r>
            <a:r>
              <a:rPr lang="it-IT" altLang="it-IT" sz="2400" b="1" dirty="0" err="1">
                <a:solidFill>
                  <a:srgbClr val="000000"/>
                </a:solidFill>
                <a:latin typeface="Times New Roman" panose="02020603050405020304" pitchFamily="18" charset="0"/>
              </a:rPr>
              <a:t>void</a:t>
            </a:r>
            <a:r>
              <a:rPr lang="it-IT" altLang="it-IT" sz="2400" dirty="0">
                <a:solidFill>
                  <a:srgbClr val="000000"/>
                </a:solidFill>
                <a:latin typeface="Times New Roman" panose="02020603050405020304" pitchFamily="18" charset="0"/>
              </a:rPr>
              <a:t> (cioè </a:t>
            </a:r>
            <a:r>
              <a:rPr lang="it-IT" altLang="it-IT" sz="2400" b="1" dirty="0" err="1">
                <a:solidFill>
                  <a:srgbClr val="000000"/>
                </a:solidFill>
                <a:latin typeface="Times New Roman" panose="02020603050405020304" pitchFamily="18" charset="0"/>
              </a:rPr>
              <a:t>void</a:t>
            </a:r>
            <a:r>
              <a:rPr lang="it-IT" altLang="it-IT" sz="2400" b="1" dirty="0">
                <a:solidFill>
                  <a:srgbClr val="000000"/>
                </a:solidFill>
                <a:latin typeface="Times New Roman" panose="02020603050405020304" pitchFamily="18" charset="0"/>
              </a:rPr>
              <a:t> *</a:t>
            </a:r>
            <a:r>
              <a:rPr lang="it-IT" altLang="it-IT" sz="2400" dirty="0">
                <a:solidFill>
                  <a:srgbClr val="000000"/>
                </a:solidFill>
                <a:latin typeface="Times New Roman" panose="02020603050405020304" pitchFamily="18" charset="0"/>
              </a:rPr>
              <a:t>), il quale è un puntatore generico che può rappresentare qualsiasi tipo di puntatore. </a:t>
            </a:r>
          </a:p>
          <a:p>
            <a:pPr eaLnBrk="1" hangingPunct="1">
              <a:defRPr/>
            </a:pPr>
            <a:r>
              <a:rPr lang="it-IT" altLang="it-IT" sz="2400" dirty="0">
                <a:solidFill>
                  <a:srgbClr val="000000"/>
                </a:solidFill>
                <a:latin typeface="Times New Roman" panose="02020603050405020304" pitchFamily="18" charset="0"/>
              </a:rPr>
              <a:t>Ad ogni tipo di puntatore è possibile assegnare un puntatore a </a:t>
            </a:r>
            <a:r>
              <a:rPr lang="it-IT" altLang="it-IT" sz="2400" b="1" dirty="0" err="1">
                <a:solidFill>
                  <a:srgbClr val="000000"/>
                </a:solidFill>
                <a:latin typeface="Times New Roman" panose="02020603050405020304" pitchFamily="18" charset="0"/>
              </a:rPr>
              <a:t>void</a:t>
            </a:r>
            <a:r>
              <a:rPr lang="it-IT" altLang="it-IT" sz="2400" dirty="0">
                <a:solidFill>
                  <a:srgbClr val="000000"/>
                </a:solidFill>
                <a:latin typeface="Times New Roman" panose="02020603050405020304" pitchFamily="18" charset="0"/>
              </a:rPr>
              <a:t>, e a un puntatore a </a:t>
            </a:r>
            <a:r>
              <a:rPr lang="it-IT" altLang="it-IT" sz="2400" b="1" dirty="0" err="1">
                <a:solidFill>
                  <a:srgbClr val="000000"/>
                </a:solidFill>
                <a:latin typeface="Times New Roman" panose="02020603050405020304" pitchFamily="18" charset="0"/>
              </a:rPr>
              <a:t>void</a:t>
            </a:r>
            <a:r>
              <a:rPr lang="it-IT" altLang="it-IT" sz="2400" dirty="0">
                <a:solidFill>
                  <a:srgbClr val="000000"/>
                </a:solidFill>
                <a:latin typeface="Times New Roman" panose="02020603050405020304" pitchFamily="18" charset="0"/>
              </a:rPr>
              <a:t> è possibile assegnare un puntatore di qualsiasi tipo. In entrambi i casi non è necessaria alcuna operazione di cast.  </a:t>
            </a:r>
            <a:endParaRPr lang="it-IT" altLang="it-IT" sz="2400" dirty="0">
              <a:latin typeface="Times New Roman" panose="02020603050405020304" pitchFamily="18" charset="0"/>
            </a:endParaRPr>
          </a:p>
          <a:p>
            <a:pPr eaLnBrk="1" hangingPunct="1">
              <a:defRPr/>
            </a:pPr>
            <a:r>
              <a:rPr lang="it-IT" altLang="it-IT" sz="2400" dirty="0">
                <a:solidFill>
                  <a:srgbClr val="000000"/>
                </a:solidFill>
                <a:latin typeface="Times New Roman" panose="02020603050405020304" pitchFamily="18" charset="0"/>
              </a:rPr>
              <a:t>Un puntatore a </a:t>
            </a:r>
            <a:r>
              <a:rPr lang="it-IT" altLang="it-IT" sz="2400" b="1" dirty="0" err="1">
                <a:solidFill>
                  <a:srgbClr val="000000"/>
                </a:solidFill>
                <a:latin typeface="Times New Roman" panose="02020603050405020304" pitchFamily="18" charset="0"/>
              </a:rPr>
              <a:t>void</a:t>
            </a:r>
            <a:r>
              <a:rPr lang="it-IT" altLang="it-IT" sz="2400" dirty="0">
                <a:solidFill>
                  <a:srgbClr val="000000"/>
                </a:solidFill>
                <a:latin typeface="Times New Roman" panose="02020603050405020304" pitchFamily="18" charset="0"/>
              </a:rPr>
              <a:t> </a:t>
            </a:r>
            <a:r>
              <a:rPr lang="it-IT" altLang="it-IT" sz="2400" u="sng" dirty="0">
                <a:solidFill>
                  <a:srgbClr val="000000"/>
                </a:solidFill>
                <a:latin typeface="Times New Roman" panose="02020603050405020304" pitchFamily="18" charset="0"/>
              </a:rPr>
              <a:t>non può essere </a:t>
            </a:r>
            <a:r>
              <a:rPr lang="it-IT" altLang="it-IT" sz="2400" u="sng" dirty="0" err="1">
                <a:solidFill>
                  <a:srgbClr val="000000"/>
                </a:solidFill>
                <a:latin typeface="Times New Roman" panose="02020603050405020304" pitchFamily="18" charset="0"/>
              </a:rPr>
              <a:t>dereferenziato</a:t>
            </a:r>
            <a:r>
              <a:rPr lang="it-IT" altLang="it-IT" sz="2400" dirty="0">
                <a:solidFill>
                  <a:srgbClr val="000000"/>
                </a:solidFill>
                <a:latin typeface="Times New Roman" panose="02020603050405020304" pitchFamily="18" charset="0"/>
              </a:rPr>
              <a:t>: questo perché un puntatore a </a:t>
            </a:r>
            <a:r>
              <a:rPr lang="it-IT" altLang="it-IT" sz="2400" b="1" dirty="0" err="1">
                <a:solidFill>
                  <a:srgbClr val="000000"/>
                </a:solidFill>
                <a:latin typeface="Times New Roman" panose="02020603050405020304" pitchFamily="18" charset="0"/>
              </a:rPr>
              <a:t>void</a:t>
            </a:r>
            <a:r>
              <a:rPr lang="it-IT" altLang="it-IT" sz="2400" dirty="0">
                <a:solidFill>
                  <a:srgbClr val="000000"/>
                </a:solidFill>
                <a:latin typeface="Times New Roman" panose="02020603050405020304" pitchFamily="18" charset="0"/>
              </a:rPr>
              <a:t> punta ad una locazione di memoria per un tipo di dati </a:t>
            </a:r>
            <a:r>
              <a:rPr lang="it-IT" altLang="it-IT" sz="2400" i="1" dirty="0">
                <a:solidFill>
                  <a:srgbClr val="000000"/>
                </a:solidFill>
                <a:latin typeface="Times New Roman" panose="02020603050405020304" pitchFamily="18" charset="0"/>
              </a:rPr>
              <a:t>sconosciuto</a:t>
            </a:r>
            <a:r>
              <a:rPr lang="it-IT" altLang="it-IT" sz="2400" dirty="0">
                <a:solidFill>
                  <a:srgbClr val="000000"/>
                </a:solidFill>
                <a:latin typeface="Times New Roman" panose="02020603050405020304" pitchFamily="18" charset="0"/>
              </a:rPr>
              <a:t>. Il compilatore deve conoscere il tipo di dati per determinare il numero di byte che rappresentano l’oggetto puntato.</a:t>
            </a:r>
            <a:endParaRPr lang="it-IT" altLang="it-IT" sz="2400" dirty="0">
              <a:latin typeface="Times New Roman" panose="02020603050405020304" pitchFamily="18" charset="0"/>
            </a:endParaRPr>
          </a:p>
          <a:p>
            <a:pPr marL="0" indent="0" eaLnBrk="1" hangingPunct="1">
              <a:buNone/>
              <a:defRPr/>
            </a:pPr>
            <a:endParaRPr lang="it-IT" altLang="it-IT" sz="2200" dirty="0">
              <a:latin typeface="Times New Roman" panose="02020603050405020304" pitchFamily="18" charset="0"/>
            </a:endParaRP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850103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Relazione</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tra</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puntatori</a:t>
            </a:r>
            <a:r>
              <a:rPr lang="en-US" altLang="it-IT" sz="3000" dirty="0">
                <a:solidFill>
                  <a:srgbClr val="3380E6"/>
                </a:solidFill>
                <a:latin typeface="Arial" panose="020B0604020202020204" pitchFamily="34" charset="0"/>
              </a:rPr>
              <a:t> e array (1/3)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7" name="Text Placeholder 2"/>
          <p:cNvSpPr txBox="1">
            <a:spLocks/>
          </p:cNvSpPr>
          <p:nvPr/>
        </p:nvSpPr>
        <p:spPr bwMode="auto">
          <a:xfrm>
            <a:off x="457200" y="838200"/>
            <a:ext cx="8039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Array e puntatori sono intimamente correlati in C e spesso possono essere usati in maniera intercambiabili. </a:t>
            </a:r>
          </a:p>
          <a:p>
            <a:pPr eaLnBrk="1" hangingPunct="1">
              <a:defRPr/>
            </a:pPr>
            <a:r>
              <a:rPr lang="it-IT" altLang="it-IT" sz="2400" dirty="0">
                <a:solidFill>
                  <a:srgbClr val="000000"/>
                </a:solidFill>
                <a:latin typeface="Times New Roman" panose="02020603050405020304" pitchFamily="18" charset="0"/>
              </a:rPr>
              <a:t>Per definizione, il valore di una variabile array o di un espressione array è l’indirizzo del primo elemento dell’array (elemento di indice 0). In effetti, una variabile array si comporta allo stesso modo di un </a:t>
            </a:r>
            <a:r>
              <a:rPr lang="it-IT" altLang="it-IT" sz="2400" b="1" dirty="0">
                <a:solidFill>
                  <a:srgbClr val="000000"/>
                </a:solidFill>
                <a:latin typeface="Times New Roman" panose="02020603050405020304" pitchFamily="18" charset="0"/>
              </a:rPr>
              <a:t>puntatore costante</a:t>
            </a:r>
            <a:r>
              <a:rPr lang="it-IT" altLang="it-IT" sz="2400" dirty="0">
                <a:solidFill>
                  <a:srgbClr val="000000"/>
                </a:solidFill>
                <a:latin typeface="Times New Roman" panose="02020603050405020304" pitchFamily="18" charset="0"/>
              </a:rPr>
              <a:t>.  Essa punta sempre all’inizio dell’array e non può essere utilizzata come operando sinistro di un’operazione di assegnazione. </a:t>
            </a:r>
            <a:endParaRPr lang="it-IT" altLang="it-IT" sz="2400" dirty="0">
              <a:latin typeface="Times New Roman" panose="02020603050405020304" pitchFamily="18" charset="0"/>
            </a:endParaRPr>
          </a:p>
          <a:p>
            <a:pPr eaLnBrk="1" hangingPunct="1">
              <a:defRPr/>
            </a:pPr>
            <a:r>
              <a:rPr lang="it-IT" altLang="it-IT" sz="2400" dirty="0">
                <a:solidFill>
                  <a:srgbClr val="000000"/>
                </a:solidFill>
                <a:latin typeface="Times New Roman" panose="02020603050405020304" pitchFamily="18" charset="0"/>
              </a:rPr>
              <a:t>I puntatori possono essere usati per fare qualsiasi operazione che implichi l’indicizzazione di un array.</a:t>
            </a:r>
          </a:p>
          <a:p>
            <a:pPr marL="0" indent="0" eaLnBrk="1" hangingPunct="1">
              <a:buNone/>
              <a:defRPr/>
            </a:pPr>
            <a:r>
              <a:rPr lang="it-IT" altLang="it-IT" sz="2400" dirty="0">
                <a:solidFill>
                  <a:srgbClr val="000000"/>
                </a:solidFill>
                <a:latin typeface="Times New Roman" panose="02020603050405020304" pitchFamily="18" charset="0"/>
              </a:rPr>
              <a:t>Per illustrare ciò, consideriamo le seguenti definizioni:</a:t>
            </a:r>
            <a:endParaRPr lang="it-IT" altLang="it-IT" sz="2400" dirty="0">
              <a:latin typeface="Times New Roman" panose="02020603050405020304" pitchFamily="18" charset="0"/>
            </a:endParaRPr>
          </a:p>
          <a:p>
            <a:pPr marL="0" indent="0" eaLnBrk="1" hangingPunct="1">
              <a:buNone/>
              <a:defRPr/>
            </a:pPr>
            <a:endParaRPr lang="it-IT" altLang="it-IT" sz="2200" dirty="0">
              <a:latin typeface="Times New Roman" panose="02020603050405020304" pitchFamily="18" charset="0"/>
            </a:endParaRP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5194913"/>
            <a:ext cx="5762523" cy="840762"/>
          </a:xfrm>
          <a:prstGeom prst="rect">
            <a:avLst/>
          </a:prstGeom>
        </p:spPr>
      </p:pic>
    </p:spTree>
    <p:extLst>
      <p:ext uri="{BB962C8B-B14F-4D97-AF65-F5344CB8AC3E}">
        <p14:creationId xmlns:p14="http://schemas.microsoft.com/office/powerpoint/2010/main" val="3916389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Relazione</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tra</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puntatori</a:t>
            </a:r>
            <a:r>
              <a:rPr lang="en-US" altLang="it-IT" sz="3000" dirty="0">
                <a:solidFill>
                  <a:srgbClr val="3380E6"/>
                </a:solidFill>
                <a:latin typeface="Arial" panose="020B0604020202020204" pitchFamily="34" charset="0"/>
              </a:rPr>
              <a:t> e array (2/3)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7" name="Text Placeholder 2"/>
          <p:cNvSpPr txBox="1">
            <a:spLocks/>
          </p:cNvSpPr>
          <p:nvPr/>
        </p:nvSpPr>
        <p:spPr bwMode="auto">
          <a:xfrm>
            <a:off x="457200" y="1614181"/>
            <a:ext cx="8039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 </a:t>
            </a:r>
          </a:p>
          <a:p>
            <a:pPr marL="0" indent="0" eaLnBrk="1" hangingPunct="1">
              <a:buNone/>
              <a:defRPr/>
            </a:pPr>
            <a:r>
              <a:rPr lang="it-IT" altLang="it-IT" sz="2400" dirty="0">
                <a:solidFill>
                  <a:srgbClr val="000000"/>
                </a:solidFill>
                <a:latin typeface="Times New Roman" panose="02020603050405020304" pitchFamily="18" charset="0"/>
              </a:rPr>
              <a:t>Poiché la variabile </a:t>
            </a:r>
            <a:r>
              <a:rPr lang="it-IT" altLang="it-IT" sz="2400" b="1" dirty="0">
                <a:solidFill>
                  <a:srgbClr val="000000"/>
                </a:solidFill>
                <a:latin typeface="Times New Roman" panose="02020603050405020304" pitchFamily="18" charset="0"/>
              </a:rPr>
              <a:t>b</a:t>
            </a:r>
            <a:r>
              <a:rPr lang="it-IT" altLang="it-IT" sz="2400" dirty="0">
                <a:solidFill>
                  <a:srgbClr val="000000"/>
                </a:solidFill>
                <a:latin typeface="Times New Roman" panose="02020603050405020304" pitchFamily="18" charset="0"/>
              </a:rPr>
              <a:t> (nome dell’array) punta al primo elemento dell’array, l’assegnamento:</a:t>
            </a:r>
          </a:p>
          <a:p>
            <a:pPr marL="0" indent="0" eaLnBrk="1" hangingPunct="1">
              <a:buNone/>
              <a:defRPr/>
            </a:pPr>
            <a:r>
              <a:rPr lang="it-IT" altLang="it-IT" sz="2400" dirty="0">
                <a:solidFill>
                  <a:srgbClr val="000000"/>
                </a:solidFill>
                <a:latin typeface="Times New Roman" panose="02020603050405020304" pitchFamily="18" charset="0"/>
              </a:rPr>
              <a:t> </a:t>
            </a:r>
            <a:endParaRPr lang="it-IT" altLang="it-IT" sz="2400" dirty="0">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può anche essere scritto nella forma.</a:t>
            </a:r>
          </a:p>
          <a:p>
            <a:pPr marL="0" indent="0" eaLnBrk="1" hangingPunct="1">
              <a:buNone/>
              <a:defRPr/>
            </a:pPr>
            <a:r>
              <a:rPr lang="it-IT" altLang="it-IT" sz="2400" dirty="0">
                <a:solidFill>
                  <a:srgbClr val="000000"/>
                </a:solidFill>
                <a:latin typeface="Times New Roman" panose="02020603050405020304" pitchFamily="18" charset="0"/>
              </a:rPr>
              <a:t>	</a:t>
            </a:r>
          </a:p>
          <a:p>
            <a:pPr marL="0" indent="0" eaLnBrk="1" hangingPunct="1">
              <a:buNone/>
              <a:defRPr/>
            </a:pPr>
            <a:r>
              <a:rPr lang="it-IT" altLang="it-IT" sz="2400" dirty="0">
                <a:solidFill>
                  <a:srgbClr val="000000"/>
                </a:solidFill>
                <a:latin typeface="Times New Roman" panose="02020603050405020304" pitchFamily="18" charset="0"/>
              </a:rPr>
              <a:t>Inoltre, ad un elemento dell’array, ad esempio </a:t>
            </a:r>
            <a:r>
              <a:rPr lang="it-IT" altLang="it-IT" sz="2400" b="1" dirty="0">
                <a:solidFill>
                  <a:srgbClr val="000000"/>
                </a:solidFill>
                <a:latin typeface="Times New Roman" panose="02020603050405020304" pitchFamily="18" charset="0"/>
              </a:rPr>
              <a:t>b[3]</a:t>
            </a:r>
            <a:r>
              <a:rPr lang="it-IT" altLang="it-IT" sz="2400" dirty="0">
                <a:solidFill>
                  <a:srgbClr val="000000"/>
                </a:solidFill>
                <a:latin typeface="Times New Roman" panose="02020603050405020304" pitchFamily="18" charset="0"/>
              </a:rPr>
              <a:t>,si può fare alternativamente riferimento con l’espressione con puntatori:  </a:t>
            </a:r>
          </a:p>
          <a:p>
            <a:pPr marL="0" indent="0">
              <a:buFont typeface="Arial" panose="020B0604020202020204" pitchFamily="34" charset="0"/>
              <a:buNone/>
              <a:defRPr/>
            </a:pPr>
            <a:endParaRPr lang="en-US" sz="2800" dirty="0"/>
          </a:p>
          <a:p>
            <a:pPr marL="0" indent="0" eaLnBrk="1" hangingPunct="1">
              <a:buNone/>
              <a:defRPr/>
            </a:pPr>
            <a:r>
              <a:rPr lang="it-IT" altLang="it-IT" sz="2400" dirty="0">
                <a:solidFill>
                  <a:srgbClr val="000000"/>
                </a:solidFill>
                <a:latin typeface="Times New Roman" panose="02020603050405020304" pitchFamily="18" charset="0"/>
              </a:rPr>
              <a:t>In generale, l’operazione di indicizzazione di array può essere equivalentemente sostituita dalla notazione puntatore/offset  </a:t>
            </a: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043294"/>
            <a:ext cx="5762523" cy="840762"/>
          </a:xfrm>
          <a:prstGeom prst="rect">
            <a:avLst/>
          </a:prstGeom>
        </p:spPr>
      </p:pic>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248" y="2819400"/>
            <a:ext cx="7323455" cy="441998"/>
          </a:xfrm>
          <a:prstGeom prst="rect">
            <a:avLst/>
          </a:prstGeom>
        </p:spPr>
      </p:pic>
      <p:pic>
        <p:nvPicPr>
          <p:cNvPr id="4" name="Immagin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3709645"/>
            <a:ext cx="1806097" cy="419136"/>
          </a:xfrm>
          <a:prstGeom prst="rect">
            <a:avLst/>
          </a:prstGeom>
        </p:spPr>
      </p:pic>
      <p:pic>
        <p:nvPicPr>
          <p:cNvPr id="5" name="Immagin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206" y="4830278"/>
            <a:ext cx="5143946" cy="525826"/>
          </a:xfrm>
          <a:prstGeom prst="rect">
            <a:avLst/>
          </a:prstGeom>
        </p:spPr>
      </p:pic>
    </p:spTree>
    <p:extLst>
      <p:ext uri="{BB962C8B-B14F-4D97-AF65-F5344CB8AC3E}">
        <p14:creationId xmlns:p14="http://schemas.microsoft.com/office/powerpoint/2010/main" val="680943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Relazione</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tra</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puntatori</a:t>
            </a:r>
            <a:r>
              <a:rPr lang="en-US" altLang="it-IT" sz="3000" dirty="0">
                <a:solidFill>
                  <a:srgbClr val="3380E6"/>
                </a:solidFill>
                <a:latin typeface="Arial" panose="020B0604020202020204" pitchFamily="34" charset="0"/>
              </a:rPr>
              <a:t> e array (3/3)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7" name="Text Placeholder 2"/>
          <p:cNvSpPr txBox="1">
            <a:spLocks/>
          </p:cNvSpPr>
          <p:nvPr/>
        </p:nvSpPr>
        <p:spPr bwMode="auto">
          <a:xfrm>
            <a:off x="457200" y="1614181"/>
            <a:ext cx="8039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 </a:t>
            </a:r>
          </a:p>
          <a:p>
            <a:pPr marL="0" indent="0" eaLnBrk="1" hangingPunct="1">
              <a:buNone/>
              <a:defRPr/>
            </a:pPr>
            <a:r>
              <a:rPr lang="it-IT" altLang="it-IT" sz="2400" dirty="0">
                <a:solidFill>
                  <a:srgbClr val="000000"/>
                </a:solidFill>
                <a:latin typeface="Times New Roman" panose="02020603050405020304" pitchFamily="18" charset="0"/>
              </a:rPr>
              <a:t>I puntatori possono essere indicizzati come le variabili array. Se </a:t>
            </a:r>
            <a:r>
              <a:rPr lang="it-IT" altLang="it-IT" sz="2400" b="1" dirty="0" err="1">
                <a:solidFill>
                  <a:srgbClr val="000000"/>
                </a:solidFill>
                <a:latin typeface="Times New Roman" panose="02020603050405020304" pitchFamily="18" charset="0"/>
              </a:rPr>
              <a:t>bPtr</a:t>
            </a:r>
            <a:r>
              <a:rPr lang="it-IT" altLang="it-IT" sz="2400" dirty="0">
                <a:solidFill>
                  <a:srgbClr val="000000"/>
                </a:solidFill>
                <a:latin typeface="Times New Roman" panose="02020603050405020304" pitchFamily="18" charset="0"/>
              </a:rPr>
              <a:t> ha il valore di </a:t>
            </a:r>
            <a:r>
              <a:rPr lang="it-IT" altLang="it-IT" sz="2400" b="1" dirty="0">
                <a:solidFill>
                  <a:srgbClr val="000000"/>
                </a:solidFill>
                <a:latin typeface="Times New Roman" panose="02020603050405020304" pitchFamily="18" charset="0"/>
              </a:rPr>
              <a:t>b</a:t>
            </a:r>
            <a:r>
              <a:rPr lang="it-IT" altLang="it-IT" sz="2400" dirty="0">
                <a:solidFill>
                  <a:srgbClr val="000000"/>
                </a:solidFill>
                <a:latin typeface="Times New Roman" panose="02020603050405020304" pitchFamily="18" charset="0"/>
              </a:rPr>
              <a:t>, allora l’espressione</a:t>
            </a:r>
          </a:p>
          <a:p>
            <a:pPr marL="0" indent="0" eaLnBrk="1" hangingPunct="1">
              <a:buNone/>
              <a:defRPr/>
            </a:pPr>
            <a:r>
              <a:rPr lang="it-IT" altLang="it-IT" sz="2400" dirty="0">
                <a:solidFill>
                  <a:srgbClr val="000000"/>
                </a:solidFill>
                <a:latin typeface="Times New Roman" panose="02020603050405020304" pitchFamily="18" charset="0"/>
              </a:rPr>
              <a:t> </a:t>
            </a:r>
            <a:endParaRPr lang="it-IT" altLang="it-IT" sz="2400" dirty="0">
              <a:latin typeface="Times New Roman" panose="02020603050405020304" pitchFamily="18" charset="0"/>
            </a:endParaRPr>
          </a:p>
          <a:p>
            <a:pPr marL="0" indent="0" eaLnBrk="1" hangingPunct="1">
              <a:buNone/>
              <a:defRPr/>
            </a:pPr>
            <a:r>
              <a:rPr lang="it-IT" altLang="it-IT" sz="2400" dirty="0">
                <a:solidFill>
                  <a:srgbClr val="000000"/>
                </a:solidFill>
                <a:latin typeface="Times New Roman" panose="02020603050405020304" pitchFamily="18" charset="0"/>
              </a:rPr>
              <a:t>si riferisce all’elemento </a:t>
            </a:r>
            <a:r>
              <a:rPr lang="it-IT" altLang="it-IT" sz="2400" b="1" dirty="0">
                <a:solidFill>
                  <a:srgbClr val="000000"/>
                </a:solidFill>
                <a:latin typeface="Times New Roman" panose="02020603050405020304" pitchFamily="18" charset="0"/>
              </a:rPr>
              <a:t>b[1] </a:t>
            </a:r>
            <a:r>
              <a:rPr lang="it-IT" altLang="it-IT" sz="2400" dirty="0">
                <a:solidFill>
                  <a:srgbClr val="000000"/>
                </a:solidFill>
                <a:latin typeface="Times New Roman" panose="02020603050405020304" pitchFamily="18" charset="0"/>
              </a:rPr>
              <a:t>dell’array.</a:t>
            </a:r>
          </a:p>
          <a:p>
            <a:pPr marL="0" indent="0" eaLnBrk="1" hangingPunct="1">
              <a:buNone/>
              <a:defRPr/>
            </a:pPr>
            <a:r>
              <a:rPr lang="it-IT" altLang="it-IT" sz="2400" dirty="0">
                <a:solidFill>
                  <a:srgbClr val="000000"/>
                </a:solidFill>
                <a:latin typeface="Times New Roman" panose="02020603050405020304" pitchFamily="18" charset="0"/>
              </a:rPr>
              <a:t>	</a:t>
            </a:r>
          </a:p>
          <a:p>
            <a:pPr marL="0" indent="0" eaLnBrk="1" hangingPunct="1">
              <a:buNone/>
              <a:defRPr/>
            </a:pPr>
            <a:r>
              <a:rPr lang="it-IT" altLang="it-IT" sz="2400" dirty="0">
                <a:solidFill>
                  <a:srgbClr val="000000"/>
                </a:solidFill>
                <a:latin typeface="Times New Roman" panose="02020603050405020304" pitchFamily="18" charset="0"/>
              </a:rPr>
              <a:t>Riassumendo, possiamo dire che un’espressione sotto forma di array e indici è equivalente ad una che utilizza puntatori e offset.</a:t>
            </a: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043294"/>
            <a:ext cx="5762523" cy="840762"/>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723146"/>
            <a:ext cx="1516511" cy="586791"/>
          </a:xfrm>
          <a:prstGeom prst="rect">
            <a:avLst/>
          </a:prstGeom>
        </p:spPr>
      </p:pic>
    </p:spTree>
    <p:extLst>
      <p:ext uri="{BB962C8B-B14F-4D97-AF65-F5344CB8AC3E}">
        <p14:creationId xmlns:p14="http://schemas.microsoft.com/office/powerpoint/2010/main" val="3600212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Puntatori</a:t>
            </a:r>
            <a:r>
              <a:rPr lang="en-US" altLang="it-IT" sz="3300" dirty="0">
                <a:solidFill>
                  <a:srgbClr val="3380E6"/>
                </a:solidFill>
                <a:latin typeface="Arial" panose="020B0604020202020204" pitchFamily="34" charset="0"/>
              </a:rPr>
              <a:t> (3/3) </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6355" y="1098550"/>
            <a:ext cx="8610600" cy="4338132"/>
          </a:xfrm>
          <a:prstGeom prst="rect">
            <a:avLst/>
          </a:prstGeom>
          <a:noFill/>
          <a:ln>
            <a:noFill/>
          </a:ln>
        </p:spPr>
        <p:txBody>
          <a:bodyPr wrap="square" lIns="90000" tIns="45000" rIns="90000" bIns="45000" compatLnSpc="0">
            <a:spAutoFit/>
          </a:bodyPr>
          <a:lstStyle/>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200" dirty="0">
                <a:latin typeface="Times New Roman" panose="02020603050405020304" pitchFamily="18" charset="0"/>
                <a:ea typeface="Noto Sans CJK SC Regular" pitchFamily="2"/>
                <a:cs typeface="Times New Roman" panose="02020603050405020304" pitchFamily="18" charset="0"/>
              </a:rPr>
              <a:t>In </a:t>
            </a:r>
            <a:r>
              <a:rPr lang="en-US" sz="2200" dirty="0" err="1">
                <a:latin typeface="Times New Roman" panose="02020603050405020304" pitchFamily="18" charset="0"/>
                <a:ea typeface="Noto Sans CJK SC Regular" pitchFamily="2"/>
                <a:cs typeface="Times New Roman" panose="02020603050405020304" pitchFamily="18" charset="0"/>
              </a:rPr>
              <a:t>generale</a:t>
            </a:r>
            <a:r>
              <a:rPr lang="en-US" sz="2200" dirty="0">
                <a:latin typeface="Times New Roman" panose="02020603050405020304" pitchFamily="18" charset="0"/>
                <a:ea typeface="Noto Sans CJK SC Regular" pitchFamily="2"/>
                <a:cs typeface="Times New Roman" panose="02020603050405020304" pitchFamily="18" charset="0"/>
              </a:rPr>
              <a:t>, un </a:t>
            </a:r>
            <a:r>
              <a:rPr lang="en-US" sz="2200" dirty="0" err="1">
                <a:latin typeface="Times New Roman" panose="02020603050405020304" pitchFamily="18" charset="0"/>
                <a:ea typeface="Noto Sans CJK SC Regular" pitchFamily="2"/>
                <a:cs typeface="Times New Roman" panose="02020603050405020304" pitchFamily="18" charset="0"/>
              </a:rPr>
              <a:t>valore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valido</a:t>
            </a:r>
            <a:r>
              <a:rPr lang="en-US" sz="2200" dirty="0">
                <a:latin typeface="Times New Roman" panose="02020603050405020304" pitchFamily="18" charset="0"/>
                <a:ea typeface="Noto Sans CJK SC Regular" pitchFamily="2"/>
                <a:cs typeface="Times New Roman" panose="02020603050405020304" pitchFamily="18" charset="0"/>
              </a:rPr>
              <a:t>’ di un </a:t>
            </a:r>
            <a:r>
              <a:rPr lang="en-US" sz="2200" dirty="0" err="1">
                <a:latin typeface="Times New Roman" panose="02020603050405020304" pitchFamily="18" charset="0"/>
                <a:ea typeface="Noto Sans CJK SC Regular" pitchFamily="2"/>
                <a:cs typeface="Times New Roman" panose="02020603050405020304" pitchFamily="18" charset="0"/>
              </a:rPr>
              <a:t>puntatore</a:t>
            </a:r>
            <a:r>
              <a:rPr lang="en-US" sz="2200" dirty="0">
                <a:latin typeface="Times New Roman" panose="02020603050405020304" pitchFamily="18" charset="0"/>
                <a:ea typeface="Noto Sans CJK SC Regular" pitchFamily="2"/>
                <a:cs typeface="Times New Roman" panose="02020603050405020304" pitchFamily="18" charset="0"/>
              </a:rPr>
              <a:t> è </a:t>
            </a:r>
            <a:r>
              <a:rPr lang="en-US" sz="2200" dirty="0" err="1">
                <a:latin typeface="Times New Roman" panose="02020603050405020304" pitchFamily="18" charset="0"/>
                <a:ea typeface="Noto Sans CJK SC Regular" pitchFamily="2"/>
                <a:cs typeface="Times New Roman" panose="02020603050405020304" pitchFamily="18" charset="0"/>
              </a:rPr>
              <a:t>l’indirizzo</a:t>
            </a:r>
            <a:r>
              <a:rPr lang="en-US" sz="2200" dirty="0">
                <a:latin typeface="Times New Roman" panose="02020603050405020304" pitchFamily="18" charset="0"/>
                <a:ea typeface="Noto Sans CJK SC Regular" pitchFamily="2"/>
                <a:cs typeface="Times New Roman" panose="02020603050405020304" pitchFamily="18" charset="0"/>
              </a:rPr>
              <a:t> di </a:t>
            </a:r>
            <a:r>
              <a:rPr lang="en-US" sz="2200" dirty="0" err="1">
                <a:latin typeface="Times New Roman" panose="02020603050405020304" pitchFamily="18" charset="0"/>
                <a:ea typeface="Noto Sans CJK SC Regular" pitchFamily="2"/>
                <a:cs typeface="Times New Roman" panose="02020603050405020304" pitchFamily="18" charset="0"/>
              </a:rPr>
              <a:t>memoria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iniziale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associato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alla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locazione</a:t>
            </a:r>
            <a:r>
              <a:rPr lang="en-US" sz="2200" dirty="0">
                <a:latin typeface="Times New Roman" panose="02020603050405020304" pitchFamily="18" charset="0"/>
                <a:ea typeface="Noto Sans CJK SC Regular" pitchFamily="2"/>
                <a:cs typeface="Times New Roman" panose="02020603050405020304" pitchFamily="18" charset="0"/>
              </a:rPr>
              <a:t> di </a:t>
            </a:r>
            <a:r>
              <a:rPr lang="en-US" sz="2200" dirty="0" err="1">
                <a:latin typeface="Times New Roman" panose="02020603050405020304" pitchFamily="18" charset="0"/>
                <a:ea typeface="Noto Sans CJK SC Regular" pitchFamily="2"/>
                <a:cs typeface="Times New Roman" panose="02020603050405020304" pitchFamily="18" charset="0"/>
              </a:rPr>
              <a:t>memoria</a:t>
            </a:r>
            <a:r>
              <a:rPr lang="en-US" sz="2200" dirty="0">
                <a:latin typeface="Times New Roman" panose="02020603050405020304" pitchFamily="18" charset="0"/>
                <a:ea typeface="Noto Sans CJK SC Regular" pitchFamily="2"/>
                <a:cs typeface="Times New Roman" panose="02020603050405020304" pitchFamily="18" charset="0"/>
              </a:rPr>
              <a:t> di </a:t>
            </a:r>
            <a:r>
              <a:rPr lang="en-US" sz="2200" dirty="0" err="1">
                <a:latin typeface="Times New Roman" panose="02020603050405020304" pitchFamily="18" charset="0"/>
                <a:ea typeface="Noto Sans CJK SC Regular" pitchFamily="2"/>
                <a:cs typeface="Times New Roman" panose="02020603050405020304" pitchFamily="18" charset="0"/>
              </a:rPr>
              <a:t>un’altra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variabile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Quest’ultima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può</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essere</a:t>
            </a:r>
            <a:r>
              <a:rPr lang="en-US" sz="2200" dirty="0">
                <a:latin typeface="Times New Roman" panose="02020603050405020304" pitchFamily="18" charset="0"/>
                <a:ea typeface="Noto Sans CJK SC Regular" pitchFamily="2"/>
                <a:cs typeface="Times New Roman" panose="02020603050405020304" pitchFamily="18" charset="0"/>
              </a:rPr>
              <a:t> a </a:t>
            </a:r>
            <a:r>
              <a:rPr lang="en-US" sz="2200" dirty="0" err="1">
                <a:latin typeface="Times New Roman" panose="02020603050405020304" pitchFamily="18" charset="0"/>
                <a:ea typeface="Noto Sans CJK SC Regular" pitchFamily="2"/>
                <a:cs typeface="Times New Roman" panose="02020603050405020304" pitchFamily="18" charset="0"/>
              </a:rPr>
              <a:t>sua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volta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una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variabile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puntatore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b="1" dirty="0" err="1">
                <a:latin typeface="Times New Roman" panose="02020603050405020304" pitchFamily="18" charset="0"/>
                <a:ea typeface="Noto Sans CJK SC Regular" pitchFamily="2"/>
                <a:cs typeface="Times New Roman" panose="02020603050405020304" pitchFamily="18" charset="0"/>
              </a:rPr>
              <a:t>puntatori</a:t>
            </a:r>
            <a:r>
              <a:rPr lang="en-US" sz="2200" b="1" dirty="0">
                <a:latin typeface="Times New Roman" panose="02020603050405020304" pitchFamily="18" charset="0"/>
                <a:ea typeface="Noto Sans CJK SC Regular" pitchFamily="2"/>
                <a:cs typeface="Times New Roman" panose="02020603050405020304" pitchFamily="18" charset="0"/>
              </a:rPr>
              <a:t> di </a:t>
            </a:r>
            <a:r>
              <a:rPr lang="en-US" sz="2200" b="1" dirty="0" err="1">
                <a:latin typeface="Times New Roman" panose="02020603050405020304" pitchFamily="18" charset="0"/>
                <a:ea typeface="Noto Sans CJK SC Regular" pitchFamily="2"/>
                <a:cs typeface="Times New Roman" panose="02020603050405020304" pitchFamily="18" charset="0"/>
              </a:rPr>
              <a:t>puntatori</a:t>
            </a:r>
            <a:r>
              <a:rPr lang="en-US" sz="2200" dirty="0">
                <a:latin typeface="Times New Roman" panose="02020603050405020304" pitchFamily="18" charset="0"/>
                <a:ea typeface="Noto Sans CJK SC Regular" pitchFamily="2"/>
                <a:cs typeface="Times New Roman" panose="02020603050405020304" pitchFamily="18" charset="0"/>
              </a:rPr>
              <a:t>), e </a:t>
            </a:r>
            <a:r>
              <a:rPr lang="en-US" sz="2200" dirty="0" err="1">
                <a:latin typeface="Times New Roman" panose="02020603050405020304" pitchFamily="18" charset="0"/>
                <a:ea typeface="Noto Sans CJK SC Regular" pitchFamily="2"/>
                <a:cs typeface="Times New Roman" panose="02020603050405020304" pitchFamily="18" charset="0"/>
              </a:rPr>
              <a:t>così</a:t>
            </a:r>
            <a:r>
              <a:rPr lang="en-US" sz="2200" dirty="0">
                <a:latin typeface="Times New Roman" panose="02020603050405020304" pitchFamily="18" charset="0"/>
                <a:ea typeface="Noto Sans CJK SC Regular" pitchFamily="2"/>
                <a:cs typeface="Times New Roman" panose="02020603050405020304" pitchFamily="18" charset="0"/>
              </a:rPr>
              <a:t> via.</a:t>
            </a:r>
          </a:p>
          <a:p>
            <a:pPr marL="342900" indent="-342900">
              <a:spcBef>
                <a:spcPts val="0"/>
              </a:spcBef>
              <a:spcAft>
                <a:spcPts val="0"/>
              </a:spcAft>
              <a:buFont typeface="Arial" panose="020B0604020202020204" pitchFamily="34" charset="0"/>
              <a:buChar char="•"/>
              <a:defRPr/>
            </a:pPr>
            <a:endParaRPr lang="en-US" sz="22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200" dirty="0">
                <a:latin typeface="Times New Roman" panose="02020603050405020304" pitchFamily="18" charset="0"/>
                <a:ea typeface="Noto Sans CJK SC Regular" pitchFamily="2"/>
                <a:cs typeface="Times New Roman" panose="02020603050405020304" pitchFamily="18" charset="0"/>
              </a:rPr>
              <a:t>I </a:t>
            </a:r>
            <a:r>
              <a:rPr lang="en-US" sz="2200" b="1" dirty="0" err="1">
                <a:latin typeface="Times New Roman" panose="02020603050405020304" pitchFamily="18" charset="0"/>
                <a:ea typeface="Noto Sans CJK SC Regular" pitchFamily="2"/>
                <a:cs typeface="Times New Roman" panose="02020603050405020304" pitchFamily="18" charset="0"/>
              </a:rPr>
              <a:t>puntatori</a:t>
            </a:r>
            <a:r>
              <a:rPr lang="en-US" sz="2200" b="1" dirty="0">
                <a:latin typeface="Times New Roman" panose="02020603050405020304" pitchFamily="18" charset="0"/>
                <a:ea typeface="Noto Sans CJK SC Regular" pitchFamily="2"/>
                <a:cs typeface="Times New Roman" panose="02020603050405020304" pitchFamily="18" charset="0"/>
              </a:rPr>
              <a:t> </a:t>
            </a:r>
            <a:r>
              <a:rPr lang="en-US" sz="2200" b="1" dirty="0" err="1">
                <a:latin typeface="Times New Roman" panose="02020603050405020304" pitchFamily="18" charset="0"/>
                <a:ea typeface="Noto Sans CJK SC Regular" pitchFamily="2"/>
                <a:cs typeface="Times New Roman" panose="02020603050405020304" pitchFamily="18" charset="0"/>
              </a:rPr>
              <a:t>sono</a:t>
            </a:r>
            <a:r>
              <a:rPr lang="en-US" sz="2200" b="1" dirty="0">
                <a:latin typeface="Times New Roman" panose="02020603050405020304" pitchFamily="18" charset="0"/>
                <a:ea typeface="Noto Sans CJK SC Regular" pitchFamily="2"/>
                <a:cs typeface="Times New Roman" panose="02020603050405020304" pitchFamily="18" charset="0"/>
              </a:rPr>
              <a:t> </a:t>
            </a:r>
            <a:r>
              <a:rPr lang="en-US" sz="2200" b="1" dirty="0" err="1">
                <a:latin typeface="Times New Roman" panose="02020603050405020304" pitchFamily="18" charset="0"/>
                <a:ea typeface="Noto Sans CJK SC Regular" pitchFamily="2"/>
                <a:cs typeface="Times New Roman" panose="02020603050405020304" pitchFamily="18" charset="0"/>
              </a:rPr>
              <a:t>tipizzati</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ogni</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puntatore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punta</a:t>
            </a:r>
            <a:r>
              <a:rPr lang="en-US" sz="2200" dirty="0">
                <a:latin typeface="Times New Roman" panose="02020603050405020304" pitchFamily="18" charset="0"/>
                <a:ea typeface="Noto Sans CJK SC Regular" pitchFamily="2"/>
                <a:cs typeface="Times New Roman" panose="02020603050405020304" pitchFamily="18" charset="0"/>
              </a:rPr>
              <a:t> ad un </a:t>
            </a:r>
            <a:r>
              <a:rPr lang="en-US" sz="2200" dirty="0" err="1">
                <a:latin typeface="Times New Roman" panose="02020603050405020304" pitchFamily="18" charset="0"/>
                <a:ea typeface="Noto Sans CJK SC Regular" pitchFamily="2"/>
                <a:cs typeface="Times New Roman" panose="02020603050405020304" pitchFamily="18" charset="0"/>
              </a:rPr>
              <a:t>dato</a:t>
            </a:r>
            <a:r>
              <a:rPr lang="en-US" sz="2200" dirty="0">
                <a:latin typeface="Times New Roman" panose="02020603050405020304" pitchFamily="18" charset="0"/>
                <a:ea typeface="Noto Sans CJK SC Regular" pitchFamily="2"/>
                <a:cs typeface="Times New Roman" panose="02020603050405020304" pitchFamily="18" charset="0"/>
              </a:rPr>
              <a:t> di un </a:t>
            </a:r>
            <a:r>
              <a:rPr lang="en-US" sz="2200" dirty="0" err="1">
                <a:latin typeface="Times New Roman" panose="02020603050405020304" pitchFamily="18" charset="0"/>
                <a:ea typeface="Noto Sans CJK SC Regular" pitchFamily="2"/>
                <a:cs typeface="Times New Roman" panose="02020603050405020304" pitchFamily="18" charset="0"/>
              </a:rPr>
              <a:t>certo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tipo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Fanno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eccezione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i</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puntatori</a:t>
            </a:r>
            <a:r>
              <a:rPr lang="en-US" sz="2200" dirty="0">
                <a:latin typeface="Times New Roman" panose="02020603050405020304" pitchFamily="18" charset="0"/>
                <a:ea typeface="Noto Sans CJK SC Regular" pitchFamily="2"/>
                <a:cs typeface="Times New Roman" panose="02020603050405020304" pitchFamily="18" charset="0"/>
              </a:rPr>
              <a:t> a </a:t>
            </a:r>
            <a:r>
              <a:rPr lang="en-US" sz="2200" b="1" dirty="0">
                <a:latin typeface="Times New Roman" panose="02020603050405020304" pitchFamily="18" charset="0"/>
                <a:ea typeface="Noto Sans CJK SC Regular" pitchFamily="2"/>
                <a:cs typeface="Times New Roman" panose="02020603050405020304" pitchFamily="18" charset="0"/>
              </a:rPr>
              <a:t>void</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che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vengono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utilizzati</a:t>
            </a:r>
            <a:r>
              <a:rPr lang="en-US" sz="2200" dirty="0">
                <a:latin typeface="Times New Roman" panose="02020603050405020304" pitchFamily="18" charset="0"/>
                <a:ea typeface="Noto Sans CJK SC Regular" pitchFamily="2"/>
                <a:cs typeface="Times New Roman" panose="02020603050405020304" pitchFamily="18" charset="0"/>
              </a:rPr>
              <a:t> per </a:t>
            </a:r>
            <a:r>
              <a:rPr lang="en-US" sz="2200" dirty="0" err="1">
                <a:latin typeface="Times New Roman" panose="02020603050405020304" pitchFamily="18" charset="0"/>
                <a:ea typeface="Noto Sans CJK SC Regular" pitchFamily="2"/>
                <a:cs typeface="Times New Roman" panose="02020603050405020304" pitchFamily="18" charset="0"/>
              </a:rPr>
              <a:t>supportare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qualsiasi</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tipo</a:t>
            </a:r>
            <a:r>
              <a:rPr lang="en-US" sz="2200" dirty="0">
                <a:latin typeface="Times New Roman" panose="02020603050405020304" pitchFamily="18" charset="0"/>
                <a:ea typeface="Noto Sans CJK SC Regular" pitchFamily="2"/>
                <a:cs typeface="Times New Roman" panose="02020603050405020304" pitchFamily="18" charset="0"/>
              </a:rPr>
              <a:t> di </a:t>
            </a:r>
            <a:r>
              <a:rPr lang="en-US" sz="2200" dirty="0" err="1">
                <a:latin typeface="Times New Roman" panose="02020603050405020304" pitchFamily="18" charset="0"/>
                <a:ea typeface="Noto Sans CJK SC Regular" pitchFamily="2"/>
                <a:cs typeface="Times New Roman" panose="02020603050405020304" pitchFamily="18" charset="0"/>
              </a:rPr>
              <a:t>puntatore</a:t>
            </a:r>
            <a:r>
              <a:rPr lang="en-US" sz="2200" dirty="0">
                <a:latin typeface="Times New Roman" panose="02020603050405020304" pitchFamily="18" charset="0"/>
                <a:ea typeface="Noto Sans CJK SC Regular" pitchFamily="2"/>
                <a:cs typeface="Times New Roman" panose="02020603050405020304" pitchFamily="18" charset="0"/>
              </a:rPr>
              <a:t>.  </a:t>
            </a:r>
          </a:p>
          <a:p>
            <a:pPr marL="342900" indent="-342900">
              <a:spcBef>
                <a:spcPts val="0"/>
              </a:spcBef>
              <a:spcAft>
                <a:spcPts val="0"/>
              </a:spcAft>
              <a:buFont typeface="Arial" panose="020B0604020202020204" pitchFamily="34" charset="0"/>
              <a:buChar char="•"/>
              <a:defRPr/>
            </a:pPr>
            <a:endParaRPr lang="en-US" sz="22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200" dirty="0">
                <a:latin typeface="Times New Roman" panose="02020603050405020304" pitchFamily="18" charset="0"/>
                <a:ea typeface="Noto Sans CJK SC Regular" pitchFamily="2"/>
                <a:cs typeface="Times New Roman" panose="02020603050405020304" pitchFamily="18" charset="0"/>
              </a:rPr>
              <a:t>Per </a:t>
            </a:r>
            <a:r>
              <a:rPr lang="en-US" sz="2200" dirty="0" err="1">
                <a:latin typeface="Times New Roman" panose="02020603050405020304" pitchFamily="18" charset="0"/>
                <a:ea typeface="Noto Sans CJK SC Regular" pitchFamily="2"/>
                <a:cs typeface="Times New Roman" panose="02020603050405020304" pitchFamily="18" charset="0"/>
              </a:rPr>
              <a:t>ogni</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tipo</a:t>
            </a:r>
            <a:r>
              <a:rPr lang="en-US" sz="2200" dirty="0">
                <a:latin typeface="Times New Roman" panose="02020603050405020304" pitchFamily="18" charset="0"/>
                <a:ea typeface="Noto Sans CJK SC Regular" pitchFamily="2"/>
                <a:cs typeface="Times New Roman" panose="02020603050405020304" pitchFamily="18" charset="0"/>
              </a:rPr>
              <a:t> di </a:t>
            </a:r>
            <a:r>
              <a:rPr lang="en-US" sz="2200" dirty="0" err="1">
                <a:latin typeface="Times New Roman" panose="02020603050405020304" pitchFamily="18" charset="0"/>
                <a:ea typeface="Noto Sans CJK SC Regular" pitchFamily="2"/>
                <a:cs typeface="Times New Roman" panose="02020603050405020304" pitchFamily="18" charset="0"/>
              </a:rPr>
              <a:t>dato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predefinito</a:t>
            </a:r>
            <a:r>
              <a:rPr lang="en-US" sz="2200" dirty="0">
                <a:latin typeface="Times New Roman" panose="02020603050405020304" pitchFamily="18" charset="0"/>
                <a:ea typeface="Noto Sans CJK SC Regular" pitchFamily="2"/>
                <a:cs typeface="Times New Roman" panose="02020603050405020304" pitchFamily="18" charset="0"/>
              </a:rPr>
              <a:t> e per </a:t>
            </a:r>
            <a:r>
              <a:rPr lang="en-US" sz="2200" dirty="0" err="1">
                <a:latin typeface="Times New Roman" panose="02020603050405020304" pitchFamily="18" charset="0"/>
                <a:ea typeface="Noto Sans CJK SC Regular" pitchFamily="2"/>
                <a:cs typeface="Times New Roman" panose="02020603050405020304" pitchFamily="18" charset="0"/>
              </a:rPr>
              <a:t>ogni</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tipo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aggregato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struttura</a:t>
            </a:r>
            <a:r>
              <a:rPr lang="en-US" sz="2200" dirty="0">
                <a:latin typeface="Times New Roman" panose="02020603050405020304" pitchFamily="18" charset="0"/>
                <a:ea typeface="Noto Sans CJK SC Regular" pitchFamily="2"/>
                <a:cs typeface="Times New Roman" panose="02020603050405020304" pitchFamily="18" charset="0"/>
              </a:rPr>
              <a:t> o </a:t>
            </a:r>
            <a:r>
              <a:rPr lang="en-US" sz="2200" dirty="0" err="1">
                <a:latin typeface="Times New Roman" panose="02020603050405020304" pitchFamily="18" charset="0"/>
                <a:ea typeface="Noto Sans CJK SC Regular" pitchFamily="2"/>
                <a:cs typeface="Times New Roman" panose="02020603050405020304" pitchFamily="18" charset="0"/>
              </a:rPr>
              <a:t>unione</a:t>
            </a:r>
            <a:r>
              <a:rPr lang="en-US" sz="2200" dirty="0">
                <a:latin typeface="Times New Roman" panose="02020603050405020304" pitchFamily="18" charset="0"/>
                <a:ea typeface="Noto Sans CJK SC Regular" pitchFamily="2"/>
                <a:cs typeface="Times New Roman" panose="02020603050405020304" pitchFamily="18" charset="0"/>
              </a:rPr>
              <a:t>) o </a:t>
            </a:r>
            <a:r>
              <a:rPr lang="en-US" sz="2200" dirty="0" err="1">
                <a:latin typeface="Times New Roman" panose="02020603050405020304" pitchFamily="18" charset="0"/>
                <a:ea typeface="Noto Sans CJK SC Regular" pitchFamily="2"/>
                <a:cs typeface="Times New Roman" panose="02020603050405020304" pitchFamily="18" charset="0"/>
              </a:rPr>
              <a:t>tipo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enumerativo</a:t>
            </a:r>
            <a:r>
              <a:rPr lang="en-US" sz="2200" dirty="0">
                <a:latin typeface="Times New Roman" panose="02020603050405020304" pitchFamily="18" charset="0"/>
                <a:ea typeface="Noto Sans CJK SC Regular" pitchFamily="2"/>
                <a:cs typeface="Times New Roman" panose="02020603050405020304" pitchFamily="18" charset="0"/>
              </a:rPr>
              <a:t>, è </a:t>
            </a:r>
            <a:r>
              <a:rPr lang="en-US" sz="2200" dirty="0" err="1">
                <a:latin typeface="Times New Roman" panose="02020603050405020304" pitchFamily="18" charset="0"/>
                <a:ea typeface="Noto Sans CJK SC Regular" pitchFamily="2"/>
                <a:cs typeface="Times New Roman" panose="02020603050405020304" pitchFamily="18" charset="0"/>
              </a:rPr>
              <a:t>possibile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definire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una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variabile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puntatore</a:t>
            </a:r>
            <a:r>
              <a:rPr lang="en-US" sz="2200" dirty="0">
                <a:latin typeface="Times New Roman" panose="02020603050405020304" pitchFamily="18" charset="0"/>
                <a:ea typeface="Noto Sans CJK SC Regular" pitchFamily="2"/>
                <a:cs typeface="Times New Roman" panose="02020603050405020304" pitchFamily="18" charset="0"/>
              </a:rPr>
              <a:t> di </a:t>
            </a:r>
            <a:r>
              <a:rPr lang="en-US" sz="2200" dirty="0" err="1">
                <a:latin typeface="Times New Roman" panose="02020603050405020304" pitchFamily="18" charset="0"/>
                <a:ea typeface="Noto Sans CJK SC Regular" pitchFamily="2"/>
                <a:cs typeface="Times New Roman" panose="02020603050405020304" pitchFamily="18" charset="0"/>
              </a:rPr>
              <a:t>quel</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tipo</a:t>
            </a:r>
            <a:r>
              <a:rPr lang="en-US" sz="2200" dirty="0">
                <a:latin typeface="Times New Roman" panose="02020603050405020304" pitchFamily="18" charset="0"/>
                <a:ea typeface="Noto Sans CJK SC Regular" pitchFamily="2"/>
                <a:cs typeface="Times New Roman" panose="02020603050405020304" pitchFamily="18" charset="0"/>
              </a:rPr>
              <a:t>.</a:t>
            </a:r>
          </a:p>
        </p:txBody>
      </p:sp>
    </p:spTree>
    <p:extLst>
      <p:ext uri="{BB962C8B-B14F-4D97-AF65-F5344CB8AC3E}">
        <p14:creationId xmlns:p14="http://schemas.microsoft.com/office/powerpoint/2010/main" val="16372315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09104" y="304800"/>
            <a:ext cx="897774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000" dirty="0" err="1">
                <a:solidFill>
                  <a:srgbClr val="3380E6"/>
                </a:solidFill>
                <a:latin typeface="Arial" panose="020B0604020202020204" pitchFamily="34" charset="0"/>
              </a:rPr>
              <a:t>Riepilogo</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utilizzo</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puntatori</a:t>
            </a:r>
            <a:endParaRPr lang="en-US" altLang="it-IT" sz="3000" dirty="0">
              <a:solidFill>
                <a:srgbClr val="3380E6"/>
              </a:solidFill>
              <a:latin typeface="Arial" panose="020B0604020202020204" pitchFamily="34" charset="0"/>
            </a:endParaRP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7" name="Text Placeholder 2"/>
          <p:cNvSpPr txBox="1">
            <a:spLocks/>
          </p:cNvSpPr>
          <p:nvPr/>
        </p:nvSpPr>
        <p:spPr bwMode="auto">
          <a:xfrm>
            <a:off x="457200" y="838200"/>
            <a:ext cx="8039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Le operazioni consentite sui puntatori sono:</a:t>
            </a:r>
          </a:p>
          <a:p>
            <a:pPr eaLnBrk="1" hangingPunct="1">
              <a:defRPr/>
            </a:pPr>
            <a:r>
              <a:rPr lang="it-IT" altLang="it-IT" sz="2400" dirty="0" err="1">
                <a:solidFill>
                  <a:srgbClr val="000000"/>
                </a:solidFill>
                <a:latin typeface="Times New Roman" panose="02020603050405020304" pitchFamily="18" charset="0"/>
              </a:rPr>
              <a:t>Dereferenziazione</a:t>
            </a:r>
            <a:r>
              <a:rPr lang="it-IT" altLang="it-IT" sz="2400" dirty="0">
                <a:solidFill>
                  <a:srgbClr val="000000"/>
                </a:solidFill>
                <a:latin typeface="Times New Roman" panose="02020603050405020304" pitchFamily="18" charset="0"/>
              </a:rPr>
              <a:t> e (ulteriore) indirizzamento. </a:t>
            </a:r>
            <a:endParaRPr lang="it-IT" altLang="it-IT" sz="2400" dirty="0">
              <a:latin typeface="Times New Roman" panose="02020603050405020304" pitchFamily="18" charset="0"/>
            </a:endParaRPr>
          </a:p>
          <a:p>
            <a:pPr eaLnBrk="1" hangingPunct="1">
              <a:defRPr/>
            </a:pPr>
            <a:r>
              <a:rPr lang="it-IT" altLang="it-IT" sz="2400" dirty="0">
                <a:solidFill>
                  <a:srgbClr val="000000"/>
                </a:solidFill>
                <a:latin typeface="Times New Roman" panose="02020603050405020304" pitchFamily="18" charset="0"/>
              </a:rPr>
              <a:t>Assegnazione fra puntatori dello stesso tipo.</a:t>
            </a:r>
          </a:p>
          <a:p>
            <a:pPr eaLnBrk="1" hangingPunct="1">
              <a:defRPr/>
            </a:pPr>
            <a:r>
              <a:rPr lang="it-IT" altLang="it-IT" sz="2400" dirty="0">
                <a:solidFill>
                  <a:srgbClr val="000000"/>
                </a:solidFill>
                <a:latin typeface="Times New Roman" panose="02020603050405020304" pitchFamily="18" charset="0"/>
              </a:rPr>
              <a:t>Addizione/sottrazione fra puntatori ed interi.</a:t>
            </a:r>
          </a:p>
          <a:p>
            <a:pPr eaLnBrk="1" hangingPunct="1">
              <a:defRPr/>
            </a:pPr>
            <a:r>
              <a:rPr lang="it-IT" altLang="it-IT" sz="2400" dirty="0">
                <a:solidFill>
                  <a:srgbClr val="000000"/>
                </a:solidFill>
                <a:latin typeface="Times New Roman" panose="02020603050405020304" pitchFamily="18" charset="0"/>
              </a:rPr>
              <a:t>Sottrazione e confronto fra due puntatori ad elementi di uno stesso array.</a:t>
            </a:r>
          </a:p>
          <a:p>
            <a:pPr eaLnBrk="1" hangingPunct="1">
              <a:defRPr/>
            </a:pPr>
            <a:r>
              <a:rPr lang="it-IT" altLang="it-IT" sz="2400" dirty="0">
                <a:solidFill>
                  <a:srgbClr val="000000"/>
                </a:solidFill>
                <a:latin typeface="Times New Roman" panose="02020603050405020304" pitchFamily="18" charset="0"/>
              </a:rPr>
              <a:t>Assegnazione e confronto con lo zero (costante NULL).</a:t>
            </a:r>
          </a:p>
          <a:p>
            <a:pPr eaLnBrk="1" hangingPunct="1">
              <a:defRPr/>
            </a:pPr>
            <a:r>
              <a:rPr lang="it-IT" altLang="it-IT" sz="2400" dirty="0">
                <a:solidFill>
                  <a:srgbClr val="000000"/>
                </a:solidFill>
                <a:latin typeface="Times New Roman" panose="02020603050405020304" pitchFamily="18" charset="0"/>
              </a:rPr>
              <a:t>Indicizzazione di puntatori.</a:t>
            </a:r>
          </a:p>
          <a:p>
            <a:pPr marL="0" indent="0" eaLnBrk="1" hangingPunct="1">
              <a:buNone/>
              <a:defRPr/>
            </a:pPr>
            <a:r>
              <a:rPr lang="it-IT" altLang="it-IT" sz="2400" dirty="0">
                <a:solidFill>
                  <a:srgbClr val="000000"/>
                </a:solidFill>
                <a:latin typeface="Times New Roman" panose="02020603050405020304" pitchFamily="18" charset="0"/>
              </a:rPr>
              <a:t> </a:t>
            </a:r>
          </a:p>
          <a:p>
            <a:pPr marL="0" indent="0" eaLnBrk="1" hangingPunct="1">
              <a:buNone/>
              <a:defRPr/>
            </a:pPr>
            <a:endParaRPr lang="it-IT" altLang="it-IT" sz="2200" dirty="0">
              <a:latin typeface="Times New Roman" panose="02020603050405020304" pitchFamily="18" charset="0"/>
            </a:endParaRP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8751519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Operatori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sizeof</a:t>
            </a:r>
            <a:r>
              <a:rPr lang="en-US" altLang="it-IT" sz="3300" dirty="0">
                <a:solidFill>
                  <a:srgbClr val="3380E6"/>
                </a:solidFill>
                <a:latin typeface="Arial" panose="020B0604020202020204" pitchFamily="34" charset="0"/>
              </a:rPr>
              <a:t> (1/2)</a:t>
            </a:r>
          </a:p>
        </p:txBody>
      </p:sp>
      <p:sp>
        <p:nvSpPr>
          <p:cNvPr id="3584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476250" y="1127125"/>
            <a:ext cx="8039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400" dirty="0">
                <a:solidFill>
                  <a:srgbClr val="000000"/>
                </a:solidFill>
                <a:latin typeface="Times New Roman" panose="02020603050405020304" pitchFamily="18" charset="0"/>
              </a:rPr>
              <a:t>L’operatore unario predefinito </a:t>
            </a:r>
            <a:r>
              <a:rPr lang="it-IT" altLang="it-IT" sz="2400" b="1" dirty="0" err="1">
                <a:solidFill>
                  <a:srgbClr val="000000"/>
                </a:solidFill>
                <a:latin typeface="Times New Roman" panose="02020603050405020304" pitchFamily="18" charset="0"/>
              </a:rPr>
              <a:t>sizeof</a:t>
            </a:r>
            <a:r>
              <a:rPr lang="it-IT" altLang="it-IT" sz="2400" dirty="0">
                <a:solidFill>
                  <a:srgbClr val="000000"/>
                </a:solidFill>
                <a:latin typeface="Times New Roman" panose="02020603050405020304" pitchFamily="18" charset="0"/>
              </a:rPr>
              <a:t>  viene utilizzato per determinare l’ampiezza in byte della locazione di memoria associata ad un tipo di dato.  </a:t>
            </a:r>
          </a:p>
          <a:p>
            <a:pPr eaLnBrk="1" hangingPunct="1">
              <a:defRPr/>
            </a:pPr>
            <a:r>
              <a:rPr lang="it-IT" altLang="it-IT" sz="2400" dirty="0">
                <a:solidFill>
                  <a:srgbClr val="000000"/>
                </a:solidFill>
                <a:latin typeface="Times New Roman" panose="02020603050405020304" pitchFamily="18" charset="0"/>
              </a:rPr>
              <a:t>Deve essere utilizzato con la notazione per chiamate di funzioni. Esempio: </a:t>
            </a:r>
            <a:r>
              <a:rPr lang="it-IT" altLang="it-IT" sz="2400" b="1" dirty="0" err="1">
                <a:solidFill>
                  <a:srgbClr val="000000"/>
                </a:solidFill>
                <a:latin typeface="Times New Roman" panose="02020603050405020304" pitchFamily="18" charset="0"/>
              </a:rPr>
              <a:t>sizeof</a:t>
            </a:r>
            <a:r>
              <a:rPr lang="it-IT" altLang="it-IT" sz="2400" b="1" dirty="0">
                <a:solidFill>
                  <a:srgbClr val="000000"/>
                </a:solidFill>
                <a:latin typeface="Times New Roman" panose="02020603050405020304" pitchFamily="18" charset="0"/>
              </a:rPr>
              <a:t>(</a:t>
            </a:r>
            <a:r>
              <a:rPr lang="it-IT" altLang="it-IT" sz="2400" b="1" dirty="0" err="1">
                <a:solidFill>
                  <a:srgbClr val="000000"/>
                </a:solidFill>
                <a:latin typeface="Times New Roman" panose="02020603050405020304" pitchFamily="18" charset="0"/>
              </a:rPr>
              <a:t>int</a:t>
            </a:r>
            <a:r>
              <a:rPr lang="it-IT" altLang="it-IT" sz="2400" b="1" dirty="0">
                <a:solidFill>
                  <a:srgbClr val="000000"/>
                </a:solidFill>
                <a:latin typeface="Times New Roman" panose="02020603050405020304" pitchFamily="18" charset="0"/>
              </a:rPr>
              <a:t>)</a:t>
            </a:r>
          </a:p>
          <a:p>
            <a:pPr eaLnBrk="1" hangingPunct="1">
              <a:defRPr/>
            </a:pPr>
            <a:r>
              <a:rPr lang="it-IT" altLang="it-IT" sz="2400" dirty="0">
                <a:solidFill>
                  <a:srgbClr val="000000"/>
                </a:solidFill>
                <a:latin typeface="Times New Roman" panose="02020603050405020304" pitchFamily="18" charset="0"/>
              </a:rPr>
              <a:t>Può essere applicato al nome di una qualsiasi variabile, all’identificatore di un qualsiasi tipo di dati, e anche ad una generica espressione.</a:t>
            </a:r>
          </a:p>
          <a:p>
            <a:pPr eaLnBrk="1" hangingPunct="1">
              <a:defRPr/>
            </a:pPr>
            <a:r>
              <a:rPr lang="it-IT" altLang="it-IT" sz="2400" dirty="0">
                <a:solidFill>
                  <a:srgbClr val="000000"/>
                </a:solidFill>
                <a:latin typeface="Times New Roman" panose="02020603050405020304" pitchFamily="18" charset="0"/>
              </a:rPr>
              <a:t>Quando applicato al nome di un array, restituisce l’ampiezza complessiva dell’array (il numero di elementi per l’ampiezza in byte del tipo di dato associato a ciascun elemento).</a:t>
            </a:r>
          </a:p>
          <a:p>
            <a:pPr marL="0" indent="0" eaLnBrk="1" hangingPunct="1">
              <a:buFont typeface="Arial" panose="020B0604020202020204" pitchFamily="34" charset="0"/>
              <a:buNone/>
              <a:defRPr/>
            </a:pPr>
            <a:endParaRPr lang="it-IT" altLang="it-IT" sz="2400" dirty="0">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latin typeface="Times New Roman" panose="02020603050405020304" pitchFamily="18" charset="0"/>
            </a:endParaRP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4562550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Operatori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sizeof</a:t>
            </a:r>
            <a:r>
              <a:rPr lang="en-US" altLang="it-IT" sz="3300" dirty="0">
                <a:solidFill>
                  <a:srgbClr val="3380E6"/>
                </a:solidFill>
                <a:latin typeface="Arial" panose="020B0604020202020204" pitchFamily="34" charset="0"/>
              </a:rPr>
              <a:t> (2/2)</a:t>
            </a:r>
          </a:p>
        </p:txBody>
      </p:sp>
      <p:sp>
        <p:nvSpPr>
          <p:cNvPr id="3584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579707"/>
            <a:ext cx="6664596" cy="2560410"/>
          </a:xfrm>
          <a:prstGeom prst="rect">
            <a:avLst/>
          </a:prstGeom>
        </p:spPr>
      </p:pic>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2243" y="4713349"/>
            <a:ext cx="3603403" cy="704511"/>
          </a:xfrm>
          <a:prstGeom prst="rect">
            <a:avLst/>
          </a:prstGeom>
        </p:spPr>
      </p:pic>
      <p:sp>
        <p:nvSpPr>
          <p:cNvPr id="7" name="Rettangolo 6"/>
          <p:cNvSpPr/>
          <p:nvPr/>
        </p:nvSpPr>
        <p:spPr>
          <a:xfrm>
            <a:off x="2971800" y="4344017"/>
            <a:ext cx="1146468" cy="369332"/>
          </a:xfrm>
          <a:prstGeom prst="rect">
            <a:avLst/>
          </a:prstGeom>
        </p:spPr>
        <p:txBody>
          <a:bodyPr wrap="none">
            <a:spAutoFit/>
          </a:bodyPr>
          <a:lstStyle/>
          <a:p>
            <a:r>
              <a:rPr lang="it-IT" altLang="it-IT" b="1" dirty="0">
                <a:solidFill>
                  <a:srgbClr val="000000"/>
                </a:solidFill>
                <a:latin typeface="Times New Roman" panose="02020603050405020304" pitchFamily="18" charset="0"/>
              </a:rPr>
              <a:t>OUTPUT</a:t>
            </a:r>
            <a:endParaRPr lang="it-IT" b="1" dirty="0"/>
          </a:p>
        </p:txBody>
      </p:sp>
    </p:spTree>
    <p:extLst>
      <p:ext uri="{BB962C8B-B14F-4D97-AF65-F5344CB8AC3E}">
        <p14:creationId xmlns:p14="http://schemas.microsoft.com/office/powerpoint/2010/main" val="1440626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Operatori</a:t>
            </a:r>
            <a:r>
              <a:rPr lang="en-US" altLang="it-IT" sz="3300" dirty="0">
                <a:solidFill>
                  <a:srgbClr val="3380E6"/>
                </a:solidFill>
                <a:latin typeface="Arial" panose="020B0604020202020204" pitchFamily="34" charset="0"/>
              </a:rPr>
              <a:t> bit a bit (1/6)  </a:t>
            </a:r>
          </a:p>
        </p:txBody>
      </p:sp>
      <p:sp>
        <p:nvSpPr>
          <p:cNvPr id="3584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476250" y="1127125"/>
            <a:ext cx="8039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400" dirty="0">
                <a:solidFill>
                  <a:srgbClr val="000000"/>
                </a:solidFill>
                <a:latin typeface="Times New Roman" panose="02020603050405020304" pitchFamily="18" charset="0"/>
              </a:rPr>
              <a:t>Gli operatori bit a bit si applicano a operandi di tipo intero con segno o senza segno.  </a:t>
            </a:r>
          </a:p>
          <a:p>
            <a:pPr eaLnBrk="1" hangingPunct="1">
              <a:defRPr/>
            </a:pPr>
            <a:r>
              <a:rPr lang="it-IT" altLang="it-IT" sz="2400" dirty="0">
                <a:solidFill>
                  <a:srgbClr val="000000"/>
                </a:solidFill>
                <a:latin typeface="Times New Roman" panose="02020603050405020304" pitchFamily="18" charset="0"/>
              </a:rPr>
              <a:t>Sono utilizzati per manipolare i bit nella rappresentazione binaria di operandi interi. Il primo bit (quello più a sinistra) è il bit più significativo.</a:t>
            </a:r>
          </a:p>
          <a:p>
            <a:pPr eaLnBrk="1" hangingPunct="1">
              <a:defRPr/>
            </a:pPr>
            <a:r>
              <a:rPr lang="it-IT" altLang="it-IT" sz="2400" dirty="0">
                <a:solidFill>
                  <a:srgbClr val="000000"/>
                </a:solidFill>
                <a:latin typeface="Times New Roman" panose="02020603050405020304" pitchFamily="18" charset="0"/>
              </a:rPr>
              <a:t>Il linguaggio C fornisce 6 operatori bit a bit:</a:t>
            </a:r>
          </a:p>
          <a:p>
            <a:pPr lvl="1" eaLnBrk="1" hangingPunct="1">
              <a:defRPr/>
            </a:pPr>
            <a:r>
              <a:rPr lang="it-IT" altLang="it-IT" sz="2200" dirty="0">
                <a:solidFill>
                  <a:srgbClr val="000000"/>
                </a:solidFill>
                <a:latin typeface="Times New Roman" panose="02020603050405020304" pitchFamily="18" charset="0"/>
              </a:rPr>
              <a:t>AND bit a bit: simbolo </a:t>
            </a:r>
            <a:r>
              <a:rPr lang="it-IT" altLang="it-IT" sz="2200" b="1" dirty="0">
                <a:solidFill>
                  <a:srgbClr val="000000"/>
                </a:solidFill>
                <a:latin typeface="Times New Roman" panose="02020603050405020304" pitchFamily="18" charset="0"/>
              </a:rPr>
              <a:t>&amp;</a:t>
            </a:r>
          </a:p>
          <a:p>
            <a:pPr lvl="1" eaLnBrk="1" hangingPunct="1">
              <a:defRPr/>
            </a:pPr>
            <a:r>
              <a:rPr lang="it-IT" altLang="it-IT" sz="2200" dirty="0">
                <a:solidFill>
                  <a:srgbClr val="000000"/>
                </a:solidFill>
                <a:latin typeface="Times New Roman" panose="02020603050405020304" pitchFamily="18" charset="0"/>
              </a:rPr>
              <a:t>OR inclusivo bit a bit: simbolo </a:t>
            </a:r>
            <a:r>
              <a:rPr lang="it-IT" altLang="it-IT" sz="2200" b="1" dirty="0">
                <a:solidFill>
                  <a:srgbClr val="000000"/>
                </a:solidFill>
                <a:latin typeface="Times New Roman" panose="02020603050405020304" pitchFamily="18" charset="0"/>
              </a:rPr>
              <a:t>|</a:t>
            </a:r>
          </a:p>
          <a:p>
            <a:pPr lvl="1" eaLnBrk="1" hangingPunct="1">
              <a:defRPr/>
            </a:pPr>
            <a:r>
              <a:rPr lang="it-IT" altLang="it-IT" sz="2200" dirty="0">
                <a:solidFill>
                  <a:srgbClr val="000000"/>
                </a:solidFill>
                <a:latin typeface="Times New Roman" panose="02020603050405020304" pitchFamily="18" charset="0"/>
              </a:rPr>
              <a:t>OR esclusivo bit a bit: simbolo </a:t>
            </a:r>
            <a:r>
              <a:rPr lang="it-IT" altLang="it-IT" sz="2200" b="1" dirty="0">
                <a:solidFill>
                  <a:srgbClr val="000000"/>
                </a:solidFill>
                <a:latin typeface="Times New Roman" panose="02020603050405020304" pitchFamily="18" charset="0"/>
              </a:rPr>
              <a:t>^</a:t>
            </a:r>
          </a:p>
          <a:p>
            <a:pPr lvl="1" eaLnBrk="1" hangingPunct="1">
              <a:defRPr/>
            </a:pPr>
            <a:r>
              <a:rPr lang="it-IT" altLang="it-IT" sz="2200" dirty="0" err="1">
                <a:solidFill>
                  <a:srgbClr val="000000"/>
                </a:solidFill>
                <a:latin typeface="Times New Roman" panose="02020603050405020304" pitchFamily="18" charset="0"/>
              </a:rPr>
              <a:t>Shift</a:t>
            </a:r>
            <a:r>
              <a:rPr lang="it-IT" altLang="it-IT" sz="2200" dirty="0">
                <a:solidFill>
                  <a:srgbClr val="000000"/>
                </a:solidFill>
                <a:latin typeface="Times New Roman" panose="02020603050405020304" pitchFamily="18" charset="0"/>
              </a:rPr>
              <a:t> (spostamento) a sinistra: simbolo </a:t>
            </a:r>
            <a:r>
              <a:rPr lang="it-IT" altLang="it-IT" sz="2200" b="1" dirty="0">
                <a:solidFill>
                  <a:srgbClr val="000000"/>
                </a:solidFill>
                <a:latin typeface="Times New Roman" panose="02020603050405020304" pitchFamily="18" charset="0"/>
              </a:rPr>
              <a:t>&lt;&lt;</a:t>
            </a:r>
          </a:p>
          <a:p>
            <a:pPr lvl="1" eaLnBrk="1" hangingPunct="1">
              <a:defRPr/>
            </a:pPr>
            <a:r>
              <a:rPr lang="it-IT" altLang="it-IT" sz="2200" dirty="0" err="1">
                <a:solidFill>
                  <a:srgbClr val="000000"/>
                </a:solidFill>
                <a:latin typeface="Times New Roman" panose="02020603050405020304" pitchFamily="18" charset="0"/>
              </a:rPr>
              <a:t>Shift</a:t>
            </a:r>
            <a:r>
              <a:rPr lang="it-IT" altLang="it-IT" sz="2200" dirty="0">
                <a:solidFill>
                  <a:srgbClr val="000000"/>
                </a:solidFill>
                <a:latin typeface="Times New Roman" panose="02020603050405020304" pitchFamily="18" charset="0"/>
              </a:rPr>
              <a:t> (spostamento) a destra: simbolo </a:t>
            </a:r>
            <a:r>
              <a:rPr lang="it-IT" altLang="it-IT" sz="2200" b="1" dirty="0">
                <a:solidFill>
                  <a:srgbClr val="000000"/>
                </a:solidFill>
                <a:latin typeface="Times New Roman" panose="02020603050405020304" pitchFamily="18" charset="0"/>
              </a:rPr>
              <a:t>&gt;&gt;</a:t>
            </a:r>
          </a:p>
          <a:p>
            <a:pPr lvl="1" eaLnBrk="1" hangingPunct="1">
              <a:defRPr/>
            </a:pPr>
            <a:r>
              <a:rPr lang="it-IT" altLang="it-IT" sz="2200" dirty="0">
                <a:solidFill>
                  <a:srgbClr val="000000"/>
                </a:solidFill>
                <a:latin typeface="Times New Roman" panose="02020603050405020304" pitchFamily="18" charset="0"/>
              </a:rPr>
              <a:t>Complemento a uno: simbolo </a:t>
            </a:r>
            <a:r>
              <a:rPr lang="it-IT" altLang="it-IT" sz="2200" b="1" dirty="0">
                <a:solidFill>
                  <a:srgbClr val="000000"/>
                </a:solidFill>
                <a:latin typeface="Times New Roman" panose="02020603050405020304" pitchFamily="18" charset="0"/>
                <a:sym typeface="Symbol" panose="05050102010706020507" pitchFamily="18" charset="2"/>
              </a:rPr>
              <a:t></a:t>
            </a:r>
            <a:endParaRPr lang="it-IT" altLang="it-IT" sz="2200" b="1" dirty="0">
              <a:solidFill>
                <a:srgbClr val="000000"/>
              </a:solidFill>
              <a:latin typeface="Times New Roman" panose="02020603050405020304" pitchFamily="18" charset="0"/>
            </a:endParaRPr>
          </a:p>
          <a:p>
            <a:pPr marL="0" indent="0" eaLnBrk="1" hangingPunct="1">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latin typeface="Times New Roman" panose="02020603050405020304" pitchFamily="18" charset="0"/>
            </a:endParaRP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0781862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Operatori</a:t>
            </a:r>
            <a:r>
              <a:rPr lang="en-US" altLang="it-IT" sz="3300" dirty="0">
                <a:solidFill>
                  <a:srgbClr val="3380E6"/>
                </a:solidFill>
                <a:latin typeface="Arial" panose="020B0604020202020204" pitchFamily="34" charset="0"/>
              </a:rPr>
              <a:t> bit a bit (2/6)  </a:t>
            </a:r>
          </a:p>
        </p:txBody>
      </p:sp>
      <p:sp>
        <p:nvSpPr>
          <p:cNvPr id="3584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476250" y="1127125"/>
            <a:ext cx="8039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b="1" dirty="0">
                <a:solidFill>
                  <a:srgbClr val="000000"/>
                </a:solidFill>
                <a:latin typeface="Times New Roman" panose="02020603050405020304" pitchFamily="18" charset="0"/>
              </a:rPr>
              <a:t>AND bit a bit &amp;</a:t>
            </a:r>
          </a:p>
          <a:p>
            <a:pPr eaLnBrk="1" hangingPunct="1">
              <a:defRPr/>
            </a:pPr>
            <a:r>
              <a:rPr lang="it-IT" altLang="it-IT" sz="2400" dirty="0">
                <a:solidFill>
                  <a:srgbClr val="000000"/>
                </a:solidFill>
                <a:latin typeface="Times New Roman" panose="02020603050405020304" pitchFamily="18" charset="0"/>
              </a:rPr>
              <a:t>Operatore binario. Ogni bit nella rappresentazione binaria del risultato è posto a 1 se entrambi i corrispondenti bit dei due operandi sono 1, e a 0 altrimenti.  </a:t>
            </a:r>
          </a:p>
          <a:p>
            <a:pPr marL="0" indent="0" eaLnBrk="1" hangingPunct="1">
              <a:buNone/>
              <a:defRPr/>
            </a:pPr>
            <a:r>
              <a:rPr lang="it-IT" altLang="it-IT" sz="2000" b="1" dirty="0">
                <a:solidFill>
                  <a:srgbClr val="000000"/>
                </a:solidFill>
                <a:latin typeface="Times New Roman" panose="02020603050405020304" pitchFamily="18" charset="0"/>
              </a:rPr>
              <a:t>Esempio:</a:t>
            </a:r>
          </a:p>
          <a:p>
            <a:pPr marL="0" indent="0" eaLnBrk="1" hangingPunct="1">
              <a:buNone/>
              <a:defRPr/>
            </a:pPr>
            <a:r>
              <a:rPr lang="it-IT" altLang="it-IT" sz="2000" dirty="0">
                <a:solidFill>
                  <a:srgbClr val="000000"/>
                </a:solidFill>
                <a:latin typeface="Times New Roman" panose="02020603050405020304" pitchFamily="18" charset="0"/>
              </a:rPr>
              <a:t>	Il risultato di combinare </a:t>
            </a:r>
          </a:p>
          <a:p>
            <a:pPr marL="0" indent="0" eaLnBrk="1" hangingPunct="1">
              <a:buNone/>
              <a:defRPr/>
            </a:pPr>
            <a:r>
              <a:rPr lang="it-IT" altLang="it-IT" sz="2000" dirty="0">
                <a:solidFill>
                  <a:srgbClr val="000000"/>
                </a:solidFill>
                <a:latin typeface="Times New Roman" panose="02020603050405020304" pitchFamily="18" charset="0"/>
              </a:rPr>
              <a:t>       65535 = 00000000 00000000 11111111 11111111</a:t>
            </a:r>
          </a:p>
          <a:p>
            <a:pPr marL="0" indent="0" eaLnBrk="1" hangingPunct="1">
              <a:buNone/>
              <a:defRPr/>
            </a:pPr>
            <a:r>
              <a:rPr lang="it-IT" altLang="it-IT" sz="2000" dirty="0">
                <a:solidFill>
                  <a:srgbClr val="000000"/>
                </a:solidFill>
                <a:latin typeface="Times New Roman" panose="02020603050405020304" pitchFamily="18" charset="0"/>
              </a:rPr>
              <a:t>               1 = 00000000 00000000 00000000 00000001 </a:t>
            </a:r>
          </a:p>
          <a:p>
            <a:pPr marL="0" indent="0" eaLnBrk="1" hangingPunct="1">
              <a:buNone/>
              <a:defRPr/>
            </a:pPr>
            <a:r>
              <a:rPr lang="it-IT" altLang="it-IT" sz="2000" dirty="0">
                <a:solidFill>
                  <a:srgbClr val="000000"/>
                </a:solidFill>
                <a:latin typeface="Times New Roman" panose="02020603050405020304" pitchFamily="18" charset="0"/>
              </a:rPr>
              <a:t>            utilizzando l’operatore &amp; è</a:t>
            </a:r>
          </a:p>
          <a:p>
            <a:pPr marL="0" indent="0" eaLnBrk="1" hangingPunct="1">
              <a:buNone/>
              <a:defRPr/>
            </a:pPr>
            <a:r>
              <a:rPr lang="it-IT" altLang="it-IT" sz="2000" dirty="0">
                <a:solidFill>
                  <a:srgbClr val="000000"/>
                </a:solidFill>
                <a:latin typeface="Times New Roman" panose="02020603050405020304" pitchFamily="18" charset="0"/>
              </a:rPr>
              <a:t>               1 = 00000000 00000000 00000000 00000001</a:t>
            </a:r>
          </a:p>
          <a:p>
            <a:pPr marL="0" indent="0" eaLnBrk="1" hangingPunct="1">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latin typeface="Times New Roman" panose="02020603050405020304" pitchFamily="18" charset="0"/>
            </a:endParaRP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556640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Operatori</a:t>
            </a:r>
            <a:r>
              <a:rPr lang="en-US" altLang="it-IT" sz="3300" dirty="0">
                <a:solidFill>
                  <a:srgbClr val="3380E6"/>
                </a:solidFill>
                <a:latin typeface="Arial" panose="020B0604020202020204" pitchFamily="34" charset="0"/>
              </a:rPr>
              <a:t> bit a bit (3/6)  </a:t>
            </a:r>
          </a:p>
        </p:txBody>
      </p:sp>
      <p:sp>
        <p:nvSpPr>
          <p:cNvPr id="3584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476250" y="1127125"/>
            <a:ext cx="8039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b="1" dirty="0">
                <a:solidFill>
                  <a:srgbClr val="000000"/>
                </a:solidFill>
                <a:latin typeface="Times New Roman" panose="02020603050405020304" pitchFamily="18" charset="0"/>
              </a:rPr>
              <a:t>OR inclusivo bit a bit |</a:t>
            </a:r>
          </a:p>
          <a:p>
            <a:pPr eaLnBrk="1" hangingPunct="1">
              <a:defRPr/>
            </a:pPr>
            <a:r>
              <a:rPr lang="it-IT" altLang="it-IT" sz="2400" dirty="0">
                <a:solidFill>
                  <a:srgbClr val="000000"/>
                </a:solidFill>
                <a:latin typeface="Times New Roman" panose="02020603050405020304" pitchFamily="18" charset="0"/>
              </a:rPr>
              <a:t>Operatore binario. Ogni bit nella rappresentazione binaria del risultato è posto a 1 se almeno uno dei corrispondenti bit nei due operandi è 1, e a 0 altrimenti.  </a:t>
            </a:r>
          </a:p>
          <a:p>
            <a:pPr marL="0" indent="0" eaLnBrk="1" hangingPunct="1">
              <a:buNone/>
              <a:defRPr/>
            </a:pPr>
            <a:r>
              <a:rPr lang="it-IT" altLang="it-IT" sz="2000" b="1" dirty="0">
                <a:solidFill>
                  <a:srgbClr val="000000"/>
                </a:solidFill>
                <a:latin typeface="Times New Roman" panose="02020603050405020304" pitchFamily="18" charset="0"/>
              </a:rPr>
              <a:t>Esempio:</a:t>
            </a:r>
          </a:p>
          <a:p>
            <a:pPr marL="0" indent="0" eaLnBrk="1" hangingPunct="1">
              <a:buNone/>
              <a:defRPr/>
            </a:pPr>
            <a:r>
              <a:rPr lang="it-IT" altLang="it-IT" sz="2000" dirty="0">
                <a:solidFill>
                  <a:srgbClr val="000000"/>
                </a:solidFill>
                <a:latin typeface="Times New Roman" panose="02020603050405020304" pitchFamily="18" charset="0"/>
              </a:rPr>
              <a:t>	Il risultato di combinare </a:t>
            </a:r>
          </a:p>
          <a:p>
            <a:pPr marL="0" indent="0" eaLnBrk="1" hangingPunct="1">
              <a:buNone/>
              <a:defRPr/>
            </a:pPr>
            <a:r>
              <a:rPr lang="it-IT" altLang="it-IT" sz="2000" dirty="0">
                <a:solidFill>
                  <a:srgbClr val="000000"/>
                </a:solidFill>
                <a:latin typeface="Times New Roman" panose="02020603050405020304" pitchFamily="18" charset="0"/>
              </a:rPr>
              <a:t>       	  15 = 00000000 00000000 00000000 00001111</a:t>
            </a:r>
          </a:p>
          <a:p>
            <a:pPr marL="0" indent="0" eaLnBrk="1" hangingPunct="1">
              <a:buNone/>
              <a:defRPr/>
            </a:pPr>
            <a:r>
              <a:rPr lang="it-IT" altLang="it-IT" sz="2000" dirty="0">
                <a:solidFill>
                  <a:srgbClr val="000000"/>
                </a:solidFill>
                <a:latin typeface="Times New Roman" panose="02020603050405020304" pitchFamily="18" charset="0"/>
              </a:rPr>
              <a:t>           241 = 00000000 00000000 00000000 11110001 </a:t>
            </a:r>
          </a:p>
          <a:p>
            <a:pPr marL="0" indent="0" eaLnBrk="1" hangingPunct="1">
              <a:buNone/>
              <a:defRPr/>
            </a:pPr>
            <a:r>
              <a:rPr lang="it-IT" altLang="it-IT" sz="2000" dirty="0">
                <a:solidFill>
                  <a:srgbClr val="000000"/>
                </a:solidFill>
                <a:latin typeface="Times New Roman" panose="02020603050405020304" pitchFamily="18" charset="0"/>
              </a:rPr>
              <a:t>            utilizzando l’operatore | è</a:t>
            </a:r>
          </a:p>
          <a:p>
            <a:pPr marL="0" indent="0" eaLnBrk="1" hangingPunct="1">
              <a:buNone/>
              <a:defRPr/>
            </a:pPr>
            <a:r>
              <a:rPr lang="it-IT" altLang="it-IT" sz="2000" dirty="0">
                <a:solidFill>
                  <a:srgbClr val="000000"/>
                </a:solidFill>
                <a:latin typeface="Times New Roman" panose="02020603050405020304" pitchFamily="18" charset="0"/>
              </a:rPr>
              <a:t>            255 = 00000000 00000000 00000000 11111111</a:t>
            </a:r>
          </a:p>
          <a:p>
            <a:pPr marL="0" indent="0" eaLnBrk="1" hangingPunct="1">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latin typeface="Times New Roman" panose="02020603050405020304" pitchFamily="18" charset="0"/>
            </a:endParaRP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1864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Operatori</a:t>
            </a:r>
            <a:r>
              <a:rPr lang="en-US" altLang="it-IT" sz="3300" dirty="0">
                <a:solidFill>
                  <a:srgbClr val="3380E6"/>
                </a:solidFill>
                <a:latin typeface="Arial" panose="020B0604020202020204" pitchFamily="34" charset="0"/>
              </a:rPr>
              <a:t> bit a bit (3/6)  </a:t>
            </a:r>
          </a:p>
        </p:txBody>
      </p:sp>
      <p:sp>
        <p:nvSpPr>
          <p:cNvPr id="3584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476250" y="1127125"/>
            <a:ext cx="8039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b="1" dirty="0">
                <a:solidFill>
                  <a:srgbClr val="000000"/>
                </a:solidFill>
                <a:latin typeface="Times New Roman" panose="02020603050405020304" pitchFamily="18" charset="0"/>
              </a:rPr>
              <a:t>OR esclusivo bit a bit ^</a:t>
            </a:r>
          </a:p>
          <a:p>
            <a:pPr eaLnBrk="1" hangingPunct="1">
              <a:defRPr/>
            </a:pPr>
            <a:r>
              <a:rPr lang="it-IT" altLang="it-IT" sz="2400" dirty="0">
                <a:solidFill>
                  <a:srgbClr val="000000"/>
                </a:solidFill>
                <a:latin typeface="Times New Roman" panose="02020603050405020304" pitchFamily="18" charset="0"/>
              </a:rPr>
              <a:t>Operatore binario. Ogni bit nella rappresentazione binaria del risultato è posto a 1 se i bit corrispondenti nei due operandi sono differenti, e a 0 altrimenti.  </a:t>
            </a:r>
          </a:p>
          <a:p>
            <a:pPr marL="0" indent="0" eaLnBrk="1" hangingPunct="1">
              <a:buNone/>
              <a:defRPr/>
            </a:pPr>
            <a:r>
              <a:rPr lang="it-IT" altLang="it-IT" sz="2000" b="1" dirty="0">
                <a:solidFill>
                  <a:srgbClr val="000000"/>
                </a:solidFill>
                <a:latin typeface="Times New Roman" panose="02020603050405020304" pitchFamily="18" charset="0"/>
              </a:rPr>
              <a:t>Esempio:</a:t>
            </a:r>
          </a:p>
          <a:p>
            <a:pPr marL="0" indent="0" eaLnBrk="1" hangingPunct="1">
              <a:buNone/>
              <a:defRPr/>
            </a:pPr>
            <a:r>
              <a:rPr lang="it-IT" altLang="it-IT" sz="2000" dirty="0">
                <a:solidFill>
                  <a:srgbClr val="000000"/>
                </a:solidFill>
                <a:latin typeface="Times New Roman" panose="02020603050405020304" pitchFamily="18" charset="0"/>
              </a:rPr>
              <a:t>	Il risultato di combinare </a:t>
            </a:r>
          </a:p>
          <a:p>
            <a:pPr marL="0" indent="0" eaLnBrk="1" hangingPunct="1">
              <a:buNone/>
              <a:defRPr/>
            </a:pPr>
            <a:r>
              <a:rPr lang="it-IT" altLang="it-IT" sz="2000" dirty="0">
                <a:solidFill>
                  <a:srgbClr val="000000"/>
                </a:solidFill>
                <a:latin typeface="Times New Roman" panose="02020603050405020304" pitchFamily="18" charset="0"/>
              </a:rPr>
              <a:t>       	139 = 00000000 00000000 00000000 10001011</a:t>
            </a:r>
          </a:p>
          <a:p>
            <a:pPr marL="0" indent="0" eaLnBrk="1" hangingPunct="1">
              <a:buNone/>
              <a:defRPr/>
            </a:pPr>
            <a:r>
              <a:rPr lang="it-IT" altLang="it-IT" sz="2000" dirty="0">
                <a:solidFill>
                  <a:srgbClr val="000000"/>
                </a:solidFill>
                <a:latin typeface="Times New Roman" panose="02020603050405020304" pitchFamily="18" charset="0"/>
              </a:rPr>
              <a:t>           199 = 00000000 00000000 00000000 11000111 </a:t>
            </a:r>
          </a:p>
          <a:p>
            <a:pPr marL="0" indent="0" eaLnBrk="1" hangingPunct="1">
              <a:buNone/>
              <a:defRPr/>
            </a:pPr>
            <a:r>
              <a:rPr lang="it-IT" altLang="it-IT" sz="2000" dirty="0">
                <a:solidFill>
                  <a:srgbClr val="000000"/>
                </a:solidFill>
                <a:latin typeface="Times New Roman" panose="02020603050405020304" pitchFamily="18" charset="0"/>
              </a:rPr>
              <a:t>            utilizzando l’operatore ^ è</a:t>
            </a:r>
          </a:p>
          <a:p>
            <a:pPr marL="0" indent="0" eaLnBrk="1" hangingPunct="1">
              <a:buNone/>
              <a:defRPr/>
            </a:pPr>
            <a:r>
              <a:rPr lang="it-IT" altLang="it-IT" sz="2000" dirty="0">
                <a:solidFill>
                  <a:srgbClr val="000000"/>
                </a:solidFill>
                <a:latin typeface="Times New Roman" panose="02020603050405020304" pitchFamily="18" charset="0"/>
              </a:rPr>
              <a:t>            76 = 00000000 00000000 00000000 01001100</a:t>
            </a:r>
          </a:p>
          <a:p>
            <a:pPr marL="0" indent="0" eaLnBrk="1" hangingPunct="1">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latin typeface="Times New Roman" panose="02020603050405020304" pitchFamily="18" charset="0"/>
            </a:endParaRP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2610074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Operatori</a:t>
            </a:r>
            <a:r>
              <a:rPr lang="en-US" altLang="it-IT" sz="3300" dirty="0">
                <a:solidFill>
                  <a:srgbClr val="3380E6"/>
                </a:solidFill>
                <a:latin typeface="Arial" panose="020B0604020202020204" pitchFamily="34" charset="0"/>
              </a:rPr>
              <a:t> bit a bit (4/6)  </a:t>
            </a:r>
          </a:p>
        </p:txBody>
      </p:sp>
      <p:sp>
        <p:nvSpPr>
          <p:cNvPr id="3584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476250" y="1127125"/>
            <a:ext cx="8039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b="1" dirty="0">
                <a:solidFill>
                  <a:srgbClr val="000000"/>
                </a:solidFill>
                <a:latin typeface="Times New Roman" panose="02020603050405020304" pitchFamily="18" charset="0"/>
              </a:rPr>
              <a:t>Complemento a 1 </a:t>
            </a:r>
            <a:r>
              <a:rPr lang="it-IT" altLang="it-IT" sz="2400" b="1" dirty="0">
                <a:solidFill>
                  <a:srgbClr val="000000"/>
                </a:solidFill>
                <a:latin typeface="Times New Roman" panose="02020603050405020304" pitchFamily="18" charset="0"/>
                <a:sym typeface="Symbol" panose="05050102010706020507" pitchFamily="18" charset="2"/>
              </a:rPr>
              <a:t></a:t>
            </a:r>
            <a:endParaRPr lang="it-IT" altLang="it-IT" sz="2400" b="1" dirty="0">
              <a:solidFill>
                <a:srgbClr val="000000"/>
              </a:solidFill>
              <a:latin typeface="Times New Roman" panose="02020603050405020304" pitchFamily="18" charset="0"/>
            </a:endParaRPr>
          </a:p>
          <a:p>
            <a:pPr eaLnBrk="1" hangingPunct="1">
              <a:defRPr/>
            </a:pPr>
            <a:r>
              <a:rPr lang="it-IT" altLang="it-IT" sz="2400" dirty="0">
                <a:solidFill>
                  <a:srgbClr val="000000"/>
                </a:solidFill>
                <a:latin typeface="Times New Roman" panose="02020603050405020304" pitchFamily="18" charset="0"/>
              </a:rPr>
              <a:t>Operatore unario. Ogni bit nella rappresentazione binaria del risultato è posto a 1 se il bit corrispondente dell’operando è 0, e a 0 altrimenti.  </a:t>
            </a:r>
          </a:p>
          <a:p>
            <a:pPr marL="0" indent="0" eaLnBrk="1" hangingPunct="1">
              <a:buNone/>
              <a:defRPr/>
            </a:pPr>
            <a:r>
              <a:rPr lang="it-IT" altLang="it-IT" sz="2000" b="1" dirty="0">
                <a:solidFill>
                  <a:srgbClr val="000000"/>
                </a:solidFill>
                <a:latin typeface="Times New Roman" panose="02020603050405020304" pitchFamily="18" charset="0"/>
              </a:rPr>
              <a:t>Esempio:</a:t>
            </a:r>
          </a:p>
          <a:p>
            <a:pPr marL="0" indent="0" eaLnBrk="1" hangingPunct="1">
              <a:buNone/>
              <a:defRPr/>
            </a:pPr>
            <a:r>
              <a:rPr lang="it-IT" altLang="it-IT" sz="2000" dirty="0">
                <a:solidFill>
                  <a:srgbClr val="000000"/>
                </a:solidFill>
                <a:latin typeface="Times New Roman" panose="02020603050405020304" pitchFamily="18" charset="0"/>
              </a:rPr>
              <a:t>	Il complemento a 1 di </a:t>
            </a:r>
          </a:p>
          <a:p>
            <a:pPr marL="0" indent="0" eaLnBrk="1" hangingPunct="1">
              <a:buNone/>
              <a:defRPr/>
            </a:pPr>
            <a:r>
              <a:rPr lang="it-IT" altLang="it-IT" sz="2000" dirty="0">
                <a:solidFill>
                  <a:srgbClr val="000000"/>
                </a:solidFill>
                <a:latin typeface="Times New Roman" panose="02020603050405020304" pitchFamily="18" charset="0"/>
              </a:rPr>
              <a:t>       	21845 = 00000000 00000000 01010101 01010101</a:t>
            </a:r>
          </a:p>
          <a:p>
            <a:pPr marL="0" indent="0" eaLnBrk="1" hangingPunct="1">
              <a:buNone/>
              <a:defRPr/>
            </a:pPr>
            <a:r>
              <a:rPr lang="it-IT" altLang="it-IT" sz="2000" dirty="0">
                <a:solidFill>
                  <a:srgbClr val="000000"/>
                </a:solidFill>
                <a:latin typeface="Times New Roman" panose="02020603050405020304" pitchFamily="18" charset="0"/>
              </a:rPr>
              <a:t>	è</a:t>
            </a:r>
          </a:p>
          <a:p>
            <a:pPr marL="0" indent="0" eaLnBrk="1" hangingPunct="1">
              <a:buNone/>
              <a:defRPr/>
            </a:pPr>
            <a:r>
              <a:rPr lang="it-IT" altLang="it-IT" sz="2000" dirty="0">
                <a:solidFill>
                  <a:srgbClr val="000000"/>
                </a:solidFill>
                <a:latin typeface="Times New Roman" panose="02020603050405020304" pitchFamily="18" charset="0"/>
              </a:rPr>
              <a:t> 4294945450 = 11111111 11111111 10101010 10101010</a:t>
            </a: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latin typeface="Times New Roman" panose="02020603050405020304" pitchFamily="18" charset="0"/>
            </a:endParaRP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069133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Operatori</a:t>
            </a:r>
            <a:r>
              <a:rPr lang="en-US" altLang="it-IT" sz="3300" dirty="0">
                <a:solidFill>
                  <a:srgbClr val="3380E6"/>
                </a:solidFill>
                <a:latin typeface="Arial" panose="020B0604020202020204" pitchFamily="34" charset="0"/>
              </a:rPr>
              <a:t> bit a bit (5/6)  </a:t>
            </a:r>
          </a:p>
        </p:txBody>
      </p:sp>
      <p:sp>
        <p:nvSpPr>
          <p:cNvPr id="3584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476250" y="1006475"/>
            <a:ext cx="8039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b="1" dirty="0" err="1">
                <a:solidFill>
                  <a:srgbClr val="000000"/>
                </a:solidFill>
                <a:latin typeface="Times New Roman" panose="02020603050405020304" pitchFamily="18" charset="0"/>
              </a:rPr>
              <a:t>Shift</a:t>
            </a:r>
            <a:r>
              <a:rPr lang="it-IT" altLang="it-IT" sz="2400" b="1" dirty="0">
                <a:solidFill>
                  <a:srgbClr val="000000"/>
                </a:solidFill>
                <a:latin typeface="Times New Roman" panose="02020603050405020304" pitchFamily="18" charset="0"/>
              </a:rPr>
              <a:t> a sinistra &lt;&lt;</a:t>
            </a:r>
          </a:p>
          <a:p>
            <a:pPr eaLnBrk="1" hangingPunct="1">
              <a:defRPr/>
            </a:pPr>
            <a:r>
              <a:rPr lang="it-IT" altLang="it-IT" sz="2400" dirty="0">
                <a:solidFill>
                  <a:srgbClr val="000000"/>
                </a:solidFill>
                <a:latin typeface="Times New Roman" panose="02020603050405020304" pitchFamily="18" charset="0"/>
              </a:rPr>
              <a:t>Operatore binario. Sposta a sinistra i bit del suo operando sinistro del numero di bit </a:t>
            </a:r>
            <a:r>
              <a:rPr lang="it-IT" altLang="it-IT" sz="2400" b="1" dirty="0">
                <a:solidFill>
                  <a:srgbClr val="000000"/>
                </a:solidFill>
                <a:latin typeface="Times New Roman" panose="02020603050405020304" pitchFamily="18" charset="0"/>
              </a:rPr>
              <a:t>N</a:t>
            </a:r>
            <a:r>
              <a:rPr lang="it-IT" altLang="it-IT" sz="2400" dirty="0">
                <a:solidFill>
                  <a:srgbClr val="000000"/>
                </a:solidFill>
                <a:latin typeface="Times New Roman" panose="02020603050405020304" pitchFamily="18" charset="0"/>
              </a:rPr>
              <a:t> specificato nel suo operando destro. </a:t>
            </a:r>
          </a:p>
          <a:p>
            <a:pPr eaLnBrk="1" hangingPunct="1">
              <a:defRPr/>
            </a:pPr>
            <a:r>
              <a:rPr lang="it-IT" altLang="it-IT" sz="2400" dirty="0">
                <a:solidFill>
                  <a:srgbClr val="000000"/>
                </a:solidFill>
                <a:latin typeface="Times New Roman" panose="02020603050405020304" pitchFamily="18" charset="0"/>
              </a:rPr>
              <a:t>Gli ultimi </a:t>
            </a:r>
            <a:r>
              <a:rPr lang="it-IT" altLang="it-IT" sz="2400" b="1" dirty="0">
                <a:solidFill>
                  <a:srgbClr val="000000"/>
                </a:solidFill>
                <a:latin typeface="Times New Roman" panose="02020603050405020304" pitchFamily="18" charset="0"/>
              </a:rPr>
              <a:t>N</a:t>
            </a:r>
            <a:r>
              <a:rPr lang="it-IT" altLang="it-IT" sz="2400" dirty="0">
                <a:solidFill>
                  <a:srgbClr val="000000"/>
                </a:solidFill>
                <a:latin typeface="Times New Roman" panose="02020603050405020304" pitchFamily="18" charset="0"/>
              </a:rPr>
              <a:t> bit sono sostituiti con 0.</a:t>
            </a:r>
          </a:p>
          <a:p>
            <a:pPr eaLnBrk="1" hangingPunct="1">
              <a:defRPr/>
            </a:pPr>
            <a:r>
              <a:rPr lang="it-IT" altLang="it-IT" sz="2400" dirty="0">
                <a:solidFill>
                  <a:srgbClr val="000000"/>
                </a:solidFill>
                <a:latin typeface="Times New Roman" panose="02020603050405020304" pitchFamily="18" charset="0"/>
              </a:rPr>
              <a:t>I primi </a:t>
            </a:r>
            <a:r>
              <a:rPr lang="it-IT" altLang="it-IT" sz="2400" b="1" dirty="0">
                <a:solidFill>
                  <a:srgbClr val="000000"/>
                </a:solidFill>
                <a:latin typeface="Times New Roman" panose="02020603050405020304" pitchFamily="18" charset="0"/>
              </a:rPr>
              <a:t>N</a:t>
            </a:r>
            <a:r>
              <a:rPr lang="it-IT" altLang="it-IT" sz="2400" dirty="0">
                <a:solidFill>
                  <a:srgbClr val="000000"/>
                </a:solidFill>
                <a:latin typeface="Times New Roman" panose="02020603050405020304" pitchFamily="18" charset="0"/>
              </a:rPr>
              <a:t> bit dell’operando vanno perduti.</a:t>
            </a:r>
          </a:p>
          <a:p>
            <a:pPr eaLnBrk="1" hangingPunct="1">
              <a:defRPr/>
            </a:pPr>
            <a:r>
              <a:rPr lang="it-IT" altLang="it-IT" sz="2400" dirty="0">
                <a:solidFill>
                  <a:srgbClr val="000000"/>
                </a:solidFill>
                <a:latin typeface="Times New Roman" panose="02020603050405020304" pitchFamily="18" charset="0"/>
              </a:rPr>
              <a:t> Il risultato dello </a:t>
            </a:r>
            <a:r>
              <a:rPr lang="it-IT" altLang="it-IT" sz="2400" dirty="0" err="1">
                <a:solidFill>
                  <a:srgbClr val="000000"/>
                </a:solidFill>
                <a:latin typeface="Times New Roman" panose="02020603050405020304" pitchFamily="18" charset="0"/>
              </a:rPr>
              <a:t>shift</a:t>
            </a:r>
            <a:r>
              <a:rPr lang="it-IT" altLang="it-IT" sz="2400" dirty="0">
                <a:solidFill>
                  <a:srgbClr val="000000"/>
                </a:solidFill>
                <a:latin typeface="Times New Roman" panose="02020603050405020304" pitchFamily="18" charset="0"/>
              </a:rPr>
              <a:t> a sinistra è indefinito se l’operando destro è negativo o se l’operando destro è più grande del numero di bit con cui è memorizzato l’operando sinistro.</a:t>
            </a:r>
          </a:p>
          <a:p>
            <a:pPr marL="0" indent="0" eaLnBrk="1" hangingPunct="1">
              <a:buNone/>
              <a:defRPr/>
            </a:pPr>
            <a:r>
              <a:rPr lang="it-IT" altLang="it-IT" sz="2000" b="1" dirty="0">
                <a:solidFill>
                  <a:srgbClr val="000000"/>
                </a:solidFill>
                <a:latin typeface="Times New Roman" panose="02020603050405020304" pitchFamily="18" charset="0"/>
              </a:rPr>
              <a:t>Esempio:</a:t>
            </a:r>
          </a:p>
          <a:p>
            <a:pPr marL="0" indent="0" eaLnBrk="1" hangingPunct="1">
              <a:buNone/>
              <a:defRPr/>
            </a:pPr>
            <a:r>
              <a:rPr lang="it-IT" altLang="it-IT" sz="2000" dirty="0">
                <a:solidFill>
                  <a:srgbClr val="000000"/>
                </a:solidFill>
                <a:latin typeface="Times New Roman" panose="02020603050405020304" pitchFamily="18" charset="0"/>
              </a:rPr>
              <a:t>	Il risultato dello </a:t>
            </a:r>
            <a:r>
              <a:rPr lang="it-IT" altLang="it-IT" sz="2000" dirty="0" err="1">
                <a:solidFill>
                  <a:srgbClr val="000000"/>
                </a:solidFill>
                <a:latin typeface="Times New Roman" panose="02020603050405020304" pitchFamily="18" charset="0"/>
              </a:rPr>
              <a:t>shift</a:t>
            </a:r>
            <a:r>
              <a:rPr lang="it-IT" altLang="it-IT" sz="2000" dirty="0">
                <a:solidFill>
                  <a:srgbClr val="000000"/>
                </a:solidFill>
                <a:latin typeface="Times New Roman" panose="02020603050405020304" pitchFamily="18" charset="0"/>
              </a:rPr>
              <a:t> a sinistra &lt;&lt; di</a:t>
            </a:r>
          </a:p>
          <a:p>
            <a:pPr marL="0" indent="0" eaLnBrk="1" hangingPunct="1">
              <a:buNone/>
              <a:defRPr/>
            </a:pPr>
            <a:r>
              <a:rPr lang="it-IT" altLang="it-IT" sz="2000" dirty="0">
                <a:solidFill>
                  <a:srgbClr val="000000"/>
                </a:solidFill>
                <a:latin typeface="Times New Roman" panose="02020603050405020304" pitchFamily="18" charset="0"/>
              </a:rPr>
              <a:t>       	960 = 00000000 00000000 00000011 11000000</a:t>
            </a:r>
          </a:p>
          <a:p>
            <a:pPr marL="0" indent="0" eaLnBrk="1" hangingPunct="1">
              <a:buNone/>
              <a:defRPr/>
            </a:pPr>
            <a:r>
              <a:rPr lang="it-IT" altLang="it-IT" sz="2000" dirty="0">
                <a:solidFill>
                  <a:srgbClr val="000000"/>
                </a:solidFill>
                <a:latin typeface="Times New Roman" panose="02020603050405020304" pitchFamily="18" charset="0"/>
              </a:rPr>
              <a:t>           di 8 posizioni bit  (e, cioè, 960 &lt;&lt; 8 ) è</a:t>
            </a:r>
          </a:p>
          <a:p>
            <a:pPr marL="0" indent="0" eaLnBrk="1" hangingPunct="1">
              <a:buNone/>
              <a:defRPr/>
            </a:pPr>
            <a:r>
              <a:rPr lang="it-IT" altLang="it-IT" sz="2000" dirty="0">
                <a:solidFill>
                  <a:srgbClr val="000000"/>
                </a:solidFill>
                <a:latin typeface="Times New Roman" panose="02020603050405020304" pitchFamily="18" charset="0"/>
              </a:rPr>
              <a:t>     245760 = 00000000 00000011 11000000 00000000</a:t>
            </a:r>
          </a:p>
          <a:p>
            <a:pPr marL="0" indent="0" eaLnBrk="1" hangingPunct="1">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latin typeface="Times New Roman" panose="02020603050405020304" pitchFamily="18" charset="0"/>
            </a:endParaRP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9205416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Operatori</a:t>
            </a:r>
            <a:r>
              <a:rPr lang="en-US" altLang="it-IT" sz="3300" dirty="0">
                <a:solidFill>
                  <a:srgbClr val="3380E6"/>
                </a:solidFill>
                <a:latin typeface="Arial" panose="020B0604020202020204" pitchFamily="34" charset="0"/>
              </a:rPr>
              <a:t> bit a bit (6/6)  </a:t>
            </a:r>
          </a:p>
        </p:txBody>
      </p:sp>
      <p:sp>
        <p:nvSpPr>
          <p:cNvPr id="3584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476250" y="1006475"/>
            <a:ext cx="8039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b="1" dirty="0" err="1">
                <a:solidFill>
                  <a:srgbClr val="000000"/>
                </a:solidFill>
                <a:latin typeface="Times New Roman" panose="02020603050405020304" pitchFamily="18" charset="0"/>
              </a:rPr>
              <a:t>Shift</a:t>
            </a:r>
            <a:r>
              <a:rPr lang="it-IT" altLang="it-IT" sz="2400" b="1" dirty="0">
                <a:solidFill>
                  <a:srgbClr val="000000"/>
                </a:solidFill>
                <a:latin typeface="Times New Roman" panose="02020603050405020304" pitchFamily="18" charset="0"/>
              </a:rPr>
              <a:t> a sinistra &gt;&gt;</a:t>
            </a:r>
          </a:p>
          <a:p>
            <a:pPr eaLnBrk="1" hangingPunct="1">
              <a:defRPr/>
            </a:pPr>
            <a:r>
              <a:rPr lang="it-IT" altLang="it-IT" sz="2400" dirty="0">
                <a:solidFill>
                  <a:srgbClr val="000000"/>
                </a:solidFill>
                <a:latin typeface="Times New Roman" panose="02020603050405020304" pitchFamily="18" charset="0"/>
              </a:rPr>
              <a:t>Operatore binario. Sposta a destra i bit del suo operando sinistro del numero di bit </a:t>
            </a:r>
            <a:r>
              <a:rPr lang="it-IT" altLang="it-IT" sz="2400" b="1" dirty="0">
                <a:solidFill>
                  <a:srgbClr val="000000"/>
                </a:solidFill>
                <a:latin typeface="Times New Roman" panose="02020603050405020304" pitchFamily="18" charset="0"/>
              </a:rPr>
              <a:t>N</a:t>
            </a:r>
            <a:r>
              <a:rPr lang="it-IT" altLang="it-IT" sz="2400" dirty="0">
                <a:solidFill>
                  <a:srgbClr val="000000"/>
                </a:solidFill>
                <a:latin typeface="Times New Roman" panose="02020603050405020304" pitchFamily="18" charset="0"/>
              </a:rPr>
              <a:t> specificato nel suo operando destro. </a:t>
            </a:r>
          </a:p>
          <a:p>
            <a:pPr eaLnBrk="1" hangingPunct="1">
              <a:defRPr/>
            </a:pPr>
            <a:r>
              <a:rPr lang="it-IT" altLang="it-IT" sz="2400" dirty="0">
                <a:solidFill>
                  <a:srgbClr val="000000"/>
                </a:solidFill>
                <a:latin typeface="Times New Roman" panose="02020603050405020304" pitchFamily="18" charset="0"/>
              </a:rPr>
              <a:t>I primi </a:t>
            </a:r>
            <a:r>
              <a:rPr lang="it-IT" altLang="it-IT" sz="2400" b="1" dirty="0">
                <a:solidFill>
                  <a:srgbClr val="000000"/>
                </a:solidFill>
                <a:latin typeface="Times New Roman" panose="02020603050405020304" pitchFamily="18" charset="0"/>
              </a:rPr>
              <a:t>N</a:t>
            </a:r>
            <a:r>
              <a:rPr lang="it-IT" altLang="it-IT" sz="2400" dirty="0">
                <a:solidFill>
                  <a:srgbClr val="000000"/>
                </a:solidFill>
                <a:latin typeface="Times New Roman" panose="02020603050405020304" pitchFamily="18" charset="0"/>
              </a:rPr>
              <a:t> bit sono sostituiti con 0.</a:t>
            </a:r>
          </a:p>
          <a:p>
            <a:pPr eaLnBrk="1" hangingPunct="1">
              <a:defRPr/>
            </a:pPr>
            <a:r>
              <a:rPr lang="it-IT" altLang="it-IT" sz="2400" dirty="0">
                <a:solidFill>
                  <a:srgbClr val="000000"/>
                </a:solidFill>
                <a:latin typeface="Times New Roman" panose="02020603050405020304" pitchFamily="18" charset="0"/>
              </a:rPr>
              <a:t>Gli ultimi </a:t>
            </a:r>
            <a:r>
              <a:rPr lang="it-IT" altLang="it-IT" sz="2400" b="1" dirty="0">
                <a:solidFill>
                  <a:srgbClr val="000000"/>
                </a:solidFill>
                <a:latin typeface="Times New Roman" panose="02020603050405020304" pitchFamily="18" charset="0"/>
              </a:rPr>
              <a:t>N</a:t>
            </a:r>
            <a:r>
              <a:rPr lang="it-IT" altLang="it-IT" sz="2400" dirty="0">
                <a:solidFill>
                  <a:srgbClr val="000000"/>
                </a:solidFill>
                <a:latin typeface="Times New Roman" panose="02020603050405020304" pitchFamily="18" charset="0"/>
              </a:rPr>
              <a:t> bit dell’operando vanno perduti.</a:t>
            </a:r>
          </a:p>
          <a:p>
            <a:pPr eaLnBrk="1" hangingPunct="1">
              <a:defRPr/>
            </a:pPr>
            <a:r>
              <a:rPr lang="it-IT" altLang="it-IT" sz="2400" dirty="0">
                <a:solidFill>
                  <a:srgbClr val="000000"/>
                </a:solidFill>
                <a:latin typeface="Times New Roman" panose="02020603050405020304" pitchFamily="18" charset="0"/>
              </a:rPr>
              <a:t> Il risultato dello </a:t>
            </a:r>
            <a:r>
              <a:rPr lang="it-IT" altLang="it-IT" sz="2400" dirty="0" err="1">
                <a:solidFill>
                  <a:srgbClr val="000000"/>
                </a:solidFill>
                <a:latin typeface="Times New Roman" panose="02020603050405020304" pitchFamily="18" charset="0"/>
              </a:rPr>
              <a:t>shift</a:t>
            </a:r>
            <a:r>
              <a:rPr lang="it-IT" altLang="it-IT" sz="2400" dirty="0">
                <a:solidFill>
                  <a:srgbClr val="000000"/>
                </a:solidFill>
                <a:latin typeface="Times New Roman" panose="02020603050405020304" pitchFamily="18" charset="0"/>
              </a:rPr>
              <a:t> a destra è indefinito se l’operando destro è negativo o se l’operando destro è più grande del numero di bit con cui è memorizzato l’operando sinistro.</a:t>
            </a:r>
          </a:p>
          <a:p>
            <a:pPr marL="0" indent="0" eaLnBrk="1" hangingPunct="1">
              <a:buNone/>
              <a:defRPr/>
            </a:pPr>
            <a:r>
              <a:rPr lang="it-IT" altLang="it-IT" sz="2000" b="1" dirty="0">
                <a:solidFill>
                  <a:srgbClr val="000000"/>
                </a:solidFill>
                <a:latin typeface="Times New Roman" panose="02020603050405020304" pitchFamily="18" charset="0"/>
              </a:rPr>
              <a:t>Esempio:</a:t>
            </a:r>
          </a:p>
          <a:p>
            <a:pPr marL="0" indent="0" eaLnBrk="1" hangingPunct="1">
              <a:buNone/>
              <a:defRPr/>
            </a:pPr>
            <a:r>
              <a:rPr lang="it-IT" altLang="it-IT" sz="2000" dirty="0">
                <a:solidFill>
                  <a:srgbClr val="000000"/>
                </a:solidFill>
                <a:latin typeface="Times New Roman" panose="02020603050405020304" pitchFamily="18" charset="0"/>
              </a:rPr>
              <a:t>	Il risultato dello </a:t>
            </a:r>
            <a:r>
              <a:rPr lang="it-IT" altLang="it-IT" sz="2000" dirty="0" err="1">
                <a:solidFill>
                  <a:srgbClr val="000000"/>
                </a:solidFill>
                <a:latin typeface="Times New Roman" panose="02020603050405020304" pitchFamily="18" charset="0"/>
              </a:rPr>
              <a:t>shift</a:t>
            </a:r>
            <a:r>
              <a:rPr lang="it-IT" altLang="it-IT" sz="2000" dirty="0">
                <a:solidFill>
                  <a:srgbClr val="000000"/>
                </a:solidFill>
                <a:latin typeface="Times New Roman" panose="02020603050405020304" pitchFamily="18" charset="0"/>
              </a:rPr>
              <a:t> a destra &gt;&gt; di</a:t>
            </a:r>
          </a:p>
          <a:p>
            <a:pPr marL="0" indent="0" eaLnBrk="1" hangingPunct="1">
              <a:buNone/>
              <a:defRPr/>
            </a:pPr>
            <a:r>
              <a:rPr lang="it-IT" altLang="it-IT" sz="2000" dirty="0">
                <a:solidFill>
                  <a:srgbClr val="000000"/>
                </a:solidFill>
                <a:latin typeface="Times New Roman" panose="02020603050405020304" pitchFamily="18" charset="0"/>
              </a:rPr>
              <a:t>       	960 = 00000000 00000000 00000011 11000000</a:t>
            </a:r>
          </a:p>
          <a:p>
            <a:pPr marL="0" indent="0" eaLnBrk="1" hangingPunct="1">
              <a:buNone/>
              <a:defRPr/>
            </a:pPr>
            <a:r>
              <a:rPr lang="it-IT" altLang="it-IT" sz="2000" dirty="0">
                <a:solidFill>
                  <a:srgbClr val="000000"/>
                </a:solidFill>
                <a:latin typeface="Times New Roman" panose="02020603050405020304" pitchFamily="18" charset="0"/>
              </a:rPr>
              <a:t>           di 8 posizioni bit  (e, cioè, 960 &gt;&gt; 8 ) è</a:t>
            </a:r>
          </a:p>
          <a:p>
            <a:pPr marL="0" indent="0" eaLnBrk="1" hangingPunct="1">
              <a:buNone/>
              <a:defRPr/>
            </a:pPr>
            <a:r>
              <a:rPr lang="it-IT" altLang="it-IT" sz="2000" dirty="0">
                <a:solidFill>
                  <a:srgbClr val="000000"/>
                </a:solidFill>
                <a:latin typeface="Times New Roman" panose="02020603050405020304" pitchFamily="18" charset="0"/>
              </a:rPr>
              <a:t>               3 = 00000000 00000000 00000000 00000011</a:t>
            </a:r>
          </a:p>
          <a:p>
            <a:pPr marL="0" indent="0" eaLnBrk="1" hangingPunct="1">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latin typeface="Times New Roman" panose="02020603050405020304" pitchFamily="18" charset="0"/>
            </a:endParaRP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3779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Dichiarazione</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puntatore</a:t>
            </a:r>
            <a:r>
              <a:rPr lang="en-US" altLang="it-IT" sz="3300" dirty="0">
                <a:solidFill>
                  <a:srgbClr val="3380E6"/>
                </a:solidFill>
                <a:latin typeface="Arial" panose="020B0604020202020204" pitchFamily="34" charset="0"/>
              </a:rPr>
              <a:t> a </a:t>
            </a:r>
            <a:r>
              <a:rPr lang="en-US" altLang="it-IT" sz="3300" dirty="0" err="1">
                <a:solidFill>
                  <a:srgbClr val="3380E6"/>
                </a:solidFill>
                <a:latin typeface="Arial" panose="020B0604020202020204" pitchFamily="34" charset="0"/>
              </a:rPr>
              <a:t>dati</a:t>
            </a:r>
            <a:r>
              <a:rPr lang="en-US" altLang="it-IT" sz="3300" dirty="0">
                <a:solidFill>
                  <a:srgbClr val="3380E6"/>
                </a:solidFill>
                <a:latin typeface="Arial" panose="020B0604020202020204" pitchFamily="34" charset="0"/>
              </a:rPr>
              <a:t>(1/2)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219200"/>
            <a:ext cx="812915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Sintassi dichiarazione di singola variabile puntatore a dati</a:t>
            </a:r>
            <a:endParaRPr lang="it-IT" altLang="it-IT" sz="22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&gt; *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puntatore</a:t>
            </a:r>
            <a:r>
              <a:rPr lang="en-US" sz="2200" b="1" dirty="0">
                <a:solidFill>
                  <a:srgbClr val="3380E6"/>
                </a:solidFill>
                <a:ea typeface="Noto Sans CJK SC Regular" pitchFamily="2"/>
                <a:cs typeface="Times New Roman" panose="02020603050405020304" pitchFamily="18" charset="0"/>
              </a:rPr>
              <a:t>&gt;;</a:t>
            </a:r>
          </a:p>
          <a:p>
            <a:pPr marL="0" indent="0" eaLnBrk="1" hangingPunct="1">
              <a:lnSpc>
                <a:spcPct val="100000"/>
              </a:lnSpc>
              <a:spcBef>
                <a:spcPts val="0"/>
              </a:spcBef>
              <a:buFont typeface="Arial" panose="020B0604020202020204" pitchFamily="34" charset="0"/>
              <a:buNone/>
              <a:defRPr/>
            </a:pPr>
            <a:endParaRPr lang="en-US" altLang="it-IT" sz="2200" b="1" dirty="0">
              <a:solidFill>
                <a:srgbClr val="3380E6"/>
              </a:solidFill>
              <a:latin typeface="Times New Roman" panose="02020603050405020304" pitchFamily="18" charset="0"/>
              <a:cs typeface="Times New Roman" panose="02020603050405020304" pitchFamily="18" charset="0"/>
            </a:endParaRPr>
          </a:p>
          <a:p>
            <a:pPr eaLnBrk="1" hangingPunct="1">
              <a:defRPr/>
            </a:pP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nome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tipo</a:t>
            </a:r>
            <a:r>
              <a:rPr lang="en-US" sz="2000" b="1" dirty="0">
                <a:solidFill>
                  <a:srgbClr val="3380E6"/>
                </a:solidFill>
                <a:ea typeface="Noto Sans CJK SC Regular" pitchFamily="2"/>
                <a:cs typeface="Times New Roman" panose="02020603050405020304" pitchFamily="18" charset="0"/>
              </a:rPr>
              <a:t>&gt;</a:t>
            </a:r>
            <a:r>
              <a:rPr lang="it-IT" altLang="it-IT" sz="2000" dirty="0">
                <a:solidFill>
                  <a:srgbClr val="000000"/>
                </a:solidFill>
                <a:latin typeface="Times New Roman" panose="02020603050405020304" pitchFamily="18" charset="0"/>
              </a:rPr>
              <a:t>: corrisponde o ad un tipo predefinito, o ad un tipo aggregato (struttura o unione) o ad un tipo enumerativo. </a:t>
            </a: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nome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tipo</a:t>
            </a:r>
            <a:r>
              <a:rPr lang="en-US" sz="2000" b="1" dirty="0">
                <a:solidFill>
                  <a:srgbClr val="3380E6"/>
                </a:solidFill>
                <a:ea typeface="Noto Sans CJK SC Regular" pitchFamily="2"/>
                <a:cs typeface="Times New Roman" panose="02020603050405020304" pitchFamily="18" charset="0"/>
              </a:rPr>
              <a:t>&gt;</a:t>
            </a:r>
            <a:r>
              <a:rPr lang="it-IT" altLang="it-IT" sz="2000" dirty="0">
                <a:solidFill>
                  <a:srgbClr val="000000"/>
                </a:solidFill>
                <a:latin typeface="Times New Roman" panose="02020603050405020304" pitchFamily="18" charset="0"/>
              </a:rPr>
              <a:t> può essere anche la parole chiave </a:t>
            </a:r>
            <a:r>
              <a:rPr lang="it-IT" altLang="it-IT" sz="2000" b="1" dirty="0" err="1">
                <a:solidFill>
                  <a:srgbClr val="000000"/>
                </a:solidFill>
                <a:latin typeface="Times New Roman" panose="02020603050405020304" pitchFamily="18" charset="0"/>
              </a:rPr>
              <a:t>void</a:t>
            </a:r>
            <a:r>
              <a:rPr lang="it-IT" altLang="it-IT" sz="2000" dirty="0">
                <a:solidFill>
                  <a:srgbClr val="000000"/>
                </a:solidFill>
                <a:latin typeface="Times New Roman" panose="02020603050405020304" pitchFamily="18" charset="0"/>
              </a:rPr>
              <a:t>. I puntatori di tipo </a:t>
            </a:r>
            <a:r>
              <a:rPr lang="it-IT" altLang="it-IT" sz="2000" dirty="0" err="1">
                <a:solidFill>
                  <a:srgbClr val="000000"/>
                </a:solidFill>
                <a:latin typeface="Times New Roman" panose="02020603050405020304" pitchFamily="18" charset="0"/>
              </a:rPr>
              <a:t>void</a:t>
            </a:r>
            <a:r>
              <a:rPr lang="it-IT" altLang="it-IT" sz="2000" dirty="0">
                <a:solidFill>
                  <a:srgbClr val="000000"/>
                </a:solidFill>
                <a:latin typeface="Times New Roman" panose="02020603050405020304" pitchFamily="18" charset="0"/>
              </a:rPr>
              <a:t> vengono utilizzati per supportare qualsiasi tipo di puntatore. </a:t>
            </a:r>
          </a:p>
          <a:p>
            <a:pPr eaLnBrk="1" hangingPunct="1">
              <a:defRPr/>
            </a:pP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nome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puntatore</a:t>
            </a:r>
            <a:r>
              <a:rPr lang="en-US" sz="2000" b="1" dirty="0">
                <a:solidFill>
                  <a:srgbClr val="3380E6"/>
                </a:solidFill>
                <a:ea typeface="Noto Sans CJK SC Regular" pitchFamily="2"/>
                <a:cs typeface="Times New Roman" panose="02020603050405020304" pitchFamily="18" charset="0"/>
              </a:rPr>
              <a:t>&gt;</a:t>
            </a:r>
            <a:r>
              <a:rPr lang="it-IT" altLang="it-IT" sz="2000" dirty="0">
                <a:solidFill>
                  <a:srgbClr val="000000"/>
                </a:solidFill>
                <a:latin typeface="Times New Roman" panose="02020603050405020304" pitchFamily="18" charset="0"/>
              </a:rPr>
              <a:t>: identificatore valido.</a:t>
            </a: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None/>
              <a:defRPr/>
            </a:pPr>
            <a:r>
              <a:rPr lang="it-IT" altLang="it-IT" sz="2000" b="1" dirty="0">
                <a:solidFill>
                  <a:srgbClr val="000000"/>
                </a:solidFill>
                <a:latin typeface="Times New Roman" panose="02020603050405020304" pitchFamily="18" charset="0"/>
              </a:rPr>
              <a:t>Esempio: </a:t>
            </a:r>
            <a:r>
              <a:rPr lang="it-IT" altLang="it-IT" sz="2000" dirty="0">
                <a:solidFill>
                  <a:srgbClr val="000000"/>
                </a:solidFill>
                <a:latin typeface="Times New Roman" panose="02020603050405020304" pitchFamily="18" charset="0"/>
              </a:rPr>
              <a:t>dichiarazione di un puntatore ad un intero </a:t>
            </a:r>
            <a:r>
              <a:rPr lang="it-IT" altLang="it-IT" sz="2000" b="1" dirty="0" err="1">
                <a:solidFill>
                  <a:srgbClr val="000000"/>
                </a:solidFill>
                <a:latin typeface="Times New Roman" panose="02020603050405020304" pitchFamily="18" charset="0"/>
              </a:rPr>
              <a:t>int</a:t>
            </a:r>
            <a:r>
              <a:rPr lang="it-IT" altLang="it-IT" sz="2000" dirty="0">
                <a:solidFill>
                  <a:srgbClr val="000000"/>
                </a:solidFill>
                <a:latin typeface="Times New Roman" panose="02020603050405020304" pitchFamily="18" charset="0"/>
              </a:rPr>
              <a:t>.</a:t>
            </a:r>
            <a:r>
              <a:rPr lang="it-IT" altLang="it-IT" sz="2000" b="1" dirty="0">
                <a:solidFill>
                  <a:srgbClr val="000000"/>
                </a:solidFill>
                <a:latin typeface="Times New Roman" panose="02020603050405020304" pitchFamily="18" charset="0"/>
              </a:rPr>
              <a:t> </a:t>
            </a:r>
            <a:r>
              <a:rPr lang="it-IT" altLang="it-IT" sz="2000" dirty="0">
                <a:solidFill>
                  <a:srgbClr val="000000"/>
                </a:solidFill>
                <a:latin typeface="Times New Roman" panose="02020603050405020304" pitchFamily="18" charset="0"/>
              </a:rPr>
              <a:t>  </a:t>
            </a:r>
          </a:p>
          <a:p>
            <a:pPr marL="0" indent="0" eaLnBrk="1" hangingPunct="1">
              <a:buNone/>
              <a:defRPr/>
            </a:pPr>
            <a:endParaRPr lang="it-IT" altLang="it-IT" sz="2000" dirty="0">
              <a:solidFill>
                <a:srgbClr val="000000"/>
              </a:solidFill>
              <a:latin typeface="Times New Roman" panose="02020603050405020304" pitchFamily="18" charset="0"/>
            </a:endParaRPr>
          </a:p>
          <a:p>
            <a:pPr marL="0" indent="0" eaLnBrk="1" hangingPunct="1">
              <a:buNone/>
              <a:defRPr/>
            </a:pPr>
            <a:endParaRPr lang="it-IT" altLang="it-IT" sz="2000" dirty="0">
              <a:solidFill>
                <a:srgbClr val="000000"/>
              </a:solidFill>
              <a:latin typeface="Times New Roman" panose="02020603050405020304" pitchFamily="18"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755" y="4813964"/>
            <a:ext cx="2038840" cy="411509"/>
          </a:xfrm>
          <a:prstGeom prst="rect">
            <a:avLst/>
          </a:prstGeom>
        </p:spPr>
      </p:pic>
    </p:spTree>
    <p:extLst>
      <p:ext uri="{BB962C8B-B14F-4D97-AF65-F5344CB8AC3E}">
        <p14:creationId xmlns:p14="http://schemas.microsoft.com/office/powerpoint/2010/main" val="10473634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Esempio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utilizzo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operatori</a:t>
            </a:r>
            <a:r>
              <a:rPr lang="en-US" altLang="it-IT" sz="3300" dirty="0">
                <a:solidFill>
                  <a:srgbClr val="3380E6"/>
                </a:solidFill>
                <a:latin typeface="Arial" panose="020B0604020202020204" pitchFamily="34" charset="0"/>
              </a:rPr>
              <a:t> bit a bit   </a:t>
            </a:r>
          </a:p>
        </p:txBody>
      </p:sp>
      <p:sp>
        <p:nvSpPr>
          <p:cNvPr id="3584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933305"/>
            <a:ext cx="80391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b="1" dirty="0">
                <a:solidFill>
                  <a:srgbClr val="000000"/>
                </a:solidFill>
                <a:latin typeface="Times New Roman" panose="02020603050405020304" pitchFamily="18" charset="0"/>
              </a:rPr>
              <a:t>Stampa di un intero nella sua rappresentazione in bit</a:t>
            </a:r>
          </a:p>
          <a:p>
            <a:pPr marL="0" indent="0" eaLnBrk="1" hangingPunct="1">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latin typeface="Times New Roman" panose="02020603050405020304" pitchFamily="18" charset="0"/>
            </a:endParaRP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p>
          <a:p>
            <a:pPr marL="0" indent="0">
              <a:buFont typeface="Arial" panose="020B0604020202020204" pitchFamily="34" charset="0"/>
              <a:buNone/>
              <a:defRPr/>
            </a:pPr>
            <a:endParaRPr lang="en-US" sz="2800" dirty="0"/>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95" y="1328737"/>
            <a:ext cx="5875529" cy="5441152"/>
          </a:xfrm>
          <a:prstGeom prst="rect">
            <a:avLst/>
          </a:prstGeom>
        </p:spPr>
      </p:pic>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3650" y="6248400"/>
            <a:ext cx="4519052" cy="274344"/>
          </a:xfrm>
          <a:prstGeom prst="rect">
            <a:avLst/>
          </a:prstGeom>
        </p:spPr>
      </p:pic>
    </p:spTree>
    <p:extLst>
      <p:ext uri="{BB962C8B-B14F-4D97-AF65-F5344CB8AC3E}">
        <p14:creationId xmlns:p14="http://schemas.microsoft.com/office/powerpoint/2010/main" val="6760314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Operatori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assegnazione</a:t>
            </a:r>
            <a:r>
              <a:rPr lang="en-US" altLang="it-IT" sz="3300" dirty="0">
                <a:solidFill>
                  <a:srgbClr val="3380E6"/>
                </a:solidFill>
                <a:latin typeface="Arial" panose="020B0604020202020204" pitchFamily="34" charset="0"/>
              </a:rPr>
              <a:t> bit a bit</a:t>
            </a:r>
          </a:p>
        </p:txBody>
      </p:sp>
      <p:sp>
        <p:nvSpPr>
          <p:cNvPr id="3584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476250" y="1006475"/>
            <a:ext cx="80391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Ogni operatore bit a bit binario ha un operatore di assegnazione corrispondente. Questi operatori di assegnazione bit a bit sono usati in modo simile agli operatori di assegnazione aritmetici. </a:t>
            </a:r>
            <a:endParaRPr lang="it-IT" altLang="it-IT" sz="2400" dirty="0">
              <a:latin typeface="Times New Roman" panose="02020603050405020304" pitchFamily="18" charset="0"/>
            </a:endParaRP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endParaRPr lang="it-IT" altLang="it-IT" sz="2000" dirty="0">
              <a:solidFill>
                <a:srgbClr val="000000"/>
              </a:solidFill>
              <a:latin typeface="Times New Roman" panose="02020603050405020304" pitchFamily="18"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301875"/>
            <a:ext cx="6493800" cy="2349609"/>
          </a:xfrm>
          <a:prstGeom prst="rect">
            <a:avLst/>
          </a:prstGeom>
        </p:spPr>
      </p:pic>
    </p:spTree>
    <p:extLst>
      <p:ext uri="{BB962C8B-B14F-4D97-AF65-F5344CB8AC3E}">
        <p14:creationId xmlns:p14="http://schemas.microsoft.com/office/powerpoint/2010/main" val="7303770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Precedenza</a:t>
            </a:r>
            <a:r>
              <a:rPr lang="en-US" altLang="it-IT" sz="3300" dirty="0">
                <a:solidFill>
                  <a:srgbClr val="3380E6"/>
                </a:solidFill>
                <a:latin typeface="Arial" panose="020B0604020202020204" pitchFamily="34" charset="0"/>
              </a:rPr>
              <a:t> e </a:t>
            </a:r>
            <a:r>
              <a:rPr lang="en-US" altLang="it-IT" sz="3300" dirty="0" err="1">
                <a:solidFill>
                  <a:srgbClr val="3380E6"/>
                </a:solidFill>
                <a:latin typeface="Arial" panose="020B0604020202020204" pitchFamily="34" charset="0"/>
              </a:rPr>
              <a:t>associatività</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degli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operatori</a:t>
            </a:r>
            <a:endParaRPr lang="en-US" altLang="it-IT" sz="3300" dirty="0">
              <a:solidFill>
                <a:srgbClr val="3380E6"/>
              </a:solidFill>
              <a:latin typeface="Arial" panose="020B0604020202020204" pitchFamily="34" charset="0"/>
            </a:endParaRPr>
          </a:p>
        </p:txBody>
      </p:sp>
      <p:sp>
        <p:nvSpPr>
          <p:cNvPr id="3584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476250" y="1006476"/>
            <a:ext cx="80391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Precedenza e associatività dei vari operatori nel linguaggio C: mostrati dall’alto in basso in ordine decrescente di precedenza. </a:t>
            </a:r>
            <a:endParaRPr lang="it-IT" altLang="it-IT" sz="2400" dirty="0">
              <a:latin typeface="Times New Roman" panose="02020603050405020304" pitchFamily="18" charset="0"/>
            </a:endParaRPr>
          </a:p>
          <a:p>
            <a:pPr marL="0" indent="0" eaLnBrk="1" hangingPunct="1">
              <a:buFont typeface="Arial" panose="020B0604020202020204" pitchFamily="34" charset="0"/>
              <a:buNone/>
              <a:defRPr/>
            </a:pPr>
            <a:r>
              <a:rPr lang="it-IT" altLang="it-IT" sz="2400" dirty="0">
                <a:solidFill>
                  <a:srgbClr val="000000"/>
                </a:solidFill>
                <a:latin typeface="Times New Roman" panose="02020603050405020304" pitchFamily="18" charset="0"/>
              </a:rPr>
              <a:t>  </a:t>
            </a:r>
            <a:endParaRPr lang="it-IT" altLang="it-IT" sz="2000" dirty="0">
              <a:solidFill>
                <a:srgbClr val="000000"/>
              </a:solidFill>
              <a:latin typeface="Times New Roman" panose="02020603050405020304" pitchFamily="18" charset="0"/>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96" y="2133600"/>
            <a:ext cx="8089538" cy="3962400"/>
          </a:xfrm>
          <a:prstGeom prst="rect">
            <a:avLst/>
          </a:prstGeom>
        </p:spPr>
      </p:pic>
    </p:spTree>
    <p:extLst>
      <p:ext uri="{BB962C8B-B14F-4D97-AF65-F5344CB8AC3E}">
        <p14:creationId xmlns:p14="http://schemas.microsoft.com/office/powerpoint/2010/main" val="353986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Dichiarazione</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puntatore</a:t>
            </a:r>
            <a:r>
              <a:rPr lang="en-US" altLang="it-IT" sz="3300" dirty="0">
                <a:solidFill>
                  <a:srgbClr val="3380E6"/>
                </a:solidFill>
                <a:latin typeface="Arial" panose="020B0604020202020204" pitchFamily="34" charset="0"/>
              </a:rPr>
              <a:t> a </a:t>
            </a:r>
            <a:r>
              <a:rPr lang="en-US" altLang="it-IT" sz="3300" dirty="0" err="1">
                <a:solidFill>
                  <a:srgbClr val="3380E6"/>
                </a:solidFill>
                <a:latin typeface="Arial" panose="020B0604020202020204" pitchFamily="34" charset="0"/>
              </a:rPr>
              <a:t>dati</a:t>
            </a:r>
            <a:r>
              <a:rPr lang="en-US" altLang="it-IT" sz="3300" dirty="0">
                <a:solidFill>
                  <a:srgbClr val="3380E6"/>
                </a:solidFill>
                <a:latin typeface="Arial" panose="020B0604020202020204" pitchFamily="34" charset="0"/>
              </a:rPr>
              <a:t> (2/2)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914400"/>
            <a:ext cx="8129155"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endParaRPr lang="it-IT" altLang="it-IT" sz="2200" b="1"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Sintassi dichiarazione di multipli puntatori a dati</a:t>
            </a:r>
            <a:endParaRPr lang="it-IT" altLang="it-IT" sz="22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&gt; *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puntatore</a:t>
            </a:r>
            <a:r>
              <a:rPr lang="en-US" sz="2200" b="1" dirty="0">
                <a:solidFill>
                  <a:srgbClr val="3380E6"/>
                </a:solidFill>
                <a:ea typeface="Noto Sans CJK SC Regular" pitchFamily="2"/>
                <a:cs typeface="Times New Roman" panose="02020603050405020304" pitchFamily="18" charset="0"/>
              </a:rPr>
              <a:t> 1&gt;, …, *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puntatore</a:t>
            </a:r>
            <a:r>
              <a:rPr lang="en-US" sz="2200" b="1" dirty="0">
                <a:solidFill>
                  <a:srgbClr val="3380E6"/>
                </a:solidFill>
                <a:ea typeface="Noto Sans CJK SC Regular" pitchFamily="2"/>
                <a:cs typeface="Times New Roman" panose="02020603050405020304" pitchFamily="18" charset="0"/>
              </a:rPr>
              <a:t> N&gt;;</a:t>
            </a:r>
          </a:p>
          <a:p>
            <a:pPr marL="0" indent="0" eaLnBrk="1" hangingPunct="1">
              <a:lnSpc>
                <a:spcPct val="100000"/>
              </a:lnSpc>
              <a:spcBef>
                <a:spcPts val="0"/>
              </a:spcBef>
              <a:buFont typeface="Arial" panose="020B0604020202020204" pitchFamily="34" charset="0"/>
              <a:buNone/>
              <a:defRPr/>
            </a:pPr>
            <a:endParaRPr lang="en-US" altLang="it-IT" sz="2200" b="1" dirty="0">
              <a:solidFill>
                <a:srgbClr val="3380E6"/>
              </a:solidFill>
              <a:latin typeface="Times New Roman" panose="02020603050405020304" pitchFamily="18" charset="0"/>
              <a:cs typeface="Times New Roman" panose="02020603050405020304" pitchFamily="18" charset="0"/>
            </a:endParaRPr>
          </a:p>
          <a:p>
            <a:pPr marL="0" indent="0" eaLnBrk="1" hangingPunct="1">
              <a:buNone/>
              <a:defRPr/>
            </a:pPr>
            <a:r>
              <a:rPr lang="it-IT" altLang="it-IT" sz="2000" dirty="0">
                <a:solidFill>
                  <a:srgbClr val="000000"/>
                </a:solidFill>
                <a:latin typeface="Times New Roman" panose="02020603050405020304" pitchFamily="18" charset="0"/>
              </a:rPr>
              <a:t>La notazione con l’asterisco * usata per dichiarare puntatori a dati non viene distribuita a tutti i nomi delle variabili in una dichiarazione. Ogni puntatore deve essere dichiarato con il simbolo * che precede il nome. </a:t>
            </a:r>
          </a:p>
          <a:p>
            <a:pPr marL="0" indent="0" eaLnBrk="1" hangingPunct="1">
              <a:buNone/>
              <a:defRPr/>
            </a:pPr>
            <a:r>
              <a:rPr lang="it-IT" altLang="it-IT" sz="2000" b="1" dirty="0">
                <a:solidFill>
                  <a:srgbClr val="000000"/>
                </a:solidFill>
                <a:latin typeface="Times New Roman" panose="02020603050405020304" pitchFamily="18" charset="0"/>
              </a:rPr>
              <a:t>Esempio:</a:t>
            </a:r>
            <a:endParaRPr lang="it-IT" altLang="it-IT" sz="2000" dirty="0">
              <a:solidFill>
                <a:srgbClr val="000000"/>
              </a:solidFill>
              <a:latin typeface="Times New Roman" panose="02020603050405020304" pitchFamily="18" charset="0"/>
            </a:endParaRPr>
          </a:p>
          <a:p>
            <a:pPr marL="0" indent="0" eaLnBrk="1" hangingPunct="1">
              <a:buNone/>
              <a:defRPr/>
            </a:pPr>
            <a:endParaRPr lang="it-IT" altLang="it-IT" sz="2000" dirty="0">
              <a:solidFill>
                <a:srgbClr val="000000"/>
              </a:solidFill>
              <a:latin typeface="Times New Roman" panose="02020603050405020304" pitchFamily="18" charset="0"/>
            </a:endParaRPr>
          </a:p>
          <a:p>
            <a:pPr marL="0" indent="0" eaLnBrk="1" hangingPunct="1">
              <a:buNone/>
              <a:defRPr/>
            </a:pPr>
            <a:endParaRPr lang="it-IT" altLang="it-IT" sz="2000" dirty="0">
              <a:solidFill>
                <a:srgbClr val="000000"/>
              </a:solidFill>
              <a:latin typeface="Times New Roman" panose="02020603050405020304" pitchFamily="18" charset="0"/>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611" y="3886200"/>
            <a:ext cx="3105509" cy="609600"/>
          </a:xfrm>
          <a:prstGeom prst="rect">
            <a:avLst/>
          </a:prstGeom>
        </p:spPr>
      </p:pic>
    </p:spTree>
    <p:extLst>
      <p:ext uri="{BB962C8B-B14F-4D97-AF65-F5344CB8AC3E}">
        <p14:creationId xmlns:p14="http://schemas.microsoft.com/office/powerpoint/2010/main" val="3604127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Dichiarazione</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puntatore</a:t>
            </a:r>
            <a:r>
              <a:rPr lang="en-US" altLang="it-IT" sz="3300" dirty="0">
                <a:solidFill>
                  <a:srgbClr val="3380E6"/>
                </a:solidFill>
                <a:latin typeface="Arial" panose="020B0604020202020204" pitchFamily="34" charset="0"/>
              </a:rPr>
              <a:t> a </a:t>
            </a:r>
            <a:r>
              <a:rPr lang="en-US" altLang="it-IT" sz="3300" dirty="0" err="1">
                <a:solidFill>
                  <a:srgbClr val="3380E6"/>
                </a:solidFill>
                <a:latin typeface="Arial" panose="020B0604020202020204" pitchFamily="34" charset="0"/>
              </a:rPr>
              <a:t>puntatore</a:t>
            </a:r>
            <a:r>
              <a:rPr lang="en-US" altLang="it-IT" sz="3300" dirty="0">
                <a:solidFill>
                  <a:srgbClr val="3380E6"/>
                </a:solidFill>
                <a:latin typeface="Arial" panose="020B0604020202020204" pitchFamily="34" charset="0"/>
              </a:rPr>
              <a:t> </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219200"/>
            <a:ext cx="812915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Sintassi dichiarazione di singolo puntatore a puntatore</a:t>
            </a:r>
            <a:endParaRPr lang="it-IT" altLang="it-IT" sz="22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&gt; **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puntatore</a:t>
            </a:r>
            <a:r>
              <a:rPr lang="en-US" sz="2200" b="1" dirty="0">
                <a:solidFill>
                  <a:srgbClr val="3380E6"/>
                </a:solidFill>
                <a:ea typeface="Noto Sans CJK SC Regular" pitchFamily="2"/>
                <a:cs typeface="Times New Roman" panose="02020603050405020304" pitchFamily="18" charset="0"/>
              </a:rPr>
              <a:t>&gt;;</a:t>
            </a:r>
          </a:p>
          <a:p>
            <a:pPr marL="0" indent="0" eaLnBrk="1" hangingPunct="1">
              <a:lnSpc>
                <a:spcPct val="100000"/>
              </a:lnSpc>
              <a:spcBef>
                <a:spcPts val="0"/>
              </a:spcBef>
              <a:buFont typeface="Arial" panose="020B0604020202020204" pitchFamily="34" charset="0"/>
              <a:buNone/>
              <a:defRPr/>
            </a:pPr>
            <a:endParaRPr lang="en-US" altLang="it-IT" sz="2200" b="1" dirty="0">
              <a:solidFill>
                <a:srgbClr val="3380E6"/>
              </a:solidFill>
              <a:latin typeface="Times New Roman" panose="02020603050405020304" pitchFamily="18" charset="0"/>
              <a:cs typeface="Times New Roman" panose="02020603050405020304" pitchFamily="18" charset="0"/>
            </a:endParaRPr>
          </a:p>
          <a:p>
            <a:pPr eaLnBrk="1" hangingPunct="1">
              <a:defRPr/>
            </a:pP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nome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tipo</a:t>
            </a:r>
            <a:r>
              <a:rPr lang="en-US" sz="2000" b="1" dirty="0">
                <a:solidFill>
                  <a:srgbClr val="3380E6"/>
                </a:solidFill>
                <a:ea typeface="Noto Sans CJK SC Regular" pitchFamily="2"/>
                <a:cs typeface="Times New Roman" panose="02020603050405020304" pitchFamily="18" charset="0"/>
              </a:rPr>
              <a:t>&gt;</a:t>
            </a:r>
            <a:r>
              <a:rPr lang="it-IT" altLang="it-IT" sz="2000" dirty="0">
                <a:solidFill>
                  <a:srgbClr val="000000"/>
                </a:solidFill>
                <a:latin typeface="Times New Roman" panose="02020603050405020304" pitchFamily="18" charset="0"/>
              </a:rPr>
              <a:t>: corrisponde o ad un tipo predefinito, o ad un tipo aggregato (struttura o unione) o ad un tipo enumerativo. </a:t>
            </a: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nome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tipo</a:t>
            </a:r>
            <a:r>
              <a:rPr lang="en-US" sz="2000" b="1" dirty="0">
                <a:solidFill>
                  <a:srgbClr val="3380E6"/>
                </a:solidFill>
                <a:ea typeface="Noto Sans CJK SC Regular" pitchFamily="2"/>
                <a:cs typeface="Times New Roman" panose="02020603050405020304" pitchFamily="18" charset="0"/>
              </a:rPr>
              <a:t>&gt;</a:t>
            </a:r>
            <a:r>
              <a:rPr lang="it-IT" altLang="it-IT" sz="2000" dirty="0">
                <a:solidFill>
                  <a:srgbClr val="000000"/>
                </a:solidFill>
                <a:latin typeface="Times New Roman" panose="02020603050405020304" pitchFamily="18" charset="0"/>
              </a:rPr>
              <a:t> può essere anche la parole chiave </a:t>
            </a:r>
            <a:r>
              <a:rPr lang="it-IT" altLang="it-IT" sz="2000" b="1" dirty="0" err="1">
                <a:solidFill>
                  <a:srgbClr val="000000"/>
                </a:solidFill>
                <a:latin typeface="Times New Roman" panose="02020603050405020304" pitchFamily="18" charset="0"/>
              </a:rPr>
              <a:t>void</a:t>
            </a:r>
            <a:r>
              <a:rPr lang="it-IT" altLang="it-IT" sz="2000" dirty="0">
                <a:solidFill>
                  <a:srgbClr val="000000"/>
                </a:solidFill>
                <a:latin typeface="Times New Roman" panose="02020603050405020304" pitchFamily="18" charset="0"/>
              </a:rPr>
              <a:t>.</a:t>
            </a:r>
          </a:p>
          <a:p>
            <a:pPr eaLnBrk="1" hangingPunct="1">
              <a:defRPr/>
            </a:pP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nome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puntatore</a:t>
            </a:r>
            <a:r>
              <a:rPr lang="en-US" sz="2000" b="1" dirty="0">
                <a:solidFill>
                  <a:srgbClr val="3380E6"/>
                </a:solidFill>
                <a:ea typeface="Noto Sans CJK SC Regular" pitchFamily="2"/>
                <a:cs typeface="Times New Roman" panose="02020603050405020304" pitchFamily="18" charset="0"/>
              </a:rPr>
              <a:t>&gt;</a:t>
            </a:r>
            <a:r>
              <a:rPr lang="it-IT" altLang="it-IT" sz="2000" dirty="0">
                <a:solidFill>
                  <a:srgbClr val="000000"/>
                </a:solidFill>
                <a:latin typeface="Times New Roman" panose="02020603050405020304" pitchFamily="18" charset="0"/>
              </a:rPr>
              <a:t>: identificatore valido.</a:t>
            </a:r>
          </a:p>
          <a:p>
            <a:pPr marL="0" indent="0" eaLnBrk="1" hangingPunct="1">
              <a:buNone/>
              <a:defRPr/>
            </a:pPr>
            <a:endParaRPr lang="it-IT" altLang="it-IT" sz="2000" dirty="0">
              <a:solidFill>
                <a:srgbClr val="000000"/>
              </a:solidFill>
              <a:latin typeface="Times New Roman" panose="02020603050405020304" pitchFamily="18" charset="0"/>
            </a:endParaRPr>
          </a:p>
          <a:p>
            <a:pPr marL="0" indent="0" eaLnBrk="1" hangingPunct="1">
              <a:buNone/>
              <a:defRPr/>
            </a:pPr>
            <a:r>
              <a:rPr lang="it-IT" altLang="it-IT" sz="2000" b="1" dirty="0">
                <a:solidFill>
                  <a:srgbClr val="000000"/>
                </a:solidFill>
                <a:latin typeface="Times New Roman" panose="02020603050405020304" pitchFamily="18" charset="0"/>
              </a:rPr>
              <a:t>Sintassi dichiarazione di multipli puntatori a puntatore</a:t>
            </a:r>
            <a:endParaRPr lang="it-IT" altLang="it-IT" sz="2000" dirty="0">
              <a:solidFill>
                <a:srgbClr val="000000"/>
              </a:solidFill>
              <a:latin typeface="Times New Roman" panose="02020603050405020304" pitchFamily="18" charset="0"/>
            </a:endParaRPr>
          </a:p>
          <a:p>
            <a:pPr marL="0" indent="0" eaLnBrk="1" hangingPunct="1">
              <a:buNone/>
              <a:defRPr/>
            </a:pP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nome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tipo</a:t>
            </a:r>
            <a:r>
              <a:rPr lang="en-US" sz="2000" b="1" dirty="0">
                <a:solidFill>
                  <a:srgbClr val="3380E6"/>
                </a:solidFill>
                <a:ea typeface="Noto Sans CJK SC Regular" pitchFamily="2"/>
                <a:cs typeface="Times New Roman" panose="02020603050405020304" pitchFamily="18" charset="0"/>
              </a:rPr>
              <a:t>&gt; ** &lt;</a:t>
            </a:r>
            <a:r>
              <a:rPr lang="en-US" sz="2000" b="1" dirty="0" err="1">
                <a:solidFill>
                  <a:srgbClr val="3380E6"/>
                </a:solidFill>
                <a:ea typeface="Noto Sans CJK SC Regular" pitchFamily="2"/>
                <a:cs typeface="Times New Roman" panose="02020603050405020304" pitchFamily="18" charset="0"/>
              </a:rPr>
              <a:t>nome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puntatore</a:t>
            </a:r>
            <a:r>
              <a:rPr lang="en-US" sz="2000" b="1" dirty="0">
                <a:solidFill>
                  <a:srgbClr val="3380E6"/>
                </a:solidFill>
                <a:ea typeface="Noto Sans CJK SC Regular" pitchFamily="2"/>
                <a:cs typeface="Times New Roman" panose="02020603050405020304" pitchFamily="18" charset="0"/>
              </a:rPr>
              <a:t> 1&gt;, … , ** &lt;</a:t>
            </a:r>
            <a:r>
              <a:rPr lang="en-US" sz="2000" b="1" dirty="0" err="1">
                <a:solidFill>
                  <a:srgbClr val="3380E6"/>
                </a:solidFill>
                <a:ea typeface="Noto Sans CJK SC Regular" pitchFamily="2"/>
                <a:cs typeface="Times New Roman" panose="02020603050405020304" pitchFamily="18" charset="0"/>
              </a:rPr>
              <a:t>nome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puntatore</a:t>
            </a:r>
            <a:r>
              <a:rPr lang="en-US" sz="2000" b="1" dirty="0">
                <a:solidFill>
                  <a:srgbClr val="3380E6"/>
                </a:solidFill>
                <a:ea typeface="Noto Sans CJK SC Regular" pitchFamily="2"/>
                <a:cs typeface="Times New Roman" panose="02020603050405020304" pitchFamily="18" charset="0"/>
              </a:rPr>
              <a:t> N&gt;;</a:t>
            </a:r>
          </a:p>
          <a:p>
            <a:pPr marL="0" indent="0" eaLnBrk="1" hangingPunct="1">
              <a:buNone/>
              <a:defRPr/>
            </a:pPr>
            <a:endParaRPr lang="it-IT" altLang="it-IT" sz="2000" dirty="0">
              <a:solidFill>
                <a:srgbClr val="000000"/>
              </a:solidFill>
              <a:latin typeface="Times New Roman" panose="02020603050405020304" pitchFamily="18" charset="0"/>
            </a:endParaRPr>
          </a:p>
          <a:p>
            <a:pPr marL="0" indent="0" eaLnBrk="1" hangingPunct="1">
              <a:buNone/>
              <a:defRPr/>
            </a:pPr>
            <a:r>
              <a:rPr lang="it-IT" altLang="it-IT" sz="2000" b="1" dirty="0">
                <a:solidFill>
                  <a:srgbClr val="000000"/>
                </a:solidFill>
                <a:latin typeface="Times New Roman" panose="02020603050405020304" pitchFamily="18" charset="0"/>
              </a:rPr>
              <a:t>Esempio: </a:t>
            </a:r>
            <a:r>
              <a:rPr lang="it-IT" altLang="it-IT" sz="2000" dirty="0">
                <a:solidFill>
                  <a:srgbClr val="000000"/>
                </a:solidFill>
                <a:latin typeface="Times New Roman" panose="02020603050405020304" pitchFamily="18" charset="0"/>
              </a:rPr>
              <a:t> </a:t>
            </a:r>
          </a:p>
          <a:p>
            <a:pPr marL="0" indent="0" eaLnBrk="1" hangingPunct="1">
              <a:buNone/>
              <a:defRPr/>
            </a:pPr>
            <a:endParaRPr lang="it-IT" altLang="it-IT" sz="2000" dirty="0">
              <a:solidFill>
                <a:srgbClr val="000000"/>
              </a:solidFill>
              <a:latin typeface="Times New Roman" panose="02020603050405020304" pitchFamily="18" charset="0"/>
            </a:endParaRPr>
          </a:p>
          <a:p>
            <a:pPr marL="0" indent="0" eaLnBrk="1" hangingPunct="1">
              <a:buNone/>
              <a:defRPr/>
            </a:pPr>
            <a:endParaRPr lang="it-IT" altLang="it-IT" sz="2000" dirty="0">
              <a:solidFill>
                <a:srgbClr val="000000"/>
              </a:solidFill>
              <a:latin typeface="Times New Roman" panose="02020603050405020304" pitchFamily="18" charset="0"/>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5576541"/>
            <a:ext cx="3413963" cy="487709"/>
          </a:xfrm>
          <a:prstGeom prst="rect">
            <a:avLst/>
          </a:prstGeom>
        </p:spPr>
      </p:pic>
    </p:spTree>
    <p:extLst>
      <p:ext uri="{BB962C8B-B14F-4D97-AF65-F5344CB8AC3E}">
        <p14:creationId xmlns:p14="http://schemas.microsoft.com/office/powerpoint/2010/main" val="1921962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839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100" dirty="0" err="1">
                <a:solidFill>
                  <a:srgbClr val="3380E6"/>
                </a:solidFill>
                <a:latin typeface="Arial" panose="020B0604020202020204" pitchFamily="34" charset="0"/>
              </a:rPr>
              <a:t>Inizializzazione</a:t>
            </a:r>
            <a:r>
              <a:rPr lang="en-US" altLang="it-IT" sz="3100" dirty="0">
                <a:solidFill>
                  <a:srgbClr val="3380E6"/>
                </a:solidFill>
                <a:latin typeface="Arial" panose="020B0604020202020204" pitchFamily="34" charset="0"/>
              </a:rPr>
              <a:t> e </a:t>
            </a:r>
            <a:r>
              <a:rPr lang="en-US" altLang="it-IT" sz="3100" dirty="0" err="1">
                <a:solidFill>
                  <a:srgbClr val="3380E6"/>
                </a:solidFill>
                <a:latin typeface="Arial" panose="020B0604020202020204" pitchFamily="34" charset="0"/>
              </a:rPr>
              <a:t>assegnazione</a:t>
            </a:r>
            <a:r>
              <a:rPr lang="en-US" altLang="it-IT" sz="3100" dirty="0">
                <a:solidFill>
                  <a:srgbClr val="3380E6"/>
                </a:solidFill>
                <a:latin typeface="Arial" panose="020B0604020202020204" pitchFamily="34" charset="0"/>
              </a:rPr>
              <a:t> di </a:t>
            </a:r>
            <a:r>
              <a:rPr lang="en-US" altLang="it-IT" sz="3100" dirty="0" err="1">
                <a:solidFill>
                  <a:srgbClr val="3380E6"/>
                </a:solidFill>
                <a:latin typeface="Arial" panose="020B0604020202020204" pitchFamily="34" charset="0"/>
              </a:rPr>
              <a:t>puntatori</a:t>
            </a:r>
            <a:r>
              <a:rPr lang="en-US" altLang="it-IT" sz="3100" dirty="0">
                <a:solidFill>
                  <a:srgbClr val="3380E6"/>
                </a:solidFill>
                <a:latin typeface="Arial" panose="020B0604020202020204" pitchFamily="34" charset="0"/>
              </a:rPr>
              <a:t> (1/3)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07422" y="1219200"/>
            <a:ext cx="812915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Un valore ‘valido’ di un puntatore </a:t>
            </a:r>
            <a:r>
              <a:rPr lang="it-IT" altLang="it-IT" sz="2400" b="1" dirty="0">
                <a:solidFill>
                  <a:srgbClr val="000000"/>
                </a:solidFill>
                <a:latin typeface="Times New Roman" panose="02020603050405020304" pitchFamily="18" charset="0"/>
              </a:rPr>
              <a:t>fa indirettamente riferimento (e, cioè esso punta) </a:t>
            </a:r>
            <a:r>
              <a:rPr lang="it-IT" altLang="it-IT" sz="2400" dirty="0">
                <a:solidFill>
                  <a:srgbClr val="000000"/>
                </a:solidFill>
                <a:latin typeface="Times New Roman" panose="02020603050405020304" pitchFamily="18" charset="0"/>
              </a:rPr>
              <a:t>ad un valore avente come tipo il  tipo del puntatore e corrispondente al contenuto della locazione di memoria (sequenza di celle di memoria) univocamente determinata da:</a:t>
            </a:r>
          </a:p>
          <a:p>
            <a:pPr eaLnBrk="1" hangingPunct="1">
              <a:defRPr/>
            </a:pPr>
            <a:r>
              <a:rPr lang="it-IT" altLang="it-IT" sz="2400" dirty="0">
                <a:solidFill>
                  <a:srgbClr val="000000"/>
                </a:solidFill>
                <a:latin typeface="Times New Roman" panose="02020603050405020304" pitchFamily="18" charset="0"/>
              </a:rPr>
              <a:t>L’indirizzo della prima cella di memoria (informazione fornita dal valore del puntatore).</a:t>
            </a:r>
          </a:p>
          <a:p>
            <a:pPr eaLnBrk="1" hangingPunct="1">
              <a:defRPr/>
            </a:pPr>
            <a:r>
              <a:rPr lang="it-IT" altLang="it-IT" sz="2400" dirty="0">
                <a:solidFill>
                  <a:srgbClr val="000000"/>
                </a:solidFill>
                <a:latin typeface="Times New Roman" panose="02020603050405020304" pitchFamily="18" charset="0"/>
              </a:rPr>
              <a:t>Il numero di celle di memoria (informazione fornita dal tipo del puntatore).</a:t>
            </a:r>
          </a:p>
          <a:p>
            <a:pPr marL="0" indent="0" eaLnBrk="1" hangingPunct="1">
              <a:buNone/>
              <a:defRPr/>
            </a:pPr>
            <a:r>
              <a:rPr lang="it-IT" altLang="it-IT" sz="20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115063653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BEF27CE9C6CB54FBC532333785CA0B8" ma:contentTypeVersion="2" ma:contentTypeDescription="Creare un nuovo documento." ma:contentTypeScope="" ma:versionID="2ae4189922e14794c139e2334cc8ecce">
  <xsd:schema xmlns:xsd="http://www.w3.org/2001/XMLSchema" xmlns:xs="http://www.w3.org/2001/XMLSchema" xmlns:p="http://schemas.microsoft.com/office/2006/metadata/properties" xmlns:ns2="45de72ef-f428-4943-a1ae-891d86b21460" targetNamespace="http://schemas.microsoft.com/office/2006/metadata/properties" ma:root="true" ma:fieldsID="4987f69cc55d65d7baba6ef5d57e639e" ns2:_="">
    <xsd:import namespace="45de72ef-f428-4943-a1ae-891d86b2146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de72ef-f428-4943-a1ae-891d86b214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C930C3-FE88-4546-A2B2-8B6152E174BE}"/>
</file>

<file path=customXml/itemProps2.xml><?xml version="1.0" encoding="utf-8"?>
<ds:datastoreItem xmlns:ds="http://schemas.openxmlformats.org/officeDocument/2006/customXml" ds:itemID="{6AE08392-974F-4C14-8ABC-72FDBE3192BA}"/>
</file>

<file path=customXml/itemProps3.xml><?xml version="1.0" encoding="utf-8"?>
<ds:datastoreItem xmlns:ds="http://schemas.openxmlformats.org/officeDocument/2006/customXml" ds:itemID="{E3357F02-AF56-4219-A741-5BA8FA26006E}"/>
</file>

<file path=docProps/app.xml><?xml version="1.0" encoding="utf-8"?>
<Properties xmlns="http://schemas.openxmlformats.org/officeDocument/2006/extended-properties" xmlns:vt="http://schemas.openxmlformats.org/officeDocument/2006/docPropsVTypes">
  <Template/>
  <TotalTime>213</TotalTime>
  <Words>4828</Words>
  <Application>Microsoft Office PowerPoint</Application>
  <PresentationFormat>Presentazione su schermo (4:3)</PresentationFormat>
  <Paragraphs>665</Paragraphs>
  <Slides>62</Slides>
  <Notes>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62</vt:i4>
      </vt:variant>
    </vt:vector>
  </HeadingPairs>
  <TitlesOfParts>
    <vt:vector size="68" baseType="lpstr">
      <vt:lpstr>Arial</vt:lpstr>
      <vt:lpstr>Calibri</vt:lpstr>
      <vt:lpstr>Calibri Light</vt:lpstr>
      <vt:lpstr>Liberation Serif</vt:lpstr>
      <vt:lpstr>Times New Roman</vt:lpstr>
      <vt:lpstr>Tema di Office</vt:lpstr>
      <vt:lpstr>Lezione 13</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 and the Internet</dc:title>
  <dc:creator>Windows User</dc:creator>
  <cp:lastModifiedBy>Antonio Origlia</cp:lastModifiedBy>
  <cp:revision>822</cp:revision>
  <dcterms:created xsi:type="dcterms:W3CDTF">2011-11-25T19:48:07Z</dcterms:created>
  <dcterms:modified xsi:type="dcterms:W3CDTF">2022-05-04T10:36:34Z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0x0101000BEF27CE9C6CB54FBC532333785CA0B8</vt:lpwstr>
  </property>
</Properties>
</file>