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551" r:id="rId2"/>
    <p:sldId id="629" r:id="rId3"/>
    <p:sldId id="624" r:id="rId4"/>
    <p:sldId id="631" r:id="rId5"/>
    <p:sldId id="639" r:id="rId6"/>
    <p:sldId id="630" r:id="rId7"/>
    <p:sldId id="640" r:id="rId8"/>
    <p:sldId id="641" r:id="rId9"/>
    <p:sldId id="637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1AAA83E-0A89-4FBE-B9E7-C4D1AE81C66D}" type="datetimeFigureOut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4B1F63-577F-4C70-A2BF-7AC9B389F51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09577688-2E12-4F26-9FA0-7AF755CCB006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/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6660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78901-BC05-40F7-AA38-600FE153718C}" type="slidenum">
              <a:rPr lang="en-US" altLang="it-IT" smtClean="0"/>
              <a:pPr>
                <a:defRPr/>
              </a:pPr>
              <a:t>3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78901-BC05-40F7-AA38-600FE153718C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700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123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02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826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07A1F-5D1A-4F01-BE39-03B36DC212E5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2269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F78901-BC05-40F7-AA38-600FE153718C}" type="slidenum">
              <a:rPr lang="en-US" altLang="it-IT" smtClean="0"/>
              <a:pPr>
                <a:defRPr/>
              </a:pPr>
              <a:t>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969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E541-8C68-42FC-9C87-01DE8AAA9AE9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AD8D2-0E4D-4E22-9896-B5E7762353A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80445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55913-BDE7-4C31-8FDE-55EE1A8B8944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4A0C-3BCC-487E-BB24-04A9D1355D3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1482425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C716E-3618-443F-8B6D-C999DC517464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E125-9EBE-4F0E-B153-84E0A257F4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944348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A16D-0A4B-4C1C-9738-BA91EFF551DD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AA35-09CB-42B4-A487-3DBF5A362DFD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6252544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389D-C5E5-441C-822E-F70D00413874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26C0-837D-465B-ADE8-849E5D9BCA8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160421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35D8-50BD-4344-BB72-403E25734AEC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3330-DDBB-419E-B8D5-1D6F6732961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709406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CF2F-0D0F-4694-A205-79D2E5EFABF0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B6-2716-4298-98E1-85587C343E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6156647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D7F6-E789-4694-867C-49CDF89C03E4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7B506-C182-4453-B84C-42FC27A053A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5320430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3C33-868F-4B03-9BC7-A05DD81E8165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4B99-9F94-4CA6-9D4F-17FB8131608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3366526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CBB6-8933-4B32-9ABF-299E927B42AC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96ECE-EA8B-4AD4-BD0C-030A6C6A83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3332353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6D51-F21B-4F92-8DC6-D3DA45EC7F0C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99C6-DED2-4D0B-9D09-DBA8AA1E099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3425221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AB5923-E5B7-401F-B0EF-1663D9C41818}" type="datetime1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9BF533-8F80-4C6C-8128-0A05DC1789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</a:t>
            </a:r>
            <a:r>
              <a:rPr lang="it-IT" altLang="it-IT" sz="32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14: </a:t>
            </a:r>
            <a:r>
              <a:rPr lang="it-IT" altLang="it-IT" sz="32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</a:t>
            </a:r>
            <a:endParaRPr lang="en-GB" altLang="it-IT" sz="3200" dirty="0" smtClean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/>
          <p:cNvSpPr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Laura </a:t>
            </a:r>
            <a:r>
              <a:rPr lang="en-GB" alt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Bozzelli</a:t>
            </a:r>
            <a:endParaRPr lang="en-GB" alt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alt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GB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2020/2021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45740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Strutture e Array.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 un tipo di dato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struct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nome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Studente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 abbia 4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campi corrispondenti al cognome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 voto più basso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  voto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 alto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 alla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media dei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voti di uno studente.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che una volta riempiti con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dati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necessari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 strutture di tipo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Studente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(con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 da tastiera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(le N strutture vanno memorizzate in un array di lunghezza N) consenta le seguenti scelte: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Visualizzare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dati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 tutti gli studenti.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Cercare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uno studente per cognome e visualizzane il voto più basso, quello più alto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 la media.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Visualizzare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 dati dello studente con la media più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alta.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Uscire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 programma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717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998538"/>
            <a:ext cx="8229600" cy="739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 seguente frammento di codice c'è qualcosa da non fare assolutamente. Dire cosa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è 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motivarlo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opportunamente.</a:t>
            </a: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71476"/>
            <a:ext cx="6441554" cy="4148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717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998538"/>
            <a:ext cx="8229600" cy="10642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Trovate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 errori nel seguente programma e motivateli opportunamente.</a:t>
            </a: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12176"/>
            <a:ext cx="4519005" cy="50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52820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programma che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prenda in input un intero N&gt;0, inizializzi un array intero di lunghezza N con interi inseriti da tastiera e ristampi l’array utilizzando puntatori e l’operatore di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dereferenziazione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*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invece di accedere direttamente agli elementi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dell’array tramite l’operatore di indicizzazione.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funzione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 prenda in input un array di interi e la sua lunghezza e ritorni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puntatore verso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l’elemento massimale dell’array.</a:t>
            </a: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una funzione che prenda in input un array di interi e restituisca un puntatore al prim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 elemento dell’array dopo aver invertito (utilizzando un array di appoggio) la sequenza degli elementi in esso contenuti (ad esempio, l’inverso della sequenza  1,2,3,5 è 5,3,2,1). Si testi la funzione stampando l’array dopo l’inversione ed utilizzando il programma per risolvere l’esercizio 4.</a:t>
            </a: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 smtClean="0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 smtClean="0">
                <a:solidFill>
                  <a:srgbClr val="3380E6"/>
                </a:solidFill>
                <a:latin typeface="Arial" panose="020B0604020202020204" pitchFamily="34" charset="0"/>
              </a:rPr>
              <a:t> in un array 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29219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Assumiamo di operare su array di interi.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problema di ricerca su un array consista nel determinare se un array contenga un certo valore (</a:t>
            </a:r>
            <a:r>
              <a:rPr lang="it-IT" sz="24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chiave di ricerca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Per array non ordinati, un algoritmo di ricerca dovrà confrontare </a:t>
            </a:r>
            <a:r>
              <a:rPr lang="it-IT" sz="24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 elemento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dell’array con la chiave di ricerca, eseguendo pertanto un numero di operazioni elementari in generale lineare nella lunghezza del dato array (</a:t>
            </a:r>
            <a:r>
              <a:rPr lang="it-IT" sz="24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 lineare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 </a:t>
            </a:r>
            <a:endParaRPr lang="it-IT" sz="24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4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 smtClean="0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 smtClean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 smtClean="0">
                <a:solidFill>
                  <a:srgbClr val="3380E6"/>
                </a:solidFill>
                <a:latin typeface="Arial" panose="020B0604020202020204" pitchFamily="34" charset="0"/>
              </a:rPr>
              <a:t>binaria</a:t>
            </a:r>
            <a:r>
              <a:rPr lang="en-US" altLang="it-IT" sz="3300" dirty="0" smtClean="0">
                <a:solidFill>
                  <a:srgbClr val="3380E6"/>
                </a:solidFill>
                <a:latin typeface="Arial" panose="020B0604020202020204" pitchFamily="34" charset="0"/>
              </a:rPr>
              <a:t> in un array </a:t>
            </a:r>
            <a:r>
              <a:rPr lang="en-US" altLang="it-IT" sz="3300" dirty="0" err="1" smtClean="0">
                <a:solidFill>
                  <a:srgbClr val="3380E6"/>
                </a:solidFill>
                <a:latin typeface="Arial" panose="020B0604020202020204" pitchFamily="34" charset="0"/>
              </a:rPr>
              <a:t>ordinato</a:t>
            </a:r>
            <a:r>
              <a:rPr lang="en-US" altLang="it-IT" sz="3300" dirty="0" smtClean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98550"/>
            <a:ext cx="8229600" cy="54882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invece l’array dato è ordinato (assumiamo per valori crescenti), si può usare la tecnica molto veloce di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 binaria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formulazione ricorsiva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dell’algoritmo di ricerca binaria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è alquanto naturale. </a:t>
            </a:r>
            <a:endParaRPr lang="it-IT" sz="22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l’array di input ha lunghezza 1 (caso base), allora l’algoritmo termina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 successo se e solo se l’unico elemento dell’array coincide con la chiave di ricerca.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l’algoritmo localizza l’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elemento centrale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dell’array 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suddivide l’array in due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sottoarray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uguale lunghezza (se la lunghezza dell’intero array è pari), il primo che va dal primo elemento all’elemento centrale e il secondo corrispondente alla rimanente porzione dell’intero array. Allora, la ricerca continua ricorsivamente nel primo sotto-array se la chiave di ricerca è minore o uguale all’elemento centrale, e nel secondo sotto-array altrimenti.  </a:t>
            </a: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Ad ogni passo ricorsivo, una metà degli elementi del sotto-array correntemente esaminato viene rimossa dalla ricerca. Pertanto, </a:t>
            </a:r>
            <a:r>
              <a:rPr lang="it-IT" sz="20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numero di operazioni elementari è logaritmico nella lunghezza dell’array. </a:t>
            </a:r>
            <a:endParaRPr lang="it-IT" sz="20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Ricerca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binaria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in un array </a:t>
            </a:r>
            <a:r>
              <a:rPr lang="en-US" altLang="it-IT" sz="3300" dirty="0" err="1" smtClean="0">
                <a:solidFill>
                  <a:srgbClr val="3380E6"/>
                </a:solidFill>
                <a:latin typeface="Arial" panose="020B0604020202020204" pitchFamily="34" charset="0"/>
              </a:rPr>
              <a:t>ordinato</a:t>
            </a:r>
            <a:r>
              <a:rPr lang="en-US" altLang="it-IT" sz="3300" dirty="0" smtClean="0">
                <a:solidFill>
                  <a:srgbClr val="3380E6"/>
                </a:solidFill>
                <a:latin typeface="Arial" panose="020B0604020202020204" pitchFamily="34" charset="0"/>
              </a:rPr>
              <a:t> (2/2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)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7" name="CasellaDiTesto 6"/>
          <p:cNvSpPr txBox="1"/>
          <p:nvPr/>
        </p:nvSpPr>
        <p:spPr>
          <a:xfrm>
            <a:off x="304800" y="1098550"/>
            <a:ext cx="8382000" cy="357112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RicercaBinariaRicorsiva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 Input: </a:t>
            </a:r>
            <a:r>
              <a:rPr lang="it-IT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A,  indici i</a:t>
            </a:r>
            <a:r>
              <a:rPr lang="it-IT" sz="2200" b="1" baseline="-25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it-IT" sz="2200" b="1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="1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RIGHT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sotto-array, chiave di ricerca C)</a:t>
            </a:r>
            <a:endParaRPr lang="it-IT" sz="2200" b="1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RIGHT</a:t>
            </a:r>
            <a:r>
              <a:rPr lang="it-IT" sz="2200" baseline="-25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coincidono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 e restituisci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A[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] coincide con la chiave di ricerca C e </a:t>
            </a:r>
            <a:r>
              <a:rPr lang="it-IT" sz="2200" b="1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altrimenti //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 base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Sia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MIDDLE</a:t>
            </a:r>
            <a:r>
              <a:rPr lang="it-IT" sz="2200" baseline="-25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dato da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+(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RIGHT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- i</a:t>
            </a:r>
            <a:r>
              <a:rPr lang="it-IT" sz="2200" baseline="-25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)/2  </a:t>
            </a:r>
            <a:endParaRPr lang="it-IT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A[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MIDDLE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] è maggiore o uguale a C, restituisci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RicercaBinariaRicorsiva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(A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LEFT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it-IT" sz="22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MIDDLE</a:t>
            </a:r>
            <a:r>
              <a:rPr lang="it-IT" sz="2200" baseline="-25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,C); altrimenti,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restituisci 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RicercaBinariaRicorsiva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(A, i</a:t>
            </a:r>
            <a:r>
              <a:rPr lang="it-IT" sz="22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MIDDLE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+1, </a:t>
            </a:r>
            <a:r>
              <a:rPr lang="it-IT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it-IT" sz="2200" baseline="-25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RIGHT</a:t>
            </a:r>
            <a:r>
              <a:rPr lang="it-IT" sz="22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,C</a:t>
            </a:r>
            <a:r>
              <a:rPr lang="it-IT" sz="22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  <a:endParaRPr lang="it-IT" sz="22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Inizialmente, per </a:t>
            </a: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effettuare la ricerca binaria sull’intero </a:t>
            </a: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array, viene effettuata la chiamata </a:t>
            </a:r>
            <a:r>
              <a:rPr lang="it-IT" sz="20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RicercaBinariaRicorsiva</a:t>
            </a: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(A,0,N-1,C), </a:t>
            </a:r>
            <a:r>
              <a:rPr lang="it-IT" sz="20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dove N è la lunghezza dell’array.</a:t>
            </a:r>
          </a:p>
        </p:txBody>
      </p:sp>
    </p:spTree>
    <p:extLst>
      <p:ext uri="{BB962C8B-B14F-4D97-AF65-F5344CB8AC3E}">
        <p14:creationId xmlns:p14="http://schemas.microsoft.com/office/powerpoint/2010/main" val="30350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717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998538"/>
            <a:ext cx="8229600" cy="32463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 ricorsiva che implementi l’algoritmo di ricerca binaria su array ordinati di interi. Testare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funzione nel </a:t>
            </a:r>
            <a:r>
              <a:rPr lang="it-IT" sz="2400" dirty="0" err="1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main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tramite dati inseriti da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tastiera (eventualmente ordinare l’array tramite uno degli algoritmi di ordinamento già studiati prima di chiamare la funzione ricorsiva).</a:t>
            </a:r>
            <a:endParaRPr lang="it-IT" sz="24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defRPr/>
            </a:pPr>
            <a:endParaRPr lang="it-IT" sz="2400" dirty="0" smtClean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defRPr/>
            </a:pP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Implementare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it-IT" sz="2400" dirty="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variante iterativa </a:t>
            </a:r>
            <a:r>
              <a:rPr lang="it-IT" sz="240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dell’esercizio </a:t>
            </a:r>
            <a:r>
              <a:rPr lang="it-IT" sz="2400" smtClean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7.</a:t>
            </a:r>
            <a:endParaRPr lang="it-IT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4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977D40-B3B6-4DAC-B040-6FA67BADA246}"/>
</file>

<file path=customXml/itemProps2.xml><?xml version="1.0" encoding="utf-8"?>
<ds:datastoreItem xmlns:ds="http://schemas.openxmlformats.org/officeDocument/2006/customXml" ds:itemID="{E0E698F9-8118-4D89-AF66-49300A8E5ECA}"/>
</file>

<file path=customXml/itemProps3.xml><?xml version="1.0" encoding="utf-8"?>
<ds:datastoreItem xmlns:ds="http://schemas.openxmlformats.org/officeDocument/2006/customXml" ds:itemID="{7BADD972-FAF7-4EF1-A2E2-7E4CEB167D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706</Words>
  <Application>Microsoft Office PowerPoint</Application>
  <PresentationFormat>Presentazione su schermo (4:3)</PresentationFormat>
  <Paragraphs>55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Liberation Serif</vt:lpstr>
      <vt:lpstr>Noto Sans CJK SC Regular</vt:lpstr>
      <vt:lpstr>Times New Roman</vt:lpstr>
      <vt:lpstr>Tema di Office</vt:lpstr>
      <vt:lpstr>Lezione 14: Esercizi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Laura</cp:lastModifiedBy>
  <cp:revision>422</cp:revision>
  <dcterms:created xsi:type="dcterms:W3CDTF">2011-11-25T19:48:07Z</dcterms:created>
  <dcterms:modified xsi:type="dcterms:W3CDTF">2021-04-27T23:32:27Z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