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4"/>
  </p:notesMasterIdLst>
  <p:sldIdLst>
    <p:sldId id="680" r:id="rId2"/>
    <p:sldId id="552" r:id="rId3"/>
    <p:sldId id="851" r:id="rId4"/>
    <p:sldId id="841" r:id="rId5"/>
    <p:sldId id="852" r:id="rId6"/>
    <p:sldId id="853" r:id="rId7"/>
    <p:sldId id="854" r:id="rId8"/>
    <p:sldId id="855" r:id="rId9"/>
    <p:sldId id="856" r:id="rId10"/>
    <p:sldId id="842" r:id="rId11"/>
    <p:sldId id="857" r:id="rId12"/>
    <p:sldId id="843" r:id="rId13"/>
    <p:sldId id="844" r:id="rId14"/>
    <p:sldId id="859" r:id="rId15"/>
    <p:sldId id="858" r:id="rId16"/>
    <p:sldId id="847" r:id="rId17"/>
    <p:sldId id="848" r:id="rId18"/>
    <p:sldId id="860" r:id="rId19"/>
    <p:sldId id="861" r:id="rId20"/>
    <p:sldId id="862" r:id="rId21"/>
    <p:sldId id="867" r:id="rId22"/>
    <p:sldId id="863" r:id="rId23"/>
    <p:sldId id="868" r:id="rId24"/>
    <p:sldId id="871" r:id="rId25"/>
    <p:sldId id="865" r:id="rId26"/>
    <p:sldId id="869" r:id="rId27"/>
    <p:sldId id="870" r:id="rId28"/>
    <p:sldId id="866" r:id="rId29"/>
    <p:sldId id="872" r:id="rId30"/>
    <p:sldId id="873" r:id="rId31"/>
    <p:sldId id="874" r:id="rId32"/>
    <p:sldId id="875" r:id="rId33"/>
    <p:sldId id="891" r:id="rId34"/>
    <p:sldId id="892" r:id="rId35"/>
    <p:sldId id="893" r:id="rId36"/>
    <p:sldId id="894" r:id="rId37"/>
    <p:sldId id="895" r:id="rId38"/>
    <p:sldId id="896" r:id="rId39"/>
    <p:sldId id="877" r:id="rId40"/>
    <p:sldId id="878" r:id="rId41"/>
    <p:sldId id="879" r:id="rId42"/>
    <p:sldId id="880" r:id="rId43"/>
    <p:sldId id="881" r:id="rId44"/>
    <p:sldId id="882" r:id="rId45"/>
    <p:sldId id="883" r:id="rId46"/>
    <p:sldId id="884" r:id="rId47"/>
    <p:sldId id="885" r:id="rId48"/>
    <p:sldId id="886" r:id="rId49"/>
    <p:sldId id="887" r:id="rId50"/>
    <p:sldId id="888" r:id="rId51"/>
    <p:sldId id="889" r:id="rId52"/>
    <p:sldId id="890" r:id="rId53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a" initials="L" lastIdx="1" clrIdx="0">
    <p:extLst>
      <p:ext uri="{19B8F6BF-5375-455C-9EA6-DF929625EA0E}">
        <p15:presenceInfo xmlns:p15="http://schemas.microsoft.com/office/powerpoint/2012/main" userId="Lau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0E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01" autoAdjust="0"/>
    <p:restoredTop sz="94660"/>
  </p:normalViewPr>
  <p:slideViewPr>
    <p:cSldViewPr>
      <p:cViewPr varScale="1">
        <p:scale>
          <a:sx n="104" d="100"/>
          <a:sy n="104" d="100"/>
        </p:scale>
        <p:origin x="13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customXml" Target="../customXml/item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24D43B15-7561-4141-98DB-DFC0F82CA196}" type="datetimeFigureOut">
              <a:rPr lang="en-US"/>
              <a:pPr>
                <a:defRPr/>
              </a:pPr>
              <a:t>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4542C3C-F5BA-4AFC-8EFE-E3367BB52438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egnaposto numero diapositiva 6">
            <a:extLst>
              <a:ext uri="{FF2B5EF4-FFF2-40B4-BE49-F238E27FC236}">
                <a16:creationId xmlns:a16="http://schemas.microsoft.com/office/drawing/2014/main" id="{42C80DDA-4596-4317-AB2D-8AACA13A1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9780BB1C-34C6-4024-9BF3-588ADC0C2F42}" type="slidenum">
              <a:rPr lang="it-IT" altLang="it-IT" sz="1400">
                <a:solidFill>
                  <a:srgbClr val="000000"/>
                </a:solidFill>
                <a:latin typeface="Liberation Serif"/>
                <a:ea typeface="DejaVu Sans"/>
                <a:cs typeface="DejaVu Sans"/>
              </a:rPr>
              <a:pPr algn="r"/>
              <a:t>1</a:t>
            </a:fld>
            <a:endParaRPr lang="it-IT" altLang="it-IT" sz="1400">
              <a:solidFill>
                <a:srgbClr val="000000"/>
              </a:solidFill>
              <a:latin typeface="Liberation Serif"/>
              <a:ea typeface="DejaVu Sans"/>
              <a:cs typeface="DejaVu Sans"/>
            </a:endParaRPr>
          </a:p>
        </p:txBody>
      </p:sp>
      <p:sp>
        <p:nvSpPr>
          <p:cNvPr id="4099" name="Segnaposto immagine diapositiva 1">
            <a:extLst>
              <a:ext uri="{FF2B5EF4-FFF2-40B4-BE49-F238E27FC236}">
                <a16:creationId xmlns:a16="http://schemas.microsoft.com/office/drawing/2014/main" id="{6FFC8872-F182-41BF-8CB0-B569B59A03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8075" y="812800"/>
            <a:ext cx="5343525" cy="4008438"/>
          </a:xfrm>
          <a:solidFill>
            <a:srgbClr val="729FCF"/>
          </a:solidFill>
          <a:ln w="25402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4100" name="Segnaposto note 2">
            <a:extLst>
              <a:ext uri="{FF2B5EF4-FFF2-40B4-BE49-F238E27FC236}">
                <a16:creationId xmlns:a16="http://schemas.microsoft.com/office/drawing/2014/main" id="{752CF09C-B843-40D1-9059-870F57CBB7B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93146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4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02352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5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194944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893940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7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20792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8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819913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9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22502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E89F2-F524-4C17-B330-E5C1F1AE16DC}" type="datetime1">
              <a:rPr lang="en-US"/>
              <a:pPr>
                <a:defRPr/>
              </a:pPr>
              <a:t>5/11/2022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9FE95-3661-4E32-9DBD-5B0F3473A069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14549627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37524-5FC6-4252-B72F-F1A2B894C000}" type="datetime1">
              <a:rPr lang="en-US"/>
              <a:pPr>
                <a:defRPr/>
              </a:pPr>
              <a:t>5/11/2022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8EC8E-289F-4FCF-B928-7865ED47F94A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01771300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36A95-07F4-4AFA-BBD3-0AAF8487DE7D}" type="datetime1">
              <a:rPr lang="en-US"/>
              <a:pPr>
                <a:defRPr/>
              </a:pPr>
              <a:t>5/11/2022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4C518-5F56-4323-9950-64E12C19CFDB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241522420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C49C8-06EB-470E-A2E0-92D95BD7CC7F}" type="datetime1">
              <a:rPr lang="en-US"/>
              <a:pPr>
                <a:defRPr/>
              </a:pPr>
              <a:t>5/11/2022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3AD1A-69FB-40FC-A151-4CDCC68304B0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571850787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F7BEA-B052-4A47-BDC1-443EBDE1E305}" type="datetime1">
              <a:rPr lang="en-US"/>
              <a:pPr>
                <a:defRPr/>
              </a:pPr>
              <a:t>5/11/2022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A7B94-5F68-4FBD-A9EE-EF0F6F9681EA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24212060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3AA0E-0EB5-48DB-B09B-425DA670DC22}" type="datetime1">
              <a:rPr lang="en-US"/>
              <a:pPr>
                <a:defRPr/>
              </a:pPr>
              <a:t>5/11/2022</a:t>
            </a:fld>
            <a:endParaRPr lang="en-US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53E13-BA90-479A-9D85-5120CF664A5E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42992817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C57C9-BED8-4543-BACD-A42B842D7CB0}" type="datetime1">
              <a:rPr lang="en-US"/>
              <a:pPr>
                <a:defRPr/>
              </a:pPr>
              <a:t>5/11/2022</a:t>
            </a:fld>
            <a:endParaRPr lang="en-US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B769E-A968-4A7A-BFEA-1C5B969B9278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1409207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5F9A0-0C68-4565-A88E-1D7A739D8DD2}" type="datetime1">
              <a:rPr lang="en-US"/>
              <a:pPr>
                <a:defRPr/>
              </a:pPr>
              <a:t>5/11/2022</a:t>
            </a:fld>
            <a:endParaRPr lang="en-US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2F9F0-D087-4741-BC8C-53A26FFEFE62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14216623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0CA0E-042A-49B9-9C4B-96DD94A5293D}" type="datetime1">
              <a:rPr lang="en-US"/>
              <a:pPr>
                <a:defRPr/>
              </a:pPr>
              <a:t>5/11/2022</a:t>
            </a:fld>
            <a:endParaRPr lang="en-US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75BF2-1D8C-4EBC-A883-D095E7660F90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44456950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EF027-4E8D-47AE-9221-C2B958E983AE}" type="datetime1">
              <a:rPr lang="en-US"/>
              <a:pPr>
                <a:defRPr/>
              </a:pPr>
              <a:t>5/11/2022</a:t>
            </a:fld>
            <a:endParaRPr lang="en-US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EE592-4E51-4D9D-99EF-C29B7D2E98CC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820899172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AECEF-082C-4745-AE5B-EC112E29F84F}" type="datetime1">
              <a:rPr lang="en-US"/>
              <a:pPr>
                <a:defRPr/>
              </a:pPr>
              <a:t>5/11/2022</a:t>
            </a:fld>
            <a:endParaRPr lang="en-US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63DB5-6FA8-4BC5-973A-768DBA6B1A42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16567261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Modifica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052DCC2-E4FB-4561-963A-A38CE6CD0E2C}" type="datetime1">
              <a:rPr lang="en-US"/>
              <a:pPr>
                <a:defRPr/>
              </a:pPr>
              <a:t>5/11/2022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83D93E-00A9-42EB-A6CB-858FB44246C5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olo 1">
            <a:extLst>
              <a:ext uri="{FF2B5EF4-FFF2-40B4-BE49-F238E27FC236}">
                <a16:creationId xmlns:a16="http://schemas.microsoft.com/office/drawing/2014/main" id="{57236E6E-6925-41BE-9999-A367F651A5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923925"/>
            <a:ext cx="8228013" cy="1135063"/>
          </a:xfrm>
        </p:spPr>
        <p:txBody>
          <a:bodyPr/>
          <a:lstStyle/>
          <a:p>
            <a:pPr algn="ctr"/>
            <a:r>
              <a:rPr lang="it-IT" altLang="it-IT" sz="3200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Lezione 15</a:t>
            </a:r>
            <a:endParaRPr lang="en-GB" altLang="it-IT" sz="3200" dirty="0">
              <a:solidFill>
                <a:srgbClr val="3380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Sottotitolo 2">
            <a:extLst>
              <a:ext uri="{FF2B5EF4-FFF2-40B4-BE49-F238E27FC236}">
                <a16:creationId xmlns:a16="http://schemas.microsoft.com/office/drawing/2014/main" id="{D22837A0-BB19-46C7-A349-F644CEB42113}"/>
              </a:ext>
            </a:extLst>
          </p:cNvPr>
          <p:cNvSpPr txBox="1">
            <a:spLocks/>
          </p:cNvSpPr>
          <p:nvPr/>
        </p:nvSpPr>
        <p:spPr bwMode="auto">
          <a:xfrm>
            <a:off x="628650" y="3657600"/>
            <a:ext cx="788670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GB" altLang="it-IT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Antonio Origlia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GB" altLang="it-IT" sz="2400">
                <a:latin typeface="Times New Roman" panose="02020603050405020304" pitchFamily="18" charset="0"/>
                <a:cs typeface="Times New Roman" panose="02020603050405020304" pitchFamily="18" charset="0"/>
              </a:rPr>
              <a:t>a.a. 2021/2022</a:t>
            </a:r>
          </a:p>
          <a:p>
            <a:pPr algn="ctr">
              <a:buFont typeface="Arial" panose="020B0604020202020204" pitchFamily="34" charset="0"/>
              <a:buNone/>
            </a:pPr>
            <a:endParaRPr lang="en-GB" altLang="it-IT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GB" altLang="it-IT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GB" altLang="it-IT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GB" altLang="it-IT" sz="1200">
                <a:latin typeface="Times New Roman" panose="02020603050405020304" pitchFamily="18" charset="0"/>
                <a:cs typeface="Times New Roman" panose="02020603050405020304" pitchFamily="18" charset="0"/>
              </a:rPr>
              <a:t>Slides gentilmente fornite da Laura Bozzelli</a:t>
            </a:r>
            <a:endParaRPr lang="en-GB" altLang="it-IT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Dichiarazione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array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bidimensionali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 (1/3)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35000" y="1036492"/>
            <a:ext cx="8129155" cy="490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Sintassi matrici in C:</a:t>
            </a: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&lt;</a:t>
            </a:r>
            <a:r>
              <a:rPr lang="en-US" sz="24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nome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matrice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[ &lt;</a:t>
            </a:r>
            <a:r>
              <a:rPr lang="en-US" sz="24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N_Righe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&gt;][&lt;</a:t>
            </a:r>
            <a:r>
              <a:rPr lang="en-US" sz="24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N_Colonne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&gt;]; </a:t>
            </a:r>
          </a:p>
          <a:p>
            <a:pPr eaLnBrk="1" hangingPunct="1"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: rappresenta il tipo comune degli elementi. Per elementi semplici è l’insieme di parole chiave per identificare il tipo semplice (</a:t>
            </a:r>
            <a:r>
              <a:rPr lang="it-IT" altLang="it-IT" sz="2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, double, </a:t>
            </a:r>
            <a:r>
              <a:rPr lang="it-IT" altLang="it-IT" sz="2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, long double, </a:t>
            </a:r>
            <a:r>
              <a:rPr lang="it-IT" altLang="it-IT" sz="2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ecc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). Per i tipi struttura (</a:t>
            </a:r>
            <a:r>
              <a:rPr lang="it-IT" altLang="it-IT" sz="2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risp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., unione, </a:t>
            </a:r>
            <a:r>
              <a:rPr lang="it-IT" altLang="it-IT" sz="2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risp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., enumerazione) è la parola chiave </a:t>
            </a:r>
            <a:r>
              <a:rPr lang="it-IT" altLang="it-IT" sz="2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struct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it-IT" altLang="it-IT" sz="2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risp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., </a:t>
            </a: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union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it-IT" altLang="it-IT" sz="2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risp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., </a:t>
            </a:r>
            <a:r>
              <a:rPr lang="it-IT" altLang="it-IT" sz="2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enum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) seguita dal nome del tipo (come specificato nella definizione di tipo).</a:t>
            </a:r>
          </a:p>
          <a:p>
            <a:pPr eaLnBrk="1" hangingPunct="1"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nome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matrice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: nome della matrice (qualsiasi identificatore valido).</a:t>
            </a:r>
          </a:p>
          <a:p>
            <a:pPr eaLnBrk="1" hangingPunct="1"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N_Righe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: numero di righe. Può essere una </a:t>
            </a:r>
            <a:r>
              <a:rPr lang="it-IT" altLang="it-IT" sz="22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qualsiasi espressione numerica di tipo intero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N_Colonne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: numero di colonne. Può essere una </a:t>
            </a:r>
            <a:r>
              <a:rPr lang="it-IT" altLang="it-IT" sz="22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qualsiasi espressione numerica di tipo intero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281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Dichiarazione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array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bidimensionali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 (2/3)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35000" y="1036492"/>
            <a:ext cx="8129155" cy="41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Esempio dichiarazione matrici in C: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matrici di strutture</a:t>
            </a: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95" y="1828800"/>
            <a:ext cx="6686718" cy="312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2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Dichiarazione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array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bidimensionali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(3/3)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35000" y="1036492"/>
            <a:ext cx="8129155" cy="399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Sintassi:</a:t>
            </a: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&lt;</a:t>
            </a:r>
            <a:r>
              <a:rPr lang="en-US" sz="24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nome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matrice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[ &lt;</a:t>
            </a:r>
            <a:r>
              <a:rPr lang="en-US" sz="24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N_Righe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&gt;][&lt;</a:t>
            </a:r>
            <a:r>
              <a:rPr lang="en-US" sz="24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N_Colonne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&gt;]; </a:t>
            </a:r>
          </a:p>
          <a:p>
            <a:pPr marL="0" indent="0" eaLnBrk="1" hangingPunct="1"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Per dichiarazioni di (variabili) matrici globali o locali statiche (e, cioè, il cui campo di memoria è statico), le espressioni 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N_Righe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e 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N_Colonne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devono essere </a:t>
            </a:r>
            <a:r>
              <a:rPr lang="it-IT" altLang="it-IT" sz="2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espressioni numeriche intere </a:t>
            </a:r>
            <a:r>
              <a:rPr lang="it-IT" altLang="it-IT" sz="20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costante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i cui valori, determinabili a tempo di compilazione, devono essere interi positivi. Altrimenti, il compilatore segnala un errore di sintassi. Per tali variabili, l’area di memoria viene allocata all’inizio dell’esecuzione del programma.</a:t>
            </a:r>
          </a:p>
          <a:p>
            <a:pPr eaLnBrk="1" hangingPunct="1"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Per dichiarazioni di matrici locali automatiche, è possibile utilizzare espressioni numeriche intere generiche per specificare il numero di righe ed il numero di colonne. La valutazione a tempo di esecuzione dell’espressione numerica per il numero di righe e numero di colonne può  generare un errore irreversibile se il valore ottenuto non è positivo e eccede la capacità di memoria a disposizione.</a:t>
            </a:r>
          </a:p>
        </p:txBody>
      </p:sp>
    </p:spTree>
    <p:extLst>
      <p:ext uri="{BB962C8B-B14F-4D97-AF65-F5344CB8AC3E}">
        <p14:creationId xmlns:p14="http://schemas.microsoft.com/office/powerpoint/2010/main" val="3654238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Lista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inizializzazione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per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matrici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 (1/3)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33400" y="914400"/>
            <a:ext cx="8305800" cy="556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Dichiarazione matrice con lista di inizializzazione:</a:t>
            </a: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&lt;</a:t>
            </a:r>
            <a:r>
              <a:rPr lang="en-US" sz="24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nome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matrice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[&lt;</a:t>
            </a:r>
            <a:r>
              <a:rPr lang="en-US" sz="24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N_Righe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&gt;][&lt;</a:t>
            </a:r>
            <a:r>
              <a:rPr lang="en-US" sz="24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N_Colonne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&gt;]=   </a:t>
            </a:r>
          </a:p>
          <a:p>
            <a:pPr marL="0" indent="0" eaLnBrk="1" hangingPunct="1">
              <a:buNone/>
              <a:defRPr/>
            </a:pP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                                                                          &lt;</a:t>
            </a:r>
            <a:r>
              <a:rPr lang="en-US" sz="24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inizializzazione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&gt;;</a:t>
            </a:r>
          </a:p>
          <a:p>
            <a:pPr marL="0" indent="0" eaLnBrk="1" hangingPunct="1"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N_Righe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e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N_Colonne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devono essere </a:t>
            </a: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espressioni intere costanti.</a:t>
            </a:r>
            <a:endParaRPr lang="en-US" sz="2200" b="1" dirty="0">
              <a:solidFill>
                <a:srgbClr val="3380E6"/>
              </a:solidFill>
              <a:ea typeface="Noto Sans CJK SC Regular" pitchFamily="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Sintassi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inizializzazione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: rappresenta la parte di inizializzazione.   </a:t>
            </a: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{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Init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1&gt;, ….,&lt;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Init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N&gt;}</a:t>
            </a:r>
          </a:p>
          <a:p>
            <a:pPr eaLnBrk="1" hangingPunct="1"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N deve essere non superiore al numero di righe. </a:t>
            </a:r>
          </a:p>
          <a:p>
            <a:pPr eaLnBrk="1" hangingPunct="1"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Init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inizializza la righe di indice i-1: è una lista di inizializzazione completa o parziale per la riga di indice i che specifica i valori dei singoli elementi separati da virgole e racchiusi tra parentesi graffe</a:t>
            </a:r>
          </a:p>
          <a:p>
            <a:pPr eaLnBrk="1" hangingPunct="1"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Tutti gli elementi che </a:t>
            </a: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non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hanno un </a:t>
            </a:r>
            <a:r>
              <a:rPr lang="it-IT" altLang="it-IT" sz="2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inizializzatore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esplicito sono inizializzati automaticamente a zero.</a:t>
            </a:r>
          </a:p>
          <a:p>
            <a:pPr eaLnBrk="1" hangingPunct="1"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Per </a:t>
            </a: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dichiarazioni di variabili globali o statiche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, le espressioni numeriche utilizzate per l’inizializzazione dei singoli elementi devono essere costanti. </a:t>
            </a:r>
          </a:p>
          <a:p>
            <a:pPr marL="0" indent="0" eaLnBrk="1" hangingPunct="1">
              <a:buNone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668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Lista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inizializzazione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per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matrici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 (2/3)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33400" y="9144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Esempio:</a:t>
            </a: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724025"/>
            <a:ext cx="72866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8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Lista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inizializzazione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per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matrici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 (3/3)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57200" y="1062190"/>
            <a:ext cx="8305800" cy="385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Esempio:</a:t>
            </a: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04" y="1752600"/>
            <a:ext cx="8553795" cy="471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5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Accesso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agli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elementi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una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matrice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(1/2)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33400" y="1082386"/>
            <a:ext cx="8129155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Ad ogni elemento di un array bidimensionale è associato </a:t>
            </a: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un indice di riga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che va da 0 al numero di righe meno 1 ed un </a:t>
            </a: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indice di colonna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che va da 0 al numero di colonne meno 1.</a:t>
            </a:r>
          </a:p>
          <a:p>
            <a:pPr eaLnBrk="1" hangingPunct="1"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Si può far riferimento a uno qualunque degli elementi di un array bidimensionale fornendo il nome dell’array seguito dall’indice di riga racchiuso tra parentesi quadre a sua volta seguito dall’indice di colonna racchiuso tra parentesi quadre.</a:t>
            </a:r>
          </a:p>
        </p:txBody>
      </p:sp>
    </p:spTree>
    <p:extLst>
      <p:ext uri="{BB962C8B-B14F-4D97-AF65-F5344CB8AC3E}">
        <p14:creationId xmlns:p14="http://schemas.microsoft.com/office/powerpoint/2010/main" val="1413245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Accesso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agli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elementi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una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matrice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(2/2)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693737"/>
            <a:ext cx="8129155" cy="334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Sintassi accesso agli elementi di una matrice.</a:t>
            </a:r>
          </a:p>
          <a:p>
            <a:pPr marL="0" indent="0" eaLnBrk="1" hangingPunct="1"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		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nome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matrice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&gt;[&lt;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indice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riga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&gt;] [&lt;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indice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colonna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&gt;]  </a:t>
            </a:r>
            <a:endParaRPr 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indice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riga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e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indice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colonna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sono generiche espressioni numerica intere.</a:t>
            </a:r>
          </a:p>
          <a:p>
            <a:pPr eaLnBrk="1" hangingPunct="1"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L’espressione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nome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matrice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&gt;[&lt;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indice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riga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&gt;] [&lt;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indice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colonna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&gt;]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è un </a:t>
            </a:r>
            <a:r>
              <a:rPr lang="it-IT" altLang="it-IT" sz="2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left</a:t>
            </a: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value</a:t>
            </a:r>
            <a:r>
              <a:rPr lang="it-IT" altLang="it-IT" sz="2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:può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essere utilizzata alla stessa stregua di una variabile avente come tipo il tipo degli elementi della matrice. In particolare, può comparire come operando sinistro in un’istruzione di assegnazione e come parte di un’espressione numerica se il tipo degli elementi è numerico.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572000"/>
            <a:ext cx="332251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0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Memorizzazione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una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matrice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(1/2)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33400" y="1082387"/>
            <a:ext cx="8129155" cy="898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Le matrici sono memorizzate per righe in celle contigue.</a:t>
            </a:r>
          </a:p>
          <a:p>
            <a:pPr marL="0" indent="0" eaLnBrk="1" hangingPunct="1"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Matrice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con N righe e M colonne:</a:t>
            </a:r>
          </a:p>
        </p:txBody>
      </p:sp>
      <p:grpSp>
        <p:nvGrpSpPr>
          <p:cNvPr id="21" name="Gruppo 20"/>
          <p:cNvGrpSpPr/>
          <p:nvPr/>
        </p:nvGrpSpPr>
        <p:grpSpPr>
          <a:xfrm>
            <a:off x="4976091" y="2286000"/>
            <a:ext cx="4068808" cy="533400"/>
            <a:chOff x="625764" y="2286000"/>
            <a:chExt cx="4068808" cy="533400"/>
          </a:xfrm>
        </p:grpSpPr>
        <p:sp>
          <p:nvSpPr>
            <p:cNvPr id="22" name="Rettangolo 21"/>
            <p:cNvSpPr/>
            <p:nvPr/>
          </p:nvSpPr>
          <p:spPr>
            <a:xfrm>
              <a:off x="3429493" y="2286000"/>
              <a:ext cx="1066307" cy="5334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3345873" y="2362323"/>
              <a:ext cx="13486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altLang="it-IT" sz="16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A[N.1][M-1]</a:t>
              </a:r>
              <a:endParaRPr lang="it-IT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24" name="Rettangolo 23"/>
            <p:cNvSpPr/>
            <p:nvPr/>
          </p:nvSpPr>
          <p:spPr>
            <a:xfrm>
              <a:off x="625764" y="2286000"/>
              <a:ext cx="1066307" cy="5334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1692071" y="2286000"/>
              <a:ext cx="1066307" cy="5334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677663" y="2362323"/>
              <a:ext cx="102944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it-IT" sz="16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A[N-1][0]</a:t>
              </a:r>
              <a:endParaRPr lang="it-IT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27" name="Rettangolo 26"/>
            <p:cNvSpPr/>
            <p:nvPr/>
          </p:nvSpPr>
          <p:spPr>
            <a:xfrm>
              <a:off x="1692071" y="2362323"/>
              <a:ext cx="114481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altLang="it-IT" sz="16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A[N-1][1]</a:t>
              </a:r>
              <a:endParaRPr lang="it-IT" sz="16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28" name="Connettore diritto 27"/>
            <p:cNvCxnSpPr>
              <a:stCxn id="25" idx="3"/>
              <a:endCxn id="22" idx="1"/>
            </p:cNvCxnSpPr>
            <p:nvPr/>
          </p:nvCxnSpPr>
          <p:spPr>
            <a:xfrm>
              <a:off x="2758378" y="2552700"/>
              <a:ext cx="671115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 Placeholder 2"/>
          <p:cNvSpPr txBox="1">
            <a:spLocks/>
          </p:cNvSpPr>
          <p:nvPr/>
        </p:nvSpPr>
        <p:spPr bwMode="auto">
          <a:xfrm>
            <a:off x="442648" y="3190874"/>
            <a:ext cx="8129155" cy="3362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Una variabile matrice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rappresenta una variabile puntatore all’array monodimensionale corrispondente alla prima riga della matrice. </a:t>
            </a:r>
          </a:p>
          <a:p>
            <a:pPr eaLnBrk="1" hangingPunct="1"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Per ogni indice di riga 0 ≤ i≤N-1, A[i] è un puntatore costante il cui valore è l’indirizzo di memoria del primo elemento della riga i: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le espressioni A[i] e &amp;A[i][0] sono equivalenti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La variabile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è un puntatore costante a puntatori costanti: il suo valore coincide con l’indirizzo di memoria di A[0]: le espressioni A , &amp;A[0], e &amp;&amp;A[0][0] sono equivalenti.  </a:t>
            </a:r>
          </a:p>
        </p:txBody>
      </p:sp>
      <p:grpSp>
        <p:nvGrpSpPr>
          <p:cNvPr id="19" name="Gruppo 18"/>
          <p:cNvGrpSpPr/>
          <p:nvPr/>
        </p:nvGrpSpPr>
        <p:grpSpPr>
          <a:xfrm>
            <a:off x="420399" y="2288309"/>
            <a:ext cx="4555692" cy="533400"/>
            <a:chOff x="420399" y="2288309"/>
            <a:chExt cx="4555692" cy="533400"/>
          </a:xfrm>
        </p:grpSpPr>
        <p:grpSp>
          <p:nvGrpSpPr>
            <p:cNvPr id="18" name="Gruppo 17"/>
            <p:cNvGrpSpPr/>
            <p:nvPr/>
          </p:nvGrpSpPr>
          <p:grpSpPr>
            <a:xfrm>
              <a:off x="420399" y="2288309"/>
              <a:ext cx="3870036" cy="533400"/>
              <a:chOff x="625764" y="2286000"/>
              <a:chExt cx="3870036" cy="533400"/>
            </a:xfrm>
          </p:grpSpPr>
          <p:sp>
            <p:nvSpPr>
              <p:cNvPr id="12" name="Rettangolo 11"/>
              <p:cNvSpPr/>
              <p:nvPr/>
            </p:nvSpPr>
            <p:spPr>
              <a:xfrm>
                <a:off x="3429493" y="2286000"/>
                <a:ext cx="1066307" cy="53340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Rettangolo 12"/>
              <p:cNvSpPr/>
              <p:nvPr/>
            </p:nvSpPr>
            <p:spPr>
              <a:xfrm>
                <a:off x="3419864" y="2362323"/>
                <a:ext cx="10759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altLang="it-IT" sz="1600" b="1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A[0][M-1]</a:t>
                </a:r>
                <a:endParaRPr lang="it-IT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" name="Rettangolo 13"/>
              <p:cNvSpPr/>
              <p:nvPr/>
            </p:nvSpPr>
            <p:spPr>
              <a:xfrm>
                <a:off x="625764" y="2286000"/>
                <a:ext cx="1066307" cy="53340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" name="Rettangolo 14"/>
              <p:cNvSpPr/>
              <p:nvPr/>
            </p:nvSpPr>
            <p:spPr>
              <a:xfrm>
                <a:off x="1692071" y="2286000"/>
                <a:ext cx="1066307" cy="53340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Rettangolo 15"/>
              <p:cNvSpPr/>
              <p:nvPr/>
            </p:nvSpPr>
            <p:spPr>
              <a:xfrm>
                <a:off x="733649" y="2362323"/>
                <a:ext cx="81304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altLang="it-IT" sz="1600" b="1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A[0][0]</a:t>
                </a:r>
                <a:endParaRPr lang="it-IT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" name="Rettangolo 16"/>
              <p:cNvSpPr/>
              <p:nvPr/>
            </p:nvSpPr>
            <p:spPr>
              <a:xfrm>
                <a:off x="1807432" y="2362323"/>
                <a:ext cx="81304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altLang="it-IT" sz="1600" b="1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A[0][1]</a:t>
                </a:r>
                <a:endParaRPr lang="it-IT" sz="1600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7" name="Connettore diritto 6"/>
              <p:cNvCxnSpPr>
                <a:stCxn id="15" idx="3"/>
                <a:endCxn id="12" idx="1"/>
              </p:cNvCxnSpPr>
              <p:nvPr/>
            </p:nvCxnSpPr>
            <p:spPr>
              <a:xfrm>
                <a:off x="2758378" y="2552700"/>
                <a:ext cx="671115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Connettore diritto 29"/>
            <p:cNvCxnSpPr/>
            <p:nvPr/>
          </p:nvCxnSpPr>
          <p:spPr>
            <a:xfrm>
              <a:off x="4304976" y="2535382"/>
              <a:ext cx="671115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4253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Memorizzazione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una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matrice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(2/2)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33400" y="1082387"/>
            <a:ext cx="8129155" cy="898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Le matrici sono memorizzate per righe in celle contigue.</a:t>
            </a:r>
          </a:p>
          <a:p>
            <a:pPr marL="0" indent="0" eaLnBrk="1" hangingPunct="1"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Matrice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con N righe e M colonne:</a:t>
            </a:r>
          </a:p>
        </p:txBody>
      </p:sp>
      <p:grpSp>
        <p:nvGrpSpPr>
          <p:cNvPr id="21" name="Gruppo 20"/>
          <p:cNvGrpSpPr/>
          <p:nvPr/>
        </p:nvGrpSpPr>
        <p:grpSpPr>
          <a:xfrm>
            <a:off x="4976091" y="2286000"/>
            <a:ext cx="4068808" cy="533400"/>
            <a:chOff x="625764" y="2286000"/>
            <a:chExt cx="4068808" cy="533400"/>
          </a:xfrm>
        </p:grpSpPr>
        <p:sp>
          <p:nvSpPr>
            <p:cNvPr id="22" name="Rettangolo 21"/>
            <p:cNvSpPr/>
            <p:nvPr/>
          </p:nvSpPr>
          <p:spPr>
            <a:xfrm>
              <a:off x="3429493" y="2286000"/>
              <a:ext cx="1066307" cy="5334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3345873" y="2362323"/>
              <a:ext cx="13486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altLang="it-IT" sz="16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A[N.1][M-1]</a:t>
              </a:r>
              <a:endParaRPr lang="it-IT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24" name="Rettangolo 23"/>
            <p:cNvSpPr/>
            <p:nvPr/>
          </p:nvSpPr>
          <p:spPr>
            <a:xfrm>
              <a:off x="625764" y="2286000"/>
              <a:ext cx="1066307" cy="5334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1692071" y="2286000"/>
              <a:ext cx="1066307" cy="5334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677663" y="2362323"/>
              <a:ext cx="102944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it-IT" sz="16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A[N-1][0]</a:t>
              </a:r>
              <a:endParaRPr lang="it-IT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27" name="Rettangolo 26"/>
            <p:cNvSpPr/>
            <p:nvPr/>
          </p:nvSpPr>
          <p:spPr>
            <a:xfrm>
              <a:off x="1692071" y="2362323"/>
              <a:ext cx="114481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altLang="it-IT" sz="16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A[N-1][1]</a:t>
              </a:r>
              <a:endParaRPr lang="it-IT" sz="16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28" name="Connettore diritto 27"/>
            <p:cNvCxnSpPr>
              <a:stCxn id="25" idx="3"/>
              <a:endCxn id="22" idx="1"/>
            </p:cNvCxnSpPr>
            <p:nvPr/>
          </p:nvCxnSpPr>
          <p:spPr>
            <a:xfrm>
              <a:off x="2758378" y="2552700"/>
              <a:ext cx="671115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 Placeholder 2"/>
          <p:cNvSpPr txBox="1">
            <a:spLocks/>
          </p:cNvSpPr>
          <p:nvPr/>
        </p:nvSpPr>
        <p:spPr bwMode="auto">
          <a:xfrm>
            <a:off x="442648" y="3190874"/>
            <a:ext cx="8129155" cy="77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Nell’aritmetica dei puntatori, l’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offset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dell’elemento A[i][j] rispetto all’indirizzo di memoria di A[0][0] è M*i + j. </a:t>
            </a:r>
          </a:p>
        </p:txBody>
      </p:sp>
      <p:sp>
        <p:nvSpPr>
          <p:cNvPr id="30" name="Text Placeholder 2"/>
          <p:cNvSpPr txBox="1">
            <a:spLocks/>
          </p:cNvSpPr>
          <p:nvPr/>
        </p:nvSpPr>
        <p:spPr bwMode="auto">
          <a:xfrm>
            <a:off x="346066" y="4188151"/>
            <a:ext cx="1256001" cy="52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&amp;A[i][j]</a:t>
            </a:r>
          </a:p>
        </p:txBody>
      </p:sp>
      <p:sp>
        <p:nvSpPr>
          <p:cNvPr id="36" name="Text Placeholder 2"/>
          <p:cNvSpPr txBox="1">
            <a:spLocks/>
          </p:cNvSpPr>
          <p:nvPr/>
        </p:nvSpPr>
        <p:spPr bwMode="auto">
          <a:xfrm>
            <a:off x="7307669" y="4188150"/>
            <a:ext cx="1538458" cy="52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*(</a:t>
            </a:r>
            <a:r>
              <a:rPr lang="it-IT" altLang="it-IT" sz="24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A+i</a:t>
            </a:r>
            <a:r>
              <a:rPr lang="it-IT" altLang="it-IT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) + j</a:t>
            </a:r>
          </a:p>
        </p:txBody>
      </p:sp>
      <p:grpSp>
        <p:nvGrpSpPr>
          <p:cNvPr id="3" name="Gruppo 2"/>
          <p:cNvGrpSpPr/>
          <p:nvPr/>
        </p:nvGrpSpPr>
        <p:grpSpPr>
          <a:xfrm>
            <a:off x="1741888" y="4188150"/>
            <a:ext cx="5462779" cy="523873"/>
            <a:chOff x="1741888" y="4188150"/>
            <a:chExt cx="5462779" cy="523873"/>
          </a:xfrm>
        </p:grpSpPr>
        <p:sp>
          <p:nvSpPr>
            <p:cNvPr id="2" name="Freccia bidirezionale orizzontale 1"/>
            <p:cNvSpPr/>
            <p:nvPr/>
          </p:nvSpPr>
          <p:spPr>
            <a:xfrm>
              <a:off x="1741888" y="4292780"/>
              <a:ext cx="533400" cy="2548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Text Placeholder 2"/>
            <p:cNvSpPr txBox="1">
              <a:spLocks/>
            </p:cNvSpPr>
            <p:nvPr/>
          </p:nvSpPr>
          <p:spPr bwMode="auto">
            <a:xfrm>
              <a:off x="2415109" y="4188150"/>
              <a:ext cx="2631149" cy="523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171450" indent="-171450"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5143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8572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2001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15430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000250" indent="-17145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457450" indent="-17145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2914650" indent="-17145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371850" indent="-17145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indent="0" eaLnBrk="1" hangingPunct="1">
                <a:buNone/>
                <a:defRPr/>
              </a:pPr>
              <a:r>
                <a:rPr lang="it-IT" altLang="it-IT" sz="24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&amp;A[0][0] + M*i +j</a:t>
              </a:r>
            </a:p>
          </p:txBody>
        </p:sp>
        <p:sp>
          <p:nvSpPr>
            <p:cNvPr id="32" name="Freccia bidirezionale orizzontale 31"/>
            <p:cNvSpPr/>
            <p:nvPr/>
          </p:nvSpPr>
          <p:spPr>
            <a:xfrm>
              <a:off x="5046259" y="4292780"/>
              <a:ext cx="533400" cy="2548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Text Placeholder 2"/>
            <p:cNvSpPr txBox="1">
              <a:spLocks/>
            </p:cNvSpPr>
            <p:nvPr/>
          </p:nvSpPr>
          <p:spPr bwMode="auto">
            <a:xfrm>
              <a:off x="5565956" y="4188150"/>
              <a:ext cx="1048847" cy="523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171450" indent="-171450"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5143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8572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2001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15430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000250" indent="-17145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457450" indent="-17145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2914650" indent="-17145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371850" indent="-17145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indent="0" eaLnBrk="1" hangingPunct="1">
                <a:buNone/>
                <a:defRPr/>
              </a:pPr>
              <a:r>
                <a:rPr lang="it-IT" altLang="it-IT" sz="24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 A[i]+j</a:t>
              </a:r>
            </a:p>
          </p:txBody>
        </p:sp>
        <p:sp>
          <p:nvSpPr>
            <p:cNvPr id="37" name="Freccia bidirezionale orizzontale 36"/>
            <p:cNvSpPr/>
            <p:nvPr/>
          </p:nvSpPr>
          <p:spPr>
            <a:xfrm>
              <a:off x="6671267" y="4286897"/>
              <a:ext cx="533400" cy="2548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8" name="Text Placeholder 2"/>
          <p:cNvSpPr txBox="1">
            <a:spLocks/>
          </p:cNvSpPr>
          <p:nvPr/>
        </p:nvSpPr>
        <p:spPr bwMode="auto">
          <a:xfrm>
            <a:off x="105099" y="4937775"/>
            <a:ext cx="1059801" cy="52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A[i][j]</a:t>
            </a:r>
          </a:p>
        </p:txBody>
      </p:sp>
      <p:sp>
        <p:nvSpPr>
          <p:cNvPr id="40" name="Freccia bidirezionale orizzontale 39"/>
          <p:cNvSpPr/>
          <p:nvPr/>
        </p:nvSpPr>
        <p:spPr>
          <a:xfrm>
            <a:off x="1072260" y="5042403"/>
            <a:ext cx="533400" cy="2548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Text Placeholder 2"/>
          <p:cNvSpPr txBox="1">
            <a:spLocks/>
          </p:cNvSpPr>
          <p:nvPr/>
        </p:nvSpPr>
        <p:spPr bwMode="auto">
          <a:xfrm>
            <a:off x="1549256" y="4937773"/>
            <a:ext cx="3022744" cy="52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*(&amp;A[0][0] + M*i +j)</a:t>
            </a:r>
          </a:p>
        </p:txBody>
      </p:sp>
      <p:sp>
        <p:nvSpPr>
          <p:cNvPr id="42" name="Freccia bidirezionale orizzontale 41"/>
          <p:cNvSpPr/>
          <p:nvPr/>
        </p:nvSpPr>
        <p:spPr>
          <a:xfrm>
            <a:off x="4442691" y="5033167"/>
            <a:ext cx="533400" cy="2548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Text Placeholder 2"/>
          <p:cNvSpPr txBox="1">
            <a:spLocks/>
          </p:cNvSpPr>
          <p:nvPr/>
        </p:nvSpPr>
        <p:spPr bwMode="auto">
          <a:xfrm>
            <a:off x="4896328" y="4937773"/>
            <a:ext cx="1428272" cy="52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*(A[i]+j)</a:t>
            </a:r>
          </a:p>
        </p:txBody>
      </p:sp>
      <p:sp>
        <p:nvSpPr>
          <p:cNvPr id="45" name="Freccia bidirezionale orizzontale 44"/>
          <p:cNvSpPr/>
          <p:nvPr/>
        </p:nvSpPr>
        <p:spPr>
          <a:xfrm>
            <a:off x="6308851" y="5021621"/>
            <a:ext cx="533400" cy="2548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Text Placeholder 2"/>
          <p:cNvSpPr txBox="1">
            <a:spLocks/>
          </p:cNvSpPr>
          <p:nvPr/>
        </p:nvSpPr>
        <p:spPr bwMode="auto">
          <a:xfrm>
            <a:off x="6842251" y="4937773"/>
            <a:ext cx="2003876" cy="52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*(*(</a:t>
            </a:r>
            <a:r>
              <a:rPr lang="it-IT" altLang="it-IT" sz="24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A+i</a:t>
            </a:r>
            <a:r>
              <a:rPr lang="it-IT" altLang="it-IT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) + j)</a:t>
            </a:r>
          </a:p>
        </p:txBody>
      </p:sp>
      <p:grpSp>
        <p:nvGrpSpPr>
          <p:cNvPr id="4" name="Gruppo 3"/>
          <p:cNvGrpSpPr/>
          <p:nvPr/>
        </p:nvGrpSpPr>
        <p:grpSpPr>
          <a:xfrm>
            <a:off x="420399" y="2288309"/>
            <a:ext cx="4555692" cy="533400"/>
            <a:chOff x="420399" y="2288309"/>
            <a:chExt cx="4555692" cy="533400"/>
          </a:xfrm>
        </p:grpSpPr>
        <p:sp>
          <p:nvSpPr>
            <p:cNvPr id="12" name="Rettangolo 11"/>
            <p:cNvSpPr/>
            <p:nvPr/>
          </p:nvSpPr>
          <p:spPr>
            <a:xfrm>
              <a:off x="3224128" y="2288309"/>
              <a:ext cx="1066307" cy="5334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/>
            <p:cNvSpPr/>
            <p:nvPr/>
          </p:nvSpPr>
          <p:spPr>
            <a:xfrm>
              <a:off x="3214499" y="2364632"/>
              <a:ext cx="10759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it-IT" sz="16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A[0][M-1]</a:t>
              </a:r>
              <a:endParaRPr lang="it-IT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Rettangolo 13"/>
            <p:cNvSpPr/>
            <p:nvPr/>
          </p:nvSpPr>
          <p:spPr>
            <a:xfrm>
              <a:off x="420399" y="2288309"/>
              <a:ext cx="1066307" cy="5334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1486706" y="2288309"/>
              <a:ext cx="1066307" cy="5334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528284" y="2364632"/>
              <a:ext cx="81304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it-IT" sz="16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A[0][0]</a:t>
              </a:r>
              <a:endParaRPr lang="it-IT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1602067" y="2364632"/>
              <a:ext cx="81304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it-IT" sz="16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A[0][1]</a:t>
              </a:r>
              <a:endParaRPr lang="it-IT" sz="16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Connettore diritto 6"/>
            <p:cNvCxnSpPr>
              <a:stCxn id="15" idx="3"/>
              <a:endCxn id="12" idx="1"/>
            </p:cNvCxnSpPr>
            <p:nvPr/>
          </p:nvCxnSpPr>
          <p:spPr>
            <a:xfrm>
              <a:off x="2553013" y="2555009"/>
              <a:ext cx="671115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/>
            <p:cNvCxnSpPr/>
            <p:nvPr/>
          </p:nvCxnSpPr>
          <p:spPr>
            <a:xfrm>
              <a:off x="4304976" y="2552700"/>
              <a:ext cx="671115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102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 txBox="1">
            <a:spLocks/>
          </p:cNvSpPr>
          <p:nvPr/>
        </p:nvSpPr>
        <p:spPr bwMode="auto">
          <a:xfrm>
            <a:off x="628650" y="365125"/>
            <a:ext cx="81343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Sommario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-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Lezione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15: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Matrici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e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stringhe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4099" name="Text Placeholder 2"/>
          <p:cNvSpPr txBox="1">
            <a:spLocks/>
          </p:cNvSpPr>
          <p:nvPr/>
        </p:nvSpPr>
        <p:spPr bwMode="auto">
          <a:xfrm>
            <a:off x="762000" y="1828800"/>
            <a:ext cx="78867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Array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bidimensionali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matrici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</a:p>
          <a:p>
            <a:pPr eaLnBrk="1" hangingPunct="1">
              <a:defRPr/>
            </a:pP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Dichiarazione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e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inizializzazione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di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matrici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Accesso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agli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elementi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di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una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matrice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Matrici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e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funzioni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Matrici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verso array di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puntatori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Stringhe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Funzioni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di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libreria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per la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manipolazione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di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caratteri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Funzioni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di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libreria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per la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manipolazione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di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stringhe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marL="0" indent="0" eaLnBrk="1" hangingPunct="1">
              <a:buNone/>
              <a:defRPr/>
            </a:pPr>
            <a:endParaRPr lang="en-US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4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it-IT" sz="24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Array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bidimensionali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e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funzioni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(1/5)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98055" y="867007"/>
            <a:ext cx="8129155" cy="545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Le funzioni possono avere come parametri formali variabili di qualsiasi tipo e, dunque, anche variabili matrici (array bidimensionali).  </a:t>
            </a:r>
          </a:p>
          <a:p>
            <a:pPr eaLnBrk="1" hangingPunct="1"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In una funzione, la dichiarazione di un parametro formale di tipo matrice corrisponde alla dichiarazione di una variabile matrice  dove è necessario specificare il numero di colonne ma non il numero di righe.</a:t>
            </a: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Sintassi parametro formale array monodimensionale:</a:t>
            </a:r>
          </a:p>
          <a:p>
            <a:pPr marL="0" indent="0" eaLnBrk="1" hangingPunct="1"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	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nome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parametro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[ ][&lt;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N_Colonne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&gt;]</a:t>
            </a:r>
            <a:endParaRPr lang="it-IT" altLang="it-IT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lvl="1" indent="0" eaLnBrk="1" hangingPunct="1">
              <a:buNone/>
              <a:defRPr/>
            </a:pPr>
            <a:endParaRPr lang="it-IT" altLang="it-IT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N_Colonne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: deve essere un’espressione numerica costante.  Va dichiarato necessariamente il numero di colonne dal momento che ciò che viene passato è un puntatore ad un array di righe ed il compilatore deve conoscere la lunghezza di ogni riga (e, cioè, il numero di colonne) per consentire l’accesso agli elementi della matrice.</a:t>
            </a:r>
          </a:p>
          <a:p>
            <a:pPr marL="0" indent="0" eaLnBrk="1" hangingPunct="1">
              <a:buNone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563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Array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bidimensionali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e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funzioni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(2/5)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98055" y="867007"/>
            <a:ext cx="8129155" cy="545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Sintassi parametro formale array monodimensionale:</a:t>
            </a:r>
          </a:p>
          <a:p>
            <a:pPr marL="0" indent="0" eaLnBrk="1" hangingPunct="1"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	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nome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parametro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[ ][&lt;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N_Colonne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&gt;]</a:t>
            </a:r>
            <a:endParaRPr lang="it-IT" altLang="it-IT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lvl="1" indent="0" eaLnBrk="1" hangingPunct="1">
              <a:buNone/>
              <a:defRPr/>
            </a:pPr>
            <a:endParaRPr lang="it-IT" altLang="it-IT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Il numero di righe è irrilevante ai fini dell’aritmetica dei puntatori su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nome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parametro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L’argomento (parametro attuale) in una chiamata di funzione deve essere il </a:t>
            </a: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nome di una variabile matrice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i cui elementi hanno lo stesso tipo degli elementi del parametro formale.</a:t>
            </a:r>
          </a:p>
          <a:p>
            <a:pPr eaLnBrk="1" hangingPunct="1"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81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Array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bidimensionali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e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funzioni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(3/5)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31222" y="838200"/>
            <a:ext cx="812915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Una variabile matrice </a:t>
            </a: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è una </a:t>
            </a: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variabile puntatore a puntatore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: il suo valore è l’indirizzo di memoria dell’array monodimensionale corrispondente alla prima riga di A. Il valore di A è &amp;A[0].  </a:t>
            </a:r>
          </a:p>
          <a:p>
            <a:pPr eaLnBrk="1" hangingPunct="1"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Quando in una chiamata di funzione viene passato come argomento una variabile matrice </a:t>
            </a: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, viene copiato nel corrispondente parametro formale l’indirizzo di memoria di A[0].  </a:t>
            </a:r>
          </a:p>
          <a:p>
            <a:pPr eaLnBrk="1" hangingPunct="1"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Di conseguenza, quando la funzione chiamata modifica nel suo corpo gli elementi del parametro formale, essa modifica gli effettivi elementi della matrice passato come argomento nelle loro originarie locazioni di memoria.</a:t>
            </a:r>
          </a:p>
          <a:p>
            <a:pPr eaLnBrk="1" hangingPunct="1"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Dunque, le matrici come gli array monodimensionali </a:t>
            </a: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vengono passati per riferimento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0" indent="0" eaLnBrk="1" hangingPunct="1">
              <a:buNone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45963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Array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bidimensionali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e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funzioni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(4/5)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98055" y="867007"/>
            <a:ext cx="8129155" cy="545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Sintassi parametro formale array monodimensionale:</a:t>
            </a:r>
          </a:p>
          <a:p>
            <a:pPr marL="0" indent="0" eaLnBrk="1" hangingPunct="1"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	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nome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parametro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[ ][&lt;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N_Colonne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&gt;]</a:t>
            </a:r>
            <a:endParaRPr lang="it-IT" altLang="it-IT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lvl="1" indent="0" eaLnBrk="1" hangingPunct="1">
              <a:buNone/>
              <a:defRPr/>
            </a:pPr>
            <a:endParaRPr lang="it-IT" altLang="it-IT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Sintassi alternativa come puntatore alla prima riga: </a:t>
            </a:r>
          </a:p>
          <a:p>
            <a:pPr marL="0" indent="0" eaLnBrk="1" hangingPunct="1">
              <a:buNone/>
              <a:defRPr/>
            </a:pPr>
            <a:r>
              <a:rPr 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(*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nome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parametro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&gt;) [&lt;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N_Colonne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&gt;]</a:t>
            </a:r>
          </a:p>
          <a:p>
            <a:pPr marL="0" indent="0" eaLnBrk="1" hangingPunct="1">
              <a:buNone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BUONA NORMA: specificare nel prototipo della funzione un parametro intero che rappresenta il numero di righe della matrice. </a:t>
            </a:r>
          </a:p>
          <a:p>
            <a:pPr marL="0" indent="0" eaLnBrk="1" hangingPunct="1">
              <a:buNone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082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Array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bidimensionali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e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funzioni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(5/5)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98055" y="867007"/>
            <a:ext cx="8129155" cy="545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lvl="1" indent="0" eaLnBrk="1" hangingPunct="1">
              <a:buNone/>
              <a:defRPr/>
            </a:pPr>
            <a:endParaRPr lang="it-IT" altLang="it-IT" sz="19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Sintassi alternativa come puntatore di puntatore: </a:t>
            </a:r>
          </a:p>
          <a:p>
            <a:pPr marL="0" indent="0" eaLnBrk="1" hangingPunct="1">
              <a:buNone/>
              <a:defRPr/>
            </a:pPr>
            <a:r>
              <a:rPr 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**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nome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parametro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</a:t>
            </a:r>
            <a:endParaRPr lang="it-IT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In questo caso, nella chiamata di funzione, deve essere passato il nome di un array monodimensionale di puntatori di lunghezza pari al numero di righe della data matrice </a:t>
            </a: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e il cui elemento i-esimo ha come valore l’indirizzo della riga i-esima di </a:t>
            </a: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e, cioè, A[i].</a:t>
            </a:r>
          </a:p>
          <a:p>
            <a:pPr marL="0" indent="0" eaLnBrk="1" hangingPunct="1">
              <a:buNone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BUONA NORMA: adottando la notazione di puntatore a puntatore, specificare nel prototipo della funzione un parametro intero che rappresenta il numero di righe della matrice ed un altro parametro intero rappresentante il numero di colonne.  </a:t>
            </a:r>
          </a:p>
          <a:p>
            <a:pPr eaLnBrk="1" hangingPunct="1"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17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Esempio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: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inizializzazione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matrice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(1/3)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550"/>
            <a:ext cx="7060258" cy="565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30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Esempio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: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inizializzazione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matrice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(2/3)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85693"/>
            <a:ext cx="7224386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11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Esempio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: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inizializzazione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matrice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(3/3)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63914"/>
            <a:ext cx="6203218" cy="5677392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1600200" y="5638800"/>
            <a:ext cx="2895600" cy="457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0864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Matrice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verso array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puntatori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(1/3)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533400" y="838200"/>
            <a:ext cx="812915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None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Un array di puntatori è un array monodimensionale i cui elementi sono puntatori a dati di un certo tipo. </a:t>
            </a: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Sintassi dichiarazione array di puntatori:</a:t>
            </a:r>
          </a:p>
          <a:p>
            <a:pPr marL="0" indent="0" eaLnBrk="1" hangingPunct="1"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*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nome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array&gt; [&lt;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lunghezza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array&gt;]</a:t>
            </a:r>
            <a:endParaRPr lang="it-IT" altLang="it-IT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La definizione alloca un array di N puntatori ad elementi aventi tipo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 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dove N è il valore di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lunghezza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array&gt;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0" indent="0" eaLnBrk="1" hangingPunct="1">
              <a:buNone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Ogni puntatore deve essere esplicitamente istanziato in modo statico oppure tramite funzioni di libreria per l’allocazione dinamica della memoria (lo vedremo in seguito). </a:t>
            </a:r>
          </a:p>
          <a:p>
            <a:pPr marL="0" indent="0" eaLnBrk="1" hangingPunct="1">
              <a:buNone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buNone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343308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Matrice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verso array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puntatori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(2/3)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533400" y="838200"/>
            <a:ext cx="812915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None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Una matrice </a:t>
            </a: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N × M può essere vista come </a:t>
            </a:r>
            <a:r>
              <a:rPr lang="it-IT" altLang="it-IT" sz="2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un’array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di puntatori costanti di lunghezza pari al numero di righe. L’i-esimo elemento dell’array memorizza l’indirizzo della riga i-esima e, cioè, il valore di A[i].</a:t>
            </a:r>
          </a:p>
          <a:p>
            <a:pPr eaLnBrk="1" hangingPunct="1"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I vettori di puntatori sono più generali delle matrici dal momento che elementi distinti dell’array possono puntare ad array monodimensionali (righe) aventi lunghezza diverse (</a:t>
            </a: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array di array di lunghezze diversa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).  </a:t>
            </a:r>
          </a:p>
          <a:p>
            <a:pPr eaLnBrk="1" hangingPunct="1"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Dunque, l’importante vantaggio offerto da un array di puntatori consiste nel fatto che esso consente di avere righe di lunghezza variabile.</a:t>
            </a:r>
          </a:p>
          <a:p>
            <a:pPr eaLnBrk="1" hangingPunct="1"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L’uso più frequente dei vettori di puntatori consiste nel memorizzare stringhe (sequenze di caratteri) di diversa lunghezza.</a:t>
            </a: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buNone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79345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Array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monodimensionali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(1/2)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4800" y="838200"/>
            <a:ext cx="8610600" cy="610682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linguaggio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C, un 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array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detto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anche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vettore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è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sequenza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ordinata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stesso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raggruppati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sotto un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unico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nome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singoli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un array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monodimensionale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chiamati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elementi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dell’array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possono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essere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acceduti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tramite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operatore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indicizzazione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[]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consecutivi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un array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hanno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locazioni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memoria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contigue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numero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un array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monodimensionale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chiamato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lunghezza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dell’array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Gli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array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generale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lunghezza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variabile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dal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momento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la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lunghezza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un array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può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essere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specificata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tramite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espressioni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numeriche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intere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cui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valore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 tempo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esecuzione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846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Matrice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verso array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puntatori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(3/3)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it-IT" sz="23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Esempio</a:t>
            </a:r>
            <a:r>
              <a:rPr lang="en-US" altLang="it-IT" sz="23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it-IT" altLang="it-IT" sz="2300" b="1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533400" y="3309990"/>
            <a:ext cx="812915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Ad esempio, </a:t>
            </a: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A[3][4] e B[3][4] 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sono entrambi riferimenti ad un </a:t>
            </a:r>
            <a:r>
              <a:rPr lang="it-IT" altLang="it-IT" sz="2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sintatticamente corretti.</a:t>
            </a:r>
          </a:p>
          <a:p>
            <a:pPr eaLnBrk="1" hangingPunct="1"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Tuttavia, </a:t>
            </a: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è un vettore bidimensionale: per esso sono state riservate 200 locazioni di memoria contigue di ampiezza pari a quella di un </a:t>
            </a:r>
            <a:r>
              <a:rPr lang="it-IT" altLang="it-IT" sz="2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Per </a:t>
            </a: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, invece, la definizione alloca soltanto 10 locazioni di memoria contigue di ampiezza pari a quella per memorizzare un indirizzo di memoria. Ognuno dei 10 puntatori nell’array deve essere inizializzato esplicitamente in modo statico o </a:t>
            </a: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dinamico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marL="0" indent="0" eaLnBrk="1" hangingPunct="1">
              <a:buNone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1" y="1651000"/>
            <a:ext cx="5934689" cy="156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56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Esempio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utilizzo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matrici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09600" y="933261"/>
            <a:ext cx="797560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it-IT" sz="23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Calcolo</a:t>
            </a: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del </a:t>
            </a:r>
            <a:r>
              <a:rPr lang="en-US" altLang="it-IT" sz="23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massimo</a:t>
            </a: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it-IT" sz="23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degli</a:t>
            </a: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it-IT" sz="23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elementi</a:t>
            </a: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di </a:t>
            </a:r>
            <a:r>
              <a:rPr lang="en-US" altLang="it-IT" sz="23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una</a:t>
            </a: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it-IT" sz="23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matrice</a:t>
            </a: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di </a:t>
            </a:r>
            <a:r>
              <a:rPr lang="en-US" altLang="it-IT" sz="23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interi</a:t>
            </a: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it-IT" altLang="it-IT" sz="23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21" y="1356446"/>
            <a:ext cx="7132958" cy="536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9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 txBox="1">
            <a:spLocks/>
          </p:cNvSpPr>
          <p:nvPr/>
        </p:nvSpPr>
        <p:spPr bwMode="auto">
          <a:xfrm>
            <a:off x="457200" y="357188"/>
            <a:ext cx="8229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>
                <a:solidFill>
                  <a:srgbClr val="3380E6"/>
                </a:solidFill>
                <a:latin typeface="Arial" panose="020B0604020202020204" pitchFamily="34" charset="0"/>
              </a:rPr>
              <a:t>Tipi carattere</a:t>
            </a:r>
          </a:p>
        </p:txBody>
      </p:sp>
      <p:sp>
        <p:nvSpPr>
          <p:cNvPr id="5427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1219200"/>
            <a:ext cx="7886700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Ricordiamo che i tipi carattere in C sono tipi interi a 1 byte utilizzati per rappresentare i caratteri alfanumerici e alcuni caratteri speciali (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sequenze di </a:t>
            </a:r>
            <a:r>
              <a:rPr lang="it-IT" altLang="it-IT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escape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 in accordo allo standard di codifica dei caratteri ASCII (American Standard Code for Information </a:t>
            </a:r>
            <a:r>
              <a:rPr lang="it-IT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Interchange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 tramiti interi a 8 bits. Vi sono due tipi per caratteri in C, uno con segno e l’altro senza segno:</a:t>
            </a:r>
          </a:p>
          <a:p>
            <a:pPr eaLnBrk="1" hangingPunct="1">
              <a:defRPr/>
            </a:pPr>
            <a:r>
              <a:rPr lang="it-IT" altLang="it-IT" sz="2400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defRPr/>
            </a:pPr>
            <a:r>
              <a:rPr lang="it-IT" altLang="it-IT" sz="2400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unsigned</a:t>
            </a:r>
            <a:r>
              <a:rPr lang="it-IT" altLang="it-IT" sz="2400" dirty="0">
                <a:solidFill>
                  <a:srgbClr val="3380E6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endParaRPr lang="it-IT" altLang="it-IT" sz="2400" dirty="0">
              <a:solidFill>
                <a:srgbClr val="3380E6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Costante carattere</a:t>
            </a:r>
            <a:r>
              <a:rPr lang="it-IT" altLang="it-IT" sz="2400" b="1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it-IT" altLang="it-IT" sz="2400">
                <a:solidFill>
                  <a:srgbClr val="000000"/>
                </a:solidFill>
                <a:latin typeface="Times New Roman" panose="02020603050405020304" pitchFamily="18" charset="0"/>
              </a:rPr>
              <a:t>simbolo 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di carattere racchiuso tra apici singoli come ‘a’ .  Il valore di una costante carattere è il valore numerico di quel carattere all’interno del set di caratteri della macchina (usualmente il codice ASCII del carattere).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400" b="1" dirty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37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 txBox="1">
            <a:spLocks/>
          </p:cNvSpPr>
          <p:nvPr/>
        </p:nvSpPr>
        <p:spPr bwMode="auto">
          <a:xfrm>
            <a:off x="457200" y="357188"/>
            <a:ext cx="8229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Stringhe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1219200"/>
            <a:ext cx="78867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Ricordiamo che nel linguaggio C, una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costante stringa 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o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stringa letterale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è una arbitraria sequenza di caratteri racchiusa tra doppi apici, ad esempio </a:t>
            </a:r>
            <a:r>
              <a:rPr lang="it-IT" altLang="it-IT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‘‘Esame di Programmazione’’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Per stringa si intende un array (monodimensionale) di caratteri (elementi di tipo </a:t>
            </a:r>
            <a:r>
              <a:rPr lang="it-IT" altLang="it-IT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 il cui ultimo carattere coincide con il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carattere nullo di terminazione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(‘\0’). La lunghezza di una stringa coincide con la lunghezza dell’array meno 1 (il carattere di terminazione non viene considerato).    </a:t>
            </a:r>
          </a:p>
          <a:p>
            <a:pPr eaLnBrk="1" hangingPunct="1"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Il linguaggio C fornisce alcuni costrutti per il trattamento specifico di stringhe insieme a funzioni di libreria per la manipolazione di stringhe.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400" b="1" dirty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96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 txBox="1">
            <a:spLocks/>
          </p:cNvSpPr>
          <p:nvPr/>
        </p:nvSpPr>
        <p:spPr bwMode="auto">
          <a:xfrm>
            <a:off x="152400" y="357188"/>
            <a:ext cx="85344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Dichiarazione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e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inizializzazione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stringhe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(1/2)</a:t>
            </a:r>
          </a:p>
        </p:txBody>
      </p:sp>
      <p:sp>
        <p:nvSpPr>
          <p:cNvPr id="5427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1219200"/>
            <a:ext cx="78867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Una stringa può essere dichiarata come un normale array monodimensionale di elementi di tipo </a:t>
            </a:r>
            <a:r>
              <a:rPr lang="it-IT" altLang="it-IT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assicurando nella fase di inizializzazione che l’ultimo carattere sia ‘\0’. Il linguaggio fornisce costrutti alternativi per la dichiarazione e l’inizializzazione di variabili stringhe.</a:t>
            </a:r>
          </a:p>
          <a:p>
            <a:pPr marL="0" indent="0" eaLnBrk="1" hangingPunct="1">
              <a:buNone/>
              <a:defRPr/>
            </a:pP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Sintassi alternativa con lista di inizializzazione:</a:t>
            </a:r>
          </a:p>
          <a:p>
            <a:pPr marL="0" indent="0" eaLnBrk="1" hangingPunct="1">
              <a:buNone/>
              <a:defRPr/>
            </a:pP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char &lt;</a:t>
            </a:r>
            <a:r>
              <a:rPr lang="en-US" sz="24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nome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stringa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[ ] = {&lt;c_1&gt;,…,&lt;</a:t>
            </a:r>
            <a:r>
              <a:rPr lang="en-US" sz="24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c_N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&gt;,’\0’};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&lt;c_1&gt;,…,&lt;</a:t>
            </a:r>
            <a:r>
              <a:rPr lang="en-US" sz="24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c_N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sono costanti carattere.</a:t>
            </a:r>
          </a:p>
          <a:p>
            <a:pPr eaLnBrk="1" hangingPunct="1"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Definisce un array di caratteri di lunghezza N+1 che termina con il carattere di terminazione nulla.</a:t>
            </a:r>
          </a:p>
          <a:p>
            <a:pPr marL="0" indent="0" eaLnBrk="1" hangingPunct="1">
              <a:buNone/>
              <a:defRPr/>
            </a:pP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Esempio:</a:t>
            </a:r>
            <a:endParaRPr lang="it-IT" altLang="it-IT" sz="2400" b="1" dirty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515" y="5530851"/>
            <a:ext cx="4588926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84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 txBox="1">
            <a:spLocks/>
          </p:cNvSpPr>
          <p:nvPr/>
        </p:nvSpPr>
        <p:spPr bwMode="auto">
          <a:xfrm>
            <a:off x="152400" y="357188"/>
            <a:ext cx="85344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Dichiarazione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e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inizializzazione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stringhe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(2/2)</a:t>
            </a:r>
          </a:p>
        </p:txBody>
      </p:sp>
      <p:sp>
        <p:nvSpPr>
          <p:cNvPr id="5427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1219200"/>
            <a:ext cx="78867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Sintassi alternativa con inizializzazione basata su costante stringa:</a:t>
            </a:r>
          </a:p>
          <a:p>
            <a:pPr marL="0" indent="0" eaLnBrk="1" hangingPunct="1">
              <a:buNone/>
              <a:defRPr/>
            </a:pP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char &lt;</a:t>
            </a:r>
            <a:r>
              <a:rPr lang="en-US" sz="24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nome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stringa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[ ] = &lt;</a:t>
            </a:r>
            <a:r>
              <a:rPr lang="en-US" sz="24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costante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stringa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&gt;;</a:t>
            </a:r>
          </a:p>
          <a:p>
            <a:pPr marL="0" indent="0" eaLnBrk="1" hangingPunct="1"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oppure come un puntatore a carattere:</a:t>
            </a:r>
          </a:p>
          <a:p>
            <a:pPr marL="0" indent="0" eaLnBrk="1" hangingPunct="1">
              <a:buNone/>
              <a:defRPr/>
            </a:pP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char * &lt;</a:t>
            </a:r>
            <a:r>
              <a:rPr lang="en-US" sz="24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nome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stringa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= &lt;</a:t>
            </a:r>
            <a:r>
              <a:rPr lang="en-US" sz="24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costante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stringa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&gt;;</a:t>
            </a:r>
          </a:p>
          <a:p>
            <a:pPr marL="0" indent="0" eaLnBrk="1" hangingPunct="1"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Definisce un array di caratteri di lunghezza N+1 che termina con il carattere di terminazione nullo ‘\0’ dove N è la lunghezza della costante stringa.</a:t>
            </a:r>
          </a:p>
          <a:p>
            <a:pPr marL="0" indent="0" eaLnBrk="1" hangingPunct="1">
              <a:buNone/>
              <a:defRPr/>
            </a:pP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Esempio:</a:t>
            </a:r>
            <a:endParaRPr lang="it-IT" altLang="it-IT" sz="2400" b="1" dirty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845050"/>
            <a:ext cx="4158844" cy="107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10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 txBox="1">
            <a:spLocks/>
          </p:cNvSpPr>
          <p:nvPr/>
        </p:nvSpPr>
        <p:spPr bwMode="auto">
          <a:xfrm>
            <a:off x="152400" y="357188"/>
            <a:ext cx="85344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Stampa di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una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stringa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caratteri</a:t>
            </a:r>
            <a:endParaRPr lang="en-US" altLang="it-IT" sz="30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1219200"/>
            <a:ext cx="78867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Un array di caratteri che rappresenta una stringa può essere inviato in uscita con </a:t>
            </a:r>
            <a:r>
              <a:rPr lang="it-IT" altLang="it-IT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printf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usando lo </a:t>
            </a:r>
            <a:r>
              <a:rPr lang="it-IT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specificatore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di conversione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%s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marL="0" indent="0" eaLnBrk="1" hangingPunct="1">
              <a:buNone/>
              <a:defRPr/>
            </a:pP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Esempio:</a:t>
            </a:r>
            <a:endParaRPr lang="it-IT" altLang="it-IT" sz="2400" b="1" dirty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2514600"/>
            <a:ext cx="3667125" cy="167640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635000" y="4204855"/>
            <a:ext cx="7886700" cy="112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La funzione </a:t>
            </a:r>
            <a:r>
              <a:rPr lang="it-IT" altLang="it-IT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printf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non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controlla quanto è grande l’array di caratteri. I caratteri della stringa sono stampati </a:t>
            </a:r>
            <a:r>
              <a:rPr lang="it-IT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finchè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non si incontra un carattere nullo di terminazione. </a:t>
            </a:r>
            <a:endParaRPr lang="it-IT" altLang="it-IT" sz="2400" b="1" dirty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59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 txBox="1">
            <a:spLocks/>
          </p:cNvSpPr>
          <p:nvPr/>
        </p:nvSpPr>
        <p:spPr bwMode="auto">
          <a:xfrm>
            <a:off x="82550" y="304800"/>
            <a:ext cx="8991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Inizializzazione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stringhe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tramite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scanf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(1/2)</a:t>
            </a:r>
          </a:p>
        </p:txBody>
      </p:sp>
      <p:sp>
        <p:nvSpPr>
          <p:cNvPr id="5427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1727200"/>
            <a:ext cx="78867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È possibile utilizzare lo </a:t>
            </a:r>
            <a:r>
              <a:rPr lang="it-IT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specificatore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di conversione %s per inizializzare tramite la funzione </a:t>
            </a:r>
            <a:r>
              <a:rPr lang="it-IT" altLang="it-IT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scanf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un array di caratteri ad una stringa di caratteri inseriti dall’utente. </a:t>
            </a:r>
          </a:p>
          <a:p>
            <a:pPr eaLnBrk="1" hangingPunct="1"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Quando </a:t>
            </a:r>
            <a:r>
              <a:rPr lang="it-IT" altLang="it-IT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scanf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incontra lo </a:t>
            </a:r>
            <a:r>
              <a:rPr lang="it-IT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specificatore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%s, legge i caratteri e li memorizza nell’array di input </a:t>
            </a:r>
            <a:r>
              <a:rPr lang="it-IT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finchè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non incontra uno spazio, una tabulazione, un </a:t>
            </a:r>
            <a:r>
              <a:rPr lang="it-IT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newline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o un indicatore di fine file. A questo punto, la funzione inizializza l’elemento corrente dell’array di input con ‘\0’.</a:t>
            </a:r>
          </a:p>
          <a:p>
            <a:pPr marL="0" indent="0" eaLnBrk="1" hangingPunct="1">
              <a:buNone/>
              <a:defRPr/>
            </a:pPr>
            <a:endParaRPr lang="it-IT" altLang="it-IT" sz="2400" b="1" dirty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7318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 txBox="1">
            <a:spLocks/>
          </p:cNvSpPr>
          <p:nvPr/>
        </p:nvSpPr>
        <p:spPr bwMode="auto">
          <a:xfrm>
            <a:off x="82550" y="304800"/>
            <a:ext cx="8991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Inizializzazione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stringhe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tramite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000" dirty="0" err="1">
                <a:solidFill>
                  <a:srgbClr val="3380E6"/>
                </a:solidFill>
                <a:latin typeface="Arial" panose="020B0604020202020204" pitchFamily="34" charset="0"/>
              </a:rPr>
              <a:t>scanf</a:t>
            </a:r>
            <a:r>
              <a:rPr lang="en-US" altLang="it-IT" sz="3000" dirty="0">
                <a:solidFill>
                  <a:srgbClr val="3380E6"/>
                </a:solidFill>
                <a:latin typeface="Arial" panose="020B0604020202020204" pitchFamily="34" charset="0"/>
              </a:rPr>
              <a:t> (2/2)</a:t>
            </a:r>
          </a:p>
        </p:txBody>
      </p:sp>
      <p:sp>
        <p:nvSpPr>
          <p:cNvPr id="5427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1098550"/>
            <a:ext cx="78867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È importante assicurarsi che il numero di caratteri processati + il carattere nullo di terminazione non superi la lunghezza del vettore di caratteri (altrimenti si genera un </a:t>
            </a:r>
            <a:r>
              <a:rPr lang="it-IT" altLang="it-IT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overflow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del buffer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). Ciò può essere garantito utilizzando lo </a:t>
            </a:r>
            <a:r>
              <a:rPr lang="it-IT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specificatore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di conversione per stringhe nel formato %Ns dove N è una costante intera non negativa che indica il numero massimo di caratteri che possono essere letti ed inseriti nell’array di input. </a:t>
            </a:r>
          </a:p>
          <a:p>
            <a:pPr marL="0" indent="0" eaLnBrk="1" hangingPunct="1">
              <a:buNone/>
              <a:defRPr/>
            </a:pP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Esempio:</a:t>
            </a:r>
            <a:endParaRPr lang="it-IT" altLang="it-IT" sz="2400" b="1" dirty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004" y="4267200"/>
            <a:ext cx="479271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067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 txBox="1">
            <a:spLocks/>
          </p:cNvSpPr>
          <p:nvPr/>
        </p:nvSpPr>
        <p:spPr bwMode="auto">
          <a:xfrm>
            <a:off x="457200" y="357188"/>
            <a:ext cx="8229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Libreria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per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il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trattamento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caratteri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(1/3)</a:t>
            </a:r>
          </a:p>
        </p:txBody>
      </p:sp>
      <p:sp>
        <p:nvSpPr>
          <p:cNvPr id="5427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1256145"/>
            <a:ext cx="8153400" cy="506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La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libreria di funzioni per il trattamento di caratteri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(&lt;</a:t>
            </a:r>
            <a:r>
              <a:rPr lang="it-IT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ctype.h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&gt;) includono diverse funzioni che eseguono test e conversioni di dati di tipo carattere. L’argomento di ognuna di queste funzioni è un </a:t>
            </a:r>
            <a:r>
              <a:rPr lang="it-IT" altLang="it-IT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 il cui valore dev’essere una quantità rappresentabile come </a:t>
            </a:r>
            <a:r>
              <a:rPr lang="it-IT" altLang="it-IT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unsigned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 Ognuna di queste funzioni restituiscono un </a:t>
            </a:r>
            <a:r>
              <a:rPr lang="it-IT" altLang="it-IT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marL="0" indent="0" eaLnBrk="1" hangingPunct="1">
              <a:buNone/>
              <a:defRPr/>
            </a:pP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Funzioni di test: 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ritornano un valore diverso da zero (</a:t>
            </a:r>
            <a:r>
              <a:rPr lang="it-IT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true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 se l’argomento soddisfa la condizione descritta, zero altrimenti.</a:t>
            </a:r>
          </a:p>
          <a:p>
            <a:pPr eaLnBrk="1" hangingPunct="1">
              <a:defRPr/>
            </a:pP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isalnum (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c)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testa se c è una cifra decimale o una lettera.</a:t>
            </a:r>
          </a:p>
          <a:p>
            <a:pPr eaLnBrk="1" hangingPunct="1">
              <a:defRPr/>
            </a:pP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isalpha (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c)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testa se c è una lettera.</a:t>
            </a:r>
          </a:p>
          <a:p>
            <a:pPr eaLnBrk="1" hangingPunct="1">
              <a:defRPr/>
            </a:pP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isblank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(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c)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testa se c è un </a:t>
            </a:r>
            <a:r>
              <a:rPr lang="it-IT" altLang="it-IT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carattere della classe </a:t>
            </a:r>
            <a:r>
              <a:rPr lang="it-IT" altLang="it-IT" sz="2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blank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uno spazio o </a:t>
            </a:r>
            <a:r>
              <a:rPr lang="it-IT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tab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orizzontale ('\t').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400" b="1" dirty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3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Array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monodimensionali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(2/2)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4800" y="686089"/>
            <a:ext cx="8610600" cy="607739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differenza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degli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aggregati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strutture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unioni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e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tipi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enumerativi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per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definire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variabile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array non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bisogna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prima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definire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array. 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Nella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dichiarazione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variabile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array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monodimensionale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specifica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nome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variabile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comune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degli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un array, e la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lunghezza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dell’array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un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un array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monodimensionale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può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essere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predefinito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semplice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un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struct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un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union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o un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enumerativo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variabile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array è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variabile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puntatore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costante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suo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valore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rappresenta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sempre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l’indirizzo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memoria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locazione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memoria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associata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al primo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dell’array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101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 txBox="1">
            <a:spLocks/>
          </p:cNvSpPr>
          <p:nvPr/>
        </p:nvSpPr>
        <p:spPr bwMode="auto">
          <a:xfrm>
            <a:off x="457200" y="357188"/>
            <a:ext cx="8229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Libreria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per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il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trattamento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caratteri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(2/3)</a:t>
            </a:r>
          </a:p>
        </p:txBody>
      </p:sp>
      <p:sp>
        <p:nvSpPr>
          <p:cNvPr id="5427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1256145"/>
            <a:ext cx="8153400" cy="506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iscntrl (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c)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testa se c è un </a:t>
            </a:r>
            <a:r>
              <a:rPr lang="it-IT" altLang="it-IT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carattere di controllo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it-IT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tab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orizzontale ('\t'), </a:t>
            </a:r>
            <a:r>
              <a:rPr lang="it-IT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tab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verticale ('\v'), avanzamento pagina ('\f'), avviso ('\</a:t>
            </a:r>
            <a:r>
              <a:rPr lang="it-IT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a'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), backspace ('\b'), ritorno a capo ('\r'), </a:t>
            </a:r>
            <a:r>
              <a:rPr lang="it-IT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newline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('\n').</a:t>
            </a:r>
            <a:endParaRPr lang="it-IT" altLang="it-IT" sz="2400" b="1" dirty="0">
              <a:solidFill>
                <a:srgbClr val="3380E6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isdigit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(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c)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testa se c è una cifra decimale.</a:t>
            </a:r>
          </a:p>
          <a:p>
            <a:pPr eaLnBrk="1" hangingPunct="1">
              <a:defRPr/>
            </a:pP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isgraph (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c)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testa se c è un carattere stampabile diverso da uno spazio.</a:t>
            </a:r>
          </a:p>
          <a:p>
            <a:pPr eaLnBrk="1" hangingPunct="1">
              <a:defRPr/>
            </a:pP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islower (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c)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testa se c è una lettera minuscola.</a:t>
            </a:r>
          </a:p>
          <a:p>
            <a:pPr eaLnBrk="1" hangingPunct="1">
              <a:defRPr/>
            </a:pP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isprint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(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c)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testa se c è un carattere stampabile incluso uno spazio.</a:t>
            </a:r>
          </a:p>
          <a:p>
            <a:pPr eaLnBrk="1" hangingPunct="1">
              <a:defRPr/>
            </a:pP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ispunct (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c)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testa se c è un carattere stampabile diverso da uno spazio, da una cifra o da una lettera.</a:t>
            </a:r>
          </a:p>
          <a:p>
            <a:pPr marL="0" indent="0" eaLnBrk="1" hangingPunct="1">
              <a:buNone/>
              <a:defRPr/>
            </a:pP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400" b="1" dirty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120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 txBox="1">
            <a:spLocks/>
          </p:cNvSpPr>
          <p:nvPr/>
        </p:nvSpPr>
        <p:spPr bwMode="auto">
          <a:xfrm>
            <a:off x="457200" y="357188"/>
            <a:ext cx="8229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Libreria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per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il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trattamento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caratteri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(3/3)</a:t>
            </a:r>
          </a:p>
        </p:txBody>
      </p:sp>
      <p:sp>
        <p:nvSpPr>
          <p:cNvPr id="5427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1256145"/>
            <a:ext cx="8153400" cy="506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isspace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(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c)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testa se c è un </a:t>
            </a:r>
            <a:r>
              <a:rPr lang="it-IT" altLang="it-IT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carattere di spaziatura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it-IT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newline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('\n'), spazio (‘  '), avanzamento pagina ('\f'), ritorno a capo ('\r'), </a:t>
            </a:r>
            <a:r>
              <a:rPr lang="it-IT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tab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orizzontale ('\t') o verticale ('\v').</a:t>
            </a:r>
          </a:p>
          <a:p>
            <a:pPr eaLnBrk="1" hangingPunct="1">
              <a:defRPr/>
            </a:pP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isupper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(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c)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testa se c è una lettera maiuscola. </a:t>
            </a:r>
          </a:p>
          <a:p>
            <a:pPr eaLnBrk="1" hangingPunct="1">
              <a:defRPr/>
            </a:pP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isxdigit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(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c)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testa se c è carattere esadecimale. </a:t>
            </a:r>
          </a:p>
          <a:p>
            <a:pPr marL="0" indent="0" eaLnBrk="1" hangingPunct="1">
              <a:buNone/>
              <a:defRPr/>
            </a:pP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Funzioni di conversione:</a:t>
            </a: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tolower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(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c)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se c è una lettera maiuscola, restituisce c come lettera minuscola. Altrimenti, restituisce l’argomento inalterato.</a:t>
            </a:r>
          </a:p>
          <a:p>
            <a:pPr eaLnBrk="1" hangingPunct="1">
              <a:defRPr/>
            </a:pP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toupper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(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c)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se c è una lettera minuscola, restituisce c come lettera maiuscola. Altrimenti, restituisce l’argomento inalterato.</a:t>
            </a:r>
          </a:p>
          <a:p>
            <a:pPr eaLnBrk="1" hangingPunct="1">
              <a:defRPr/>
            </a:pP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400" b="1" dirty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365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 txBox="1">
            <a:spLocks/>
          </p:cNvSpPr>
          <p:nvPr/>
        </p:nvSpPr>
        <p:spPr bwMode="auto">
          <a:xfrm>
            <a:off x="457200" y="152400"/>
            <a:ext cx="8229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Esempio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gestione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caratteri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777875"/>
            <a:ext cx="5882912" cy="585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26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 txBox="1">
            <a:spLocks/>
          </p:cNvSpPr>
          <p:nvPr/>
        </p:nvSpPr>
        <p:spPr bwMode="auto">
          <a:xfrm>
            <a:off x="457200" y="357188"/>
            <a:ext cx="8229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Libreria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per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il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trattamento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stringhe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1256145"/>
            <a:ext cx="8153400" cy="506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La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libreria di funzioni per il trattamento di stringhe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(&lt;</a:t>
            </a:r>
            <a:r>
              <a:rPr lang="it-IT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string.h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&gt;) fornisce diverse funzioni per:</a:t>
            </a:r>
          </a:p>
          <a:p>
            <a:pPr eaLnBrk="1" hangingPunct="1"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Manipolazione di stringhe: copia e concatenazione.</a:t>
            </a:r>
          </a:p>
          <a:p>
            <a:pPr eaLnBrk="1" hangingPunct="1"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Confronto lessicografico tra stringhe.</a:t>
            </a:r>
          </a:p>
          <a:p>
            <a:pPr eaLnBrk="1" hangingPunct="1"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Ricerca di sotto-stringhe all’interno di stringhe.</a:t>
            </a:r>
          </a:p>
          <a:p>
            <a:pPr eaLnBrk="1" hangingPunct="1"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Suddivisione di stringhe in </a:t>
            </a:r>
            <a:r>
              <a:rPr lang="it-IT" altLang="it-IT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token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Determinazione della lunghezza di una stringa. </a:t>
            </a:r>
          </a:p>
          <a:p>
            <a:pPr eaLnBrk="1" hangingPunct="1"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Funzioni di gestione della memoria (lo vedremo in seguito).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dirty="0">
                <a:latin typeface="Times New Roman" panose="02020603050405020304" pitchFamily="18" charset="0"/>
              </a:rPr>
              <a:t>Le funzioni della libreria utilizzano la macro </a:t>
            </a:r>
            <a:r>
              <a:rPr lang="it-IT" altLang="it-IT" sz="2400" b="1" dirty="0" err="1">
                <a:latin typeface="Times New Roman" panose="02020603050405020304" pitchFamily="18" charset="0"/>
              </a:rPr>
              <a:t>size_t</a:t>
            </a:r>
            <a:r>
              <a:rPr lang="it-IT" altLang="it-IT" sz="2400" dirty="0">
                <a:latin typeface="Times New Roman" panose="02020603050405020304" pitchFamily="18" charset="0"/>
              </a:rPr>
              <a:t> che denota un tipo intero senza segno (dipendente dal compilatore).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0636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 txBox="1">
            <a:spLocks/>
          </p:cNvSpPr>
          <p:nvPr/>
        </p:nvSpPr>
        <p:spPr bwMode="auto">
          <a:xfrm>
            <a:off x="457200" y="357188"/>
            <a:ext cx="8229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Copia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e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concatenazione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stringhe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(1/2)</a:t>
            </a:r>
          </a:p>
        </p:txBody>
      </p:sp>
      <p:sp>
        <p:nvSpPr>
          <p:cNvPr id="5427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1256145"/>
            <a:ext cx="8153400" cy="506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strcpy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(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s1,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const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s2)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copia il suo secondo argomento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s2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(array di caratteri) nel suo primo argomento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s1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e restituisce il valore di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s1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 È necessario assicurarsi che l’array di caratteri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s1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sia grande abbastanza per memorizzare la stringa (incluso il carattere nullo di terminazione) riferita da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s2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0" indent="0" eaLnBrk="1" hangingPunct="1">
              <a:buNone/>
              <a:defRPr/>
            </a:pPr>
            <a:endParaRPr lang="it-IT" altLang="it-IT" sz="2400" b="1" dirty="0">
              <a:solidFill>
                <a:srgbClr val="3380E6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strncpy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(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s1,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const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s2,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size_t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n)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equivalente a </a:t>
            </a:r>
            <a:r>
              <a:rPr lang="it-IT" altLang="it-IT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strcpy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 ma </a:t>
            </a:r>
            <a:r>
              <a:rPr lang="it-IT" altLang="it-IT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strncpy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addizionalmente specifica il numero di caratteri da copiare nel primo argomento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s1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 Questo implica che la funzione non copia il carattere nullo di terminazione se il parametro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è minore della lunghezza dell’array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s2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  </a:t>
            </a:r>
          </a:p>
          <a:p>
            <a:pPr eaLnBrk="1" hangingPunct="1">
              <a:defRPr/>
            </a:pP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400" b="1" dirty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4987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 txBox="1">
            <a:spLocks/>
          </p:cNvSpPr>
          <p:nvPr/>
        </p:nvSpPr>
        <p:spPr bwMode="auto">
          <a:xfrm>
            <a:off x="457200" y="357188"/>
            <a:ext cx="8229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Copia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e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concatenazione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stringhe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(2/2)</a:t>
            </a:r>
          </a:p>
        </p:txBody>
      </p:sp>
      <p:sp>
        <p:nvSpPr>
          <p:cNvPr id="5427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1256145"/>
            <a:ext cx="8153400" cy="506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strcat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(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s1,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const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s2)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aggiunge il suo secondo argomento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s2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(stringa) in coda al suo primo argomento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s1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e restituisce il valore di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s1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 Il primo carattere del secondo argomento sostituisce il carattere ‘\0’ che termina la stringa nel primo argomento. È necessario assicurarsi che l’array di caratteri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s1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sia grande abbastanza per memorizzare la prima stringa concatenata con la seconda stringa.  </a:t>
            </a:r>
            <a:endParaRPr lang="it-IT" altLang="it-IT" sz="2400" b="1" dirty="0">
              <a:solidFill>
                <a:srgbClr val="3380E6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strncat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(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s1,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const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s2,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size_t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n)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aggiunge un numero specificato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di caratteri della seconda stringa in coda alla prima e restituisce il valore di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s1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 Un carattere nullo di terminazione è aggiunto in coda automaticamente al risultato. </a:t>
            </a:r>
          </a:p>
          <a:p>
            <a:pPr eaLnBrk="1" hangingPunct="1">
              <a:defRPr/>
            </a:pP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400" b="1" dirty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617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 txBox="1">
            <a:spLocks/>
          </p:cNvSpPr>
          <p:nvPr/>
        </p:nvSpPr>
        <p:spPr bwMode="auto">
          <a:xfrm>
            <a:off x="457200" y="152400"/>
            <a:ext cx="8229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Esempio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manipolazione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stringhe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405812" cy="3236196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26" y="5353921"/>
            <a:ext cx="8661231" cy="6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524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 txBox="1">
            <a:spLocks/>
          </p:cNvSpPr>
          <p:nvPr/>
        </p:nvSpPr>
        <p:spPr bwMode="auto">
          <a:xfrm>
            <a:off x="457200" y="357188"/>
            <a:ext cx="8229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Confronto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tra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stringhe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427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1256145"/>
            <a:ext cx="8153400" cy="506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strcmp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(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s1,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const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s2)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confronta la stringa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s1 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con la stringa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s2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 restituendo 0, un valore minore di 0 o maggiore di 0 se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s1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è, rispettivamente, uguale, minore o maggiore di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s2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rispetto all’ordinamento lessicografico basato sui codici numerici (ASCII o </a:t>
            </a:r>
            <a:r>
              <a:rPr lang="it-IT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Unicode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 dei singoli caratteri che compongono una stringa. </a:t>
            </a:r>
          </a:p>
          <a:p>
            <a:pPr marL="0" indent="0" eaLnBrk="1" hangingPunct="1">
              <a:buNone/>
              <a:defRPr/>
            </a:pPr>
            <a:endParaRPr lang="it-IT" altLang="it-IT" sz="2400" b="1" dirty="0">
              <a:solidFill>
                <a:srgbClr val="3380E6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strncmp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(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s1,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const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s2,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size_t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n)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confronta fino a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caratteri della stringa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s1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con la stringa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s2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 La funzione restituisce 0, un valore minore di 0 o maggiore di 0 se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s1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è, rispettivamente, uguale, minore o maggiore di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s2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per i primi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caratteri.   </a:t>
            </a:r>
          </a:p>
          <a:p>
            <a:pPr eaLnBrk="1" hangingPunct="1">
              <a:defRPr/>
            </a:pP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400" b="1" dirty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698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 txBox="1">
            <a:spLocks/>
          </p:cNvSpPr>
          <p:nvPr/>
        </p:nvSpPr>
        <p:spPr bwMode="auto">
          <a:xfrm>
            <a:off x="482600" y="228600"/>
            <a:ext cx="8229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Ricerca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caratteri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e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sottostringhe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(1/2) </a:t>
            </a:r>
          </a:p>
        </p:txBody>
      </p:sp>
      <p:sp>
        <p:nvSpPr>
          <p:cNvPr id="5427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82600" y="1098550"/>
            <a:ext cx="8153400" cy="506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strchr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(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const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s1,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c)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cerca </a:t>
            </a:r>
            <a:r>
              <a:rPr lang="it-IT" altLang="it-IT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la prima occorrenza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del carattere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nella stringa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s1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 Se il carattere viene trovato, restituisce un puntatore al carattere in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s1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 Altrimenti, restituisce NULL.  </a:t>
            </a:r>
          </a:p>
          <a:p>
            <a:pPr eaLnBrk="1" hangingPunct="1">
              <a:defRPr/>
            </a:pP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strrchr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(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const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s1,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c)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cerca </a:t>
            </a:r>
            <a:r>
              <a:rPr lang="it-IT" altLang="it-IT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l’ultima occorrenza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del carattere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nella stringa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s1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 Se il carattere viene trovato, restituisce un puntatore al carattere in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s1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 Altrimenti, restituisce NULL.  </a:t>
            </a:r>
            <a:endParaRPr lang="it-IT" altLang="it-IT" sz="2400" b="1" dirty="0">
              <a:solidFill>
                <a:srgbClr val="3380E6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Size_t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strncspn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(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const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s1,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const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s2)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restituisce la lunghezza della </a:t>
            </a:r>
            <a:r>
              <a:rPr lang="it-IT" altLang="it-IT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parte iniziale 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della stringa nel suo primo argomento che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non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contiene alcun carattere appartenente alla stringa nel suo secondo argomento.   </a:t>
            </a:r>
          </a:p>
          <a:p>
            <a:pPr eaLnBrk="1" hangingPunct="1">
              <a:defRPr/>
            </a:pP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400" b="1" dirty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16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 txBox="1">
            <a:spLocks/>
          </p:cNvSpPr>
          <p:nvPr/>
        </p:nvSpPr>
        <p:spPr bwMode="auto">
          <a:xfrm>
            <a:off x="482600" y="228600"/>
            <a:ext cx="8229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Ricerca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caratteri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e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sottostringhe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(2/2) </a:t>
            </a:r>
          </a:p>
        </p:txBody>
      </p:sp>
      <p:sp>
        <p:nvSpPr>
          <p:cNvPr id="5427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81000" y="1143000"/>
            <a:ext cx="8153400" cy="506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Size_t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strnspn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(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const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s1,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const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s2)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restituisce la lunghezza della </a:t>
            </a:r>
            <a:r>
              <a:rPr lang="it-IT" altLang="it-IT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parte iniziale 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della stringa nel suo primo argomento che contiene solo caratteri della stringa nel suo secondo argomento.   </a:t>
            </a:r>
            <a:endParaRPr lang="it-IT" altLang="it-IT" sz="2400" b="1" dirty="0">
              <a:solidFill>
                <a:srgbClr val="3380E6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strpbrk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(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const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s1,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const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s2)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cerca nel primo argomento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s1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(una stringa) </a:t>
            </a:r>
            <a:r>
              <a:rPr lang="it-IT" altLang="it-IT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la prima occorrenza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di un qualsiasi carattere che fa parte del suo secondo argomento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s2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(un’altra stringa). Se un carattere viene trovato, restituisce un puntatore al carattere in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s1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 Altrimenti, restituisce NULL.  </a:t>
            </a:r>
          </a:p>
          <a:p>
            <a:pPr eaLnBrk="1" hangingPunct="1">
              <a:defRPr/>
            </a:pP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strpstr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(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const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s1,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const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s2)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se la prima stringa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s1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contiene una sottostringa uguale a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s2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 restituisce un puntatore all’inizio della prima occorrenza di tale sottostringa in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s1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 Altrimenti, restituisce NULL.    </a:t>
            </a:r>
            <a:endParaRPr lang="it-IT" altLang="it-IT" sz="2400" b="1" dirty="0">
              <a:solidFill>
                <a:srgbClr val="3380E6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400" b="1" dirty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7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Array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bidimensionali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(1/5)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4800" y="838200"/>
            <a:ext cx="8610600" cy="539906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 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array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bidimensionale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detto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anche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matrice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o 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array di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dimensione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2 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è un array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monodimensionale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cui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array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monodimensionali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stesso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aventi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la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stessa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lunghezza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L.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singoli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array di un array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bidimensionale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chiamati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righe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hanno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la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stessa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lunghezza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Per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un array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bidimensionale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(o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matrice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intendiamo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qualche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riga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matrice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La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lunghezza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complessiva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matrice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corrisponde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al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numero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complessivo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sui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e,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cioè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numero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righe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moltiplicato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per la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lunghezza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ciascuna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riga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7317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 txBox="1">
            <a:spLocks/>
          </p:cNvSpPr>
          <p:nvPr/>
        </p:nvSpPr>
        <p:spPr bwMode="auto">
          <a:xfrm>
            <a:off x="482600" y="228600"/>
            <a:ext cx="8229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Ricerca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token in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stringhe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81000" y="1042555"/>
            <a:ext cx="8153400" cy="506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strtok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(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s1,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const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s2)</a:t>
            </a: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Suddivide la stringa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s1 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in una collezione di </a:t>
            </a:r>
            <a:r>
              <a:rPr lang="it-IT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token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 sottostringhe della stringa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s1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separate da caratteri (delimitatori) contenuti nella stringa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s2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 Ad esempio, in una riga di testo, ogni parola può essere considerata un </a:t>
            </a:r>
            <a:r>
              <a:rPr lang="it-IT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token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e gli spazi e la punteggiatura che separano le parole possono essere considerati delimitatori.</a:t>
            </a:r>
          </a:p>
          <a:p>
            <a:pPr eaLnBrk="1" hangingPunct="1"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Sono necessarie più chiamate alla funzione per ottenere i </a:t>
            </a:r>
            <a:r>
              <a:rPr lang="it-IT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token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 Nella prima chiamata, con il primo argomento che rappresenta la stringa data, viene restituito un puntatore in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s1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al primo </a:t>
            </a:r>
            <a:r>
              <a:rPr lang="it-IT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token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ed il primo delimitatore in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s1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viene sostituito con ‘\0’. Nelle chiamate successive, vengono restituiti i puntatori agli altri </a:t>
            </a:r>
            <a:r>
              <a:rPr lang="it-IT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token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in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s1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fino a quando non viene restituito NULL (indica che non ci sono più </a:t>
            </a:r>
            <a:r>
              <a:rPr lang="it-IT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token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). In queste chiamate secondarie, il primo argomento deve essere NULL. La funzione tiene traccia internamente, tramite una variabile statica, di un puntatore al carattere successivo della stringa data.</a:t>
            </a:r>
          </a:p>
          <a:p>
            <a:pPr marL="0" indent="0" eaLnBrk="1" hangingPunct="1">
              <a:buNone/>
              <a:defRPr/>
            </a:pPr>
            <a:endParaRPr lang="it-IT" altLang="it-IT" sz="2400" b="1" dirty="0">
              <a:solidFill>
                <a:srgbClr val="3380E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54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 txBox="1">
            <a:spLocks/>
          </p:cNvSpPr>
          <p:nvPr/>
        </p:nvSpPr>
        <p:spPr bwMode="auto">
          <a:xfrm>
            <a:off x="457200" y="152400"/>
            <a:ext cx="8229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Esempio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suddivisione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in token</a:t>
            </a:r>
          </a:p>
        </p:txBody>
      </p:sp>
      <p:sp>
        <p:nvSpPr>
          <p:cNvPr id="5427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38200"/>
            <a:ext cx="6696286" cy="4274979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148274"/>
            <a:ext cx="2438400" cy="2200059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6858000" y="3748780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it-IT" alt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56683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 txBox="1">
            <a:spLocks/>
          </p:cNvSpPr>
          <p:nvPr/>
        </p:nvSpPr>
        <p:spPr bwMode="auto">
          <a:xfrm>
            <a:off x="457200" y="357188"/>
            <a:ext cx="8229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Lunghezza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una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stringa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1256145"/>
            <a:ext cx="8153400" cy="118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size_t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strlen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(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const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 b="1" dirty="0" err="1">
                <a:solidFill>
                  <a:srgbClr val="3380E6"/>
                </a:solidFill>
                <a:latin typeface="Times New Roman" panose="02020603050405020304" pitchFamily="18" charset="0"/>
              </a:rPr>
              <a:t>char</a:t>
            </a:r>
            <a:r>
              <a:rPr lang="it-IT" altLang="it-IT" sz="2400" b="1" dirty="0">
                <a:solidFill>
                  <a:srgbClr val="3380E6"/>
                </a:solidFill>
                <a:latin typeface="Times New Roman" panose="02020603050405020304" pitchFamily="18" charset="0"/>
              </a:rPr>
              <a:t> * s)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determina la lunghezza della stringa s restituendo il numero di caratteri in s che precedono il carattere nullo ‘\0’ di terminazione. </a:t>
            </a:r>
          </a:p>
          <a:p>
            <a:pPr marL="0" indent="0" eaLnBrk="1" hangingPunct="1">
              <a:buNone/>
              <a:defRPr/>
            </a:pP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Esempio:</a:t>
            </a:r>
          </a:p>
          <a:p>
            <a:pPr marL="0" indent="0" eaLnBrk="1" hangingPunct="1">
              <a:buNone/>
              <a:defRPr/>
            </a:pPr>
            <a:endParaRPr lang="it-IT" altLang="it-IT" sz="2400" b="1" dirty="0">
              <a:solidFill>
                <a:srgbClr val="3380E6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400" b="1" dirty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18" y="2971800"/>
            <a:ext cx="7956512" cy="1946986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35" y="5562600"/>
            <a:ext cx="5654530" cy="579170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803650" y="5085163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it-IT" alt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127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Array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bidimensionali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(2/5)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4800" y="669925"/>
            <a:ext cx="8610600" cy="575294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uso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comune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degli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array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bidimensionali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matrici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è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quello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rappresentare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tabelle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valori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contengono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informazioni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disposte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</a:t>
            </a:r>
            <a:r>
              <a:rPr lang="en-US" sz="2400" i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righe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</a:t>
            </a:r>
            <a:r>
              <a:rPr lang="en-US" sz="2400" i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colonne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  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singoli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un array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bidimensionale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vengono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acceduti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specificando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tramite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duplice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uso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dell’operatore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indicizzazione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[]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due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indici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L’indice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riga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da 0 al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numero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righe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-1.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L’indice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colonna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da 0 a L-1, dove L è la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lunghezza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ciascuna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riga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numero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colonne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matrice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corrisponde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lunghezza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ciascuna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riga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Ad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esempio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per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matrice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con 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righe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M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colonne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per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accedere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all’elemento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indice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riga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0≤ i≤N-1 e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indice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colonna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0≤ j ≤M-1,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utilizza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l’espressione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A[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][j].  </a:t>
            </a:r>
          </a:p>
        </p:txBody>
      </p:sp>
    </p:spTree>
    <p:extLst>
      <p:ext uri="{BB962C8B-B14F-4D97-AF65-F5344CB8AC3E}">
        <p14:creationId xmlns:p14="http://schemas.microsoft.com/office/powerpoint/2010/main" val="109512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Array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bidimensionali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(3/5)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4800" y="669925"/>
            <a:ext cx="8610600" cy="575294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Dal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vista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memoria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gli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array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bidimensionali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gestiti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linguaggio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 come array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monodimensionali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Questo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significa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tutti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gli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matrice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disposti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memoria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come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un’unica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sequenza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ordinata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(per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indirizzi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memoria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celle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memoria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contigue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Gli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prima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riga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precedono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quelli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seconda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riga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e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così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via. Le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righe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ordinate per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valori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crescenti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dell’indice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riga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all’interno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stessa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riga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ordinati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per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valori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crescenti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dell’indice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colonna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 array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bidimensionale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matrice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con M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righe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colonne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chiamato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anche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array o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matrice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M per N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08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Array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bidimensionali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(4/5)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4800" y="669925"/>
            <a:ext cx="8610600" cy="256803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Esempio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matrice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3 per 4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Gli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riga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con 0≤ i≤2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hanno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tutti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primo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indice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indice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riga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uguale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Gli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colonna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j con 0≤ j ≤3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hanno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tutti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secondo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indice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indice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colonna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uguale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 j.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9400"/>
            <a:ext cx="8352244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7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Array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bidimensionali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(5/5)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4800" y="686089"/>
            <a:ext cx="8610600" cy="469130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Similmente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agli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array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monodimensionali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per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definire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variabile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array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bidimensionale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non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bisogna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prima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definire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array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bidimensionale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Nella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dichiarazione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variabile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array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bidimensionale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specifica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nome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variabile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comune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degli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matrice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numero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righe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ed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numero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colonne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un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un array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bidimensionale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può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essere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predefinito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semplice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un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struct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un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union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o un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tipo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enumerativo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044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EF27CE9C6CB54FBC532333785CA0B8" ma:contentTypeVersion="2" ma:contentTypeDescription="Creare un nuovo documento." ma:contentTypeScope="" ma:versionID="2ae4189922e14794c139e2334cc8ecce">
  <xsd:schema xmlns:xsd="http://www.w3.org/2001/XMLSchema" xmlns:xs="http://www.w3.org/2001/XMLSchema" xmlns:p="http://schemas.microsoft.com/office/2006/metadata/properties" xmlns:ns2="45de72ef-f428-4943-a1ae-891d86b21460" targetNamespace="http://schemas.microsoft.com/office/2006/metadata/properties" ma:root="true" ma:fieldsID="4987f69cc55d65d7baba6ef5d57e639e" ns2:_="">
    <xsd:import namespace="45de72ef-f428-4943-a1ae-891d86b214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e72ef-f428-4943-a1ae-891d86b21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7CBDB4-834A-4557-8947-3342B4837132}"/>
</file>

<file path=customXml/itemProps2.xml><?xml version="1.0" encoding="utf-8"?>
<ds:datastoreItem xmlns:ds="http://schemas.openxmlformats.org/officeDocument/2006/customXml" ds:itemID="{C03534B8-CA3C-4A4E-9B5E-36E424BEF75B}"/>
</file>

<file path=customXml/itemProps3.xml><?xml version="1.0" encoding="utf-8"?>
<ds:datastoreItem xmlns:ds="http://schemas.openxmlformats.org/officeDocument/2006/customXml" ds:itemID="{0E2D580B-3DB3-4D80-A304-EE543A4718A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4992</Words>
  <Application>Microsoft Office PowerPoint</Application>
  <PresentationFormat>Presentazione su schermo (4:3)</PresentationFormat>
  <Paragraphs>530</Paragraphs>
  <Slides>52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Liberation Serif</vt:lpstr>
      <vt:lpstr>Times New Roman</vt:lpstr>
      <vt:lpstr>Tema di Office</vt:lpstr>
      <vt:lpstr>Lezione 15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and the Internet</dc:title>
  <dc:creator>Windows User</dc:creator>
  <cp:lastModifiedBy>Antonio Origlia</cp:lastModifiedBy>
  <cp:revision>919</cp:revision>
  <dcterms:created xsi:type="dcterms:W3CDTF">2011-11-25T19:48:07Z</dcterms:created>
  <dcterms:modified xsi:type="dcterms:W3CDTF">2022-05-11T04:37:51Z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0x0101000BEF27CE9C6CB54FBC532333785CA0B8</vt:lpwstr>
  </property>
</Properties>
</file>