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59"/>
  </p:notesMasterIdLst>
  <p:sldIdLst>
    <p:sldId id="680" r:id="rId2"/>
    <p:sldId id="552" r:id="rId3"/>
    <p:sldId id="851" r:id="rId4"/>
    <p:sldId id="897" r:id="rId5"/>
    <p:sldId id="898" r:id="rId6"/>
    <p:sldId id="899" r:id="rId7"/>
    <p:sldId id="900" r:id="rId8"/>
    <p:sldId id="901" r:id="rId9"/>
    <p:sldId id="902" r:id="rId10"/>
    <p:sldId id="903" r:id="rId11"/>
    <p:sldId id="904" r:id="rId12"/>
    <p:sldId id="905" r:id="rId13"/>
    <p:sldId id="906" r:id="rId14"/>
    <p:sldId id="907" r:id="rId15"/>
    <p:sldId id="908" r:id="rId16"/>
    <p:sldId id="909" r:id="rId17"/>
    <p:sldId id="910" r:id="rId18"/>
    <p:sldId id="911" r:id="rId19"/>
    <p:sldId id="912" r:id="rId20"/>
    <p:sldId id="913" r:id="rId21"/>
    <p:sldId id="918" r:id="rId22"/>
    <p:sldId id="915" r:id="rId23"/>
    <p:sldId id="916" r:id="rId24"/>
    <p:sldId id="917" r:id="rId25"/>
    <p:sldId id="914" r:id="rId26"/>
    <p:sldId id="919" r:id="rId27"/>
    <p:sldId id="920" r:id="rId28"/>
    <p:sldId id="921" r:id="rId29"/>
    <p:sldId id="922" r:id="rId30"/>
    <p:sldId id="924" r:id="rId31"/>
    <p:sldId id="925" r:id="rId32"/>
    <p:sldId id="926" r:id="rId33"/>
    <p:sldId id="927" r:id="rId34"/>
    <p:sldId id="928" r:id="rId35"/>
    <p:sldId id="929" r:id="rId36"/>
    <p:sldId id="930" r:id="rId37"/>
    <p:sldId id="931" r:id="rId38"/>
    <p:sldId id="932" r:id="rId39"/>
    <p:sldId id="933" r:id="rId40"/>
    <p:sldId id="935" r:id="rId41"/>
    <p:sldId id="934" r:id="rId42"/>
    <p:sldId id="936" r:id="rId43"/>
    <p:sldId id="937" r:id="rId44"/>
    <p:sldId id="938" r:id="rId45"/>
    <p:sldId id="939" r:id="rId46"/>
    <p:sldId id="940" r:id="rId47"/>
    <p:sldId id="941" r:id="rId48"/>
    <p:sldId id="942" r:id="rId49"/>
    <p:sldId id="943" r:id="rId50"/>
    <p:sldId id="944" r:id="rId51"/>
    <p:sldId id="945" r:id="rId52"/>
    <p:sldId id="946" r:id="rId53"/>
    <p:sldId id="947" r:id="rId54"/>
    <p:sldId id="948" r:id="rId55"/>
    <p:sldId id="949" r:id="rId56"/>
    <p:sldId id="950" r:id="rId57"/>
    <p:sldId id="951" r:id="rId58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a" initials="L" lastIdx="1" clrIdx="0">
    <p:extLst>
      <p:ext uri="{19B8F6BF-5375-455C-9EA6-DF929625EA0E}">
        <p15:presenceInfo xmlns:p15="http://schemas.microsoft.com/office/powerpoint/2012/main" userId="Lau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80E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24" autoAdjust="0"/>
    <p:restoredTop sz="94226" autoAdjust="0"/>
  </p:normalViewPr>
  <p:slideViewPr>
    <p:cSldViewPr>
      <p:cViewPr varScale="1">
        <p:scale>
          <a:sx n="104" d="100"/>
          <a:sy n="104" d="100"/>
        </p:scale>
        <p:origin x="134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ustomXml" Target="../customXml/item2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65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24D43B15-7561-4141-98DB-DFC0F82CA196}" type="datetimeFigureOut">
              <a:rPr lang="en-US"/>
              <a:pPr>
                <a:defRPr/>
              </a:pPr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4542C3C-F5BA-4AFC-8EFE-E3367BB52438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egnaposto numero diapositiva 6">
            <a:extLst>
              <a:ext uri="{FF2B5EF4-FFF2-40B4-BE49-F238E27FC236}">
                <a16:creationId xmlns:a16="http://schemas.microsoft.com/office/drawing/2014/main" id="{42C80DDA-4596-4317-AB2D-8AACA13A1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9780BB1C-34C6-4024-9BF3-588ADC0C2F42}" type="slidenum">
              <a:rPr lang="it-IT" altLang="it-IT" sz="1400">
                <a:solidFill>
                  <a:srgbClr val="000000"/>
                </a:solidFill>
                <a:latin typeface="Liberation Serif"/>
                <a:ea typeface="DejaVu Sans"/>
                <a:cs typeface="DejaVu Sans"/>
              </a:rPr>
              <a:pPr algn="r"/>
              <a:t>1</a:t>
            </a:fld>
            <a:endParaRPr lang="it-IT" altLang="it-IT" sz="1400">
              <a:solidFill>
                <a:srgbClr val="000000"/>
              </a:solidFill>
              <a:latin typeface="Liberation Serif"/>
              <a:ea typeface="DejaVu Sans"/>
              <a:cs typeface="DejaVu Sans"/>
            </a:endParaRPr>
          </a:p>
        </p:txBody>
      </p:sp>
      <p:sp>
        <p:nvSpPr>
          <p:cNvPr id="4099" name="Segnaposto immagine diapositiva 1">
            <a:extLst>
              <a:ext uri="{FF2B5EF4-FFF2-40B4-BE49-F238E27FC236}">
                <a16:creationId xmlns:a16="http://schemas.microsoft.com/office/drawing/2014/main" id="{6FFC8872-F182-41BF-8CB0-B569B59A03B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8075" y="812800"/>
            <a:ext cx="5343525" cy="4008438"/>
          </a:xfrm>
          <a:solidFill>
            <a:srgbClr val="729FCF"/>
          </a:solidFill>
          <a:ln w="25402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4100" name="Segnaposto note 2">
            <a:extLst>
              <a:ext uri="{FF2B5EF4-FFF2-40B4-BE49-F238E27FC236}">
                <a16:creationId xmlns:a16="http://schemas.microsoft.com/office/drawing/2014/main" id="{752CF09C-B843-40D1-9059-870F57CBB7B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12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450336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13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655252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14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377969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15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346683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16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064457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17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474483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18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124976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19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6112964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20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9588457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21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22212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3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931464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22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9885246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23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8757304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24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088997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25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9064037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26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7539628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27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2705710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28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0760473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29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434973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31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2735574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32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067202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4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790644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33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755973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34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8035432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35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6765840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36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5677604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37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4944198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38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8245446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39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9387115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40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5821101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41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9587955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42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446977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5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7704836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43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7628097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44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9894861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45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115289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46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7989928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47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1822000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48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715310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49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8546814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50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1909215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51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906184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52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735505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6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4669244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53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6095397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54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7886494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55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60491472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56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8227458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57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521482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8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884211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9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201324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10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363747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11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689903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E89F2-F524-4C17-B330-E5C1F1AE16DC}" type="datetime1">
              <a:rPr lang="en-US"/>
              <a:pPr>
                <a:defRPr/>
              </a:pPr>
              <a:t>5/18/2022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9FE95-3661-4E32-9DBD-5B0F3473A069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145496277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37524-5FC6-4252-B72F-F1A2B894C000}" type="datetime1">
              <a:rPr lang="en-US"/>
              <a:pPr>
                <a:defRPr/>
              </a:pPr>
              <a:t>5/18/2022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8EC8E-289F-4FCF-B928-7865ED47F94A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01771300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36A95-07F4-4AFA-BBD3-0AAF8487DE7D}" type="datetime1">
              <a:rPr lang="en-US"/>
              <a:pPr>
                <a:defRPr/>
              </a:pPr>
              <a:t>5/18/2022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4C518-5F56-4323-9950-64E12C19CFDB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241522420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C49C8-06EB-470E-A2E0-92D95BD7CC7F}" type="datetime1">
              <a:rPr lang="en-US"/>
              <a:pPr>
                <a:defRPr/>
              </a:pPr>
              <a:t>5/18/2022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3AD1A-69FB-40FC-A151-4CDCC68304B0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571850787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F7BEA-B052-4A47-BDC1-443EBDE1E305}" type="datetime1">
              <a:rPr lang="en-US"/>
              <a:pPr>
                <a:defRPr/>
              </a:pPr>
              <a:t>5/18/2022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A7B94-5F68-4FBD-A9EE-EF0F6F9681EA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24212060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3AA0E-0EB5-48DB-B09B-425DA670DC22}" type="datetime1">
              <a:rPr lang="en-US"/>
              <a:pPr>
                <a:defRPr/>
              </a:pPr>
              <a:t>5/18/2022</a:t>
            </a:fld>
            <a:endParaRPr lang="en-US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53E13-BA90-479A-9D85-5120CF664A5E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42992817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C57C9-BED8-4543-BACD-A42B842D7CB0}" type="datetime1">
              <a:rPr lang="en-US"/>
              <a:pPr>
                <a:defRPr/>
              </a:pPr>
              <a:t>5/18/2022</a:t>
            </a:fld>
            <a:endParaRPr lang="en-US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9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B769E-A968-4A7A-BFEA-1C5B969B9278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14092073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5F9A0-0C68-4565-A88E-1D7A739D8DD2}" type="datetime1">
              <a:rPr lang="en-US"/>
              <a:pPr>
                <a:defRPr/>
              </a:pPr>
              <a:t>5/18/2022</a:t>
            </a:fld>
            <a:endParaRPr lang="en-US"/>
          </a:p>
        </p:txBody>
      </p:sp>
      <p:sp>
        <p:nvSpPr>
          <p:cNvPr id="4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2F9F0-D087-4741-BC8C-53A26FFEFE62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142166233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0CA0E-042A-49B9-9C4B-96DD94A5293D}" type="datetime1">
              <a:rPr lang="en-US"/>
              <a:pPr>
                <a:defRPr/>
              </a:pPr>
              <a:t>5/18/2022</a:t>
            </a:fld>
            <a:endParaRPr lang="en-US"/>
          </a:p>
        </p:txBody>
      </p:sp>
      <p:sp>
        <p:nvSpPr>
          <p:cNvPr id="3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75BF2-1D8C-4EBC-A883-D095E7660F90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44456950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EF027-4E8D-47AE-9221-C2B958E983AE}" type="datetime1">
              <a:rPr lang="en-US"/>
              <a:pPr>
                <a:defRPr/>
              </a:pPr>
              <a:t>5/18/2022</a:t>
            </a:fld>
            <a:endParaRPr lang="en-US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EE592-4E51-4D9D-99EF-C29B7D2E98CC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820899172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AECEF-082C-4745-AE5B-EC112E29F84F}" type="datetime1">
              <a:rPr lang="en-US"/>
              <a:pPr>
                <a:defRPr/>
              </a:pPr>
              <a:t>5/18/2022</a:t>
            </a:fld>
            <a:endParaRPr lang="en-US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63DB5-6FA8-4BC5-973A-768DBA6B1A42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16567261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Modifica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052DCC2-E4FB-4561-963A-A38CE6CD0E2C}" type="datetime1">
              <a:rPr lang="en-US"/>
              <a:pPr>
                <a:defRPr/>
              </a:pPr>
              <a:t>5/18/2022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383D93E-00A9-42EB-A6CB-858FB44246C5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olo 1">
            <a:extLst>
              <a:ext uri="{FF2B5EF4-FFF2-40B4-BE49-F238E27FC236}">
                <a16:creationId xmlns:a16="http://schemas.microsoft.com/office/drawing/2014/main" id="{57236E6E-6925-41BE-9999-A367F651A5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923925"/>
            <a:ext cx="8228013" cy="1135063"/>
          </a:xfrm>
        </p:spPr>
        <p:txBody>
          <a:bodyPr/>
          <a:lstStyle/>
          <a:p>
            <a:pPr algn="ctr"/>
            <a:r>
              <a:rPr lang="it-IT" altLang="it-IT" sz="3200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Lezione 16</a:t>
            </a:r>
            <a:endParaRPr lang="en-GB" altLang="it-IT" sz="3200" dirty="0">
              <a:solidFill>
                <a:srgbClr val="3380E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Sottotitolo 2">
            <a:extLst>
              <a:ext uri="{FF2B5EF4-FFF2-40B4-BE49-F238E27FC236}">
                <a16:creationId xmlns:a16="http://schemas.microsoft.com/office/drawing/2014/main" id="{D22837A0-BB19-46C7-A349-F644CEB42113}"/>
              </a:ext>
            </a:extLst>
          </p:cNvPr>
          <p:cNvSpPr txBox="1">
            <a:spLocks/>
          </p:cNvSpPr>
          <p:nvPr/>
        </p:nvSpPr>
        <p:spPr bwMode="auto">
          <a:xfrm>
            <a:off x="628650" y="3657600"/>
            <a:ext cx="7886700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GB" altLang="it-IT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Antonio Origlia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GB" altLang="it-IT" sz="2400">
                <a:latin typeface="Times New Roman" panose="02020603050405020304" pitchFamily="18" charset="0"/>
                <a:cs typeface="Times New Roman" panose="02020603050405020304" pitchFamily="18" charset="0"/>
              </a:rPr>
              <a:t>a.a. 2021/2022</a:t>
            </a:r>
          </a:p>
          <a:p>
            <a:pPr algn="ctr">
              <a:buFont typeface="Arial" panose="020B0604020202020204" pitchFamily="34" charset="0"/>
              <a:buNone/>
            </a:pPr>
            <a:endParaRPr lang="en-GB" altLang="it-IT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GB" altLang="it-IT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GB" altLang="it-IT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GB" altLang="it-IT" sz="1200">
                <a:latin typeface="Times New Roman" panose="02020603050405020304" pitchFamily="18" charset="0"/>
                <a:cs typeface="Times New Roman" panose="02020603050405020304" pitchFamily="18" charset="0"/>
              </a:rPr>
              <a:t>Slides gentilmente fornite da Laura Bozzelli</a:t>
            </a:r>
            <a:endParaRPr lang="en-GB" altLang="it-IT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533400" y="288925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Funzione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malloc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(1/4)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284018" y="914400"/>
            <a:ext cx="8610600" cy="5752942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Prototipo della funzione (dichiarato in </a:t>
            </a:r>
            <a:r>
              <a:rPr lang="it-IT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stdlib.h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):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it-IT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		</a:t>
            </a:r>
            <a:r>
              <a:rPr 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void</a:t>
            </a:r>
            <a:r>
              <a:rPr lang="it-IT" sz="24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* </a:t>
            </a:r>
            <a:r>
              <a:rPr 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malloc</a:t>
            </a:r>
            <a:r>
              <a:rPr lang="it-IT" sz="24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(</a:t>
            </a:r>
            <a:r>
              <a:rPr 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size_t</a:t>
            </a:r>
            <a:r>
              <a:rPr lang="it-IT" sz="24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size);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it-IT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 caso di successo, alloca un blocco di byte contiguo </a:t>
            </a:r>
            <a:r>
              <a:rPr lang="it-IT" sz="2400" u="sng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non inizializzato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nell’</a:t>
            </a:r>
            <a:r>
              <a:rPr lang="it-IT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heap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avente un numero di byte pari a </a:t>
            </a:r>
            <a:r>
              <a:rPr lang="it-IT" sz="24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size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restituisce un puntatore di tipo </a:t>
            </a:r>
            <a:r>
              <a:rPr lang="it-IT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void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il cui valore è l’indirizzo di memoria del primo byte del blocco allocato.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it-IT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 caso di insuccesso (il blocco di memoria della specifica ampiezza non può essere allocato perché non c’è sufficiente spazio contiguo libero nell’</a:t>
            </a:r>
            <a:r>
              <a:rPr lang="it-IT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heap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), viene restituito il valore NULL.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it-IT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BUONA NORMA: controllare se il valore di ritorno è diverso da NULL (e, cioè, il blocco di memoria è stato allocato con successo).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it-IT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7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533400" y="288925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Funzione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malloc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(2/4)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381000" y="879764"/>
            <a:ext cx="8610600" cy="174255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Viene di solito utilizzata in congiunzione con l’operatore </a:t>
            </a:r>
            <a:r>
              <a:rPr lang="it-IT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sizeof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per specificare l’ampiezza di un tipo di dato che si vuole allocare dinamicamente.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Esempio: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it-IT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507" y="2133601"/>
            <a:ext cx="5164493" cy="2442796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376382" y="4648200"/>
            <a:ext cx="8610600" cy="203756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attivando </a:t>
            </a:r>
            <a:r>
              <a:rPr lang="it-IT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malloc</a:t>
            </a:r>
            <a:r>
              <a:rPr lang="it-IT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(</a:t>
            </a:r>
            <a:r>
              <a:rPr lang="it-IT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sizeof</a:t>
            </a:r>
            <a:r>
              <a:rPr lang="it-IT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(</a:t>
            </a:r>
            <a:r>
              <a:rPr lang="it-IT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int</a:t>
            </a:r>
            <a:r>
              <a:rPr lang="it-IT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)) 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viene allocata una zona di memoria adatta a contenere un intero </a:t>
            </a:r>
            <a:r>
              <a:rPr lang="it-IT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int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; ovvero viene creata una nuova variabile intera.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 puntatore restituito da </a:t>
            </a:r>
            <a:r>
              <a:rPr lang="it-IT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malloc</a:t>
            </a:r>
            <a:r>
              <a:rPr lang="it-IT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viene assegnato al puntatore p (dopo un cast esplicito): dopo l’assegnazione </a:t>
            </a:r>
            <a:r>
              <a:rPr lang="it-IT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contiene l’indirizzo iniziale dell’intero allocato.</a:t>
            </a:r>
          </a:p>
        </p:txBody>
      </p:sp>
    </p:spTree>
    <p:extLst>
      <p:ext uri="{BB962C8B-B14F-4D97-AF65-F5344CB8AC3E}">
        <p14:creationId xmlns:p14="http://schemas.microsoft.com/office/powerpoint/2010/main" val="540800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533400" y="288925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Funzione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malloc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(3/4)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228600" y="1219200"/>
            <a:ext cx="8610600" cy="433742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 blocco di byte allocato con </a:t>
            </a:r>
            <a:r>
              <a:rPr lang="it-IT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malloc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non ha di per sé alcun tipo: il cast sul puntatore restituito fa sì che il blocco di byte sia considerato dal compilatore come avente il tipo indicato nel cast.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it-IT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Nell’esempio precedente, il cast (</a:t>
            </a:r>
            <a:r>
              <a:rPr lang="it-IT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int</a:t>
            </a:r>
            <a:r>
              <a:rPr lang="it-IT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*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 fa sì che il compilatore consideri il blocco di byte come vettore di interi (nel caso specifico abbiamo un vettore di interi di lunghezza 1 per gestire una variabile di tipo </a:t>
            </a:r>
            <a:r>
              <a:rPr lang="it-IT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int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it-IT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Non si può applicare l’operatore </a:t>
            </a:r>
            <a:r>
              <a:rPr lang="it-IT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sizeof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 un blocco di memoria allocato dinamicamente in quanto </a:t>
            </a:r>
            <a:r>
              <a:rPr lang="it-IT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sizeof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viene valutato dal compilatore.</a:t>
            </a:r>
          </a:p>
        </p:txBody>
      </p:sp>
    </p:spTree>
    <p:extLst>
      <p:ext uri="{BB962C8B-B14F-4D97-AF65-F5344CB8AC3E}">
        <p14:creationId xmlns:p14="http://schemas.microsoft.com/office/powerpoint/2010/main" val="1942596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533400" y="288925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Funzione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malloc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(4/4)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228600" y="1219200"/>
            <a:ext cx="8610600" cy="2568032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 cast esplicito non sarebbe necessario per un compilatore C standard, perché l’assegnazione di un puntatore </a:t>
            </a:r>
            <a:r>
              <a:rPr lang="it-IT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void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ad un puntatore </a:t>
            </a:r>
            <a:r>
              <a:rPr lang="it-IT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non-</a:t>
            </a:r>
            <a:r>
              <a:rPr lang="it-IT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void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non lo richiede necessariamente.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it-IT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Alcuni compilatori (in particolare quelli che compilano anche codice C++) lo richiedono comunque e quindi è bene aggiungerlo, anche per chiarezza e documentazione.</a:t>
            </a:r>
          </a:p>
        </p:txBody>
      </p:sp>
    </p:spTree>
    <p:extLst>
      <p:ext uri="{BB962C8B-B14F-4D97-AF65-F5344CB8AC3E}">
        <p14:creationId xmlns:p14="http://schemas.microsoft.com/office/powerpoint/2010/main" val="3553388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533400" y="288925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Rilascio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della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memoria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dinamica</a:t>
            </a:r>
            <a:endParaRPr lang="en-US" altLang="it-IT" sz="3300" dirty="0">
              <a:solidFill>
                <a:srgbClr val="3380E6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228600" y="1107786"/>
            <a:ext cx="8610600" cy="433742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Nel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linguaggio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C, 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la memoria allocata dinamicamente non viene rilasciata automaticamente (ovviamente questo capita comunque quando il programma termina in quanto tutta la memoria associata al programma viene rilasciata).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it-IT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 C non ha un </a:t>
            </a:r>
            <a:r>
              <a:rPr lang="it-IT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garbage</a:t>
            </a:r>
            <a:r>
              <a:rPr lang="it-IT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it-IT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collector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che “recupera” a </a:t>
            </a:r>
            <a:r>
              <a:rPr lang="it-IT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run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-time la memoria inutilizzata.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it-IT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 </a:t>
            </a:r>
            <a:r>
              <a:rPr lang="it-IT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run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-time la memoria dinamica può essere rilasciata solo in modo esplicito (tramite la funzione di libreria </a:t>
            </a:r>
            <a:r>
              <a:rPr lang="it-IT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free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): questo permette di riutilizzare quella porzione di memoria per servire successive allocazioni dinamiche. </a:t>
            </a:r>
          </a:p>
        </p:txBody>
      </p:sp>
    </p:spTree>
    <p:extLst>
      <p:ext uri="{BB962C8B-B14F-4D97-AF65-F5344CB8AC3E}">
        <p14:creationId xmlns:p14="http://schemas.microsoft.com/office/powerpoint/2010/main" val="3454544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533400" y="288925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Funzione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free (1/3)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284018" y="914400"/>
            <a:ext cx="8610600" cy="398354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Prototipo della funzione (dichiarato in </a:t>
            </a:r>
            <a:r>
              <a:rPr lang="it-IT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stdlib.h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):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it-IT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		</a:t>
            </a:r>
            <a:r>
              <a:rPr 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void</a:t>
            </a:r>
            <a:r>
              <a:rPr lang="it-IT" sz="24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free(</a:t>
            </a:r>
            <a:r>
              <a:rPr 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void</a:t>
            </a:r>
            <a:r>
              <a:rPr lang="it-IT" sz="24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* p);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it-IT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 puntatore d’input </a:t>
            </a:r>
            <a:r>
              <a:rPr lang="it-IT" sz="24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deve puntare all’inizio di un blocco di memoria precedentemente allocato dinamicamente.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La funzione rilascia il blocco di memoria puntato dal puntatore </a:t>
            </a:r>
            <a:r>
              <a:rPr lang="it-IT" sz="24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(il sistema operativo mantiene traccia del numero di byte che era stata allocato).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Esempio:</a:t>
            </a:r>
            <a:endParaRPr lang="it-IT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it-IT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191000"/>
            <a:ext cx="6897729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88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533400" y="288925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Funzione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free (2/3)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3300" dirty="0">
              <a:solidFill>
                <a:srgbClr val="3380E6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228600" y="1107786"/>
            <a:ext cx="8610600" cy="504518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Quando la memoria che è stata allocata dinamicamente non è più necessaria, si utilizza </a:t>
            </a:r>
            <a:r>
              <a:rPr lang="it-IT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free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per ‘‘ restituire’’ immediatamente la memoria al sistema operativo.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it-IT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Liberare la memoria non allocata in modo dinamico è un errore.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it-IT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Fare riferimento alla memoria che è stata liberata è un errore che provoca tipicamente l’arresto anomalo del programma.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it-IT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 volta chiamata </a:t>
            </a:r>
            <a:r>
              <a:rPr lang="it-IT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free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per rilasciare un blocco di memoria, i valori dei puntatori al blocco dovrebbero essere impostati a NULL per eliminare la possibilità che il programma faccia riferimento alla memoria che è stata liberata e che potrebbe già essere stata allocata per un altro scopo.  </a:t>
            </a:r>
          </a:p>
        </p:txBody>
      </p:sp>
    </p:spTree>
    <p:extLst>
      <p:ext uri="{BB962C8B-B14F-4D97-AF65-F5344CB8AC3E}">
        <p14:creationId xmlns:p14="http://schemas.microsoft.com/office/powerpoint/2010/main" val="410031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533400" y="288925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Funzione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free (3/3)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3300" dirty="0">
              <a:solidFill>
                <a:srgbClr val="3380E6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228600" y="1107786"/>
            <a:ext cx="8610600" cy="115251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 un puntatore </a:t>
            </a:r>
            <a:r>
              <a:rPr lang="it-IT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punta ad una variabile dinamica di tipo </a:t>
            </a:r>
            <a:r>
              <a:rPr lang="it-IT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struct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contenente come campo (membro) un puntatore </a:t>
            </a:r>
            <a:r>
              <a:rPr lang="it-IT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q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ad un’altra variabile dinamica, bisogna rilasciare prima </a:t>
            </a:r>
            <a:r>
              <a:rPr lang="it-IT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q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poi </a:t>
            </a:r>
            <a:r>
              <a:rPr lang="it-IT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302764"/>
            <a:ext cx="2681516" cy="1126236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657600"/>
            <a:ext cx="5067739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91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533400" y="288925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Esempi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allocazione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dinamica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(1/2)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228600" y="838200"/>
            <a:ext cx="8610600" cy="115251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it-IT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Allocazione dinamica di strutture.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it-IT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		</a:t>
            </a:r>
            <a:r>
              <a:rPr lang="it-IT" sz="24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endParaRPr lang="it-IT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28737"/>
            <a:ext cx="7086600" cy="5533576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1447800" y="3071582"/>
            <a:ext cx="6873862" cy="2812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0207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31" y="1134874"/>
            <a:ext cx="8214203" cy="5723126"/>
          </a:xfrm>
          <a:prstGeom prst="rect">
            <a:avLst/>
          </a:prstGeom>
        </p:spPr>
      </p:pic>
      <p:sp>
        <p:nvSpPr>
          <p:cNvPr id="14338" name="Title 1"/>
          <p:cNvSpPr txBox="1">
            <a:spLocks/>
          </p:cNvSpPr>
          <p:nvPr/>
        </p:nvSpPr>
        <p:spPr bwMode="auto">
          <a:xfrm>
            <a:off x="481833" y="82550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Esempi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allocazione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dinamica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(2/2)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207434" y="592541"/>
            <a:ext cx="8610600" cy="115251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it-IT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Allocazione dinamica di vettore di strutture.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it-IT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		</a:t>
            </a:r>
            <a:r>
              <a:rPr lang="it-IT" sz="24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endParaRPr lang="it-IT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762000" y="1500163"/>
            <a:ext cx="7467600" cy="24489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054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 txBox="1">
            <a:spLocks/>
          </p:cNvSpPr>
          <p:nvPr/>
        </p:nvSpPr>
        <p:spPr bwMode="auto">
          <a:xfrm>
            <a:off x="628650" y="365125"/>
            <a:ext cx="81343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Sommario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-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Lezione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17: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Strutture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dati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dinamiche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(1)</a:t>
            </a:r>
          </a:p>
        </p:txBody>
      </p:sp>
      <p:sp>
        <p:nvSpPr>
          <p:cNvPr id="4099" name="Text Placeholder 2"/>
          <p:cNvSpPr txBox="1">
            <a:spLocks/>
          </p:cNvSpPr>
          <p:nvPr/>
        </p:nvSpPr>
        <p:spPr bwMode="auto">
          <a:xfrm>
            <a:off x="762000" y="1828800"/>
            <a:ext cx="78867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Allocazione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della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memoria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defRPr/>
            </a:pP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Allocazione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dinamica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della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memoria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: la </a:t>
            </a: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funzione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malloc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defRPr/>
            </a:pP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Rilascio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della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memoria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dinamica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: la </a:t>
            </a: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funzione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free.</a:t>
            </a:r>
          </a:p>
          <a:p>
            <a:pPr eaLnBrk="1" hangingPunct="1">
              <a:defRPr/>
            </a:pP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Allocazione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dinamica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di </a:t>
            </a: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matrici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defRPr/>
            </a:pP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Strutture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autoreferenziali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defRPr/>
            </a:pP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Introduzione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alle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liste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concatenate.</a:t>
            </a:r>
          </a:p>
          <a:p>
            <a:pPr eaLnBrk="1" hangingPunct="1">
              <a:defRPr/>
            </a:pP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Differenze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tra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liste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e array.</a:t>
            </a:r>
          </a:p>
          <a:p>
            <a:pPr eaLnBrk="1" hangingPunct="1">
              <a:defRPr/>
            </a:pP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Implementazione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delle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principali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operazioni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liste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marL="0" indent="0" eaLnBrk="1" hangingPunct="1">
              <a:buNone/>
              <a:defRPr/>
            </a:pPr>
            <a:endParaRPr lang="en-US" altLang="it-IT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endParaRPr lang="en-US" altLang="it-IT" sz="24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altLang="it-IT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533400" y="288925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Allocazione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dinamica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matrici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228600" y="982667"/>
            <a:ext cx="8610600" cy="2568032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Vi sono essenzialmente due modi: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it-IT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Allocazione dinamica con memoria non-contigua.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it-IT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Allocazione dinamica con memoria contigua.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it-IT" sz="2400" b="1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		</a:t>
            </a:r>
            <a:r>
              <a:rPr lang="it-IT" sz="24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endParaRPr lang="it-IT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939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381000" y="288925"/>
            <a:ext cx="86106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Allocazione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dinamica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non-</a:t>
            </a: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contigua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matrici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(1/4) 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228600" y="982667"/>
            <a:ext cx="8610600" cy="6106821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it-IT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Allocazione dinamica non-contigua per matrici 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 elementi di tipo </a:t>
            </a:r>
            <a:r>
              <a:rPr lang="it-IT" sz="2400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&lt;tipo&gt; 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avente  </a:t>
            </a:r>
            <a:r>
              <a:rPr lang="it-IT" sz="2400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&lt;N_R&gt; 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righe e </a:t>
            </a:r>
            <a:r>
              <a:rPr lang="it-IT" sz="2400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&lt;N_C&gt; 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colonne (</a:t>
            </a:r>
            <a:r>
              <a:rPr lang="it-IT" sz="2400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&lt;N_R&gt; 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 </a:t>
            </a:r>
            <a:r>
              <a:rPr lang="it-IT" sz="2400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&lt;N_C&gt;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sono generiche espressioni numeriche).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it-IT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Primo </a:t>
            </a:r>
            <a:r>
              <a:rPr lang="it-IT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step</a:t>
            </a:r>
            <a:r>
              <a:rPr lang="it-IT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si alloca dinamicamente un array monodimensionale di puntatori a &lt;tipo&gt; avente lunghezza pari al numero &lt;N_R&gt; di righe (</a:t>
            </a:r>
            <a:r>
              <a:rPr lang="it-IT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array di puntatori alle righe da allocare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):  </a:t>
            </a:r>
            <a:endParaRPr lang="it-IT" sz="2400" b="1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  </a:t>
            </a:r>
            <a:r>
              <a:rPr lang="it-IT" sz="24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&lt;tipo&gt; ** &lt;A&gt; = (&lt;tipo&gt; **) </a:t>
            </a:r>
            <a:r>
              <a:rPr 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malloc</a:t>
            </a:r>
            <a:r>
              <a:rPr lang="it-IT" sz="24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(&lt;N_R&gt; * </a:t>
            </a:r>
            <a:r>
              <a:rPr 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sizeof</a:t>
            </a:r>
            <a:r>
              <a:rPr lang="it-IT" sz="24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(&lt;tipo&gt; *));</a:t>
            </a:r>
            <a:endParaRPr lang="it-IT" sz="2400" b="1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it-IT" sz="2400" b="1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Secondo </a:t>
            </a:r>
            <a:r>
              <a:rPr lang="it-IT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step</a:t>
            </a:r>
            <a:r>
              <a:rPr lang="it-IT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si inizializza il valore (indirizzo di memoria) dell’elemento i-esimo &lt;A&gt;[i] dell’array &lt;A&gt;  di puntatori all’indirizzo iniziale di </a:t>
            </a:r>
            <a:r>
              <a:rPr lang="it-IT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un’array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monodimensionale di lunghezza &lt;N_C&gt;  allocato dinamicamente: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       </a:t>
            </a:r>
            <a:r>
              <a:rPr lang="it-IT" sz="24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for(</a:t>
            </a:r>
            <a:r>
              <a:rPr 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int</a:t>
            </a:r>
            <a:r>
              <a:rPr lang="it-IT" sz="24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i=0;i &lt; &lt;N_R&gt;; i++)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	&lt;A&gt;[i] = (&lt;tipo&gt; *) </a:t>
            </a:r>
            <a:r>
              <a:rPr 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malloc</a:t>
            </a:r>
            <a:r>
              <a:rPr lang="it-IT" sz="24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(&lt;N_C&gt; * </a:t>
            </a:r>
            <a:r>
              <a:rPr 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sizeof</a:t>
            </a:r>
            <a:r>
              <a:rPr lang="it-IT" sz="24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(&lt;tipo&gt;));	</a:t>
            </a:r>
            <a:endParaRPr lang="it-IT" sz="2400" b="1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it-IT" sz="2400" b="1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		</a:t>
            </a:r>
            <a:r>
              <a:rPr lang="it-IT" sz="24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endParaRPr lang="it-IT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685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48" y="3475934"/>
            <a:ext cx="5321243" cy="2852121"/>
          </a:xfrm>
          <a:prstGeom prst="rect">
            <a:avLst/>
          </a:prstGeom>
        </p:spPr>
      </p:pic>
      <p:grpSp>
        <p:nvGrpSpPr>
          <p:cNvPr id="24" name="Gruppo 23"/>
          <p:cNvGrpSpPr/>
          <p:nvPr/>
        </p:nvGrpSpPr>
        <p:grpSpPr>
          <a:xfrm>
            <a:off x="1527388" y="1295400"/>
            <a:ext cx="6241623" cy="2757314"/>
            <a:chOff x="1527388" y="1380077"/>
            <a:chExt cx="6241623" cy="2757314"/>
          </a:xfrm>
        </p:grpSpPr>
        <p:grpSp>
          <p:nvGrpSpPr>
            <p:cNvPr id="3" name="Gruppo 2"/>
            <p:cNvGrpSpPr/>
            <p:nvPr/>
          </p:nvGrpSpPr>
          <p:grpSpPr>
            <a:xfrm>
              <a:off x="3691811" y="1462801"/>
              <a:ext cx="4077200" cy="2674590"/>
              <a:chOff x="4973600" y="1397375"/>
              <a:chExt cx="4077200" cy="2674590"/>
            </a:xfrm>
          </p:grpSpPr>
          <p:graphicFrame>
            <p:nvGraphicFramePr>
              <p:cNvPr id="7" name="Google Shape;69;p15"/>
              <p:cNvGraphicFramePr/>
              <p:nvPr>
                <p:extLst>
                  <p:ext uri="{D42A27DB-BD31-4B8C-83A1-F6EECF244321}">
                    <p14:modId xmlns:p14="http://schemas.microsoft.com/office/powerpoint/2010/main" val="428433770"/>
                  </p:ext>
                </p:extLst>
              </p:nvPr>
            </p:nvGraphicFramePr>
            <p:xfrm>
              <a:off x="7136550" y="1397375"/>
              <a:ext cx="1914250" cy="38859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382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3465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Google Shape;70;p15"/>
              <p:cNvGraphicFramePr/>
              <p:nvPr>
                <p:extLst>
                  <p:ext uri="{D42A27DB-BD31-4B8C-83A1-F6EECF244321}">
                    <p14:modId xmlns:p14="http://schemas.microsoft.com/office/powerpoint/2010/main" val="713199087"/>
                  </p:ext>
                </p:extLst>
              </p:nvPr>
            </p:nvGraphicFramePr>
            <p:xfrm>
              <a:off x="7136550" y="2159375"/>
              <a:ext cx="1914250" cy="38859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382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3465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9" name="Google Shape;71;p15"/>
              <p:cNvGraphicFramePr/>
              <p:nvPr>
                <p:extLst>
                  <p:ext uri="{D42A27DB-BD31-4B8C-83A1-F6EECF244321}">
                    <p14:modId xmlns:p14="http://schemas.microsoft.com/office/powerpoint/2010/main" val="950038188"/>
                  </p:ext>
                </p:extLst>
              </p:nvPr>
            </p:nvGraphicFramePr>
            <p:xfrm>
              <a:off x="7136550" y="2921375"/>
              <a:ext cx="1914250" cy="38859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382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3465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0" name="Google Shape;72;p15"/>
              <p:cNvGraphicFramePr/>
              <p:nvPr>
                <p:extLst>
                  <p:ext uri="{D42A27DB-BD31-4B8C-83A1-F6EECF244321}">
                    <p14:modId xmlns:p14="http://schemas.microsoft.com/office/powerpoint/2010/main" val="2835527223"/>
                  </p:ext>
                </p:extLst>
              </p:nvPr>
            </p:nvGraphicFramePr>
            <p:xfrm>
              <a:off x="4973600" y="1595475"/>
              <a:ext cx="382850" cy="155436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382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  <p:cxnSp>
            <p:nvCxnSpPr>
              <p:cNvPr id="11" name="Google Shape;73;p15"/>
              <p:cNvCxnSpPr/>
              <p:nvPr/>
            </p:nvCxnSpPr>
            <p:spPr>
              <a:xfrm rot="10800000" flipH="1">
                <a:off x="5238650" y="1553075"/>
                <a:ext cx="1903200" cy="234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oval" w="med" len="med"/>
                <a:tailEnd type="triangle" w="med" len="med"/>
              </a:ln>
            </p:spPr>
          </p:cxnSp>
          <p:cxnSp>
            <p:nvCxnSpPr>
              <p:cNvPr id="12" name="Google Shape;74;p15"/>
              <p:cNvCxnSpPr/>
              <p:nvPr/>
            </p:nvCxnSpPr>
            <p:spPr>
              <a:xfrm>
                <a:off x="5162450" y="2168375"/>
                <a:ext cx="2008800" cy="1947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oval" w="med" len="med"/>
                <a:tailEnd type="triangle" w="med" len="med"/>
              </a:ln>
            </p:spPr>
          </p:cxnSp>
          <p:cxnSp>
            <p:nvCxnSpPr>
              <p:cNvPr id="13" name="Google Shape;75;p15"/>
              <p:cNvCxnSpPr/>
              <p:nvPr/>
            </p:nvCxnSpPr>
            <p:spPr>
              <a:xfrm>
                <a:off x="5162450" y="2557025"/>
                <a:ext cx="1959900" cy="548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oval" w="med" len="med"/>
                <a:tailEnd type="triangle" w="med" len="med"/>
              </a:ln>
            </p:spPr>
          </p:cxnSp>
          <p:graphicFrame>
            <p:nvGraphicFramePr>
              <p:cNvPr id="14" name="Google Shape;76;p15"/>
              <p:cNvGraphicFramePr/>
              <p:nvPr>
                <p:extLst>
                  <p:ext uri="{D42A27DB-BD31-4B8C-83A1-F6EECF244321}">
                    <p14:modId xmlns:p14="http://schemas.microsoft.com/office/powerpoint/2010/main" val="2260068416"/>
                  </p:ext>
                </p:extLst>
              </p:nvPr>
            </p:nvGraphicFramePr>
            <p:xfrm>
              <a:off x="7136550" y="3683375"/>
              <a:ext cx="1914250" cy="38859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382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3465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cxnSp>
            <p:nvCxnSpPr>
              <p:cNvPr id="15" name="Google Shape;77;p15"/>
              <p:cNvCxnSpPr/>
              <p:nvPr/>
            </p:nvCxnSpPr>
            <p:spPr>
              <a:xfrm>
                <a:off x="5162450" y="2938025"/>
                <a:ext cx="1998900" cy="9477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oval" w="med" len="med"/>
                <a:tailEnd type="triangle" w="med" len="med"/>
              </a:ln>
            </p:spPr>
          </p:cxnSp>
          <p:sp>
            <p:nvSpPr>
              <p:cNvPr id="16" name="Google Shape;80;p15"/>
              <p:cNvSpPr txBox="1"/>
              <p:nvPr/>
            </p:nvSpPr>
            <p:spPr>
              <a:xfrm>
                <a:off x="5229000" y="1804025"/>
                <a:ext cx="888000" cy="35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  A[1]</a:t>
                </a:r>
                <a:endParaRPr dirty="0"/>
              </a:p>
            </p:txBody>
          </p:sp>
          <p:sp>
            <p:nvSpPr>
              <p:cNvPr id="17" name="Google Shape;81;p15"/>
              <p:cNvSpPr txBox="1"/>
              <p:nvPr/>
            </p:nvSpPr>
            <p:spPr>
              <a:xfrm>
                <a:off x="5148250" y="2253252"/>
                <a:ext cx="888000" cy="35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   A[2]</a:t>
                </a:r>
                <a:endParaRPr dirty="0"/>
              </a:p>
            </p:txBody>
          </p:sp>
          <p:sp>
            <p:nvSpPr>
              <p:cNvPr id="18" name="Google Shape;82;p15"/>
              <p:cNvSpPr txBox="1"/>
              <p:nvPr/>
            </p:nvSpPr>
            <p:spPr>
              <a:xfrm>
                <a:off x="5265432" y="2710301"/>
                <a:ext cx="888000" cy="35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 A[3]</a:t>
                </a:r>
                <a:endParaRPr dirty="0"/>
              </a:p>
            </p:txBody>
          </p:sp>
        </p:grpSp>
        <p:sp>
          <p:nvSpPr>
            <p:cNvPr id="19" name="Google Shape;80;p15"/>
            <p:cNvSpPr txBox="1"/>
            <p:nvPr/>
          </p:nvSpPr>
          <p:spPr>
            <a:xfrm>
              <a:off x="3972611" y="1380077"/>
              <a:ext cx="888000" cy="35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  A[0]</a:t>
              </a:r>
              <a:endParaRPr dirty="0"/>
            </a:p>
          </p:txBody>
        </p:sp>
        <p:sp>
          <p:nvSpPr>
            <p:cNvPr id="4" name="Rettangolo 3"/>
            <p:cNvSpPr/>
            <p:nvPr/>
          </p:nvSpPr>
          <p:spPr>
            <a:xfrm>
              <a:off x="1573730" y="1647344"/>
              <a:ext cx="3177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" dirty="0"/>
                <a:t>A</a:t>
              </a:r>
              <a:endParaRPr lang="it-IT" dirty="0"/>
            </a:p>
          </p:txBody>
        </p:sp>
        <p:sp>
          <p:nvSpPr>
            <p:cNvPr id="5" name="Rettangolo 4"/>
            <p:cNvSpPr/>
            <p:nvPr/>
          </p:nvSpPr>
          <p:spPr>
            <a:xfrm>
              <a:off x="1527388" y="2019621"/>
              <a:ext cx="410400" cy="4088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2" name="Google Shape;73;p15"/>
            <p:cNvCxnSpPr/>
            <p:nvPr/>
          </p:nvCxnSpPr>
          <p:spPr>
            <a:xfrm flipV="1">
              <a:off x="1720382" y="1832010"/>
              <a:ext cx="1951164" cy="412909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</p:grpSp>
      <p:sp>
        <p:nvSpPr>
          <p:cNvPr id="27" name="Title 1"/>
          <p:cNvSpPr txBox="1">
            <a:spLocks/>
          </p:cNvSpPr>
          <p:nvPr/>
        </p:nvSpPr>
        <p:spPr bwMode="auto">
          <a:xfrm>
            <a:off x="381000" y="288925"/>
            <a:ext cx="86106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Allocazione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dinamica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non-</a:t>
            </a: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contigua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matrici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(2/4) </a:t>
            </a:r>
          </a:p>
        </p:txBody>
      </p:sp>
    </p:spTree>
    <p:extLst>
      <p:ext uri="{BB962C8B-B14F-4D97-AF65-F5344CB8AC3E}">
        <p14:creationId xmlns:p14="http://schemas.microsoft.com/office/powerpoint/2010/main" val="1001282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sellaDiTesto 22"/>
          <p:cNvSpPr txBox="1"/>
          <p:nvPr/>
        </p:nvSpPr>
        <p:spPr>
          <a:xfrm>
            <a:off x="457200" y="3672156"/>
            <a:ext cx="8610600" cy="186027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Accesso agli elementi: 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come per le matrici dichiarate staticamente.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it-IT" sz="2400" b="1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Parametro in chiamata di funzione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come puntatore di puntatore.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191000"/>
            <a:ext cx="1905000" cy="500845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5296191"/>
            <a:ext cx="4700685" cy="981961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 bwMode="auto">
          <a:xfrm>
            <a:off x="381000" y="288925"/>
            <a:ext cx="86106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Allocazione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dinamica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non-</a:t>
            </a: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contigua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matrici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(3/4) 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520" y="914400"/>
            <a:ext cx="5321243" cy="285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76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sellaDiTesto 22"/>
          <p:cNvSpPr txBox="1"/>
          <p:nvPr/>
        </p:nvSpPr>
        <p:spPr>
          <a:xfrm>
            <a:off x="457200" y="3672156"/>
            <a:ext cx="8610600" cy="798637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Rilascio memoria: 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prima si rilascia la memoria di ciascuna riga e poi si rilascia l’array di puntatori alle righe.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 bwMode="auto">
          <a:xfrm>
            <a:off x="381000" y="288925"/>
            <a:ext cx="86106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Allocazione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dinamica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non-</a:t>
            </a: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contigua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matrici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(4/4) 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470793"/>
            <a:ext cx="2875540" cy="1549113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847744"/>
            <a:ext cx="5321243" cy="285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82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381000" y="288925"/>
            <a:ext cx="86106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Allocazione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dinamica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contigua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matrici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(1/4) 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228600" y="914400"/>
            <a:ext cx="8610600" cy="569478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it-IT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Allocazione dinamica contigua per matrici 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 elementi di tipo </a:t>
            </a:r>
            <a:r>
              <a:rPr lang="it-IT" sz="2200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&lt;tipo&gt; 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avente  </a:t>
            </a:r>
            <a:r>
              <a:rPr lang="it-IT" sz="2200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&lt;N_R&gt; 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righe e </a:t>
            </a:r>
            <a:r>
              <a:rPr lang="it-IT" sz="2200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&lt;N_C&gt; 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colonne (</a:t>
            </a:r>
            <a:r>
              <a:rPr lang="it-IT" sz="2200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&lt;N_R&gt; 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 </a:t>
            </a:r>
            <a:r>
              <a:rPr lang="it-IT" sz="2200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&lt;N_C&gt;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sono generiche espressioni numeriche).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it-IT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Primo </a:t>
            </a:r>
            <a:r>
              <a:rPr lang="it-IT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step</a:t>
            </a:r>
            <a:r>
              <a:rPr lang="it-IT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come per il caso non-contiguo si alloca dinamicamente un array monodimensionale di puntatori alle righe da allocare:  </a:t>
            </a:r>
            <a:endParaRPr lang="it-IT" sz="2200" b="1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  </a:t>
            </a:r>
            <a:r>
              <a:rPr lang="it-IT" sz="22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&lt;tipo&gt; ** &lt;A&gt; = (&lt;tipo&gt; **) </a:t>
            </a:r>
            <a:r>
              <a:rPr lang="it-IT" sz="2200" b="1" dirty="0" err="1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malloc</a:t>
            </a:r>
            <a:r>
              <a:rPr lang="it-IT" sz="22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(&lt;N_R&gt; * </a:t>
            </a:r>
            <a:r>
              <a:rPr lang="it-IT" sz="2200" b="1" dirty="0" err="1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sizeof</a:t>
            </a:r>
            <a:r>
              <a:rPr lang="it-IT" sz="22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(&lt;tipo&gt; *));</a:t>
            </a:r>
            <a:endParaRPr lang="it-IT" sz="2200" b="1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it-IT" sz="2200" b="1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Secondo </a:t>
            </a:r>
            <a:r>
              <a:rPr lang="it-IT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step</a:t>
            </a:r>
            <a:r>
              <a:rPr lang="it-IT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si inizializza il valore (indirizzo di memoria) del primo elemento &lt;A&gt;[0] dell’array &lt;A&gt;  di puntatori all’indirizzo iniziale di </a:t>
            </a:r>
            <a:r>
              <a:rPr lang="it-IT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un’array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monodimensionale di lunghezza &lt;N_C&gt; * &lt;N_R&gt; :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2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       &lt;A&gt;[0] = (&lt;tipo&gt; *) </a:t>
            </a:r>
            <a:r>
              <a:rPr lang="it-IT" sz="2200" b="1" dirty="0" err="1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malloc</a:t>
            </a:r>
            <a:r>
              <a:rPr lang="it-IT" sz="22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(&lt;N_C&gt; * &lt;N_R&gt; * </a:t>
            </a:r>
            <a:r>
              <a:rPr lang="it-IT" sz="2200" b="1" dirty="0" err="1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sizeof</a:t>
            </a:r>
            <a:r>
              <a:rPr lang="it-IT" sz="22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(&lt;tipo&gt;));</a:t>
            </a:r>
            <a:r>
              <a:rPr lang="it-IT" sz="24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	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it-IT" sz="2400" b="1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Terzo </a:t>
            </a:r>
            <a:r>
              <a:rPr lang="it-IT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step</a:t>
            </a:r>
            <a:r>
              <a:rPr lang="it-IT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si assegna all’elemento i-esimo &lt;A&gt;[i] dell’array &lt;A&gt;  con i ≠0 l’indirizzo iniziale della riga i-esima: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       </a:t>
            </a:r>
            <a:r>
              <a:rPr lang="it-IT" sz="22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for(</a:t>
            </a:r>
            <a:r>
              <a:rPr lang="it-IT" sz="2200" b="1" dirty="0" err="1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int</a:t>
            </a:r>
            <a:r>
              <a:rPr lang="it-IT" sz="22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i=1;i &lt; &lt;N_R&gt;; i++)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2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	&lt;A&gt;[i] =A[0] + i * &lt;N_C&gt;;	</a:t>
            </a:r>
            <a:endParaRPr lang="it-IT" sz="2200" b="1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564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84" y="3226521"/>
            <a:ext cx="5180564" cy="3294515"/>
          </a:xfrm>
          <a:prstGeom prst="rect">
            <a:avLst/>
          </a:prstGeom>
        </p:spPr>
      </p:pic>
      <p:sp>
        <p:nvSpPr>
          <p:cNvPr id="27" name="Title 1"/>
          <p:cNvSpPr txBox="1">
            <a:spLocks/>
          </p:cNvSpPr>
          <p:nvPr/>
        </p:nvSpPr>
        <p:spPr bwMode="auto">
          <a:xfrm>
            <a:off x="381000" y="288925"/>
            <a:ext cx="86106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Allocazione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dinamica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contigua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matrici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(2/4) </a:t>
            </a:r>
          </a:p>
        </p:txBody>
      </p:sp>
      <p:sp>
        <p:nvSpPr>
          <p:cNvPr id="52" name="Google Shape;80;p15"/>
          <p:cNvSpPr txBox="1"/>
          <p:nvPr/>
        </p:nvSpPr>
        <p:spPr>
          <a:xfrm>
            <a:off x="6509012" y="995629"/>
            <a:ext cx="958588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A[0][0]</a:t>
            </a:r>
            <a:endParaRPr dirty="0"/>
          </a:p>
        </p:txBody>
      </p:sp>
      <p:grpSp>
        <p:nvGrpSpPr>
          <p:cNvPr id="45" name="Gruppo 44"/>
          <p:cNvGrpSpPr/>
          <p:nvPr/>
        </p:nvGrpSpPr>
        <p:grpSpPr>
          <a:xfrm>
            <a:off x="6231262" y="1023727"/>
            <a:ext cx="410400" cy="4880660"/>
            <a:chOff x="7086600" y="921986"/>
            <a:chExt cx="410400" cy="4880660"/>
          </a:xfrm>
        </p:grpSpPr>
        <p:grpSp>
          <p:nvGrpSpPr>
            <p:cNvPr id="21" name="Gruppo 20"/>
            <p:cNvGrpSpPr/>
            <p:nvPr/>
          </p:nvGrpSpPr>
          <p:grpSpPr>
            <a:xfrm>
              <a:off x="7086600" y="921986"/>
              <a:ext cx="410400" cy="1630340"/>
              <a:chOff x="7086600" y="921986"/>
              <a:chExt cx="410400" cy="1630340"/>
            </a:xfrm>
          </p:grpSpPr>
          <p:grpSp>
            <p:nvGrpSpPr>
              <p:cNvPr id="20" name="Gruppo 19"/>
              <p:cNvGrpSpPr/>
              <p:nvPr/>
            </p:nvGrpSpPr>
            <p:grpSpPr>
              <a:xfrm>
                <a:off x="7086600" y="921986"/>
                <a:ext cx="410400" cy="817760"/>
                <a:chOff x="7086600" y="921986"/>
                <a:chExt cx="410400" cy="817760"/>
              </a:xfrm>
            </p:grpSpPr>
            <p:sp>
              <p:nvSpPr>
                <p:cNvPr id="23" name="Rettangolo 22"/>
                <p:cNvSpPr/>
                <p:nvPr/>
              </p:nvSpPr>
              <p:spPr>
                <a:xfrm>
                  <a:off x="7086600" y="921986"/>
                  <a:ext cx="410400" cy="40888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5" name="Rettangolo 24"/>
                <p:cNvSpPr/>
                <p:nvPr/>
              </p:nvSpPr>
              <p:spPr>
                <a:xfrm>
                  <a:off x="7086600" y="1330866"/>
                  <a:ext cx="410400" cy="40888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26" name="Gruppo 25"/>
              <p:cNvGrpSpPr/>
              <p:nvPr/>
            </p:nvGrpSpPr>
            <p:grpSpPr>
              <a:xfrm>
                <a:off x="7086600" y="1734566"/>
                <a:ext cx="410400" cy="817760"/>
                <a:chOff x="7086600" y="921986"/>
                <a:chExt cx="410400" cy="817760"/>
              </a:xfrm>
            </p:grpSpPr>
            <p:sp>
              <p:nvSpPr>
                <p:cNvPr id="28" name="Rettangolo 27"/>
                <p:cNvSpPr/>
                <p:nvPr/>
              </p:nvSpPr>
              <p:spPr>
                <a:xfrm>
                  <a:off x="7086600" y="921986"/>
                  <a:ext cx="410400" cy="40888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9" name="Rettangolo 28"/>
                <p:cNvSpPr/>
                <p:nvPr/>
              </p:nvSpPr>
              <p:spPr>
                <a:xfrm>
                  <a:off x="7086600" y="1330866"/>
                  <a:ext cx="410400" cy="40888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30" name="Gruppo 29"/>
            <p:cNvGrpSpPr/>
            <p:nvPr/>
          </p:nvGrpSpPr>
          <p:grpSpPr>
            <a:xfrm>
              <a:off x="7086600" y="2547146"/>
              <a:ext cx="410400" cy="1630340"/>
              <a:chOff x="7086600" y="921986"/>
              <a:chExt cx="410400" cy="1630340"/>
            </a:xfrm>
          </p:grpSpPr>
          <p:grpSp>
            <p:nvGrpSpPr>
              <p:cNvPr id="31" name="Gruppo 30"/>
              <p:cNvGrpSpPr/>
              <p:nvPr/>
            </p:nvGrpSpPr>
            <p:grpSpPr>
              <a:xfrm>
                <a:off x="7086600" y="921986"/>
                <a:ext cx="410400" cy="817760"/>
                <a:chOff x="7086600" y="921986"/>
                <a:chExt cx="410400" cy="817760"/>
              </a:xfrm>
            </p:grpSpPr>
            <p:sp>
              <p:nvSpPr>
                <p:cNvPr id="35" name="Rettangolo 34"/>
                <p:cNvSpPr/>
                <p:nvPr/>
              </p:nvSpPr>
              <p:spPr>
                <a:xfrm>
                  <a:off x="7086600" y="921986"/>
                  <a:ext cx="410400" cy="40888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6" name="Rettangolo 35"/>
                <p:cNvSpPr/>
                <p:nvPr/>
              </p:nvSpPr>
              <p:spPr>
                <a:xfrm>
                  <a:off x="7086600" y="1330866"/>
                  <a:ext cx="410400" cy="40888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32" name="Gruppo 31"/>
              <p:cNvGrpSpPr/>
              <p:nvPr/>
            </p:nvGrpSpPr>
            <p:grpSpPr>
              <a:xfrm>
                <a:off x="7086600" y="1734566"/>
                <a:ext cx="410400" cy="817760"/>
                <a:chOff x="7086600" y="921986"/>
                <a:chExt cx="410400" cy="817760"/>
              </a:xfrm>
            </p:grpSpPr>
            <p:sp>
              <p:nvSpPr>
                <p:cNvPr id="33" name="Rettangolo 32"/>
                <p:cNvSpPr/>
                <p:nvPr/>
              </p:nvSpPr>
              <p:spPr>
                <a:xfrm>
                  <a:off x="7086600" y="921986"/>
                  <a:ext cx="410400" cy="40888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4" name="Rettangolo 33"/>
                <p:cNvSpPr/>
                <p:nvPr/>
              </p:nvSpPr>
              <p:spPr>
                <a:xfrm>
                  <a:off x="7086600" y="1330866"/>
                  <a:ext cx="410400" cy="40888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37" name="Gruppo 36"/>
            <p:cNvGrpSpPr/>
            <p:nvPr/>
          </p:nvGrpSpPr>
          <p:grpSpPr>
            <a:xfrm>
              <a:off x="7086600" y="4172306"/>
              <a:ext cx="410400" cy="1630340"/>
              <a:chOff x="7086600" y="921986"/>
              <a:chExt cx="410400" cy="1630340"/>
            </a:xfrm>
          </p:grpSpPr>
          <p:grpSp>
            <p:nvGrpSpPr>
              <p:cNvPr id="38" name="Gruppo 37"/>
              <p:cNvGrpSpPr/>
              <p:nvPr/>
            </p:nvGrpSpPr>
            <p:grpSpPr>
              <a:xfrm>
                <a:off x="7086600" y="921986"/>
                <a:ext cx="410400" cy="817760"/>
                <a:chOff x="7086600" y="921986"/>
                <a:chExt cx="410400" cy="817760"/>
              </a:xfrm>
            </p:grpSpPr>
            <p:sp>
              <p:nvSpPr>
                <p:cNvPr id="42" name="Rettangolo 41"/>
                <p:cNvSpPr/>
                <p:nvPr/>
              </p:nvSpPr>
              <p:spPr>
                <a:xfrm>
                  <a:off x="7086600" y="921986"/>
                  <a:ext cx="410400" cy="40888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43" name="Rettangolo 42"/>
                <p:cNvSpPr/>
                <p:nvPr/>
              </p:nvSpPr>
              <p:spPr>
                <a:xfrm>
                  <a:off x="7086600" y="1330866"/>
                  <a:ext cx="410400" cy="40888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39" name="Gruppo 38"/>
              <p:cNvGrpSpPr/>
              <p:nvPr/>
            </p:nvGrpSpPr>
            <p:grpSpPr>
              <a:xfrm>
                <a:off x="7086600" y="1734566"/>
                <a:ext cx="410400" cy="817760"/>
                <a:chOff x="7086600" y="921986"/>
                <a:chExt cx="410400" cy="817760"/>
              </a:xfrm>
            </p:grpSpPr>
            <p:sp>
              <p:nvSpPr>
                <p:cNvPr id="40" name="Rettangolo 39"/>
                <p:cNvSpPr/>
                <p:nvPr/>
              </p:nvSpPr>
              <p:spPr>
                <a:xfrm>
                  <a:off x="7086600" y="921986"/>
                  <a:ext cx="410400" cy="40888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41" name="Rettangolo 40"/>
                <p:cNvSpPr/>
                <p:nvPr/>
              </p:nvSpPr>
              <p:spPr>
                <a:xfrm>
                  <a:off x="7086600" y="1330866"/>
                  <a:ext cx="410400" cy="40888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</p:grpSp>
      <p:grpSp>
        <p:nvGrpSpPr>
          <p:cNvPr id="2" name="Gruppo 1"/>
          <p:cNvGrpSpPr/>
          <p:nvPr/>
        </p:nvGrpSpPr>
        <p:grpSpPr>
          <a:xfrm>
            <a:off x="1527388" y="1228167"/>
            <a:ext cx="5940212" cy="3800880"/>
            <a:chOff x="1527388" y="1228167"/>
            <a:chExt cx="5940212" cy="3800880"/>
          </a:xfrm>
        </p:grpSpPr>
        <p:graphicFrame>
          <p:nvGraphicFramePr>
            <p:cNvPr id="10" name="Google Shape;72;p15"/>
            <p:cNvGraphicFramePr/>
            <p:nvPr>
              <p:extLst>
                <p:ext uri="{D42A27DB-BD31-4B8C-83A1-F6EECF244321}">
                  <p14:modId xmlns:p14="http://schemas.microsoft.com/office/powerpoint/2010/main" val="1360601013"/>
                </p:ext>
              </p:extLst>
            </p:nvPr>
          </p:nvGraphicFramePr>
          <p:xfrm>
            <a:off x="3691811" y="1576224"/>
            <a:ext cx="382850" cy="155436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3828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81000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81000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81000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81000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cxnSp>
          <p:nvCxnSpPr>
            <p:cNvPr id="11" name="Google Shape;73;p15"/>
            <p:cNvCxnSpPr>
              <a:endCxn id="23" idx="1"/>
            </p:cNvCxnSpPr>
            <p:nvPr/>
          </p:nvCxnSpPr>
          <p:spPr>
            <a:xfrm flipV="1">
              <a:off x="3956861" y="1228167"/>
              <a:ext cx="2274401" cy="53995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12" name="Google Shape;74;p15"/>
            <p:cNvCxnSpPr>
              <a:endCxn id="29" idx="1"/>
            </p:cNvCxnSpPr>
            <p:nvPr/>
          </p:nvCxnSpPr>
          <p:spPr>
            <a:xfrm>
              <a:off x="3924711" y="2163958"/>
              <a:ext cx="2306551" cy="285669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13" name="Google Shape;75;p15"/>
            <p:cNvCxnSpPr>
              <a:endCxn id="33" idx="1"/>
            </p:cNvCxnSpPr>
            <p:nvPr/>
          </p:nvCxnSpPr>
          <p:spPr>
            <a:xfrm>
              <a:off x="3880661" y="2537774"/>
              <a:ext cx="2350601" cy="1128133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15" name="Google Shape;77;p15"/>
            <p:cNvCxnSpPr>
              <a:endCxn id="43" idx="1"/>
            </p:cNvCxnSpPr>
            <p:nvPr/>
          </p:nvCxnSpPr>
          <p:spPr>
            <a:xfrm>
              <a:off x="3886683" y="2935302"/>
              <a:ext cx="2344579" cy="1952065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sp>
          <p:nvSpPr>
            <p:cNvPr id="16" name="Google Shape;80;p15"/>
            <p:cNvSpPr txBox="1"/>
            <p:nvPr/>
          </p:nvSpPr>
          <p:spPr>
            <a:xfrm>
              <a:off x="3947211" y="1784774"/>
              <a:ext cx="888000" cy="35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  A[1]</a:t>
              </a:r>
              <a:endParaRPr dirty="0"/>
            </a:p>
          </p:txBody>
        </p:sp>
        <p:sp>
          <p:nvSpPr>
            <p:cNvPr id="17" name="Google Shape;81;p15"/>
            <p:cNvSpPr txBox="1"/>
            <p:nvPr/>
          </p:nvSpPr>
          <p:spPr>
            <a:xfrm>
              <a:off x="3863561" y="2256950"/>
              <a:ext cx="888000" cy="35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   A[2]</a:t>
              </a:r>
              <a:endParaRPr dirty="0"/>
            </a:p>
          </p:txBody>
        </p:sp>
        <p:sp>
          <p:nvSpPr>
            <p:cNvPr id="18" name="Google Shape;82;p15"/>
            <p:cNvSpPr txBox="1"/>
            <p:nvPr/>
          </p:nvSpPr>
          <p:spPr>
            <a:xfrm>
              <a:off x="3972611" y="2757708"/>
              <a:ext cx="888000" cy="35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 A[3]</a:t>
              </a:r>
              <a:endParaRPr dirty="0"/>
            </a:p>
          </p:txBody>
        </p:sp>
        <p:sp>
          <p:nvSpPr>
            <p:cNvPr id="19" name="Google Shape;80;p15"/>
            <p:cNvSpPr txBox="1"/>
            <p:nvPr/>
          </p:nvSpPr>
          <p:spPr>
            <a:xfrm>
              <a:off x="3913304" y="1287379"/>
              <a:ext cx="888000" cy="35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  A[0]</a:t>
              </a:r>
              <a:endParaRPr dirty="0"/>
            </a:p>
          </p:txBody>
        </p:sp>
        <p:sp>
          <p:nvSpPr>
            <p:cNvPr id="4" name="Rettangolo 3"/>
            <p:cNvSpPr/>
            <p:nvPr/>
          </p:nvSpPr>
          <p:spPr>
            <a:xfrm>
              <a:off x="1573730" y="1562667"/>
              <a:ext cx="3177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" dirty="0"/>
                <a:t>A</a:t>
              </a:r>
              <a:endParaRPr lang="it-IT" dirty="0"/>
            </a:p>
          </p:txBody>
        </p:sp>
        <p:sp>
          <p:nvSpPr>
            <p:cNvPr id="5" name="Rettangolo 4"/>
            <p:cNvSpPr/>
            <p:nvPr/>
          </p:nvSpPr>
          <p:spPr>
            <a:xfrm>
              <a:off x="1527388" y="1934944"/>
              <a:ext cx="410400" cy="4088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2" name="Google Shape;73;p15"/>
            <p:cNvCxnSpPr/>
            <p:nvPr/>
          </p:nvCxnSpPr>
          <p:spPr>
            <a:xfrm flipV="1">
              <a:off x="1720382" y="1747333"/>
              <a:ext cx="1951164" cy="412909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sp>
          <p:nvSpPr>
            <p:cNvPr id="53" name="Google Shape;80;p15"/>
            <p:cNvSpPr txBox="1"/>
            <p:nvPr/>
          </p:nvSpPr>
          <p:spPr>
            <a:xfrm>
              <a:off x="6509012" y="2250367"/>
              <a:ext cx="958588" cy="35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  A[1][0]</a:t>
              </a:r>
              <a:endParaRPr dirty="0"/>
            </a:p>
          </p:txBody>
        </p:sp>
        <p:sp>
          <p:nvSpPr>
            <p:cNvPr id="54" name="Google Shape;80;p15"/>
            <p:cNvSpPr txBox="1"/>
            <p:nvPr/>
          </p:nvSpPr>
          <p:spPr>
            <a:xfrm>
              <a:off x="6509012" y="3419427"/>
              <a:ext cx="958588" cy="35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  A[2][0]</a:t>
              </a:r>
              <a:endParaRPr dirty="0"/>
            </a:p>
          </p:txBody>
        </p:sp>
        <p:sp>
          <p:nvSpPr>
            <p:cNvPr id="55" name="Google Shape;80;p15"/>
            <p:cNvSpPr txBox="1"/>
            <p:nvPr/>
          </p:nvSpPr>
          <p:spPr>
            <a:xfrm>
              <a:off x="6509012" y="4677747"/>
              <a:ext cx="958588" cy="35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  A[3][0]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263715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860" y="871086"/>
            <a:ext cx="4888140" cy="3108552"/>
          </a:xfrm>
          <a:prstGeom prst="rect">
            <a:avLst/>
          </a:prstGeom>
        </p:spPr>
      </p:pic>
      <p:sp>
        <p:nvSpPr>
          <p:cNvPr id="23" name="CasellaDiTesto 22"/>
          <p:cNvSpPr txBox="1"/>
          <p:nvPr/>
        </p:nvSpPr>
        <p:spPr>
          <a:xfrm>
            <a:off x="499533" y="3733800"/>
            <a:ext cx="8610600" cy="186027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Accesso agli elementi: 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come per le matrici dichiarate staticamente.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it-IT" sz="2400" b="1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Parametro in chiamata di funzione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come puntatore di puntatore.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191000"/>
            <a:ext cx="1905000" cy="500845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5296191"/>
            <a:ext cx="4700685" cy="981961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 bwMode="auto">
          <a:xfrm>
            <a:off x="381000" y="288925"/>
            <a:ext cx="86106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Allocazione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dinamica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contigua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matrici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(3/4) </a:t>
            </a:r>
          </a:p>
        </p:txBody>
      </p:sp>
    </p:spTree>
    <p:extLst>
      <p:ext uri="{BB962C8B-B14F-4D97-AF65-F5344CB8AC3E}">
        <p14:creationId xmlns:p14="http://schemas.microsoft.com/office/powerpoint/2010/main" val="490036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sellaDiTesto 22"/>
          <p:cNvSpPr txBox="1"/>
          <p:nvPr/>
        </p:nvSpPr>
        <p:spPr>
          <a:xfrm>
            <a:off x="457200" y="3672156"/>
            <a:ext cx="8610600" cy="150639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it-IT" sz="2400" b="1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Rilascio memoria: 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prima si rilascia la memoria puntata da A[0] (puntatore al primo elemento della prima riga) e poi si rilascia l’array di puntatori alle righe.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 bwMode="auto">
          <a:xfrm>
            <a:off x="381000" y="288925"/>
            <a:ext cx="86106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Allocazione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dinamica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contigua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matrici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(4/4) 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5334000"/>
            <a:ext cx="1905000" cy="96202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860" y="871086"/>
            <a:ext cx="4888140" cy="310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19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114300" y="304800"/>
            <a:ext cx="8839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Nota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su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allocazione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statica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matrici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(1/2)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3300" dirty="0">
              <a:solidFill>
                <a:srgbClr val="3380E6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228600" y="1107786"/>
            <a:ext cx="8610600" cy="369378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 variabile matrice </a:t>
            </a:r>
            <a:r>
              <a:rPr lang="it-IT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NON allocata dinamicamente NON può essere passata come argomento in un chiamata di funzione il cui corrispondente parametro formale è un puntatore di puntatore al tipo degli elementi della matrice.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it-IT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Per consentire il passaggio come puntatore di puntatore è necessario definire un array di puntatori di lunghezza pari al numero di righe di </a:t>
            </a:r>
            <a:r>
              <a:rPr lang="it-IT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inizializzare l’elemento i-esimo dell’array all’indirizzo iniziale </a:t>
            </a:r>
            <a:r>
              <a:rPr lang="it-IT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A[i]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della riga i-esima.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it-IT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44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Allocazione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della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memoria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(1/2)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304800" y="838200"/>
            <a:ext cx="8610600" cy="4986322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 termine </a:t>
            </a:r>
            <a:r>
              <a:rPr lang="it-IT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allocazione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viene utilizzato per indicare l’assegnazione di un blocco di memoria RAM ad un programma.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it-IT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La memoria per i dati può essere allocata nello </a:t>
            </a:r>
            <a:r>
              <a:rPr lang="it-IT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stack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esecuzione del programma, nell’</a:t>
            </a:r>
            <a:r>
              <a:rPr lang="it-IT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heap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(detto anche </a:t>
            </a:r>
            <a:r>
              <a:rPr lang="it-IT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memoria dinamica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 o nel </a:t>
            </a:r>
            <a:r>
              <a:rPr lang="it-IT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Data </a:t>
            </a:r>
            <a:r>
              <a:rPr lang="it-IT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Segment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un programma.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it-IT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La memoria può essere allocata: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 </a:t>
            </a:r>
            <a:r>
              <a:rPr lang="it-IT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run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-time (dal programma in esecuzione)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 compile-time (dal compilatore)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it-IT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La memoria può essere rilasciata (deallocata, resa disponibile) automaticamente o a richiesta.</a:t>
            </a:r>
          </a:p>
        </p:txBody>
      </p:sp>
    </p:spTree>
    <p:extLst>
      <p:ext uri="{BB962C8B-B14F-4D97-AF65-F5344CB8AC3E}">
        <p14:creationId xmlns:p14="http://schemas.microsoft.com/office/powerpoint/2010/main" val="526846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63914"/>
            <a:ext cx="6203218" cy="5677392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1600200" y="5638800"/>
            <a:ext cx="2895600" cy="4572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14300" y="304800"/>
            <a:ext cx="8839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Nota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su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allocazione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statica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matrici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(2/2)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3300" dirty="0">
              <a:solidFill>
                <a:srgbClr val="3380E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7720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Strutture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autoreferenziali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(1/2)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228600" y="963613"/>
            <a:ext cx="8610600" cy="528204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Ricordiamo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nel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linguaggio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C,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struttura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detta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anche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aggregato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è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collezione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dati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variabili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),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o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più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tipi,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raggruppate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sotto un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unico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nome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I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campi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o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membri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struttura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possono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essere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variabili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tipi (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predefiniti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o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definiti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dall’utente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differenti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anche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variabili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puntatore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variabile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puntatore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indipendentemente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dal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tipo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dati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 cui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punta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necessita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sempre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stesso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spazio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memoria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per la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sua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allocazione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e,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cioè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un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blocco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memoria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ampiezza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sufficiente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per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contenere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un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indirizzo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memoria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Dall’osservazione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nel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punto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precedente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è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possibile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definire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tipi di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struttura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autoreferenziali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aventi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come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campi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dei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puntatori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dati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del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medesimo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tipo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</a:t>
            </a:r>
            <a:r>
              <a:rPr lang="en-US" sz="2200" i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Le </a:t>
            </a:r>
            <a:r>
              <a:rPr lang="en-US" sz="2200" i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strutture</a:t>
            </a:r>
            <a:r>
              <a:rPr lang="en-US" sz="2200" i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autoreferenziali</a:t>
            </a:r>
            <a:r>
              <a:rPr lang="en-US" sz="2200" i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insieme</a:t>
            </a:r>
            <a:r>
              <a:rPr lang="en-US" sz="2200" i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all’allocazione</a:t>
            </a:r>
            <a:r>
              <a:rPr lang="en-US" sz="2200" i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dinamica</a:t>
            </a:r>
            <a:r>
              <a:rPr lang="en-US" sz="2200" i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della</a:t>
            </a:r>
            <a:r>
              <a:rPr lang="en-US" sz="2200" i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memoria</a:t>
            </a:r>
            <a:r>
              <a:rPr lang="en-US" sz="2200" i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rappresentano</a:t>
            </a:r>
            <a:r>
              <a:rPr lang="en-US" sz="2200" i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</a:t>
            </a:r>
            <a:r>
              <a:rPr lang="en-US" sz="2200" i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due </a:t>
            </a:r>
            <a:r>
              <a:rPr lang="en-US" sz="2200" i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aspetti</a:t>
            </a:r>
            <a:r>
              <a:rPr lang="en-US" sz="2200" i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chiave</a:t>
            </a:r>
            <a:r>
              <a:rPr lang="en-US" sz="2200" i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nel</a:t>
            </a:r>
            <a:r>
              <a:rPr lang="en-US" sz="2200" i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linguaggio</a:t>
            </a:r>
            <a:r>
              <a:rPr lang="en-US" sz="2200" i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 per </a:t>
            </a:r>
            <a:r>
              <a:rPr lang="en-US" sz="2200" i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definire</a:t>
            </a:r>
            <a:r>
              <a:rPr lang="en-US" sz="2200" i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strutture</a:t>
            </a:r>
            <a:r>
              <a:rPr lang="en-US" sz="2200" i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dati</a:t>
            </a:r>
            <a:r>
              <a:rPr lang="en-US" sz="2200" i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dinamiche</a:t>
            </a:r>
            <a:r>
              <a:rPr lang="en-US" sz="2200" i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47640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Strutture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autoreferenziali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(2/2)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228600" y="963613"/>
            <a:ext cx="8610600" cy="44475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Esempio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8371"/>
            <a:ext cx="7772400" cy="5238452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1219200" y="2362200"/>
            <a:ext cx="3200400" cy="381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325" y="6324600"/>
            <a:ext cx="4600575" cy="390525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5928322" y="5955268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764888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Introduzione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alle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liste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concatenate (1/4)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228600" y="963613"/>
            <a:ext cx="8610600" cy="531076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linguaggi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programmazione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strutturati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usualmente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supportano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due tipi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per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definire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sequenze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lineari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omogenei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stesso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tipo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):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gli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array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le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liste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concatenate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ARRAY: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singoli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 in un array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possono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essere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acceduti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in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modo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diretto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tramite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l’indice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posizione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consecutivi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in un array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hanno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locazioni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memoria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contigue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La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lunghezza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un array, e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cioè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suo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numero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volta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l’array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è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stato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definito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non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può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essere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modificata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nel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corso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dell’esecuzione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struttura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dati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non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dinamica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4232687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Introduzione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alle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liste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concatenate (2/4)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228600" y="963613"/>
            <a:ext cx="8610600" cy="5399063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Similmente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agli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array,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gli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chiamati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anche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lista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concatenata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sono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disposti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secondo un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ordine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lineare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tutti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sono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stesso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tipo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differenza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degli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array in cui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l’ordine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è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mantenuto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dagli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indici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dell’array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in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l’ordine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è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assicurato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dal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fatto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in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ciascun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 è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mantenuta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l’informazione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sull’elemento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successivo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differenza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un array,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distinti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non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occupano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locazioni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memoria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contigue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la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lunghezza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(e,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cioè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suo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numero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può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aumentare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diminuire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nel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corso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dell’esecuzione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struttura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dati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dinamica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aggiungendo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rimuovendo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1018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Introduzione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alle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liste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concatenate (3/4)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228600" y="963613"/>
            <a:ext cx="8610600" cy="504518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concatenata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è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caratterizzata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seguenti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aspetti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sono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disposti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secondo un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ordine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lineare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sono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stesso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tipo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Ciascun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è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identificabile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in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modo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univoco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nel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linguaggio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C, un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è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identificato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dal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suo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indirizzo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memoria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iniziale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Ad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ogni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sono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associate 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due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tipologie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informazione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la prima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riguarda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veri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propri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la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seconda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riguarda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l’informazione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identifica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successivo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informazione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connessione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o linking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).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Nel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linguaggio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C, tale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informazione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linking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viene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mantenuta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tramite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un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puntatore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al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successivo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194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Introduzione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alle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liste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concatenate (4/4)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228600" y="963613"/>
            <a:ext cx="8610600" cy="186027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L’ultimo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deve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essere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riconoscibile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e,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cioè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l’informazione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linking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deve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avere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un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valore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indichi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non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c’è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più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nulla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dopo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Viene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mantenuta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l’informazione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su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chi è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primo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nella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</a:t>
            </a:r>
          </a:p>
        </p:txBody>
      </p:sp>
      <p:grpSp>
        <p:nvGrpSpPr>
          <p:cNvPr id="32" name="Gruppo 31"/>
          <p:cNvGrpSpPr/>
          <p:nvPr/>
        </p:nvGrpSpPr>
        <p:grpSpPr>
          <a:xfrm>
            <a:off x="621145" y="3424955"/>
            <a:ext cx="8077938" cy="1545180"/>
            <a:chOff x="621145" y="3424955"/>
            <a:chExt cx="8077938" cy="1545180"/>
          </a:xfrm>
        </p:grpSpPr>
        <p:grpSp>
          <p:nvGrpSpPr>
            <p:cNvPr id="11" name="Gruppo 10"/>
            <p:cNvGrpSpPr/>
            <p:nvPr/>
          </p:nvGrpSpPr>
          <p:grpSpPr>
            <a:xfrm>
              <a:off x="621145" y="4586948"/>
              <a:ext cx="1115611" cy="383187"/>
              <a:chOff x="1475189" y="3884013"/>
              <a:chExt cx="1115611" cy="383187"/>
            </a:xfrm>
          </p:grpSpPr>
          <p:sp>
            <p:nvSpPr>
              <p:cNvPr id="2" name="Rettangolo 1"/>
              <p:cNvSpPr/>
              <p:nvPr/>
            </p:nvSpPr>
            <p:spPr>
              <a:xfrm>
                <a:off x="1524000" y="3886200"/>
                <a:ext cx="533400" cy="38100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" name="Rettangolo 2"/>
              <p:cNvSpPr/>
              <p:nvPr/>
            </p:nvSpPr>
            <p:spPr>
              <a:xfrm>
                <a:off x="1475189" y="3884013"/>
                <a:ext cx="5822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>
                    <a:solidFill>
                      <a:srgbClr val="0070C0"/>
                    </a:solidFill>
                    <a:latin typeface="Times New Roman" panose="02020603050405020304" pitchFamily="18" charset="0"/>
                    <a:ea typeface="Noto Sans CJK SC Regular" pitchFamily="2"/>
                    <a:cs typeface="Times New Roman" panose="02020603050405020304" pitchFamily="18" charset="0"/>
                  </a:rPr>
                  <a:t>Dati</a:t>
                </a:r>
                <a:endParaRPr lang="it-IT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" name="Rettangolo 6"/>
              <p:cNvSpPr/>
              <p:nvPr/>
            </p:nvSpPr>
            <p:spPr>
              <a:xfrm>
                <a:off x="2057400" y="3886200"/>
                <a:ext cx="533400" cy="38100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8" name="Rettangolo 7"/>
            <p:cNvSpPr/>
            <p:nvPr/>
          </p:nvSpPr>
          <p:spPr>
            <a:xfrm>
              <a:off x="8006195" y="4572000"/>
              <a:ext cx="69288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Times New Roman" panose="02020603050405020304" pitchFamily="18" charset="0"/>
                  <a:ea typeface="Noto Sans CJK SC Regular" pitchFamily="2"/>
                  <a:cs typeface="Times New Roman" panose="02020603050405020304" pitchFamily="18" charset="0"/>
                </a:rPr>
                <a:t>FINE</a:t>
              </a:r>
              <a:endParaRPr lang="it-IT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Google Shape;73;p15"/>
            <p:cNvCxnSpPr/>
            <p:nvPr/>
          </p:nvCxnSpPr>
          <p:spPr>
            <a:xfrm>
              <a:off x="1470056" y="4787839"/>
              <a:ext cx="921744" cy="0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grpSp>
          <p:nvGrpSpPr>
            <p:cNvPr id="14" name="Gruppo 13"/>
            <p:cNvGrpSpPr/>
            <p:nvPr/>
          </p:nvGrpSpPr>
          <p:grpSpPr>
            <a:xfrm>
              <a:off x="2359265" y="4572000"/>
              <a:ext cx="1115611" cy="383187"/>
              <a:chOff x="1475189" y="3884013"/>
              <a:chExt cx="1115611" cy="383187"/>
            </a:xfrm>
          </p:grpSpPr>
          <p:sp>
            <p:nvSpPr>
              <p:cNvPr id="15" name="Rettangolo 14"/>
              <p:cNvSpPr/>
              <p:nvPr/>
            </p:nvSpPr>
            <p:spPr>
              <a:xfrm>
                <a:off x="1524000" y="3886200"/>
                <a:ext cx="533400" cy="38100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Rettangolo 15"/>
              <p:cNvSpPr/>
              <p:nvPr/>
            </p:nvSpPr>
            <p:spPr>
              <a:xfrm>
                <a:off x="1475189" y="3884013"/>
                <a:ext cx="5822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>
                    <a:solidFill>
                      <a:srgbClr val="0070C0"/>
                    </a:solidFill>
                    <a:latin typeface="Times New Roman" panose="02020603050405020304" pitchFamily="18" charset="0"/>
                    <a:ea typeface="Noto Sans CJK SC Regular" pitchFamily="2"/>
                    <a:cs typeface="Times New Roman" panose="02020603050405020304" pitchFamily="18" charset="0"/>
                  </a:rPr>
                  <a:t>Dati</a:t>
                </a:r>
                <a:endParaRPr lang="it-IT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7" name="Rettangolo 16"/>
              <p:cNvSpPr/>
              <p:nvPr/>
            </p:nvSpPr>
            <p:spPr>
              <a:xfrm>
                <a:off x="2057400" y="3886200"/>
                <a:ext cx="533400" cy="38100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9" name="Gruppo 18"/>
            <p:cNvGrpSpPr/>
            <p:nvPr/>
          </p:nvGrpSpPr>
          <p:grpSpPr>
            <a:xfrm>
              <a:off x="6303818" y="4585855"/>
              <a:ext cx="1115611" cy="383187"/>
              <a:chOff x="1475189" y="3884013"/>
              <a:chExt cx="1115611" cy="383187"/>
            </a:xfrm>
          </p:grpSpPr>
          <p:sp>
            <p:nvSpPr>
              <p:cNvPr id="20" name="Rettangolo 19"/>
              <p:cNvSpPr/>
              <p:nvPr/>
            </p:nvSpPr>
            <p:spPr>
              <a:xfrm>
                <a:off x="1524000" y="3886200"/>
                <a:ext cx="533400" cy="38100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Rettangolo 20"/>
              <p:cNvSpPr/>
              <p:nvPr/>
            </p:nvSpPr>
            <p:spPr>
              <a:xfrm>
                <a:off x="1475189" y="3884013"/>
                <a:ext cx="5822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>
                    <a:solidFill>
                      <a:srgbClr val="0070C0"/>
                    </a:solidFill>
                    <a:latin typeface="Times New Roman" panose="02020603050405020304" pitchFamily="18" charset="0"/>
                    <a:ea typeface="Noto Sans CJK SC Regular" pitchFamily="2"/>
                    <a:cs typeface="Times New Roman" panose="02020603050405020304" pitchFamily="18" charset="0"/>
                  </a:rPr>
                  <a:t>Dati</a:t>
                </a:r>
                <a:endParaRPr lang="it-IT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2" name="Rettangolo 21"/>
              <p:cNvSpPr/>
              <p:nvPr/>
            </p:nvSpPr>
            <p:spPr>
              <a:xfrm>
                <a:off x="2057400" y="3886200"/>
                <a:ext cx="533400" cy="38100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23" name="Google Shape;73;p15"/>
            <p:cNvCxnSpPr/>
            <p:nvPr/>
          </p:nvCxnSpPr>
          <p:spPr>
            <a:xfrm>
              <a:off x="3208176" y="4764687"/>
              <a:ext cx="921744" cy="0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24" name="Google Shape;73;p15"/>
            <p:cNvCxnSpPr/>
            <p:nvPr/>
          </p:nvCxnSpPr>
          <p:spPr>
            <a:xfrm>
              <a:off x="7152729" y="4778542"/>
              <a:ext cx="921744" cy="0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25" name="Google Shape;73;p15"/>
            <p:cNvCxnSpPr/>
            <p:nvPr/>
          </p:nvCxnSpPr>
          <p:spPr>
            <a:xfrm>
              <a:off x="5430885" y="4756666"/>
              <a:ext cx="921744" cy="0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26" name="Google Shape;73;p15"/>
            <p:cNvCxnSpPr/>
            <p:nvPr/>
          </p:nvCxnSpPr>
          <p:spPr>
            <a:xfrm>
              <a:off x="4204646" y="4764687"/>
              <a:ext cx="1226239" cy="0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9" name="Rettangolo 28"/>
            <p:cNvSpPr/>
            <p:nvPr/>
          </p:nvSpPr>
          <p:spPr>
            <a:xfrm>
              <a:off x="819184" y="3430312"/>
              <a:ext cx="1301743" cy="381000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ttangolo 29"/>
            <p:cNvSpPr/>
            <p:nvPr/>
          </p:nvSpPr>
          <p:spPr>
            <a:xfrm>
              <a:off x="794778" y="3424955"/>
              <a:ext cx="13505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Times New Roman" panose="02020603050405020304" pitchFamily="18" charset="0"/>
                  <a:ea typeface="Noto Sans CJK SC Regular" pitchFamily="2"/>
                  <a:cs typeface="Times New Roman" panose="02020603050405020304" pitchFamily="18" charset="0"/>
                </a:rPr>
                <a:t>Primo </a:t>
              </a:r>
              <a:r>
                <a:rPr lang="en-US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Noto Sans CJK SC Regular" pitchFamily="2"/>
                  <a:cs typeface="Times New Roman" panose="02020603050405020304" pitchFamily="18" charset="0"/>
                </a:rPr>
                <a:t>nodo</a:t>
              </a:r>
              <a:endParaRPr lang="it-IT" dirty="0">
                <a:solidFill>
                  <a:srgbClr val="0070C0"/>
                </a:solidFill>
              </a:endParaRPr>
            </a:p>
          </p:txBody>
        </p:sp>
        <p:cxnSp>
          <p:nvCxnSpPr>
            <p:cNvPr id="33" name="Google Shape;73;p15"/>
            <p:cNvCxnSpPr/>
            <p:nvPr/>
          </p:nvCxnSpPr>
          <p:spPr>
            <a:xfrm flipH="1">
              <a:off x="1203356" y="3819333"/>
              <a:ext cx="234165" cy="752667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653674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Array verso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liste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concatenate (1/2)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228600" y="963613"/>
            <a:ext cx="8610600" cy="54292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Vantaggi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array: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Accesso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diretto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agli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tramite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l’indice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posizione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l’operazione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accesso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ad un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all’interno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dell’array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suo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indice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è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indipendente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dal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valore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dell’indice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posizione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Svantaggi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array: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operazioni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inserimento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rimozione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quando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l’ordine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degli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deve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essere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preservato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è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dispendiosa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ad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esempio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assumendo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voler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inserire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un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nuovo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alla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posizione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indice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50  di un array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lunghezza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200 dove solo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primi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100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hanno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valori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significativi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è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necessario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spostare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avanti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posizione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gli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dalla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posizione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50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alla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posizione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100.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lunghezza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un array non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può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essere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modificata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nel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corso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dell’esecuzione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struttura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dati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non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dinamica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8079995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Array verso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liste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concatenate (2/2)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228600" y="963613"/>
            <a:ext cx="8610600" cy="5104752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Vantaggi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liste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operazioni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inserimento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rimozione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un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sono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efficienti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dal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momento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sono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effettuate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maniera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‘</a:t>
            </a:r>
            <a:r>
              <a:rPr lang="en-US" sz="2200" i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locale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’,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cioè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operando solo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sugli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vicini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alla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posizione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in cui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vogliamo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inserire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un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nuovo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o da cui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vogliamo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eliminare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un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concatenate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sono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dinamiche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pertanto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la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lunghezza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può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aumentare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o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diminuire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fase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esecuzione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in base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alle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necessità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Svantaggi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liste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L’accesso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agli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o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è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sequenziale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Si può accedere ad un elemento di posizione </a:t>
            </a:r>
            <a:r>
              <a:rPr lang="it-IT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solo dopo aver acceduto a tutti gli </a:t>
            </a:r>
            <a:r>
              <a:rPr lang="it-IT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i-1 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elementi precedenti.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664063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Liste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concatenate in C (1/3)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228600" y="963613"/>
            <a:ext cx="8610600" cy="5635923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Nel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linguaggio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C, le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concatenate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sono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implementate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utilizzando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strutture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autoreferenziali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l’allocazione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dinamica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memoria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un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certo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tipo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sono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rappresentati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tramite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variabili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struttura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autoreferenziale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avente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un campo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puntatore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campo di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connessione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o 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link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allo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stesso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tipo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struttura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Ciascun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è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identificato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dal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suo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indirizzo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iniziale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memoria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campo di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connessione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punta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al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successivo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nella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se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non è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l’ultimo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nella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punta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 NULL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altrimenti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L’ultimo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è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caratterizzato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dal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fatto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suo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campo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connessione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contiene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valore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NULL. 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L’informazione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sul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primo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è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mantenuta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tramite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variabile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puntatore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al primo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Se la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è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vuota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tale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puntatore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contiene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valore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NULL.</a:t>
            </a:r>
          </a:p>
        </p:txBody>
      </p:sp>
    </p:spTree>
    <p:extLst>
      <p:ext uri="{BB962C8B-B14F-4D97-AF65-F5344CB8AC3E}">
        <p14:creationId xmlns:p14="http://schemas.microsoft.com/office/powerpoint/2010/main" val="117514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Allocazione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della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memoria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(2/2)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304800" y="667616"/>
            <a:ext cx="5715000" cy="6018527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 programma compilato è costituito da due parti distinte: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/>
            </a:pPr>
            <a:r>
              <a:rPr lang="it-IT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Code </a:t>
            </a:r>
            <a:r>
              <a:rPr lang="it-IT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Segment</a:t>
            </a:r>
            <a:r>
              <a:rPr lang="it-IT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/>
            </a:pPr>
            <a:r>
              <a:rPr lang="it-IT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Data </a:t>
            </a:r>
            <a:r>
              <a:rPr lang="it-IT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Segment</a:t>
            </a:r>
            <a:endParaRPr lang="it-IT" sz="2200" b="1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endParaRPr lang="it-IT" sz="2200" b="1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Quando il programma viene eseguito, il Sistema Operativo alloca uno spazio di memoria per lo </a:t>
            </a:r>
            <a:r>
              <a:rPr lang="it-IT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stack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l’</a:t>
            </a:r>
            <a:r>
              <a:rPr lang="it-IT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heap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it-IT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Lo spazio di memoria per lo </a:t>
            </a:r>
            <a:r>
              <a:rPr lang="it-IT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stack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può esaurirsi per effetto di ripetute chiamate annidate a funzione.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Lo spazio di memoria per l’</a:t>
            </a:r>
            <a:r>
              <a:rPr lang="it-IT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heap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può esaurirsi per ripetute allocazioni dinamiche.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667885"/>
            <a:ext cx="2293819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92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Liste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concatenate in C (2/3)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228600" y="963613"/>
            <a:ext cx="8610600" cy="301090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Per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illustrare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l’implementazione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in C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operazioni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fondamentali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sulle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concatenate,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utilizzeremo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per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semplicità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struttura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autoreferenziale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avente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un solo campo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dati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tipo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Tale campo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verrà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utilizzato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anche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come </a:t>
            </a:r>
            <a:r>
              <a:rPr lang="en-US" sz="2200" i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campo </a:t>
            </a:r>
            <a:r>
              <a:rPr lang="en-US" sz="2200" i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chiave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per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illustrare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le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operazioni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su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ordinate per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valori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crescenti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del campo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chiave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Come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puntatore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al primo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utilizzeremo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variabile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puntatore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al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tipo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nome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pPrimo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definita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ad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esempio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come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variabile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locale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automatica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nel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del main.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21" y="3657601"/>
            <a:ext cx="4390486" cy="317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300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Liste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concatenate in C (3/3)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228600" y="963613"/>
            <a:ext cx="8610600" cy="466258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Operazioni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fondamentali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Creazione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un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nuovo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tramite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allocazione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dinamica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memoria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Operazioni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inserimento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inserimento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testa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alla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inserimento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in coda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alla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inserimento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in mezzo.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Stampa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Operazioni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rimozione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(o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cancellazione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rimozione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dell’intera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dalla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memoria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cancellazione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un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avente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certa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chiave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Ricerca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lineare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accesso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ad un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avente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certa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chiave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64816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Creazione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un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nuovo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nodo</a:t>
            </a:r>
            <a:endParaRPr lang="en-US" altLang="it-IT" sz="3300" dirty="0">
              <a:solidFill>
                <a:srgbClr val="3380E6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228600" y="963613"/>
            <a:ext cx="8610600" cy="2362013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Implementiamo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funzione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prende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un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tipo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ingresso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alloca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dinamicamente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tramite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malloc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struttura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inizializza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la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struttura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con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campo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dati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inizializzato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al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valore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ingresso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campo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pSucc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inizializzato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 NULL.  La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funzione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restituisce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un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puntatore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alla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struttura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allocata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se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l’allocazione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dinamica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è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possibile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restituisce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NULL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altrimenti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441513"/>
            <a:ext cx="7405828" cy="320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209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Inserimento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in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testa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un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nuovo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nodo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(1/3)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228600" y="701243"/>
            <a:ext cx="8610600" cy="301090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Implementiamo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funzione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InserisciInTesta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prende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in input un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puntatore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al primo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un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tipo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ingresso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crea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un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nuovo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tramite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la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funzione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CreaNodo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inserisce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tale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nuovo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come </a:t>
            </a:r>
            <a:r>
              <a:rPr lang="en-US" sz="2200" i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primo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La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funzione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resituisce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un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puntatore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al primo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aggiornata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se la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creazione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del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nuovo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è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possibile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NULL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altrimenti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Prima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dell’inserimento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assumendo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che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la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lista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non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sia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vuota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43" name="Gruppo 42"/>
          <p:cNvGrpSpPr/>
          <p:nvPr/>
        </p:nvGrpSpPr>
        <p:grpSpPr>
          <a:xfrm>
            <a:off x="515988" y="4056207"/>
            <a:ext cx="8035823" cy="1550929"/>
            <a:chOff x="282724" y="4491877"/>
            <a:chExt cx="8035823" cy="1550929"/>
          </a:xfrm>
        </p:grpSpPr>
        <p:grpSp>
          <p:nvGrpSpPr>
            <p:cNvPr id="36" name="Gruppo 35"/>
            <p:cNvGrpSpPr/>
            <p:nvPr/>
          </p:nvGrpSpPr>
          <p:grpSpPr>
            <a:xfrm>
              <a:off x="749252" y="4491877"/>
              <a:ext cx="7569295" cy="398135"/>
              <a:chOff x="715819" y="4103026"/>
              <a:chExt cx="7569295" cy="398135"/>
            </a:xfrm>
          </p:grpSpPr>
          <p:grpSp>
            <p:nvGrpSpPr>
              <p:cNvPr id="8" name="Gruppo 7"/>
              <p:cNvGrpSpPr/>
              <p:nvPr/>
            </p:nvGrpSpPr>
            <p:grpSpPr>
              <a:xfrm>
                <a:off x="715819" y="4117974"/>
                <a:ext cx="1115611" cy="383187"/>
                <a:chOff x="1475189" y="3884013"/>
                <a:chExt cx="1115611" cy="383187"/>
              </a:xfrm>
            </p:grpSpPr>
            <p:sp>
              <p:nvSpPr>
                <p:cNvPr id="26" name="Rettangolo 25"/>
                <p:cNvSpPr/>
                <p:nvPr/>
              </p:nvSpPr>
              <p:spPr>
                <a:xfrm>
                  <a:off x="1524000" y="3886200"/>
                  <a:ext cx="533400" cy="381000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7" name="Rettangolo 26"/>
                <p:cNvSpPr/>
                <p:nvPr/>
              </p:nvSpPr>
              <p:spPr>
                <a:xfrm>
                  <a:off x="1475189" y="3884013"/>
                  <a:ext cx="5822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err="1">
                      <a:solidFill>
                        <a:srgbClr val="0070C0"/>
                      </a:solidFill>
                      <a:latin typeface="Times New Roman" panose="02020603050405020304" pitchFamily="18" charset="0"/>
                      <a:ea typeface="Noto Sans CJK SC Regular" pitchFamily="2"/>
                      <a:cs typeface="Times New Roman" panose="02020603050405020304" pitchFamily="18" charset="0"/>
                    </a:rPr>
                    <a:t>Dati</a:t>
                  </a:r>
                  <a:endParaRPr lang="it-IT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8" name="Rettangolo 27"/>
                <p:cNvSpPr/>
                <p:nvPr/>
              </p:nvSpPr>
              <p:spPr>
                <a:xfrm>
                  <a:off x="2057400" y="3886200"/>
                  <a:ext cx="533400" cy="381000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cxnSp>
            <p:nvCxnSpPr>
              <p:cNvPr id="10" name="Google Shape;73;p15"/>
              <p:cNvCxnSpPr/>
              <p:nvPr/>
            </p:nvCxnSpPr>
            <p:spPr>
              <a:xfrm>
                <a:off x="1564730" y="4318865"/>
                <a:ext cx="921744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70C0"/>
                </a:solidFill>
                <a:prstDash val="solid"/>
                <a:round/>
                <a:headEnd type="oval" w="med" len="med"/>
                <a:tailEnd type="triangle" w="med" len="med"/>
              </a:ln>
            </p:spPr>
          </p:cxnSp>
          <p:grpSp>
            <p:nvGrpSpPr>
              <p:cNvPr id="11" name="Gruppo 10"/>
              <p:cNvGrpSpPr/>
              <p:nvPr/>
            </p:nvGrpSpPr>
            <p:grpSpPr>
              <a:xfrm>
                <a:off x="2453939" y="4103026"/>
                <a:ext cx="1115611" cy="383187"/>
                <a:chOff x="1475189" y="3884013"/>
                <a:chExt cx="1115611" cy="383187"/>
              </a:xfrm>
            </p:grpSpPr>
            <p:sp>
              <p:nvSpPr>
                <p:cNvPr id="23" name="Rettangolo 22"/>
                <p:cNvSpPr/>
                <p:nvPr/>
              </p:nvSpPr>
              <p:spPr>
                <a:xfrm>
                  <a:off x="1524000" y="3886200"/>
                  <a:ext cx="533400" cy="381000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4" name="Rettangolo 23"/>
                <p:cNvSpPr/>
                <p:nvPr/>
              </p:nvSpPr>
              <p:spPr>
                <a:xfrm>
                  <a:off x="1475189" y="3884013"/>
                  <a:ext cx="5822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err="1">
                      <a:solidFill>
                        <a:srgbClr val="0070C0"/>
                      </a:solidFill>
                      <a:latin typeface="Times New Roman" panose="02020603050405020304" pitchFamily="18" charset="0"/>
                      <a:ea typeface="Noto Sans CJK SC Regular" pitchFamily="2"/>
                      <a:cs typeface="Times New Roman" panose="02020603050405020304" pitchFamily="18" charset="0"/>
                    </a:rPr>
                    <a:t>Dati</a:t>
                  </a:r>
                  <a:endParaRPr lang="it-IT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5" name="Rettangolo 24"/>
                <p:cNvSpPr/>
                <p:nvPr/>
              </p:nvSpPr>
              <p:spPr>
                <a:xfrm>
                  <a:off x="2057400" y="3886200"/>
                  <a:ext cx="533400" cy="381000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cxnSp>
            <p:nvCxnSpPr>
              <p:cNvPr id="13" name="Google Shape;73;p15"/>
              <p:cNvCxnSpPr/>
              <p:nvPr/>
            </p:nvCxnSpPr>
            <p:spPr>
              <a:xfrm>
                <a:off x="3302850" y="4295713"/>
                <a:ext cx="921744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70C0"/>
                </a:solidFill>
                <a:prstDash val="solid"/>
                <a:round/>
                <a:headEnd type="oval" w="med" len="med"/>
                <a:tailEnd type="triangle" w="med" len="med"/>
              </a:ln>
            </p:spPr>
          </p:cxnSp>
          <p:sp>
            <p:nvSpPr>
              <p:cNvPr id="9" name="Rettangolo 8"/>
              <p:cNvSpPr/>
              <p:nvPr/>
            </p:nvSpPr>
            <p:spPr>
              <a:xfrm>
                <a:off x="7452109" y="4103026"/>
                <a:ext cx="8330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Noto Sans CJK SC Regular" pitchFamily="2"/>
                    <a:cs typeface="Times New Roman" panose="02020603050405020304" pitchFamily="18" charset="0"/>
                  </a:rPr>
                  <a:t>NULL</a:t>
                </a:r>
                <a:endParaRPr lang="it-IT" dirty="0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12" name="Gruppo 11"/>
              <p:cNvGrpSpPr/>
              <p:nvPr/>
            </p:nvGrpSpPr>
            <p:grpSpPr>
              <a:xfrm>
                <a:off x="5749733" y="4116881"/>
                <a:ext cx="1115611" cy="383187"/>
                <a:chOff x="1475189" y="3884013"/>
                <a:chExt cx="1115611" cy="383187"/>
              </a:xfrm>
            </p:grpSpPr>
            <p:sp>
              <p:nvSpPr>
                <p:cNvPr id="20" name="Rettangolo 19"/>
                <p:cNvSpPr/>
                <p:nvPr/>
              </p:nvSpPr>
              <p:spPr>
                <a:xfrm>
                  <a:off x="1524000" y="3886200"/>
                  <a:ext cx="533400" cy="381000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1" name="Rettangolo 20"/>
                <p:cNvSpPr/>
                <p:nvPr/>
              </p:nvSpPr>
              <p:spPr>
                <a:xfrm>
                  <a:off x="1475189" y="3884013"/>
                  <a:ext cx="5822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err="1">
                      <a:solidFill>
                        <a:srgbClr val="0070C0"/>
                      </a:solidFill>
                      <a:latin typeface="Times New Roman" panose="02020603050405020304" pitchFamily="18" charset="0"/>
                      <a:ea typeface="Noto Sans CJK SC Regular" pitchFamily="2"/>
                      <a:cs typeface="Times New Roman" panose="02020603050405020304" pitchFamily="18" charset="0"/>
                    </a:rPr>
                    <a:t>Dati</a:t>
                  </a:r>
                  <a:endParaRPr lang="it-IT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2" name="Rettangolo 21"/>
                <p:cNvSpPr/>
                <p:nvPr/>
              </p:nvSpPr>
              <p:spPr>
                <a:xfrm>
                  <a:off x="2057400" y="3886200"/>
                  <a:ext cx="533400" cy="381000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cxnSp>
            <p:nvCxnSpPr>
              <p:cNvPr id="14" name="Google Shape;73;p15"/>
              <p:cNvCxnSpPr/>
              <p:nvPr/>
            </p:nvCxnSpPr>
            <p:spPr>
              <a:xfrm>
                <a:off x="6598644" y="4309568"/>
                <a:ext cx="921744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70C0"/>
                </a:solidFill>
                <a:prstDash val="solid"/>
                <a:round/>
                <a:headEnd type="oval" w="med" len="med"/>
                <a:tailEnd type="triangle" w="med" len="med"/>
              </a:ln>
            </p:spPr>
          </p:cxnSp>
          <p:cxnSp>
            <p:nvCxnSpPr>
              <p:cNvPr id="15" name="Google Shape;73;p15"/>
              <p:cNvCxnSpPr/>
              <p:nvPr/>
            </p:nvCxnSpPr>
            <p:spPr>
              <a:xfrm>
                <a:off x="4876800" y="4287692"/>
                <a:ext cx="921744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70C0"/>
                </a:solidFill>
                <a:prstDash val="solid"/>
                <a:round/>
                <a:headEnd type="oval" w="med" len="med"/>
                <a:tailEnd type="triangle" w="med" len="med"/>
              </a:ln>
            </p:spPr>
          </p:cxnSp>
          <p:cxnSp>
            <p:nvCxnSpPr>
              <p:cNvPr id="16" name="Google Shape;73;p15"/>
              <p:cNvCxnSpPr/>
              <p:nvPr/>
            </p:nvCxnSpPr>
            <p:spPr>
              <a:xfrm>
                <a:off x="4299320" y="4295713"/>
                <a:ext cx="57748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70C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9" name="Gruppo 38"/>
            <p:cNvGrpSpPr/>
            <p:nvPr/>
          </p:nvGrpSpPr>
          <p:grpSpPr>
            <a:xfrm>
              <a:off x="282724" y="5638800"/>
              <a:ext cx="941978" cy="404006"/>
              <a:chOff x="249763" y="5391738"/>
              <a:chExt cx="941978" cy="404006"/>
            </a:xfrm>
          </p:grpSpPr>
          <p:sp>
            <p:nvSpPr>
              <p:cNvPr id="17" name="Rettangolo 16"/>
              <p:cNvSpPr/>
              <p:nvPr/>
            </p:nvSpPr>
            <p:spPr>
              <a:xfrm>
                <a:off x="255925" y="5414744"/>
                <a:ext cx="857216" cy="38100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8" name="Rettangolo 17"/>
              <p:cNvSpPr/>
              <p:nvPr/>
            </p:nvSpPr>
            <p:spPr>
              <a:xfrm>
                <a:off x="249763" y="5391738"/>
                <a:ext cx="9419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pPrimo</a:t>
                </a:r>
                <a:endParaRPr lang="it-IT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19" name="Google Shape;73;p15"/>
            <p:cNvCxnSpPr>
              <a:stCxn id="18" idx="0"/>
            </p:cNvCxnSpPr>
            <p:nvPr/>
          </p:nvCxnSpPr>
          <p:spPr>
            <a:xfrm flipV="1">
              <a:off x="753713" y="4888920"/>
              <a:ext cx="470989" cy="749880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35" name="Gruppo 34"/>
            <p:cNvGrpSpPr/>
            <p:nvPr/>
          </p:nvGrpSpPr>
          <p:grpSpPr>
            <a:xfrm>
              <a:off x="1946146" y="5576404"/>
              <a:ext cx="2587754" cy="388978"/>
              <a:chOff x="1475573" y="4882591"/>
              <a:chExt cx="2587754" cy="388978"/>
            </a:xfrm>
          </p:grpSpPr>
          <p:sp>
            <p:nvSpPr>
              <p:cNvPr id="31" name="Rettangolo 30"/>
              <p:cNvSpPr/>
              <p:nvPr/>
            </p:nvSpPr>
            <p:spPr>
              <a:xfrm>
                <a:off x="1516607" y="4890569"/>
                <a:ext cx="533400" cy="381000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2" name="Rettangolo 31"/>
              <p:cNvSpPr/>
              <p:nvPr/>
            </p:nvSpPr>
            <p:spPr>
              <a:xfrm>
                <a:off x="1475573" y="4890569"/>
                <a:ext cx="5822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Noto Sans CJK SC Regular" pitchFamily="2"/>
                    <a:cs typeface="Times New Roman" panose="02020603050405020304" pitchFamily="18" charset="0"/>
                  </a:rPr>
                  <a:t>Dati</a:t>
                </a:r>
                <a:endParaRPr lang="it-IT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3" name="Rettangolo 32"/>
              <p:cNvSpPr/>
              <p:nvPr/>
            </p:nvSpPr>
            <p:spPr>
              <a:xfrm>
                <a:off x="2050007" y="4890569"/>
                <a:ext cx="533400" cy="381000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7" name="Google Shape;73;p15"/>
              <p:cNvCxnSpPr/>
              <p:nvPr/>
            </p:nvCxnSpPr>
            <p:spPr>
              <a:xfrm>
                <a:off x="2308578" y="5094431"/>
                <a:ext cx="921744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C00000"/>
                </a:solidFill>
                <a:prstDash val="solid"/>
                <a:round/>
                <a:headEnd type="oval" w="med" len="med"/>
                <a:tailEnd type="triangle" w="med" len="med"/>
              </a:ln>
            </p:spPr>
          </p:cxnSp>
          <p:sp>
            <p:nvSpPr>
              <p:cNvPr id="38" name="Rettangolo 37"/>
              <p:cNvSpPr/>
              <p:nvPr/>
            </p:nvSpPr>
            <p:spPr>
              <a:xfrm>
                <a:off x="3230322" y="4882591"/>
                <a:ext cx="8330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Noto Sans CJK SC Regular" pitchFamily="2"/>
                    <a:cs typeface="Times New Roman" panose="02020603050405020304" pitchFamily="18" charset="0"/>
                  </a:rPr>
                  <a:t>NULL</a:t>
                </a:r>
                <a:endParaRPr lang="it-IT" dirty="0"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19046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203403" y="424226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Inserimento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in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testa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un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nuovo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nodo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(2/3)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54" y="1905000"/>
            <a:ext cx="7814408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16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278129" y="303823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Inserimento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in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testa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un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nuovo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nodo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(3/3)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339126" y="3923943"/>
            <a:ext cx="8610600" cy="415327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Dopo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l’inserimento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36" name="Gruppo 35"/>
          <p:cNvGrpSpPr/>
          <p:nvPr/>
        </p:nvGrpSpPr>
        <p:grpSpPr>
          <a:xfrm>
            <a:off x="923728" y="4800600"/>
            <a:ext cx="7569295" cy="398135"/>
            <a:chOff x="715819" y="4103026"/>
            <a:chExt cx="7569295" cy="398135"/>
          </a:xfrm>
        </p:grpSpPr>
        <p:grpSp>
          <p:nvGrpSpPr>
            <p:cNvPr id="8" name="Gruppo 7"/>
            <p:cNvGrpSpPr/>
            <p:nvPr/>
          </p:nvGrpSpPr>
          <p:grpSpPr>
            <a:xfrm>
              <a:off x="715819" y="4117974"/>
              <a:ext cx="1115611" cy="383187"/>
              <a:chOff x="1475189" y="3884013"/>
              <a:chExt cx="1115611" cy="383187"/>
            </a:xfrm>
          </p:grpSpPr>
          <p:sp>
            <p:nvSpPr>
              <p:cNvPr id="26" name="Rettangolo 25"/>
              <p:cNvSpPr/>
              <p:nvPr/>
            </p:nvSpPr>
            <p:spPr>
              <a:xfrm>
                <a:off x="1524000" y="3886200"/>
                <a:ext cx="533400" cy="38100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7" name="Rettangolo 26"/>
              <p:cNvSpPr/>
              <p:nvPr/>
            </p:nvSpPr>
            <p:spPr>
              <a:xfrm>
                <a:off x="1475189" y="3884013"/>
                <a:ext cx="5822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>
                    <a:solidFill>
                      <a:srgbClr val="0070C0"/>
                    </a:solidFill>
                    <a:latin typeface="Times New Roman" panose="02020603050405020304" pitchFamily="18" charset="0"/>
                    <a:ea typeface="Noto Sans CJK SC Regular" pitchFamily="2"/>
                    <a:cs typeface="Times New Roman" panose="02020603050405020304" pitchFamily="18" charset="0"/>
                  </a:rPr>
                  <a:t>Dati</a:t>
                </a:r>
                <a:endParaRPr lang="it-IT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8" name="Rettangolo 27"/>
              <p:cNvSpPr/>
              <p:nvPr/>
            </p:nvSpPr>
            <p:spPr>
              <a:xfrm>
                <a:off x="2057400" y="3886200"/>
                <a:ext cx="533400" cy="38100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10" name="Google Shape;73;p15"/>
            <p:cNvCxnSpPr/>
            <p:nvPr/>
          </p:nvCxnSpPr>
          <p:spPr>
            <a:xfrm>
              <a:off x="1564730" y="4318865"/>
              <a:ext cx="921744" cy="0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grpSp>
          <p:nvGrpSpPr>
            <p:cNvPr id="11" name="Gruppo 10"/>
            <p:cNvGrpSpPr/>
            <p:nvPr/>
          </p:nvGrpSpPr>
          <p:grpSpPr>
            <a:xfrm>
              <a:off x="2453939" y="4103026"/>
              <a:ext cx="1115611" cy="383187"/>
              <a:chOff x="1475189" y="3884013"/>
              <a:chExt cx="1115611" cy="383187"/>
            </a:xfrm>
          </p:grpSpPr>
          <p:sp>
            <p:nvSpPr>
              <p:cNvPr id="23" name="Rettangolo 22"/>
              <p:cNvSpPr/>
              <p:nvPr/>
            </p:nvSpPr>
            <p:spPr>
              <a:xfrm>
                <a:off x="1524000" y="3886200"/>
                <a:ext cx="533400" cy="38100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4" name="Rettangolo 23"/>
              <p:cNvSpPr/>
              <p:nvPr/>
            </p:nvSpPr>
            <p:spPr>
              <a:xfrm>
                <a:off x="1475189" y="3884013"/>
                <a:ext cx="5822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>
                    <a:solidFill>
                      <a:srgbClr val="0070C0"/>
                    </a:solidFill>
                    <a:latin typeface="Times New Roman" panose="02020603050405020304" pitchFamily="18" charset="0"/>
                    <a:ea typeface="Noto Sans CJK SC Regular" pitchFamily="2"/>
                    <a:cs typeface="Times New Roman" panose="02020603050405020304" pitchFamily="18" charset="0"/>
                  </a:rPr>
                  <a:t>Dati</a:t>
                </a:r>
                <a:endParaRPr lang="it-IT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5" name="Rettangolo 24"/>
              <p:cNvSpPr/>
              <p:nvPr/>
            </p:nvSpPr>
            <p:spPr>
              <a:xfrm>
                <a:off x="2057400" y="3886200"/>
                <a:ext cx="533400" cy="38100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13" name="Google Shape;73;p15"/>
            <p:cNvCxnSpPr/>
            <p:nvPr/>
          </p:nvCxnSpPr>
          <p:spPr>
            <a:xfrm>
              <a:off x="3302850" y="4295713"/>
              <a:ext cx="921744" cy="0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sp>
          <p:nvSpPr>
            <p:cNvPr id="9" name="Rettangolo 8"/>
            <p:cNvSpPr/>
            <p:nvPr/>
          </p:nvSpPr>
          <p:spPr>
            <a:xfrm>
              <a:off x="7452109" y="4103026"/>
              <a:ext cx="8330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Times New Roman" panose="02020603050405020304" pitchFamily="18" charset="0"/>
                  <a:ea typeface="Noto Sans CJK SC Regular" pitchFamily="2"/>
                  <a:cs typeface="Times New Roman" panose="02020603050405020304" pitchFamily="18" charset="0"/>
                </a:rPr>
                <a:t>NULL</a:t>
              </a:r>
              <a:endParaRPr lang="it-IT" dirty="0">
                <a:solidFill>
                  <a:srgbClr val="0070C0"/>
                </a:solidFill>
              </a:endParaRPr>
            </a:p>
          </p:txBody>
        </p:sp>
        <p:grpSp>
          <p:nvGrpSpPr>
            <p:cNvPr id="12" name="Gruppo 11"/>
            <p:cNvGrpSpPr/>
            <p:nvPr/>
          </p:nvGrpSpPr>
          <p:grpSpPr>
            <a:xfrm>
              <a:off x="5749733" y="4116881"/>
              <a:ext cx="1115611" cy="383187"/>
              <a:chOff x="1475189" y="3884013"/>
              <a:chExt cx="1115611" cy="383187"/>
            </a:xfrm>
          </p:grpSpPr>
          <p:sp>
            <p:nvSpPr>
              <p:cNvPr id="20" name="Rettangolo 19"/>
              <p:cNvSpPr/>
              <p:nvPr/>
            </p:nvSpPr>
            <p:spPr>
              <a:xfrm>
                <a:off x="1524000" y="3886200"/>
                <a:ext cx="533400" cy="38100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Rettangolo 20"/>
              <p:cNvSpPr/>
              <p:nvPr/>
            </p:nvSpPr>
            <p:spPr>
              <a:xfrm>
                <a:off x="1475189" y="3884013"/>
                <a:ext cx="5822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>
                    <a:solidFill>
                      <a:srgbClr val="0070C0"/>
                    </a:solidFill>
                    <a:latin typeface="Times New Roman" panose="02020603050405020304" pitchFamily="18" charset="0"/>
                    <a:ea typeface="Noto Sans CJK SC Regular" pitchFamily="2"/>
                    <a:cs typeface="Times New Roman" panose="02020603050405020304" pitchFamily="18" charset="0"/>
                  </a:rPr>
                  <a:t>Dati</a:t>
                </a:r>
                <a:endParaRPr lang="it-IT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2" name="Rettangolo 21"/>
              <p:cNvSpPr/>
              <p:nvPr/>
            </p:nvSpPr>
            <p:spPr>
              <a:xfrm>
                <a:off x="2057400" y="3886200"/>
                <a:ext cx="533400" cy="38100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14" name="Google Shape;73;p15"/>
            <p:cNvCxnSpPr/>
            <p:nvPr/>
          </p:nvCxnSpPr>
          <p:spPr>
            <a:xfrm>
              <a:off x="6598644" y="4309568"/>
              <a:ext cx="921744" cy="0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15" name="Google Shape;73;p15"/>
            <p:cNvCxnSpPr/>
            <p:nvPr/>
          </p:nvCxnSpPr>
          <p:spPr>
            <a:xfrm>
              <a:off x="4876800" y="4287692"/>
              <a:ext cx="921744" cy="0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16" name="Google Shape;73;p15"/>
            <p:cNvCxnSpPr/>
            <p:nvPr/>
          </p:nvCxnSpPr>
          <p:spPr>
            <a:xfrm>
              <a:off x="4299320" y="4295713"/>
              <a:ext cx="577480" cy="0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" name="Gruppo 38"/>
          <p:cNvGrpSpPr/>
          <p:nvPr/>
        </p:nvGrpSpPr>
        <p:grpSpPr>
          <a:xfrm>
            <a:off x="457200" y="5947523"/>
            <a:ext cx="941978" cy="404006"/>
            <a:chOff x="249763" y="5391738"/>
            <a:chExt cx="941978" cy="404006"/>
          </a:xfrm>
        </p:grpSpPr>
        <p:sp>
          <p:nvSpPr>
            <p:cNvPr id="17" name="Rettangolo 16"/>
            <p:cNvSpPr/>
            <p:nvPr/>
          </p:nvSpPr>
          <p:spPr>
            <a:xfrm>
              <a:off x="255925" y="5414744"/>
              <a:ext cx="857216" cy="381000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Rettangolo 17"/>
            <p:cNvSpPr/>
            <p:nvPr/>
          </p:nvSpPr>
          <p:spPr>
            <a:xfrm>
              <a:off x="249763" y="5391738"/>
              <a:ext cx="9419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pPrimo</a:t>
              </a:r>
              <a:endParaRPr lang="it-IT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9" name="Google Shape;73;p15"/>
          <p:cNvCxnSpPr>
            <a:stCxn id="18" idx="0"/>
          </p:cNvCxnSpPr>
          <p:nvPr/>
        </p:nvCxnSpPr>
        <p:spPr>
          <a:xfrm flipV="1">
            <a:off x="928189" y="5197643"/>
            <a:ext cx="470989" cy="74988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" name="Rettangolo 30"/>
          <p:cNvSpPr/>
          <p:nvPr/>
        </p:nvSpPr>
        <p:spPr>
          <a:xfrm>
            <a:off x="2161656" y="5893105"/>
            <a:ext cx="533400" cy="381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/>
          <p:cNvSpPr/>
          <p:nvPr/>
        </p:nvSpPr>
        <p:spPr>
          <a:xfrm>
            <a:off x="2120622" y="5893105"/>
            <a:ext cx="58221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Dati</a:t>
            </a:r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33" name="Rettangolo 32"/>
          <p:cNvSpPr/>
          <p:nvPr/>
        </p:nvSpPr>
        <p:spPr>
          <a:xfrm>
            <a:off x="2695056" y="5893105"/>
            <a:ext cx="533400" cy="381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Google Shape;73;p15"/>
          <p:cNvCxnSpPr/>
          <p:nvPr/>
        </p:nvCxnSpPr>
        <p:spPr>
          <a:xfrm>
            <a:off x="2953627" y="6096967"/>
            <a:ext cx="921744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38" name="Rettangolo 37"/>
          <p:cNvSpPr/>
          <p:nvPr/>
        </p:nvSpPr>
        <p:spPr>
          <a:xfrm>
            <a:off x="3875371" y="5885127"/>
            <a:ext cx="833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NULL</a:t>
            </a:r>
            <a:endParaRPr lang="it-IT" dirty="0">
              <a:solidFill>
                <a:srgbClr val="C00000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39" y="1375725"/>
            <a:ext cx="6810375" cy="2333625"/>
          </a:xfrm>
          <a:prstGeom prst="rect">
            <a:avLst/>
          </a:prstGeom>
        </p:spPr>
      </p:pic>
      <p:cxnSp>
        <p:nvCxnSpPr>
          <p:cNvPr id="40" name="Google Shape;73;p15"/>
          <p:cNvCxnSpPr>
            <a:endCxn id="31" idx="1"/>
          </p:cNvCxnSpPr>
          <p:nvPr/>
        </p:nvCxnSpPr>
        <p:spPr>
          <a:xfrm flipV="1">
            <a:off x="1329776" y="6083605"/>
            <a:ext cx="831880" cy="80849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73;p15"/>
          <p:cNvCxnSpPr/>
          <p:nvPr/>
        </p:nvCxnSpPr>
        <p:spPr>
          <a:xfrm flipH="1" flipV="1">
            <a:off x="1505940" y="5197642"/>
            <a:ext cx="1447013" cy="884862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oval" w="med" len="med"/>
            <a:tailEnd type="triangle" w="med" len="med"/>
          </a:ln>
        </p:spPr>
      </p:cxnSp>
      <p:grpSp>
        <p:nvGrpSpPr>
          <p:cNvPr id="45" name="Gruppo 44"/>
          <p:cNvGrpSpPr/>
          <p:nvPr/>
        </p:nvGrpSpPr>
        <p:grpSpPr>
          <a:xfrm rot="715710">
            <a:off x="3336729" y="5921802"/>
            <a:ext cx="321819" cy="322527"/>
            <a:chOff x="5545581" y="5836676"/>
            <a:chExt cx="321819" cy="322527"/>
          </a:xfrm>
        </p:grpSpPr>
        <p:cxnSp>
          <p:nvCxnSpPr>
            <p:cNvPr id="29" name="Connettore diritto 28"/>
            <p:cNvCxnSpPr/>
            <p:nvPr/>
          </p:nvCxnSpPr>
          <p:spPr>
            <a:xfrm flipV="1">
              <a:off x="5545581" y="5885127"/>
              <a:ext cx="321819" cy="2389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/>
            <p:cNvCxnSpPr/>
            <p:nvPr/>
          </p:nvCxnSpPr>
          <p:spPr>
            <a:xfrm>
              <a:off x="5592190" y="5836676"/>
              <a:ext cx="228600" cy="3225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o 48"/>
          <p:cNvGrpSpPr/>
          <p:nvPr/>
        </p:nvGrpSpPr>
        <p:grpSpPr>
          <a:xfrm rot="715710">
            <a:off x="980499" y="5411319"/>
            <a:ext cx="321819" cy="322527"/>
            <a:chOff x="5545581" y="5836676"/>
            <a:chExt cx="321819" cy="322527"/>
          </a:xfrm>
        </p:grpSpPr>
        <p:cxnSp>
          <p:nvCxnSpPr>
            <p:cNvPr id="50" name="Connettore diritto 49"/>
            <p:cNvCxnSpPr/>
            <p:nvPr/>
          </p:nvCxnSpPr>
          <p:spPr>
            <a:xfrm flipV="1">
              <a:off x="5545581" y="5885127"/>
              <a:ext cx="321819" cy="2389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/>
            <p:cNvCxnSpPr/>
            <p:nvPr/>
          </p:nvCxnSpPr>
          <p:spPr>
            <a:xfrm>
              <a:off x="5592190" y="5836676"/>
              <a:ext cx="228600" cy="3225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70061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Inserimento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in coda di un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nuovo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nodo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(1/3)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228600" y="701243"/>
            <a:ext cx="8610600" cy="301090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Implementiamo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funzione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InserisciInCoda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prende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in input un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puntatore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al primo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un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tipo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ingresso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crea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un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nuovo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tramite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la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funzione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CreaNodo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inserisce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tale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nuovo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come </a:t>
            </a:r>
            <a:r>
              <a:rPr lang="en-US" sz="2200" i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ultimo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La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funzione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resituisce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un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puntatore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al primo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aggiornata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se la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creazione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del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nuovo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è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possibile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NULL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altrimenti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Prima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dell’inserimento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assumendo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che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la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lista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non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sia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vuota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36" name="Gruppo 35"/>
          <p:cNvGrpSpPr/>
          <p:nvPr/>
        </p:nvGrpSpPr>
        <p:grpSpPr>
          <a:xfrm>
            <a:off x="982516" y="4056207"/>
            <a:ext cx="7569295" cy="398135"/>
            <a:chOff x="715819" y="4103026"/>
            <a:chExt cx="7569295" cy="398135"/>
          </a:xfrm>
        </p:grpSpPr>
        <p:grpSp>
          <p:nvGrpSpPr>
            <p:cNvPr id="8" name="Gruppo 7"/>
            <p:cNvGrpSpPr/>
            <p:nvPr/>
          </p:nvGrpSpPr>
          <p:grpSpPr>
            <a:xfrm>
              <a:off x="715819" y="4117974"/>
              <a:ext cx="1115611" cy="383187"/>
              <a:chOff x="1475189" y="3884013"/>
              <a:chExt cx="1115611" cy="383187"/>
            </a:xfrm>
          </p:grpSpPr>
          <p:sp>
            <p:nvSpPr>
              <p:cNvPr id="26" name="Rettangolo 25"/>
              <p:cNvSpPr/>
              <p:nvPr/>
            </p:nvSpPr>
            <p:spPr>
              <a:xfrm>
                <a:off x="1524000" y="3886200"/>
                <a:ext cx="533400" cy="38100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7" name="Rettangolo 26"/>
              <p:cNvSpPr/>
              <p:nvPr/>
            </p:nvSpPr>
            <p:spPr>
              <a:xfrm>
                <a:off x="1475189" y="3884013"/>
                <a:ext cx="5822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>
                    <a:solidFill>
                      <a:srgbClr val="0070C0"/>
                    </a:solidFill>
                    <a:latin typeface="Times New Roman" panose="02020603050405020304" pitchFamily="18" charset="0"/>
                    <a:ea typeface="Noto Sans CJK SC Regular" pitchFamily="2"/>
                    <a:cs typeface="Times New Roman" panose="02020603050405020304" pitchFamily="18" charset="0"/>
                  </a:rPr>
                  <a:t>Dati</a:t>
                </a:r>
                <a:endParaRPr lang="it-IT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8" name="Rettangolo 27"/>
              <p:cNvSpPr/>
              <p:nvPr/>
            </p:nvSpPr>
            <p:spPr>
              <a:xfrm>
                <a:off x="2057400" y="3886200"/>
                <a:ext cx="533400" cy="38100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10" name="Google Shape;73;p15"/>
            <p:cNvCxnSpPr/>
            <p:nvPr/>
          </p:nvCxnSpPr>
          <p:spPr>
            <a:xfrm>
              <a:off x="1564730" y="4318865"/>
              <a:ext cx="921744" cy="0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grpSp>
          <p:nvGrpSpPr>
            <p:cNvPr id="11" name="Gruppo 10"/>
            <p:cNvGrpSpPr/>
            <p:nvPr/>
          </p:nvGrpSpPr>
          <p:grpSpPr>
            <a:xfrm>
              <a:off x="2453939" y="4103026"/>
              <a:ext cx="1115611" cy="383187"/>
              <a:chOff x="1475189" y="3884013"/>
              <a:chExt cx="1115611" cy="383187"/>
            </a:xfrm>
          </p:grpSpPr>
          <p:sp>
            <p:nvSpPr>
              <p:cNvPr id="23" name="Rettangolo 22"/>
              <p:cNvSpPr/>
              <p:nvPr/>
            </p:nvSpPr>
            <p:spPr>
              <a:xfrm>
                <a:off x="1524000" y="3886200"/>
                <a:ext cx="533400" cy="38100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4" name="Rettangolo 23"/>
              <p:cNvSpPr/>
              <p:nvPr/>
            </p:nvSpPr>
            <p:spPr>
              <a:xfrm>
                <a:off x="1475189" y="3884013"/>
                <a:ext cx="5822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>
                    <a:solidFill>
                      <a:srgbClr val="0070C0"/>
                    </a:solidFill>
                    <a:latin typeface="Times New Roman" panose="02020603050405020304" pitchFamily="18" charset="0"/>
                    <a:ea typeface="Noto Sans CJK SC Regular" pitchFamily="2"/>
                    <a:cs typeface="Times New Roman" panose="02020603050405020304" pitchFamily="18" charset="0"/>
                  </a:rPr>
                  <a:t>Dati</a:t>
                </a:r>
                <a:endParaRPr lang="it-IT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5" name="Rettangolo 24"/>
              <p:cNvSpPr/>
              <p:nvPr/>
            </p:nvSpPr>
            <p:spPr>
              <a:xfrm>
                <a:off x="2057400" y="3886200"/>
                <a:ext cx="533400" cy="38100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13" name="Google Shape;73;p15"/>
            <p:cNvCxnSpPr/>
            <p:nvPr/>
          </p:nvCxnSpPr>
          <p:spPr>
            <a:xfrm>
              <a:off x="3302850" y="4295713"/>
              <a:ext cx="921744" cy="0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sp>
          <p:nvSpPr>
            <p:cNvPr id="9" name="Rettangolo 8"/>
            <p:cNvSpPr/>
            <p:nvPr/>
          </p:nvSpPr>
          <p:spPr>
            <a:xfrm>
              <a:off x="7452109" y="4103026"/>
              <a:ext cx="8330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Times New Roman" panose="02020603050405020304" pitchFamily="18" charset="0"/>
                  <a:ea typeface="Noto Sans CJK SC Regular" pitchFamily="2"/>
                  <a:cs typeface="Times New Roman" panose="02020603050405020304" pitchFamily="18" charset="0"/>
                </a:rPr>
                <a:t>NULL</a:t>
              </a:r>
              <a:endParaRPr lang="it-IT" dirty="0">
                <a:solidFill>
                  <a:srgbClr val="0070C0"/>
                </a:solidFill>
              </a:endParaRPr>
            </a:p>
          </p:txBody>
        </p:sp>
        <p:grpSp>
          <p:nvGrpSpPr>
            <p:cNvPr id="12" name="Gruppo 11"/>
            <p:cNvGrpSpPr/>
            <p:nvPr/>
          </p:nvGrpSpPr>
          <p:grpSpPr>
            <a:xfrm>
              <a:off x="5749733" y="4116881"/>
              <a:ext cx="1115611" cy="383187"/>
              <a:chOff x="1475189" y="3884013"/>
              <a:chExt cx="1115611" cy="383187"/>
            </a:xfrm>
          </p:grpSpPr>
          <p:sp>
            <p:nvSpPr>
              <p:cNvPr id="20" name="Rettangolo 19"/>
              <p:cNvSpPr/>
              <p:nvPr/>
            </p:nvSpPr>
            <p:spPr>
              <a:xfrm>
                <a:off x="1524000" y="3886200"/>
                <a:ext cx="533400" cy="38100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Rettangolo 20"/>
              <p:cNvSpPr/>
              <p:nvPr/>
            </p:nvSpPr>
            <p:spPr>
              <a:xfrm>
                <a:off x="1475189" y="3884013"/>
                <a:ext cx="5822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>
                    <a:solidFill>
                      <a:srgbClr val="0070C0"/>
                    </a:solidFill>
                    <a:latin typeface="Times New Roman" panose="02020603050405020304" pitchFamily="18" charset="0"/>
                    <a:ea typeface="Noto Sans CJK SC Regular" pitchFamily="2"/>
                    <a:cs typeface="Times New Roman" panose="02020603050405020304" pitchFamily="18" charset="0"/>
                  </a:rPr>
                  <a:t>Dati</a:t>
                </a:r>
                <a:endParaRPr lang="it-IT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2" name="Rettangolo 21"/>
              <p:cNvSpPr/>
              <p:nvPr/>
            </p:nvSpPr>
            <p:spPr>
              <a:xfrm>
                <a:off x="2057400" y="3886200"/>
                <a:ext cx="533400" cy="38100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14" name="Google Shape;73;p15"/>
            <p:cNvCxnSpPr/>
            <p:nvPr/>
          </p:nvCxnSpPr>
          <p:spPr>
            <a:xfrm>
              <a:off x="6598644" y="4309568"/>
              <a:ext cx="921744" cy="0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15" name="Google Shape;73;p15"/>
            <p:cNvCxnSpPr/>
            <p:nvPr/>
          </p:nvCxnSpPr>
          <p:spPr>
            <a:xfrm>
              <a:off x="4876800" y="4287692"/>
              <a:ext cx="921744" cy="0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16" name="Google Shape;73;p15"/>
            <p:cNvCxnSpPr/>
            <p:nvPr/>
          </p:nvCxnSpPr>
          <p:spPr>
            <a:xfrm>
              <a:off x="4299320" y="4295713"/>
              <a:ext cx="577480" cy="0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" name="Gruppo 38"/>
          <p:cNvGrpSpPr/>
          <p:nvPr/>
        </p:nvGrpSpPr>
        <p:grpSpPr>
          <a:xfrm>
            <a:off x="515988" y="5203130"/>
            <a:ext cx="941978" cy="404006"/>
            <a:chOff x="249763" y="5391738"/>
            <a:chExt cx="941978" cy="404006"/>
          </a:xfrm>
        </p:grpSpPr>
        <p:sp>
          <p:nvSpPr>
            <p:cNvPr id="17" name="Rettangolo 16"/>
            <p:cNvSpPr/>
            <p:nvPr/>
          </p:nvSpPr>
          <p:spPr>
            <a:xfrm>
              <a:off x="255925" y="5414744"/>
              <a:ext cx="857216" cy="381000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Rettangolo 17"/>
            <p:cNvSpPr/>
            <p:nvPr/>
          </p:nvSpPr>
          <p:spPr>
            <a:xfrm>
              <a:off x="249763" y="5391738"/>
              <a:ext cx="9419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pPrimo</a:t>
              </a:r>
              <a:endParaRPr lang="it-IT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9" name="Google Shape;73;p15"/>
          <p:cNvCxnSpPr>
            <a:stCxn id="18" idx="0"/>
          </p:cNvCxnSpPr>
          <p:nvPr/>
        </p:nvCxnSpPr>
        <p:spPr>
          <a:xfrm flipV="1">
            <a:off x="986977" y="4453250"/>
            <a:ext cx="470989" cy="74988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5" name="Gruppo 34"/>
          <p:cNvGrpSpPr/>
          <p:nvPr/>
        </p:nvGrpSpPr>
        <p:grpSpPr>
          <a:xfrm>
            <a:off x="5547554" y="5193307"/>
            <a:ext cx="2587754" cy="388978"/>
            <a:chOff x="1475573" y="4882591"/>
            <a:chExt cx="2587754" cy="388978"/>
          </a:xfrm>
        </p:grpSpPr>
        <p:sp>
          <p:nvSpPr>
            <p:cNvPr id="31" name="Rettangolo 30"/>
            <p:cNvSpPr/>
            <p:nvPr/>
          </p:nvSpPr>
          <p:spPr>
            <a:xfrm>
              <a:off x="1516607" y="4890569"/>
              <a:ext cx="533400" cy="38100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1475573" y="4890569"/>
              <a:ext cx="5822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Noto Sans CJK SC Regular" pitchFamily="2"/>
                  <a:cs typeface="Times New Roman" panose="02020603050405020304" pitchFamily="18" charset="0"/>
                </a:rPr>
                <a:t>Dati</a:t>
              </a:r>
              <a:endParaRPr lang="it-IT" dirty="0">
                <a:solidFill>
                  <a:srgbClr val="C00000"/>
                </a:solidFill>
              </a:endParaRPr>
            </a:p>
          </p:txBody>
        </p:sp>
        <p:sp>
          <p:nvSpPr>
            <p:cNvPr id="33" name="Rettangolo 32"/>
            <p:cNvSpPr/>
            <p:nvPr/>
          </p:nvSpPr>
          <p:spPr>
            <a:xfrm>
              <a:off x="2050007" y="4890569"/>
              <a:ext cx="533400" cy="38100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7" name="Google Shape;73;p15"/>
            <p:cNvCxnSpPr/>
            <p:nvPr/>
          </p:nvCxnSpPr>
          <p:spPr>
            <a:xfrm>
              <a:off x="2308578" y="5094431"/>
              <a:ext cx="921744" cy="0"/>
            </a:xfrm>
            <a:prstGeom prst="straightConnector1">
              <a:avLst/>
            </a:prstGeom>
            <a:noFill/>
            <a:ln w="28575" cap="flat" cmpd="sng">
              <a:solidFill>
                <a:srgbClr val="C0000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sp>
          <p:nvSpPr>
            <p:cNvPr id="38" name="Rettangolo 37"/>
            <p:cNvSpPr/>
            <p:nvPr/>
          </p:nvSpPr>
          <p:spPr>
            <a:xfrm>
              <a:off x="3230322" y="4882591"/>
              <a:ext cx="8330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Noto Sans CJK SC Regular" pitchFamily="2"/>
                  <a:cs typeface="Times New Roman" panose="02020603050405020304" pitchFamily="18" charset="0"/>
                </a:rPr>
                <a:t>NULL</a:t>
              </a:r>
              <a:endParaRPr lang="it-IT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77179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228600" y="228600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Inserimento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in coda di un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nuovo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nodo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(2/3)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959905"/>
            <a:ext cx="6934200" cy="588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728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278129" y="303823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Inserimento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in coda di un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nuovo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nodo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(3/3)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339126" y="3923943"/>
            <a:ext cx="8610600" cy="415327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Dopo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l’inserimento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assumendo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che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la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lista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non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sia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vuota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30" name="Gruppo 29"/>
          <p:cNvGrpSpPr/>
          <p:nvPr/>
        </p:nvGrpSpPr>
        <p:grpSpPr>
          <a:xfrm>
            <a:off x="457200" y="4800600"/>
            <a:ext cx="8035823" cy="1550929"/>
            <a:chOff x="457200" y="4800600"/>
            <a:chExt cx="8035823" cy="1550929"/>
          </a:xfrm>
        </p:grpSpPr>
        <p:grpSp>
          <p:nvGrpSpPr>
            <p:cNvPr id="36" name="Gruppo 35"/>
            <p:cNvGrpSpPr/>
            <p:nvPr/>
          </p:nvGrpSpPr>
          <p:grpSpPr>
            <a:xfrm>
              <a:off x="923728" y="4800600"/>
              <a:ext cx="7569295" cy="398135"/>
              <a:chOff x="715819" y="4103026"/>
              <a:chExt cx="7569295" cy="398135"/>
            </a:xfrm>
          </p:grpSpPr>
          <p:grpSp>
            <p:nvGrpSpPr>
              <p:cNvPr id="8" name="Gruppo 7"/>
              <p:cNvGrpSpPr/>
              <p:nvPr/>
            </p:nvGrpSpPr>
            <p:grpSpPr>
              <a:xfrm>
                <a:off x="715819" y="4117974"/>
                <a:ext cx="1115611" cy="383187"/>
                <a:chOff x="1475189" y="3884013"/>
                <a:chExt cx="1115611" cy="383187"/>
              </a:xfrm>
            </p:grpSpPr>
            <p:sp>
              <p:nvSpPr>
                <p:cNvPr id="26" name="Rettangolo 25"/>
                <p:cNvSpPr/>
                <p:nvPr/>
              </p:nvSpPr>
              <p:spPr>
                <a:xfrm>
                  <a:off x="1524000" y="3886200"/>
                  <a:ext cx="533400" cy="381000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7" name="Rettangolo 26"/>
                <p:cNvSpPr/>
                <p:nvPr/>
              </p:nvSpPr>
              <p:spPr>
                <a:xfrm>
                  <a:off x="1475189" y="3884013"/>
                  <a:ext cx="5822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err="1">
                      <a:solidFill>
                        <a:srgbClr val="0070C0"/>
                      </a:solidFill>
                      <a:latin typeface="Times New Roman" panose="02020603050405020304" pitchFamily="18" charset="0"/>
                      <a:ea typeface="Noto Sans CJK SC Regular" pitchFamily="2"/>
                      <a:cs typeface="Times New Roman" panose="02020603050405020304" pitchFamily="18" charset="0"/>
                    </a:rPr>
                    <a:t>Dati</a:t>
                  </a:r>
                  <a:endParaRPr lang="it-IT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8" name="Rettangolo 27"/>
                <p:cNvSpPr/>
                <p:nvPr/>
              </p:nvSpPr>
              <p:spPr>
                <a:xfrm>
                  <a:off x="2057400" y="3886200"/>
                  <a:ext cx="533400" cy="381000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cxnSp>
            <p:nvCxnSpPr>
              <p:cNvPr id="10" name="Google Shape;73;p15"/>
              <p:cNvCxnSpPr/>
              <p:nvPr/>
            </p:nvCxnSpPr>
            <p:spPr>
              <a:xfrm>
                <a:off x="1564730" y="4318865"/>
                <a:ext cx="921744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70C0"/>
                </a:solidFill>
                <a:prstDash val="solid"/>
                <a:round/>
                <a:headEnd type="oval" w="med" len="med"/>
                <a:tailEnd type="triangle" w="med" len="med"/>
              </a:ln>
            </p:spPr>
          </p:cxnSp>
          <p:grpSp>
            <p:nvGrpSpPr>
              <p:cNvPr id="11" name="Gruppo 10"/>
              <p:cNvGrpSpPr/>
              <p:nvPr/>
            </p:nvGrpSpPr>
            <p:grpSpPr>
              <a:xfrm>
                <a:off x="2453939" y="4103026"/>
                <a:ext cx="1115611" cy="383187"/>
                <a:chOff x="1475189" y="3884013"/>
                <a:chExt cx="1115611" cy="383187"/>
              </a:xfrm>
            </p:grpSpPr>
            <p:sp>
              <p:nvSpPr>
                <p:cNvPr id="23" name="Rettangolo 22"/>
                <p:cNvSpPr/>
                <p:nvPr/>
              </p:nvSpPr>
              <p:spPr>
                <a:xfrm>
                  <a:off x="1524000" y="3886200"/>
                  <a:ext cx="533400" cy="381000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4" name="Rettangolo 23"/>
                <p:cNvSpPr/>
                <p:nvPr/>
              </p:nvSpPr>
              <p:spPr>
                <a:xfrm>
                  <a:off x="1475189" y="3884013"/>
                  <a:ext cx="5822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err="1">
                      <a:solidFill>
                        <a:srgbClr val="0070C0"/>
                      </a:solidFill>
                      <a:latin typeface="Times New Roman" panose="02020603050405020304" pitchFamily="18" charset="0"/>
                      <a:ea typeface="Noto Sans CJK SC Regular" pitchFamily="2"/>
                      <a:cs typeface="Times New Roman" panose="02020603050405020304" pitchFamily="18" charset="0"/>
                    </a:rPr>
                    <a:t>Dati</a:t>
                  </a:r>
                  <a:endParaRPr lang="it-IT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5" name="Rettangolo 24"/>
                <p:cNvSpPr/>
                <p:nvPr/>
              </p:nvSpPr>
              <p:spPr>
                <a:xfrm>
                  <a:off x="2057400" y="3886200"/>
                  <a:ext cx="533400" cy="381000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cxnSp>
            <p:nvCxnSpPr>
              <p:cNvPr id="13" name="Google Shape;73;p15"/>
              <p:cNvCxnSpPr/>
              <p:nvPr/>
            </p:nvCxnSpPr>
            <p:spPr>
              <a:xfrm>
                <a:off x="3302850" y="4295713"/>
                <a:ext cx="921744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70C0"/>
                </a:solidFill>
                <a:prstDash val="solid"/>
                <a:round/>
                <a:headEnd type="oval" w="med" len="med"/>
                <a:tailEnd type="triangle" w="med" len="med"/>
              </a:ln>
            </p:spPr>
          </p:cxnSp>
          <p:sp>
            <p:nvSpPr>
              <p:cNvPr id="9" name="Rettangolo 8"/>
              <p:cNvSpPr/>
              <p:nvPr/>
            </p:nvSpPr>
            <p:spPr>
              <a:xfrm>
                <a:off x="7452109" y="4103026"/>
                <a:ext cx="8330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Noto Sans CJK SC Regular" pitchFamily="2"/>
                    <a:cs typeface="Times New Roman" panose="02020603050405020304" pitchFamily="18" charset="0"/>
                  </a:rPr>
                  <a:t>NULL</a:t>
                </a:r>
                <a:endParaRPr lang="it-IT" dirty="0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12" name="Gruppo 11"/>
              <p:cNvGrpSpPr/>
              <p:nvPr/>
            </p:nvGrpSpPr>
            <p:grpSpPr>
              <a:xfrm>
                <a:off x="5749733" y="4116881"/>
                <a:ext cx="1115611" cy="383187"/>
                <a:chOff x="1475189" y="3884013"/>
                <a:chExt cx="1115611" cy="383187"/>
              </a:xfrm>
            </p:grpSpPr>
            <p:sp>
              <p:nvSpPr>
                <p:cNvPr id="20" name="Rettangolo 19"/>
                <p:cNvSpPr/>
                <p:nvPr/>
              </p:nvSpPr>
              <p:spPr>
                <a:xfrm>
                  <a:off x="1524000" y="3886200"/>
                  <a:ext cx="533400" cy="381000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1" name="Rettangolo 20"/>
                <p:cNvSpPr/>
                <p:nvPr/>
              </p:nvSpPr>
              <p:spPr>
                <a:xfrm>
                  <a:off x="1475189" y="3884013"/>
                  <a:ext cx="5822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err="1">
                      <a:solidFill>
                        <a:srgbClr val="0070C0"/>
                      </a:solidFill>
                      <a:latin typeface="Times New Roman" panose="02020603050405020304" pitchFamily="18" charset="0"/>
                      <a:ea typeface="Noto Sans CJK SC Regular" pitchFamily="2"/>
                      <a:cs typeface="Times New Roman" panose="02020603050405020304" pitchFamily="18" charset="0"/>
                    </a:rPr>
                    <a:t>Dati</a:t>
                  </a:r>
                  <a:endParaRPr lang="it-IT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2" name="Rettangolo 21"/>
                <p:cNvSpPr/>
                <p:nvPr/>
              </p:nvSpPr>
              <p:spPr>
                <a:xfrm>
                  <a:off x="2057400" y="3886200"/>
                  <a:ext cx="533400" cy="381000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cxnSp>
            <p:nvCxnSpPr>
              <p:cNvPr id="14" name="Google Shape;73;p15"/>
              <p:cNvCxnSpPr/>
              <p:nvPr/>
            </p:nvCxnSpPr>
            <p:spPr>
              <a:xfrm>
                <a:off x="6598644" y="4309568"/>
                <a:ext cx="921744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70C0"/>
                </a:solidFill>
                <a:prstDash val="solid"/>
                <a:round/>
                <a:headEnd type="oval" w="med" len="med"/>
                <a:tailEnd type="triangle" w="med" len="med"/>
              </a:ln>
            </p:spPr>
          </p:cxnSp>
          <p:cxnSp>
            <p:nvCxnSpPr>
              <p:cNvPr id="15" name="Google Shape;73;p15"/>
              <p:cNvCxnSpPr/>
              <p:nvPr/>
            </p:nvCxnSpPr>
            <p:spPr>
              <a:xfrm>
                <a:off x="4876800" y="4287692"/>
                <a:ext cx="921744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70C0"/>
                </a:solidFill>
                <a:prstDash val="solid"/>
                <a:round/>
                <a:headEnd type="oval" w="med" len="med"/>
                <a:tailEnd type="triangle" w="med" len="med"/>
              </a:ln>
            </p:spPr>
          </p:cxnSp>
          <p:cxnSp>
            <p:nvCxnSpPr>
              <p:cNvPr id="16" name="Google Shape;73;p15"/>
              <p:cNvCxnSpPr/>
              <p:nvPr/>
            </p:nvCxnSpPr>
            <p:spPr>
              <a:xfrm>
                <a:off x="4299320" y="4295713"/>
                <a:ext cx="57748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70C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9" name="Gruppo 38"/>
            <p:cNvGrpSpPr/>
            <p:nvPr/>
          </p:nvGrpSpPr>
          <p:grpSpPr>
            <a:xfrm>
              <a:off x="457200" y="5947523"/>
              <a:ext cx="941978" cy="404006"/>
              <a:chOff x="249763" y="5391738"/>
              <a:chExt cx="941978" cy="404006"/>
            </a:xfrm>
          </p:grpSpPr>
          <p:sp>
            <p:nvSpPr>
              <p:cNvPr id="17" name="Rettangolo 16"/>
              <p:cNvSpPr/>
              <p:nvPr/>
            </p:nvSpPr>
            <p:spPr>
              <a:xfrm>
                <a:off x="255925" y="5414744"/>
                <a:ext cx="857216" cy="38100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8" name="Rettangolo 17"/>
              <p:cNvSpPr/>
              <p:nvPr/>
            </p:nvSpPr>
            <p:spPr>
              <a:xfrm>
                <a:off x="249763" y="5391738"/>
                <a:ext cx="9419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pPrimo</a:t>
                </a:r>
                <a:endParaRPr lang="it-IT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19" name="Google Shape;73;p15"/>
            <p:cNvCxnSpPr>
              <a:stCxn id="18" idx="0"/>
            </p:cNvCxnSpPr>
            <p:nvPr/>
          </p:nvCxnSpPr>
          <p:spPr>
            <a:xfrm flipV="1">
              <a:off x="928189" y="5197643"/>
              <a:ext cx="470989" cy="749880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4" name="Gruppo 3"/>
            <p:cNvGrpSpPr/>
            <p:nvPr/>
          </p:nvGrpSpPr>
          <p:grpSpPr>
            <a:xfrm>
              <a:off x="5929178" y="5782883"/>
              <a:ext cx="1754749" cy="381000"/>
              <a:chOff x="2120622" y="5893105"/>
              <a:chExt cx="1754749" cy="381000"/>
            </a:xfrm>
          </p:grpSpPr>
          <p:sp>
            <p:nvSpPr>
              <p:cNvPr id="31" name="Rettangolo 30"/>
              <p:cNvSpPr/>
              <p:nvPr/>
            </p:nvSpPr>
            <p:spPr>
              <a:xfrm>
                <a:off x="2161656" y="5893105"/>
                <a:ext cx="533400" cy="381000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2" name="Rettangolo 31"/>
              <p:cNvSpPr/>
              <p:nvPr/>
            </p:nvSpPr>
            <p:spPr>
              <a:xfrm>
                <a:off x="2120622" y="5893105"/>
                <a:ext cx="5822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Noto Sans CJK SC Regular" pitchFamily="2"/>
                    <a:cs typeface="Times New Roman" panose="02020603050405020304" pitchFamily="18" charset="0"/>
                  </a:rPr>
                  <a:t>Dati</a:t>
                </a:r>
                <a:endParaRPr lang="it-IT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3" name="Rettangolo 32"/>
              <p:cNvSpPr/>
              <p:nvPr/>
            </p:nvSpPr>
            <p:spPr>
              <a:xfrm>
                <a:off x="2695056" y="5893105"/>
                <a:ext cx="533400" cy="381000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7" name="Google Shape;73;p15"/>
              <p:cNvCxnSpPr/>
              <p:nvPr/>
            </p:nvCxnSpPr>
            <p:spPr>
              <a:xfrm>
                <a:off x="2953627" y="6096967"/>
                <a:ext cx="921744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C00000"/>
                </a:solidFill>
                <a:prstDash val="solid"/>
                <a:round/>
                <a:headEnd type="oval" w="med" len="med"/>
                <a:tailEnd type="triangle" w="med" len="med"/>
              </a:ln>
            </p:spPr>
          </p:cxnSp>
        </p:grpSp>
        <p:sp>
          <p:nvSpPr>
            <p:cNvPr id="38" name="Rettangolo 37"/>
            <p:cNvSpPr/>
            <p:nvPr/>
          </p:nvSpPr>
          <p:spPr>
            <a:xfrm>
              <a:off x="7640594" y="5791697"/>
              <a:ext cx="8330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Noto Sans CJK SC Regular" pitchFamily="2"/>
                  <a:cs typeface="Times New Roman" panose="02020603050405020304" pitchFamily="18" charset="0"/>
                </a:rPr>
                <a:t>NULL</a:t>
              </a:r>
              <a:endParaRPr lang="it-IT" dirty="0">
                <a:solidFill>
                  <a:srgbClr val="C00000"/>
                </a:solidFill>
              </a:endParaRPr>
            </a:p>
          </p:txBody>
        </p:sp>
        <p:cxnSp>
          <p:nvCxnSpPr>
            <p:cNvPr id="42" name="Google Shape;73;p15"/>
            <p:cNvCxnSpPr/>
            <p:nvPr/>
          </p:nvCxnSpPr>
          <p:spPr>
            <a:xfrm flipH="1">
              <a:off x="6470192" y="5007142"/>
              <a:ext cx="326628" cy="761886"/>
            </a:xfrm>
            <a:prstGeom prst="straightConnector1">
              <a:avLst/>
            </a:prstGeom>
            <a:noFill/>
            <a:ln w="28575" cap="flat" cmpd="sng">
              <a:solidFill>
                <a:srgbClr val="C0000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grpSp>
          <p:nvGrpSpPr>
            <p:cNvPr id="45" name="Gruppo 44"/>
            <p:cNvGrpSpPr/>
            <p:nvPr/>
          </p:nvGrpSpPr>
          <p:grpSpPr>
            <a:xfrm rot="715710">
              <a:off x="7224754" y="4855176"/>
              <a:ext cx="321819" cy="322527"/>
              <a:chOff x="5545581" y="5836676"/>
              <a:chExt cx="321819" cy="322527"/>
            </a:xfrm>
          </p:grpSpPr>
          <p:cxnSp>
            <p:nvCxnSpPr>
              <p:cNvPr id="29" name="Connettore diritto 28"/>
              <p:cNvCxnSpPr/>
              <p:nvPr/>
            </p:nvCxnSpPr>
            <p:spPr>
              <a:xfrm flipV="1">
                <a:off x="5545581" y="5885127"/>
                <a:ext cx="321819" cy="2389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ttore diritto 43"/>
              <p:cNvCxnSpPr/>
              <p:nvPr/>
            </p:nvCxnSpPr>
            <p:spPr>
              <a:xfrm>
                <a:off x="5592190" y="5836676"/>
                <a:ext cx="228600" cy="3225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67" y="1143807"/>
            <a:ext cx="6158933" cy="232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839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357909" y="256082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100" dirty="0" err="1">
                <a:solidFill>
                  <a:srgbClr val="3380E6"/>
                </a:solidFill>
                <a:latin typeface="Arial" panose="020B0604020202020204" pitchFamily="34" charset="0"/>
              </a:rPr>
              <a:t>Inserimento</a:t>
            </a:r>
            <a:r>
              <a:rPr lang="en-US" altLang="it-IT" sz="3100" dirty="0">
                <a:solidFill>
                  <a:srgbClr val="3380E6"/>
                </a:solidFill>
                <a:latin typeface="Arial" panose="020B0604020202020204" pitchFamily="34" charset="0"/>
              </a:rPr>
              <a:t> ‘‘in mezzo’’ di un </a:t>
            </a:r>
            <a:r>
              <a:rPr lang="en-US" altLang="it-IT" sz="3100" dirty="0" err="1">
                <a:solidFill>
                  <a:srgbClr val="3380E6"/>
                </a:solidFill>
                <a:latin typeface="Arial" panose="020B0604020202020204" pitchFamily="34" charset="0"/>
              </a:rPr>
              <a:t>nuovo</a:t>
            </a:r>
            <a:r>
              <a:rPr lang="en-US" altLang="it-IT" sz="31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100" dirty="0" err="1">
                <a:solidFill>
                  <a:srgbClr val="3380E6"/>
                </a:solidFill>
                <a:latin typeface="Arial" panose="020B0604020202020204" pitchFamily="34" charset="0"/>
              </a:rPr>
              <a:t>nodo</a:t>
            </a:r>
            <a:r>
              <a:rPr lang="en-US" altLang="it-IT" sz="3100" dirty="0">
                <a:solidFill>
                  <a:srgbClr val="3380E6"/>
                </a:solidFill>
                <a:latin typeface="Arial" panose="020B0604020202020204" pitchFamily="34" charset="0"/>
              </a:rPr>
              <a:t> (1/4)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205509" y="803145"/>
            <a:ext cx="8610600" cy="3984252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Assumiamo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la nostra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sia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ordinata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per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valori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crescenti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del campo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dati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utilizzato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questo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caso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come 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campo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chiave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).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Definiamo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funzione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InserisciInOrdine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prende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in input un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puntatore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al primo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un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tipo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ingresso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crea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un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nuovo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tramite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la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funzione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CreaNodo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inserisce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tale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nuovo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nella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preservando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l’ordine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crescente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campi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chiave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funzione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resituisce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un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puntatore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al primo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aggiornata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se la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creazione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del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nuovo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è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possibile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NULL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altrimenti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Prima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dell’inserimento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assumendo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che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la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lista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non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sia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vuota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Rettangolo 8"/>
          <p:cNvSpPr/>
          <p:nvPr/>
        </p:nvSpPr>
        <p:spPr>
          <a:xfrm>
            <a:off x="8223167" y="5168850"/>
            <a:ext cx="833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NULL</a:t>
            </a:r>
            <a:endParaRPr lang="it-IT" dirty="0">
              <a:solidFill>
                <a:srgbClr val="0070C0"/>
              </a:solidFill>
            </a:endParaRPr>
          </a:p>
        </p:txBody>
      </p:sp>
      <p:grpSp>
        <p:nvGrpSpPr>
          <p:cNvPr id="42" name="Gruppo 41"/>
          <p:cNvGrpSpPr/>
          <p:nvPr/>
        </p:nvGrpSpPr>
        <p:grpSpPr>
          <a:xfrm>
            <a:off x="320677" y="5168850"/>
            <a:ext cx="7902490" cy="1566601"/>
            <a:chOff x="320677" y="5168850"/>
            <a:chExt cx="7902490" cy="1566601"/>
          </a:xfrm>
        </p:grpSpPr>
        <p:grpSp>
          <p:nvGrpSpPr>
            <p:cNvPr id="8" name="Gruppo 7"/>
            <p:cNvGrpSpPr/>
            <p:nvPr/>
          </p:nvGrpSpPr>
          <p:grpSpPr>
            <a:xfrm>
              <a:off x="320677" y="5187444"/>
              <a:ext cx="1115611" cy="383187"/>
              <a:chOff x="1475189" y="3884013"/>
              <a:chExt cx="1115611" cy="383187"/>
            </a:xfrm>
          </p:grpSpPr>
          <p:sp>
            <p:nvSpPr>
              <p:cNvPr id="26" name="Rettangolo 25"/>
              <p:cNvSpPr/>
              <p:nvPr/>
            </p:nvSpPr>
            <p:spPr>
              <a:xfrm>
                <a:off x="1524000" y="3886200"/>
                <a:ext cx="533400" cy="38100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7" name="Rettangolo 26"/>
              <p:cNvSpPr/>
              <p:nvPr/>
            </p:nvSpPr>
            <p:spPr>
              <a:xfrm>
                <a:off x="1475189" y="3884013"/>
                <a:ext cx="5822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>
                    <a:solidFill>
                      <a:srgbClr val="0070C0"/>
                    </a:solidFill>
                    <a:latin typeface="Times New Roman" panose="02020603050405020304" pitchFamily="18" charset="0"/>
                    <a:ea typeface="Noto Sans CJK SC Regular" pitchFamily="2"/>
                    <a:cs typeface="Times New Roman" panose="02020603050405020304" pitchFamily="18" charset="0"/>
                  </a:rPr>
                  <a:t>Dati</a:t>
                </a:r>
                <a:endParaRPr lang="it-IT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8" name="Rettangolo 27"/>
              <p:cNvSpPr/>
              <p:nvPr/>
            </p:nvSpPr>
            <p:spPr>
              <a:xfrm>
                <a:off x="2057400" y="3886200"/>
                <a:ext cx="533400" cy="38100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10" name="Google Shape;73;p15"/>
            <p:cNvCxnSpPr/>
            <p:nvPr/>
          </p:nvCxnSpPr>
          <p:spPr>
            <a:xfrm>
              <a:off x="1169588" y="5374297"/>
              <a:ext cx="583012" cy="2912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grpSp>
          <p:nvGrpSpPr>
            <p:cNvPr id="11" name="Gruppo 10"/>
            <p:cNvGrpSpPr/>
            <p:nvPr/>
          </p:nvGrpSpPr>
          <p:grpSpPr>
            <a:xfrm>
              <a:off x="2838932" y="5175778"/>
              <a:ext cx="1115611" cy="383187"/>
              <a:chOff x="1475189" y="3884013"/>
              <a:chExt cx="1115611" cy="383187"/>
            </a:xfrm>
          </p:grpSpPr>
          <p:sp>
            <p:nvSpPr>
              <p:cNvPr id="23" name="Rettangolo 22"/>
              <p:cNvSpPr/>
              <p:nvPr/>
            </p:nvSpPr>
            <p:spPr>
              <a:xfrm>
                <a:off x="1524000" y="3886200"/>
                <a:ext cx="533400" cy="38100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4" name="Rettangolo 23"/>
              <p:cNvSpPr/>
              <p:nvPr/>
            </p:nvSpPr>
            <p:spPr>
              <a:xfrm>
                <a:off x="1475189" y="3884013"/>
                <a:ext cx="5822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>
                    <a:solidFill>
                      <a:srgbClr val="0070C0"/>
                    </a:solidFill>
                    <a:latin typeface="Times New Roman" panose="02020603050405020304" pitchFamily="18" charset="0"/>
                    <a:ea typeface="Noto Sans CJK SC Regular" pitchFamily="2"/>
                    <a:cs typeface="Times New Roman" panose="02020603050405020304" pitchFamily="18" charset="0"/>
                  </a:rPr>
                  <a:t>Dati</a:t>
                </a:r>
                <a:endParaRPr lang="it-IT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5" name="Rettangolo 24"/>
              <p:cNvSpPr/>
              <p:nvPr/>
            </p:nvSpPr>
            <p:spPr>
              <a:xfrm>
                <a:off x="2057400" y="3886200"/>
                <a:ext cx="533400" cy="38100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13" name="Google Shape;73;p15"/>
            <p:cNvCxnSpPr/>
            <p:nvPr/>
          </p:nvCxnSpPr>
          <p:spPr>
            <a:xfrm>
              <a:off x="3696206" y="5368465"/>
              <a:ext cx="720597" cy="7288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grpSp>
          <p:nvGrpSpPr>
            <p:cNvPr id="12" name="Gruppo 11"/>
            <p:cNvGrpSpPr/>
            <p:nvPr/>
          </p:nvGrpSpPr>
          <p:grpSpPr>
            <a:xfrm>
              <a:off x="4372216" y="5168850"/>
              <a:ext cx="1115611" cy="383187"/>
              <a:chOff x="1475189" y="3884013"/>
              <a:chExt cx="1115611" cy="383187"/>
            </a:xfrm>
          </p:grpSpPr>
          <p:sp>
            <p:nvSpPr>
              <p:cNvPr id="20" name="Rettangolo 19"/>
              <p:cNvSpPr/>
              <p:nvPr/>
            </p:nvSpPr>
            <p:spPr>
              <a:xfrm>
                <a:off x="1524000" y="3886200"/>
                <a:ext cx="533400" cy="38100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Rettangolo 20"/>
              <p:cNvSpPr/>
              <p:nvPr/>
            </p:nvSpPr>
            <p:spPr>
              <a:xfrm>
                <a:off x="1475189" y="3884013"/>
                <a:ext cx="5822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>
                    <a:solidFill>
                      <a:srgbClr val="0070C0"/>
                    </a:solidFill>
                    <a:latin typeface="Times New Roman" panose="02020603050405020304" pitchFamily="18" charset="0"/>
                    <a:ea typeface="Noto Sans CJK SC Regular" pitchFamily="2"/>
                    <a:cs typeface="Times New Roman" panose="02020603050405020304" pitchFamily="18" charset="0"/>
                  </a:rPr>
                  <a:t>Dati</a:t>
                </a:r>
                <a:endParaRPr lang="it-IT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2" name="Rettangolo 21"/>
              <p:cNvSpPr/>
              <p:nvPr/>
            </p:nvSpPr>
            <p:spPr>
              <a:xfrm>
                <a:off x="2057400" y="3886200"/>
                <a:ext cx="533400" cy="38100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14" name="Google Shape;73;p15"/>
            <p:cNvCxnSpPr>
              <a:endCxn id="9" idx="1"/>
            </p:cNvCxnSpPr>
            <p:nvPr/>
          </p:nvCxnSpPr>
          <p:spPr>
            <a:xfrm flipV="1">
              <a:off x="7525877" y="5353516"/>
              <a:ext cx="697290" cy="25984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15" name="Google Shape;73;p15"/>
            <p:cNvCxnSpPr/>
            <p:nvPr/>
          </p:nvCxnSpPr>
          <p:spPr>
            <a:xfrm>
              <a:off x="5301345" y="5353516"/>
              <a:ext cx="489855" cy="0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16" name="Google Shape;73;p15"/>
            <p:cNvCxnSpPr/>
            <p:nvPr/>
          </p:nvCxnSpPr>
          <p:spPr>
            <a:xfrm>
              <a:off x="5867400" y="5359229"/>
              <a:ext cx="577480" cy="0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pSp>
          <p:nvGrpSpPr>
            <p:cNvPr id="39" name="Gruppo 38"/>
            <p:cNvGrpSpPr/>
            <p:nvPr/>
          </p:nvGrpSpPr>
          <p:grpSpPr>
            <a:xfrm>
              <a:off x="366774" y="6331445"/>
              <a:ext cx="941978" cy="404006"/>
              <a:chOff x="249763" y="5391738"/>
              <a:chExt cx="941978" cy="404006"/>
            </a:xfrm>
          </p:grpSpPr>
          <p:sp>
            <p:nvSpPr>
              <p:cNvPr id="17" name="Rettangolo 16"/>
              <p:cNvSpPr/>
              <p:nvPr/>
            </p:nvSpPr>
            <p:spPr>
              <a:xfrm>
                <a:off x="255925" y="5414744"/>
                <a:ext cx="857216" cy="38100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8" name="Rettangolo 17"/>
              <p:cNvSpPr/>
              <p:nvPr/>
            </p:nvSpPr>
            <p:spPr>
              <a:xfrm>
                <a:off x="249763" y="5391738"/>
                <a:ext cx="9419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pPrimo</a:t>
                </a:r>
                <a:endParaRPr lang="it-IT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19" name="Google Shape;73;p15"/>
            <p:cNvCxnSpPr>
              <a:stCxn id="18" idx="0"/>
            </p:cNvCxnSpPr>
            <p:nvPr/>
          </p:nvCxnSpPr>
          <p:spPr>
            <a:xfrm flipV="1">
              <a:off x="837763" y="5581565"/>
              <a:ext cx="470989" cy="749880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35" name="Gruppo 34"/>
            <p:cNvGrpSpPr/>
            <p:nvPr/>
          </p:nvGrpSpPr>
          <p:grpSpPr>
            <a:xfrm>
              <a:off x="3421143" y="6131878"/>
              <a:ext cx="2587754" cy="388978"/>
              <a:chOff x="1475573" y="4882591"/>
              <a:chExt cx="2587754" cy="388978"/>
            </a:xfrm>
          </p:grpSpPr>
          <p:sp>
            <p:nvSpPr>
              <p:cNvPr id="31" name="Rettangolo 30"/>
              <p:cNvSpPr/>
              <p:nvPr/>
            </p:nvSpPr>
            <p:spPr>
              <a:xfrm>
                <a:off x="1516607" y="4890569"/>
                <a:ext cx="533400" cy="381000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2" name="Rettangolo 31"/>
              <p:cNvSpPr/>
              <p:nvPr/>
            </p:nvSpPr>
            <p:spPr>
              <a:xfrm>
                <a:off x="1475573" y="4890569"/>
                <a:ext cx="5822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Noto Sans CJK SC Regular" pitchFamily="2"/>
                    <a:cs typeface="Times New Roman" panose="02020603050405020304" pitchFamily="18" charset="0"/>
                  </a:rPr>
                  <a:t>Dati</a:t>
                </a:r>
                <a:endParaRPr lang="it-IT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3" name="Rettangolo 32"/>
              <p:cNvSpPr/>
              <p:nvPr/>
            </p:nvSpPr>
            <p:spPr>
              <a:xfrm>
                <a:off x="2050007" y="4890569"/>
                <a:ext cx="533400" cy="381000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7" name="Google Shape;73;p15"/>
              <p:cNvCxnSpPr/>
              <p:nvPr/>
            </p:nvCxnSpPr>
            <p:spPr>
              <a:xfrm>
                <a:off x="2308578" y="5094431"/>
                <a:ext cx="921744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C00000"/>
                </a:solidFill>
                <a:prstDash val="solid"/>
                <a:round/>
                <a:headEnd type="oval" w="med" len="med"/>
                <a:tailEnd type="triangle" w="med" len="med"/>
              </a:ln>
            </p:spPr>
          </p:cxnSp>
          <p:sp>
            <p:nvSpPr>
              <p:cNvPr id="38" name="Rettangolo 37"/>
              <p:cNvSpPr/>
              <p:nvPr/>
            </p:nvSpPr>
            <p:spPr>
              <a:xfrm>
                <a:off x="3230322" y="4882591"/>
                <a:ext cx="8330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Noto Sans CJK SC Regular" pitchFamily="2"/>
                    <a:cs typeface="Times New Roman" panose="02020603050405020304" pitchFamily="18" charset="0"/>
                  </a:rPr>
                  <a:t>NULL</a:t>
                </a:r>
                <a:endParaRPr lang="it-IT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40" name="Google Shape;73;p15"/>
            <p:cNvCxnSpPr/>
            <p:nvPr/>
          </p:nvCxnSpPr>
          <p:spPr>
            <a:xfrm>
              <a:off x="1782106" y="5375753"/>
              <a:ext cx="577480" cy="0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73;p15"/>
            <p:cNvCxnSpPr>
              <a:endCxn id="23" idx="1"/>
            </p:cNvCxnSpPr>
            <p:nvPr/>
          </p:nvCxnSpPr>
          <p:spPr>
            <a:xfrm flipV="1">
              <a:off x="2378060" y="5368465"/>
              <a:ext cx="509683" cy="7288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grpSp>
          <p:nvGrpSpPr>
            <p:cNvPr id="44" name="Gruppo 43"/>
            <p:cNvGrpSpPr/>
            <p:nvPr/>
          </p:nvGrpSpPr>
          <p:grpSpPr>
            <a:xfrm>
              <a:off x="6693503" y="5184159"/>
              <a:ext cx="1115611" cy="383187"/>
              <a:chOff x="1475189" y="3884013"/>
              <a:chExt cx="1115611" cy="383187"/>
            </a:xfrm>
          </p:grpSpPr>
          <p:sp>
            <p:nvSpPr>
              <p:cNvPr id="45" name="Rettangolo 44"/>
              <p:cNvSpPr/>
              <p:nvPr/>
            </p:nvSpPr>
            <p:spPr>
              <a:xfrm>
                <a:off x="1524000" y="3886200"/>
                <a:ext cx="533400" cy="38100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6" name="Rettangolo 45"/>
              <p:cNvSpPr/>
              <p:nvPr/>
            </p:nvSpPr>
            <p:spPr>
              <a:xfrm>
                <a:off x="1475189" y="3884013"/>
                <a:ext cx="5822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>
                    <a:solidFill>
                      <a:srgbClr val="0070C0"/>
                    </a:solidFill>
                    <a:latin typeface="Times New Roman" panose="02020603050405020304" pitchFamily="18" charset="0"/>
                    <a:ea typeface="Noto Sans CJK SC Regular" pitchFamily="2"/>
                    <a:cs typeface="Times New Roman" panose="02020603050405020304" pitchFamily="18" charset="0"/>
                  </a:rPr>
                  <a:t>Dati</a:t>
                </a:r>
                <a:endParaRPr lang="it-IT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7" name="Rettangolo 46"/>
              <p:cNvSpPr/>
              <p:nvPr/>
            </p:nvSpPr>
            <p:spPr>
              <a:xfrm>
                <a:off x="2057400" y="3886200"/>
                <a:ext cx="533400" cy="38100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48" name="Google Shape;73;p15"/>
            <p:cNvCxnSpPr/>
            <p:nvPr/>
          </p:nvCxnSpPr>
          <p:spPr>
            <a:xfrm flipV="1">
              <a:off x="6292275" y="5345374"/>
              <a:ext cx="419100" cy="2432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82406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Allocazione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automatica</a:t>
            </a:r>
            <a:endParaRPr lang="en-US" altLang="it-IT" sz="3300" dirty="0">
              <a:solidFill>
                <a:srgbClr val="3380E6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304800" y="838200"/>
            <a:ext cx="8610600" cy="469130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Si ha </a:t>
            </a:r>
            <a:r>
              <a:rPr lang="it-IT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allocazione automatica 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 un blocco di memoria quando in una funzione (</a:t>
            </a:r>
            <a:r>
              <a:rPr lang="it-IT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main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incluso) viene definita una variabile locale (senza lo </a:t>
            </a:r>
            <a:r>
              <a:rPr lang="it-IT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specificatore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classe di memoria </a:t>
            </a:r>
            <a:r>
              <a:rPr lang="it-IT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static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it-IT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 blocco di memoria per la variabile locale automatica viene creato a </a:t>
            </a:r>
            <a:r>
              <a:rPr lang="it-IT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run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-time nello </a:t>
            </a:r>
            <a:r>
              <a:rPr lang="it-IT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stack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esecuzione del programma all’interno del </a:t>
            </a:r>
            <a:r>
              <a:rPr lang="it-IT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record di attivazione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allocato per gestire un’attivazione dell’esecuzione della specifica funzione.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it-IT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 blocco di memoria per la variabile locale automatica  </a:t>
            </a:r>
            <a:r>
              <a:rPr lang="it-IT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non è rilasciabile esplicitamente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ma avviene automaticamente quando termina l’esecuzione della funzione dove è definita la variabile.</a:t>
            </a:r>
          </a:p>
        </p:txBody>
      </p:sp>
    </p:spTree>
    <p:extLst>
      <p:ext uri="{BB962C8B-B14F-4D97-AF65-F5344CB8AC3E}">
        <p14:creationId xmlns:p14="http://schemas.microsoft.com/office/powerpoint/2010/main" val="16287260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357909" y="256082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100" dirty="0" err="1">
                <a:solidFill>
                  <a:srgbClr val="3380E6"/>
                </a:solidFill>
                <a:latin typeface="Arial" panose="020B0604020202020204" pitchFamily="34" charset="0"/>
              </a:rPr>
              <a:t>Inserimento</a:t>
            </a:r>
            <a:r>
              <a:rPr lang="en-US" altLang="it-IT" sz="3100" dirty="0">
                <a:solidFill>
                  <a:srgbClr val="3380E6"/>
                </a:solidFill>
                <a:latin typeface="Arial" panose="020B0604020202020204" pitchFamily="34" charset="0"/>
              </a:rPr>
              <a:t> ‘‘in mezzo’’ di un </a:t>
            </a:r>
            <a:r>
              <a:rPr lang="en-US" altLang="it-IT" sz="3100" dirty="0" err="1">
                <a:solidFill>
                  <a:srgbClr val="3380E6"/>
                </a:solidFill>
                <a:latin typeface="Arial" panose="020B0604020202020204" pitchFamily="34" charset="0"/>
              </a:rPr>
              <a:t>nuovo</a:t>
            </a:r>
            <a:r>
              <a:rPr lang="en-US" altLang="it-IT" sz="31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100" dirty="0" err="1">
                <a:solidFill>
                  <a:srgbClr val="3380E6"/>
                </a:solidFill>
                <a:latin typeface="Arial" panose="020B0604020202020204" pitchFamily="34" charset="0"/>
              </a:rPr>
              <a:t>nodo</a:t>
            </a:r>
            <a:r>
              <a:rPr lang="en-US" altLang="it-IT" sz="3100" dirty="0">
                <a:solidFill>
                  <a:srgbClr val="3380E6"/>
                </a:solidFill>
                <a:latin typeface="Arial" panose="020B0604020202020204" pitchFamily="34" charset="0"/>
              </a:rPr>
              <a:t> (2/4)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237836" y="881557"/>
            <a:ext cx="8610600" cy="5782437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Dopo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avere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creato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un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nuovo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con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campo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dati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utilizzato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anche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come campo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chiave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 al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valore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d’input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la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funzione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InserisciInOrdine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procede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come segue: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 la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lista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è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vuota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termina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restituisce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puntatore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al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nuovo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elemento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allocato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/>
            </a:pPr>
            <a:endParaRPr lang="en-US" sz="20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/>
            </a:pP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Altrimenti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utilizza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due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variabili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puntatore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ausiliarie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pPrec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</a:t>
            </a:r>
            <a:r>
              <a:rPr lang="en-US" sz="20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pCurr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inizializzate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rispettivamente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 NULL e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all’indirizzo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del primo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elemento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della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lista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Tramite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un’iterazione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scorre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la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lista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aggiornando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ad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ogni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passo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d’iterazione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puntatore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pPrec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 </a:t>
            </a:r>
            <a:r>
              <a:rPr lang="en-US" sz="20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pCurr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</a:t>
            </a:r>
            <a:r>
              <a:rPr lang="en-US" sz="20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pCurr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al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nodo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successivo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nella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lista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fintanto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pCurr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non è NULL e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campo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chiave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0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pCurr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è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minore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o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uguale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al campo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chiave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del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nuovo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elemento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/>
            </a:pP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All’uscita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dal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ciclo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sono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possibili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due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situazioni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o </a:t>
            </a:r>
            <a:r>
              <a:rPr lang="en-US" sz="20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pCurr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è NULL (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nuovo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elemento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è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più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grande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 o </a:t>
            </a:r>
            <a:r>
              <a:rPr lang="en-US" sz="20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pCurr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è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primo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nodo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con la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chiave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più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grande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del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nuovo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nodo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Nel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primo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caso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utilizzando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la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variabile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pPrec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nuovo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nodo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viene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inserito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alla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fine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della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lista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Nel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secondo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caso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nuovo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nodo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viene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inserito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nodo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puntato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da </a:t>
            </a:r>
            <a:r>
              <a:rPr lang="en-US" sz="20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pPrec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ed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nodo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puntato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da </a:t>
            </a:r>
            <a:r>
              <a:rPr lang="en-US" sz="20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pCurr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90923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228600" y="152400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100" dirty="0" err="1">
                <a:solidFill>
                  <a:srgbClr val="3380E6"/>
                </a:solidFill>
                <a:latin typeface="Arial" panose="020B0604020202020204" pitchFamily="34" charset="0"/>
              </a:rPr>
              <a:t>Inserimento</a:t>
            </a:r>
            <a:r>
              <a:rPr lang="en-US" altLang="it-IT" sz="3100" dirty="0">
                <a:solidFill>
                  <a:srgbClr val="3380E6"/>
                </a:solidFill>
                <a:latin typeface="Arial" panose="020B0604020202020204" pitchFamily="34" charset="0"/>
              </a:rPr>
              <a:t> ‘‘in mezzo’’ di un </a:t>
            </a:r>
            <a:r>
              <a:rPr lang="en-US" altLang="it-IT" sz="3100" dirty="0" err="1">
                <a:solidFill>
                  <a:srgbClr val="3380E6"/>
                </a:solidFill>
                <a:latin typeface="Arial" panose="020B0604020202020204" pitchFamily="34" charset="0"/>
              </a:rPr>
              <a:t>nuovo</a:t>
            </a:r>
            <a:r>
              <a:rPr lang="en-US" altLang="it-IT" sz="31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100" dirty="0" err="1">
                <a:solidFill>
                  <a:srgbClr val="3380E6"/>
                </a:solidFill>
                <a:latin typeface="Arial" panose="020B0604020202020204" pitchFamily="34" charset="0"/>
              </a:rPr>
              <a:t>nodo</a:t>
            </a:r>
            <a:r>
              <a:rPr lang="en-US" altLang="it-IT" sz="3100" dirty="0">
                <a:solidFill>
                  <a:srgbClr val="3380E6"/>
                </a:solidFill>
                <a:latin typeface="Arial" panose="020B0604020202020204" pitchFamily="34" charset="0"/>
              </a:rPr>
              <a:t> (3/4)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40" y="685800"/>
            <a:ext cx="8123624" cy="60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8330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357909" y="256082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100" dirty="0" err="1">
                <a:solidFill>
                  <a:srgbClr val="3380E6"/>
                </a:solidFill>
                <a:latin typeface="Arial" panose="020B0604020202020204" pitchFamily="34" charset="0"/>
              </a:rPr>
              <a:t>Inserimento</a:t>
            </a:r>
            <a:r>
              <a:rPr lang="en-US" altLang="it-IT" sz="3100" dirty="0">
                <a:solidFill>
                  <a:srgbClr val="3380E6"/>
                </a:solidFill>
                <a:latin typeface="Arial" panose="020B0604020202020204" pitchFamily="34" charset="0"/>
              </a:rPr>
              <a:t> ‘‘in mezzo’’ di un </a:t>
            </a:r>
            <a:r>
              <a:rPr lang="en-US" altLang="it-IT" sz="3100" dirty="0" err="1">
                <a:solidFill>
                  <a:srgbClr val="3380E6"/>
                </a:solidFill>
                <a:latin typeface="Arial" panose="020B0604020202020204" pitchFamily="34" charset="0"/>
              </a:rPr>
              <a:t>nuovo</a:t>
            </a:r>
            <a:r>
              <a:rPr lang="en-US" altLang="it-IT" sz="31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100" dirty="0" err="1">
                <a:solidFill>
                  <a:srgbClr val="3380E6"/>
                </a:solidFill>
                <a:latin typeface="Arial" panose="020B0604020202020204" pitchFamily="34" charset="0"/>
              </a:rPr>
              <a:t>nodo</a:t>
            </a:r>
            <a:r>
              <a:rPr lang="en-US" altLang="it-IT" sz="3100" dirty="0">
                <a:solidFill>
                  <a:srgbClr val="3380E6"/>
                </a:solidFill>
                <a:latin typeface="Arial" panose="020B0604020202020204" pitchFamily="34" charset="0"/>
              </a:rPr>
              <a:t> (4/4)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223677" y="3916283"/>
            <a:ext cx="8610600" cy="415327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Dopo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l’inserimento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Rettangolo 8"/>
          <p:cNvSpPr/>
          <p:nvPr/>
        </p:nvSpPr>
        <p:spPr>
          <a:xfrm>
            <a:off x="8181785" y="4807528"/>
            <a:ext cx="833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NULL</a:t>
            </a:r>
            <a:endParaRPr lang="it-IT" dirty="0">
              <a:solidFill>
                <a:srgbClr val="0070C0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956" y="1217713"/>
            <a:ext cx="6304806" cy="2269731"/>
          </a:xfrm>
          <a:prstGeom prst="rect">
            <a:avLst/>
          </a:prstGeom>
        </p:spPr>
      </p:pic>
      <p:grpSp>
        <p:nvGrpSpPr>
          <p:cNvPr id="29" name="Gruppo 28"/>
          <p:cNvGrpSpPr/>
          <p:nvPr/>
        </p:nvGrpSpPr>
        <p:grpSpPr>
          <a:xfrm>
            <a:off x="320677" y="4800600"/>
            <a:ext cx="7902490" cy="1566601"/>
            <a:chOff x="320677" y="4800600"/>
            <a:chExt cx="7902490" cy="1566601"/>
          </a:xfrm>
        </p:grpSpPr>
        <p:grpSp>
          <p:nvGrpSpPr>
            <p:cNvPr id="42" name="Gruppo 41"/>
            <p:cNvGrpSpPr/>
            <p:nvPr/>
          </p:nvGrpSpPr>
          <p:grpSpPr>
            <a:xfrm>
              <a:off x="320677" y="4800600"/>
              <a:ext cx="7902490" cy="1566601"/>
              <a:chOff x="320677" y="5168850"/>
              <a:chExt cx="7902490" cy="1566601"/>
            </a:xfrm>
          </p:grpSpPr>
          <p:grpSp>
            <p:nvGrpSpPr>
              <p:cNvPr id="8" name="Gruppo 7"/>
              <p:cNvGrpSpPr/>
              <p:nvPr/>
            </p:nvGrpSpPr>
            <p:grpSpPr>
              <a:xfrm>
                <a:off x="320677" y="5187444"/>
                <a:ext cx="1115611" cy="383187"/>
                <a:chOff x="1475189" y="3884013"/>
                <a:chExt cx="1115611" cy="383187"/>
              </a:xfrm>
            </p:grpSpPr>
            <p:sp>
              <p:nvSpPr>
                <p:cNvPr id="26" name="Rettangolo 25"/>
                <p:cNvSpPr/>
                <p:nvPr/>
              </p:nvSpPr>
              <p:spPr>
                <a:xfrm>
                  <a:off x="1524000" y="3886200"/>
                  <a:ext cx="533400" cy="381000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7" name="Rettangolo 26"/>
                <p:cNvSpPr/>
                <p:nvPr/>
              </p:nvSpPr>
              <p:spPr>
                <a:xfrm>
                  <a:off x="1475189" y="3884013"/>
                  <a:ext cx="5822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err="1">
                      <a:solidFill>
                        <a:srgbClr val="0070C0"/>
                      </a:solidFill>
                      <a:latin typeface="Times New Roman" panose="02020603050405020304" pitchFamily="18" charset="0"/>
                      <a:ea typeface="Noto Sans CJK SC Regular" pitchFamily="2"/>
                      <a:cs typeface="Times New Roman" panose="02020603050405020304" pitchFamily="18" charset="0"/>
                    </a:rPr>
                    <a:t>Dati</a:t>
                  </a:r>
                  <a:endParaRPr lang="it-IT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8" name="Rettangolo 27"/>
                <p:cNvSpPr/>
                <p:nvPr/>
              </p:nvSpPr>
              <p:spPr>
                <a:xfrm>
                  <a:off x="2057400" y="3886200"/>
                  <a:ext cx="533400" cy="381000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cxnSp>
            <p:nvCxnSpPr>
              <p:cNvPr id="10" name="Google Shape;73;p15"/>
              <p:cNvCxnSpPr/>
              <p:nvPr/>
            </p:nvCxnSpPr>
            <p:spPr>
              <a:xfrm>
                <a:off x="1169588" y="5374297"/>
                <a:ext cx="583012" cy="2912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70C0"/>
                </a:solidFill>
                <a:prstDash val="solid"/>
                <a:round/>
                <a:headEnd type="oval" w="med" len="med"/>
                <a:tailEnd type="triangle" w="med" len="med"/>
              </a:ln>
            </p:spPr>
          </p:cxnSp>
          <p:grpSp>
            <p:nvGrpSpPr>
              <p:cNvPr id="11" name="Gruppo 10"/>
              <p:cNvGrpSpPr/>
              <p:nvPr/>
            </p:nvGrpSpPr>
            <p:grpSpPr>
              <a:xfrm>
                <a:off x="2838932" y="5175778"/>
                <a:ext cx="1115611" cy="383187"/>
                <a:chOff x="1475189" y="3884013"/>
                <a:chExt cx="1115611" cy="383187"/>
              </a:xfrm>
            </p:grpSpPr>
            <p:sp>
              <p:nvSpPr>
                <p:cNvPr id="23" name="Rettangolo 22"/>
                <p:cNvSpPr/>
                <p:nvPr/>
              </p:nvSpPr>
              <p:spPr>
                <a:xfrm>
                  <a:off x="1524000" y="3886200"/>
                  <a:ext cx="533400" cy="381000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4" name="Rettangolo 23"/>
                <p:cNvSpPr/>
                <p:nvPr/>
              </p:nvSpPr>
              <p:spPr>
                <a:xfrm>
                  <a:off x="1475189" y="3884013"/>
                  <a:ext cx="5822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err="1">
                      <a:solidFill>
                        <a:srgbClr val="0070C0"/>
                      </a:solidFill>
                      <a:latin typeface="Times New Roman" panose="02020603050405020304" pitchFamily="18" charset="0"/>
                      <a:ea typeface="Noto Sans CJK SC Regular" pitchFamily="2"/>
                      <a:cs typeface="Times New Roman" panose="02020603050405020304" pitchFamily="18" charset="0"/>
                    </a:rPr>
                    <a:t>Dati</a:t>
                  </a:r>
                  <a:endParaRPr lang="it-IT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5" name="Rettangolo 24"/>
                <p:cNvSpPr/>
                <p:nvPr/>
              </p:nvSpPr>
              <p:spPr>
                <a:xfrm>
                  <a:off x="2057400" y="3886200"/>
                  <a:ext cx="533400" cy="381000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cxnSp>
            <p:nvCxnSpPr>
              <p:cNvPr id="13" name="Google Shape;73;p15"/>
              <p:cNvCxnSpPr/>
              <p:nvPr/>
            </p:nvCxnSpPr>
            <p:spPr>
              <a:xfrm>
                <a:off x="3696206" y="5368465"/>
                <a:ext cx="720597" cy="7288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70C0"/>
                </a:solidFill>
                <a:prstDash val="solid"/>
                <a:round/>
                <a:headEnd type="oval" w="med" len="med"/>
                <a:tailEnd type="triangle" w="med" len="med"/>
              </a:ln>
            </p:spPr>
          </p:cxnSp>
          <p:grpSp>
            <p:nvGrpSpPr>
              <p:cNvPr id="12" name="Gruppo 11"/>
              <p:cNvGrpSpPr/>
              <p:nvPr/>
            </p:nvGrpSpPr>
            <p:grpSpPr>
              <a:xfrm>
                <a:off x="4372216" y="5168850"/>
                <a:ext cx="1115611" cy="383187"/>
                <a:chOff x="1475189" y="3884013"/>
                <a:chExt cx="1115611" cy="383187"/>
              </a:xfrm>
            </p:grpSpPr>
            <p:sp>
              <p:nvSpPr>
                <p:cNvPr id="20" name="Rettangolo 19"/>
                <p:cNvSpPr/>
                <p:nvPr/>
              </p:nvSpPr>
              <p:spPr>
                <a:xfrm>
                  <a:off x="1524000" y="3886200"/>
                  <a:ext cx="533400" cy="381000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1" name="Rettangolo 20"/>
                <p:cNvSpPr/>
                <p:nvPr/>
              </p:nvSpPr>
              <p:spPr>
                <a:xfrm>
                  <a:off x="1475189" y="3884013"/>
                  <a:ext cx="5822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err="1">
                      <a:solidFill>
                        <a:srgbClr val="0070C0"/>
                      </a:solidFill>
                      <a:latin typeface="Times New Roman" panose="02020603050405020304" pitchFamily="18" charset="0"/>
                      <a:ea typeface="Noto Sans CJK SC Regular" pitchFamily="2"/>
                      <a:cs typeface="Times New Roman" panose="02020603050405020304" pitchFamily="18" charset="0"/>
                    </a:rPr>
                    <a:t>Dati</a:t>
                  </a:r>
                  <a:endParaRPr lang="it-IT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2" name="Rettangolo 21"/>
                <p:cNvSpPr/>
                <p:nvPr/>
              </p:nvSpPr>
              <p:spPr>
                <a:xfrm>
                  <a:off x="2057400" y="3886200"/>
                  <a:ext cx="533400" cy="381000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cxnSp>
            <p:nvCxnSpPr>
              <p:cNvPr id="14" name="Google Shape;73;p15"/>
              <p:cNvCxnSpPr>
                <a:endCxn id="9" idx="1"/>
              </p:cNvCxnSpPr>
              <p:nvPr/>
            </p:nvCxnSpPr>
            <p:spPr>
              <a:xfrm flipV="1">
                <a:off x="7525877" y="5353516"/>
                <a:ext cx="697290" cy="2598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70C0"/>
                </a:solidFill>
                <a:prstDash val="solid"/>
                <a:round/>
                <a:headEnd type="oval" w="med" len="med"/>
                <a:tailEnd type="triangle" w="med" len="med"/>
              </a:ln>
            </p:spPr>
          </p:cxnSp>
          <p:cxnSp>
            <p:nvCxnSpPr>
              <p:cNvPr id="15" name="Google Shape;73;p15"/>
              <p:cNvCxnSpPr/>
              <p:nvPr/>
            </p:nvCxnSpPr>
            <p:spPr>
              <a:xfrm>
                <a:off x="5301345" y="5353516"/>
                <a:ext cx="489855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70C0"/>
                </a:solidFill>
                <a:prstDash val="solid"/>
                <a:round/>
                <a:headEnd type="oval" w="med" len="med"/>
                <a:tailEnd type="triangle" w="med" len="med"/>
              </a:ln>
            </p:spPr>
          </p:cxnSp>
          <p:cxnSp>
            <p:nvCxnSpPr>
              <p:cNvPr id="16" name="Google Shape;73;p15"/>
              <p:cNvCxnSpPr/>
              <p:nvPr/>
            </p:nvCxnSpPr>
            <p:spPr>
              <a:xfrm>
                <a:off x="5867400" y="5359229"/>
                <a:ext cx="57748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70C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9" name="Gruppo 38"/>
              <p:cNvGrpSpPr/>
              <p:nvPr/>
            </p:nvGrpSpPr>
            <p:grpSpPr>
              <a:xfrm>
                <a:off x="366774" y="6331445"/>
                <a:ext cx="941978" cy="404006"/>
                <a:chOff x="249763" y="5391738"/>
                <a:chExt cx="941978" cy="404006"/>
              </a:xfrm>
            </p:grpSpPr>
            <p:sp>
              <p:nvSpPr>
                <p:cNvPr id="17" name="Rettangolo 16"/>
                <p:cNvSpPr/>
                <p:nvPr/>
              </p:nvSpPr>
              <p:spPr>
                <a:xfrm>
                  <a:off x="255925" y="5414744"/>
                  <a:ext cx="857216" cy="381000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8" name="Rettangolo 17"/>
                <p:cNvSpPr/>
                <p:nvPr/>
              </p:nvSpPr>
              <p:spPr>
                <a:xfrm>
                  <a:off x="249763" y="5391738"/>
                  <a:ext cx="9419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err="1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pPrimo</a:t>
                  </a:r>
                  <a:endParaRPr lang="it-IT" dirty="0">
                    <a:solidFill>
                      <a:srgbClr val="0070C0"/>
                    </a:solidFill>
                  </a:endParaRPr>
                </a:p>
              </p:txBody>
            </p:sp>
          </p:grpSp>
          <p:cxnSp>
            <p:nvCxnSpPr>
              <p:cNvPr id="19" name="Google Shape;73;p15"/>
              <p:cNvCxnSpPr>
                <a:stCxn id="18" idx="0"/>
              </p:cNvCxnSpPr>
              <p:nvPr/>
            </p:nvCxnSpPr>
            <p:spPr>
              <a:xfrm flipV="1">
                <a:off x="837763" y="5581565"/>
                <a:ext cx="470989" cy="74988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70C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5" name="Gruppo 34"/>
              <p:cNvGrpSpPr/>
              <p:nvPr/>
            </p:nvGrpSpPr>
            <p:grpSpPr>
              <a:xfrm>
                <a:off x="3421143" y="6131878"/>
                <a:ext cx="2587754" cy="388978"/>
                <a:chOff x="1475573" y="4882591"/>
                <a:chExt cx="2587754" cy="388978"/>
              </a:xfrm>
            </p:grpSpPr>
            <p:sp>
              <p:nvSpPr>
                <p:cNvPr id="31" name="Rettangolo 30"/>
                <p:cNvSpPr/>
                <p:nvPr/>
              </p:nvSpPr>
              <p:spPr>
                <a:xfrm>
                  <a:off x="1516607" y="4890569"/>
                  <a:ext cx="533400" cy="381000"/>
                </a:xfrm>
                <a:prstGeom prst="rect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2" name="Rettangolo 31"/>
                <p:cNvSpPr/>
                <p:nvPr/>
              </p:nvSpPr>
              <p:spPr>
                <a:xfrm>
                  <a:off x="1475573" y="4890569"/>
                  <a:ext cx="5822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err="1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Noto Sans CJK SC Regular" pitchFamily="2"/>
                      <a:cs typeface="Times New Roman" panose="02020603050405020304" pitchFamily="18" charset="0"/>
                    </a:rPr>
                    <a:t>Dati</a:t>
                  </a:r>
                  <a:endParaRPr lang="it-IT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33" name="Rettangolo 32"/>
                <p:cNvSpPr/>
                <p:nvPr/>
              </p:nvSpPr>
              <p:spPr>
                <a:xfrm>
                  <a:off x="2050007" y="4890569"/>
                  <a:ext cx="533400" cy="381000"/>
                </a:xfrm>
                <a:prstGeom prst="rect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37" name="Google Shape;73;p15"/>
                <p:cNvCxnSpPr/>
                <p:nvPr/>
              </p:nvCxnSpPr>
              <p:spPr>
                <a:xfrm>
                  <a:off x="2308578" y="5094431"/>
                  <a:ext cx="9217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C00000"/>
                  </a:solidFill>
                  <a:prstDash val="solid"/>
                  <a:round/>
                  <a:headEnd type="oval" w="med" len="med"/>
                  <a:tailEnd type="triangle" w="med" len="med"/>
                </a:ln>
              </p:spPr>
            </p:cxnSp>
            <p:sp>
              <p:nvSpPr>
                <p:cNvPr id="38" name="Rettangolo 37"/>
                <p:cNvSpPr/>
                <p:nvPr/>
              </p:nvSpPr>
              <p:spPr>
                <a:xfrm>
                  <a:off x="3230322" y="4882591"/>
                  <a:ext cx="83300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Noto Sans CJK SC Regular" pitchFamily="2"/>
                      <a:cs typeface="Times New Roman" panose="02020603050405020304" pitchFamily="18" charset="0"/>
                    </a:rPr>
                    <a:t>NULL</a:t>
                  </a:r>
                  <a:endParaRPr lang="it-IT" dirty="0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40" name="Google Shape;73;p15"/>
              <p:cNvCxnSpPr/>
              <p:nvPr/>
            </p:nvCxnSpPr>
            <p:spPr>
              <a:xfrm>
                <a:off x="1782106" y="5375753"/>
                <a:ext cx="57748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70C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73;p15"/>
              <p:cNvCxnSpPr>
                <a:endCxn id="23" idx="1"/>
              </p:cNvCxnSpPr>
              <p:nvPr/>
            </p:nvCxnSpPr>
            <p:spPr>
              <a:xfrm flipV="1">
                <a:off x="2378060" y="5368465"/>
                <a:ext cx="509683" cy="7288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70C0"/>
                </a:solidFill>
                <a:prstDash val="solid"/>
                <a:round/>
                <a:headEnd type="oval" w="med" len="med"/>
                <a:tailEnd type="triangle" w="med" len="med"/>
              </a:ln>
            </p:spPr>
          </p:cxnSp>
          <p:grpSp>
            <p:nvGrpSpPr>
              <p:cNvPr id="44" name="Gruppo 43"/>
              <p:cNvGrpSpPr/>
              <p:nvPr/>
            </p:nvGrpSpPr>
            <p:grpSpPr>
              <a:xfrm>
                <a:off x="6693503" y="5184159"/>
                <a:ext cx="1115611" cy="383187"/>
                <a:chOff x="1475189" y="3884013"/>
                <a:chExt cx="1115611" cy="383187"/>
              </a:xfrm>
            </p:grpSpPr>
            <p:sp>
              <p:nvSpPr>
                <p:cNvPr id="45" name="Rettangolo 44"/>
                <p:cNvSpPr/>
                <p:nvPr/>
              </p:nvSpPr>
              <p:spPr>
                <a:xfrm>
                  <a:off x="1524000" y="3886200"/>
                  <a:ext cx="533400" cy="381000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46" name="Rettangolo 45"/>
                <p:cNvSpPr/>
                <p:nvPr/>
              </p:nvSpPr>
              <p:spPr>
                <a:xfrm>
                  <a:off x="1475189" y="3884013"/>
                  <a:ext cx="5822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err="1">
                      <a:solidFill>
                        <a:srgbClr val="0070C0"/>
                      </a:solidFill>
                      <a:latin typeface="Times New Roman" panose="02020603050405020304" pitchFamily="18" charset="0"/>
                      <a:ea typeface="Noto Sans CJK SC Regular" pitchFamily="2"/>
                      <a:cs typeface="Times New Roman" panose="02020603050405020304" pitchFamily="18" charset="0"/>
                    </a:rPr>
                    <a:t>Dati</a:t>
                  </a:r>
                  <a:endParaRPr lang="it-IT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47" name="Rettangolo 46"/>
                <p:cNvSpPr/>
                <p:nvPr/>
              </p:nvSpPr>
              <p:spPr>
                <a:xfrm>
                  <a:off x="2057400" y="3886200"/>
                  <a:ext cx="533400" cy="381000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cxnSp>
            <p:nvCxnSpPr>
              <p:cNvPr id="48" name="Google Shape;73;p15"/>
              <p:cNvCxnSpPr/>
              <p:nvPr/>
            </p:nvCxnSpPr>
            <p:spPr>
              <a:xfrm flipV="1">
                <a:off x="6292275" y="5345374"/>
                <a:ext cx="419100" cy="2432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70C0"/>
                </a:solidFill>
                <a:prstDash val="solid"/>
                <a:round/>
                <a:headEnd type="oval" w="med" len="med"/>
                <a:tailEnd type="triangle" w="med" len="med"/>
              </a:ln>
            </p:spPr>
          </p:cxnSp>
        </p:grpSp>
        <p:grpSp>
          <p:nvGrpSpPr>
            <p:cNvPr id="43" name="Gruppo 42"/>
            <p:cNvGrpSpPr/>
            <p:nvPr/>
          </p:nvGrpSpPr>
          <p:grpSpPr>
            <a:xfrm rot="715710">
              <a:off x="4009760" y="4837304"/>
              <a:ext cx="321819" cy="322527"/>
              <a:chOff x="5545581" y="5836676"/>
              <a:chExt cx="321819" cy="322527"/>
            </a:xfrm>
          </p:grpSpPr>
          <p:cxnSp>
            <p:nvCxnSpPr>
              <p:cNvPr id="49" name="Connettore diritto 48"/>
              <p:cNvCxnSpPr/>
              <p:nvPr/>
            </p:nvCxnSpPr>
            <p:spPr>
              <a:xfrm flipV="1">
                <a:off x="5545581" y="5885127"/>
                <a:ext cx="321819" cy="2389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ttore diritto 49"/>
              <p:cNvCxnSpPr/>
              <p:nvPr/>
            </p:nvCxnSpPr>
            <p:spPr>
              <a:xfrm>
                <a:off x="5592190" y="5836676"/>
                <a:ext cx="228600" cy="3225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uppo 50"/>
            <p:cNvGrpSpPr/>
            <p:nvPr/>
          </p:nvGrpSpPr>
          <p:grpSpPr>
            <a:xfrm rot="715710">
              <a:off x="4691526" y="5797127"/>
              <a:ext cx="321819" cy="322527"/>
              <a:chOff x="5545581" y="5836676"/>
              <a:chExt cx="321819" cy="322527"/>
            </a:xfrm>
          </p:grpSpPr>
          <p:cxnSp>
            <p:nvCxnSpPr>
              <p:cNvPr id="52" name="Connettore diritto 51"/>
              <p:cNvCxnSpPr/>
              <p:nvPr/>
            </p:nvCxnSpPr>
            <p:spPr>
              <a:xfrm flipV="1">
                <a:off x="5545581" y="5885127"/>
                <a:ext cx="321819" cy="2389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ttore diritto 52"/>
              <p:cNvCxnSpPr/>
              <p:nvPr/>
            </p:nvCxnSpPr>
            <p:spPr>
              <a:xfrm>
                <a:off x="5592190" y="5836676"/>
                <a:ext cx="228600" cy="3225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Google Shape;73;p15"/>
            <p:cNvCxnSpPr/>
            <p:nvPr/>
          </p:nvCxnSpPr>
          <p:spPr>
            <a:xfrm flipV="1">
              <a:off x="4254148" y="5199096"/>
              <a:ext cx="622652" cy="764099"/>
            </a:xfrm>
            <a:prstGeom prst="straightConnector1">
              <a:avLst/>
            </a:prstGeom>
            <a:noFill/>
            <a:ln w="28575" cap="flat" cmpd="sng">
              <a:solidFill>
                <a:srgbClr val="C0000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55" name="Google Shape;73;p15"/>
            <p:cNvCxnSpPr/>
            <p:nvPr/>
          </p:nvCxnSpPr>
          <p:spPr>
            <a:xfrm>
              <a:off x="3683800" y="5011881"/>
              <a:ext cx="391419" cy="735939"/>
            </a:xfrm>
            <a:prstGeom prst="straightConnector1">
              <a:avLst/>
            </a:prstGeom>
            <a:noFill/>
            <a:ln w="28575" cap="flat" cmpd="sng">
              <a:solidFill>
                <a:srgbClr val="C0000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6121698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Stampa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una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lista</a:t>
            </a:r>
            <a:endParaRPr lang="en-US" altLang="it-IT" sz="3300" dirty="0">
              <a:solidFill>
                <a:srgbClr val="3380E6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558925"/>
            <a:ext cx="813500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987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Rimozione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dell’intera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lista</a:t>
            </a:r>
            <a:endParaRPr lang="en-US" altLang="it-IT" sz="3300" dirty="0">
              <a:solidFill>
                <a:srgbClr val="3380E6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98550"/>
            <a:ext cx="5181600" cy="525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69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76200" y="357188"/>
            <a:ext cx="89154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Rimozione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di un </a:t>
            </a: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elemento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con un data </a:t>
            </a: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chiave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(1/2)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228600" y="701243"/>
            <a:ext cx="8610600" cy="43087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Implementiamo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funzione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TrovaElimina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prende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in input un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puntatore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al primo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un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tipo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ingresso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cerca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primo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nella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avente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data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chiave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nel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caso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esista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lo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rimuove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dalla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funzione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resituisce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un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puntatore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al primo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aggiornata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se un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con la data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chiave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è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trovato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NULL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altrimenti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Si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noti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nel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secondo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caso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la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non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viene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modificata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L’implementazione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funzione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è simile 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quella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funzione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InserisciInOrdine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7340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105790" y="82550"/>
            <a:ext cx="89154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Rimozione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di un </a:t>
            </a: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elemento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con un data </a:t>
            </a: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chiave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(2/2)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182" y="838200"/>
            <a:ext cx="5960617" cy="590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814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76200" y="357188"/>
            <a:ext cx="89154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Ricerca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di un </a:t>
            </a: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elemento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con un data </a:t>
            </a: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chiave</a:t>
            </a:r>
            <a:endParaRPr lang="en-US" altLang="it-IT" sz="3000" dirty="0">
              <a:solidFill>
                <a:srgbClr val="3380E6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228600" y="701243"/>
            <a:ext cx="8610600" cy="171311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Implementiamo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funzione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Trova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prende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in input un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puntatore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al primo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un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tipo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ingresso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cerca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primo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nella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lista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avente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data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chiave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Se tale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esiste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restituisce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un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puntatore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 tale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nodo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altrimenti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resstituisce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NULL. 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58416"/>
            <a:ext cx="7687491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31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Allocazione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statica</a:t>
            </a:r>
            <a:endParaRPr lang="en-US" altLang="it-IT" sz="3300" dirty="0">
              <a:solidFill>
                <a:srgbClr val="3380E6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304800" y="838200"/>
            <a:ext cx="8610600" cy="4219701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Si ha </a:t>
            </a:r>
            <a:r>
              <a:rPr lang="it-IT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allocazione statica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un blocco di memoria quando viene definita una variabile di classe di allocazione statica e, cioè,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o una variabile esterna (globale) definita al di fuori di una funzione,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o una variabile locale definita all’interno di una funzione premettendo lo </a:t>
            </a:r>
            <a:r>
              <a:rPr lang="it-IT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specificatore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classe di memoria </a:t>
            </a:r>
            <a:r>
              <a:rPr lang="it-IT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static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 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endParaRPr lang="it-IT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 blocco di memoria viene allocato a </a:t>
            </a:r>
            <a:r>
              <a:rPr lang="it-IT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compile-time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nel </a:t>
            </a:r>
            <a:r>
              <a:rPr lang="it-IT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Data </a:t>
            </a:r>
            <a:r>
              <a:rPr lang="it-IT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Segment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it-IT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 blocco di memoria non è rilasciabile (non è riutilizzabile per altre allocazioni).</a:t>
            </a:r>
          </a:p>
        </p:txBody>
      </p:sp>
    </p:spTree>
    <p:extLst>
      <p:ext uri="{BB962C8B-B14F-4D97-AF65-F5344CB8AC3E}">
        <p14:creationId xmlns:p14="http://schemas.microsoft.com/office/powerpoint/2010/main" val="324843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 txBox="1">
            <a:spLocks/>
          </p:cNvSpPr>
          <p:nvPr/>
        </p:nvSpPr>
        <p:spPr bwMode="auto">
          <a:xfrm>
            <a:off x="304800" y="365125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Variabili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definite in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una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funzione</a:t>
            </a:r>
            <a:endParaRPr lang="en-US" altLang="it-IT" sz="3300" dirty="0">
              <a:solidFill>
                <a:srgbClr val="3380E6"/>
              </a:solidFill>
              <a:latin typeface="Arial" panose="020B0604020202020204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066800"/>
            <a:ext cx="2743438" cy="3657917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1447800" y="1600200"/>
            <a:ext cx="1447800" cy="381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126386"/>
            <a:ext cx="2712955" cy="3535986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5562600" y="1626755"/>
            <a:ext cx="2133600" cy="381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1066919" y="4953000"/>
            <a:ext cx="2895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Produce come output:</a:t>
            </a:r>
          </a:p>
          <a:p>
            <a:r>
              <a:rPr lang="it-IT" sz="2200" dirty="0"/>
              <a:t>1</a:t>
            </a:r>
          </a:p>
          <a:p>
            <a:r>
              <a:rPr lang="it-IT" sz="2200" dirty="0"/>
              <a:t>1</a:t>
            </a:r>
          </a:p>
          <a:p>
            <a:r>
              <a:rPr lang="it-IT" sz="2200" dirty="0"/>
              <a:t>1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5070764" y="4950691"/>
            <a:ext cx="2895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Produce come output:</a:t>
            </a:r>
          </a:p>
          <a:p>
            <a:r>
              <a:rPr lang="it-IT" sz="2200" dirty="0"/>
              <a:t>1</a:t>
            </a:r>
          </a:p>
          <a:p>
            <a:r>
              <a:rPr lang="it-IT" sz="2200" dirty="0"/>
              <a:t>2</a:t>
            </a:r>
          </a:p>
          <a:p>
            <a:r>
              <a:rPr lang="it-IT" sz="2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8720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533400" y="288925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Allocazione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dinamica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 (1/2)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284018" y="914400"/>
            <a:ext cx="8610600" cy="504518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Per l’</a:t>
            </a:r>
            <a:r>
              <a:rPr lang="it-IT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allocazione dinamica 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 un blocco di memoria si usano opportune funzioni di libreria.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it-IT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 blocco di memoria viene allocato a </a:t>
            </a:r>
            <a:r>
              <a:rPr lang="it-IT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run</a:t>
            </a:r>
            <a:r>
              <a:rPr lang="it-IT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-time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nell’</a:t>
            </a:r>
            <a:r>
              <a:rPr lang="it-IT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heap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it-IT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L’ampiezza del blocco di memoria da allocare dinamicamente è specificata come parametro d’input nella chiamata della funzione di allocazione.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it-IT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 blocco di memoria </a:t>
            </a:r>
            <a:r>
              <a:rPr lang="it-IT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è rilasciabile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(per poter essere utilizzato per altre allocazioni dinamiche) solo </a:t>
            </a:r>
            <a:r>
              <a:rPr lang="it-IT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esplicitamente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per mezzo di opportune funzioni di libreria (non è automatico).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it-IT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393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466436" y="228600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Allocazione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dinamica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 (2/2)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314036" y="541337"/>
            <a:ext cx="8610600" cy="566464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endParaRPr lang="it-IT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 funzionamento dell’</a:t>
            </a:r>
            <a:r>
              <a:rPr lang="it-IT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heap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è gestito dal sistema operativo. Le zone di memoria nell’</a:t>
            </a:r>
            <a:r>
              <a:rPr lang="it-IT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heap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sono marcate libere o occupate.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it-IT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L’allocazione dinamica di memoria è fondamentale nella gestione di </a:t>
            </a:r>
            <a:r>
              <a:rPr lang="it-IT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strutture dati dinamiche 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 cioè strutture dati la cui ampiezza può aumentare  e diminuire durante l’esecuzione: ad esempio, liste concatenate, code, pile, ed alberi.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it-IT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Gestione puntatori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un puntatore contiene l’indirizzo di memoria di un blocco di memoria allocato. Finora abbiamo visto come assegnare ad un puntatore l’indirizzo di una delle variabili del programma (dati primitivi, strutture, unioni, o array). 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Metodo alternativo di gestione dei puntatori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allocazione dinamica della memoria attraverso una chiamata di funzione che alloca un blocco di memoria e ne restituisce l'indirizzo iniziale.</a:t>
            </a:r>
          </a:p>
        </p:txBody>
      </p:sp>
    </p:spTree>
    <p:extLst>
      <p:ext uri="{BB962C8B-B14F-4D97-AF65-F5344CB8AC3E}">
        <p14:creationId xmlns:p14="http://schemas.microsoft.com/office/powerpoint/2010/main" val="372778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BEF27CE9C6CB54FBC532333785CA0B8" ma:contentTypeVersion="2" ma:contentTypeDescription="Creare un nuovo documento." ma:contentTypeScope="" ma:versionID="2ae4189922e14794c139e2334cc8ecce">
  <xsd:schema xmlns:xsd="http://www.w3.org/2001/XMLSchema" xmlns:xs="http://www.w3.org/2001/XMLSchema" xmlns:p="http://schemas.microsoft.com/office/2006/metadata/properties" xmlns:ns2="45de72ef-f428-4943-a1ae-891d86b21460" targetNamespace="http://schemas.microsoft.com/office/2006/metadata/properties" ma:root="true" ma:fieldsID="4987f69cc55d65d7baba6ef5d57e639e" ns2:_="">
    <xsd:import namespace="45de72ef-f428-4943-a1ae-891d86b214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de72ef-f428-4943-a1ae-891d86b214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F56E5A-88D7-4E5F-9201-168434275B98}"/>
</file>

<file path=customXml/itemProps2.xml><?xml version="1.0" encoding="utf-8"?>
<ds:datastoreItem xmlns:ds="http://schemas.openxmlformats.org/officeDocument/2006/customXml" ds:itemID="{1E25941C-DEA7-420E-9B3C-D33724E02780}"/>
</file>

<file path=customXml/itemProps3.xml><?xml version="1.0" encoding="utf-8"?>
<ds:datastoreItem xmlns:ds="http://schemas.openxmlformats.org/officeDocument/2006/customXml" ds:itemID="{06270369-BBFD-48C5-B5F5-B3E9E94215D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4238</Words>
  <Application>Microsoft Office PowerPoint</Application>
  <PresentationFormat>Presentazione su schermo (4:3)</PresentationFormat>
  <Paragraphs>486</Paragraphs>
  <Slides>57</Slides>
  <Notes>54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57</vt:i4>
      </vt:variant>
    </vt:vector>
  </HeadingPairs>
  <TitlesOfParts>
    <vt:vector size="64" baseType="lpstr">
      <vt:lpstr>Arial</vt:lpstr>
      <vt:lpstr>Calibri</vt:lpstr>
      <vt:lpstr>Calibri Light</vt:lpstr>
      <vt:lpstr>Courier New</vt:lpstr>
      <vt:lpstr>Liberation Serif</vt:lpstr>
      <vt:lpstr>Times New Roman</vt:lpstr>
      <vt:lpstr>Tema di Office</vt:lpstr>
      <vt:lpstr>Lezione 16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Computers and the Internet</dc:title>
  <dc:creator>Windows User</dc:creator>
  <cp:lastModifiedBy>Antonio Origlia</cp:lastModifiedBy>
  <cp:revision>1017</cp:revision>
  <dcterms:created xsi:type="dcterms:W3CDTF">2011-11-25T19:48:07Z</dcterms:created>
  <dcterms:modified xsi:type="dcterms:W3CDTF">2022-05-18T08:40:22Z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0x0101000BEF27CE9C6CB54FBC532333785CA0B8</vt:lpwstr>
  </property>
</Properties>
</file>