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680" r:id="rId2"/>
    <p:sldId id="681" r:id="rId3"/>
    <p:sldId id="552" r:id="rId4"/>
    <p:sldId id="572" r:id="rId5"/>
    <p:sldId id="624" r:id="rId6"/>
    <p:sldId id="656" r:id="rId7"/>
    <p:sldId id="625" r:id="rId8"/>
    <p:sldId id="630" r:id="rId9"/>
    <p:sldId id="657" r:id="rId10"/>
    <p:sldId id="658" r:id="rId11"/>
    <p:sldId id="659" r:id="rId12"/>
    <p:sldId id="660" r:id="rId13"/>
    <p:sldId id="636" r:id="rId14"/>
    <p:sldId id="662" r:id="rId15"/>
    <p:sldId id="663" r:id="rId16"/>
    <p:sldId id="664" r:id="rId17"/>
    <p:sldId id="666" r:id="rId18"/>
    <p:sldId id="637" r:id="rId19"/>
    <p:sldId id="667" r:id="rId20"/>
    <p:sldId id="669" r:id="rId21"/>
    <p:sldId id="668" r:id="rId22"/>
    <p:sldId id="670" r:id="rId23"/>
    <p:sldId id="638" r:id="rId24"/>
    <p:sldId id="640" r:id="rId25"/>
    <p:sldId id="665" r:id="rId26"/>
    <p:sldId id="671" r:id="rId27"/>
    <p:sldId id="672" r:id="rId28"/>
    <p:sldId id="673" r:id="rId29"/>
    <p:sldId id="639" r:id="rId30"/>
    <p:sldId id="650" r:id="rId31"/>
    <p:sldId id="675" r:id="rId32"/>
    <p:sldId id="676" r:id="rId33"/>
    <p:sldId id="677" r:id="rId34"/>
    <p:sldId id="678" r:id="rId35"/>
    <p:sldId id="623" r:id="rId36"/>
    <p:sldId id="679" r:id="rId3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01" autoAdjust="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4D43B15-7561-4141-98DB-DFC0F82CA196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542C3C-F5BA-4AFC-8EFE-E3367BB5243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1205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8186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2524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7559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7470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33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9560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BCF45-3F5B-4AD9-BE10-54C3AA14A1BB}" type="slidenum">
              <a:rPr lang="en-US" altLang="it-IT" smtClean="0"/>
              <a:pPr>
                <a:defRPr/>
              </a:pPr>
              <a:t>34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9094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immagine diapositiva 1">
            <a:extLst>
              <a:ext uri="{FF2B5EF4-FFF2-40B4-BE49-F238E27FC236}">
                <a16:creationId xmlns:a16="http://schemas.microsoft.com/office/drawing/2014/main" id="{F514BD8A-858B-45A5-8736-957B715D32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egnaposto note 2">
            <a:extLst>
              <a:ext uri="{FF2B5EF4-FFF2-40B4-BE49-F238E27FC236}">
                <a16:creationId xmlns:a16="http://schemas.microsoft.com/office/drawing/2014/main" id="{94253DE3-3C0B-4510-B292-D5396E6591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10244" name="Segnaposto numero diapositiva 3">
            <a:extLst>
              <a:ext uri="{FF2B5EF4-FFF2-40B4-BE49-F238E27FC236}">
                <a16:creationId xmlns:a16="http://schemas.microsoft.com/office/drawing/2014/main" id="{F503E8AF-F316-4BBF-A988-22E1E948B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83FF95A-9160-4DD8-A6D5-7AB7C31924C4}" type="slidenum">
              <a:rPr lang="en-US" altLang="it-IT" smtClean="0"/>
              <a:pPr/>
              <a:t>35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BCF45-3F5B-4AD9-BE10-54C3AA14A1BB}" type="slidenum">
              <a:rPr lang="en-US" altLang="it-IT" smtClean="0"/>
              <a:pPr>
                <a:defRPr/>
              </a:pPr>
              <a:t>36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5136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4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0506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6896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612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121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0288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5992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5953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89F2-F524-4C17-B330-E5C1F1AE16DC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FE95-3661-4E32-9DBD-5B0F3473A06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454962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7524-5FC6-4252-B72F-F1A2B894C000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EC8E-289F-4FCF-B928-7865ED47F94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7713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6A95-07F4-4AFA-BBD3-0AAF8487DE7D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C518-5F56-4323-9950-64E12C19CFD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415224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49C8-06EB-470E-A2E0-92D95BD7CC7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AD1A-69FB-40FC-A151-4CDCC68304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718507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7BEA-B052-4A47-BDC1-443EBDE1E305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7B94-5F68-4FBD-A9EE-EF0F6F9681E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421206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AA0E-0EB5-48DB-B09B-425DA670DC22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53E13-BA90-479A-9D85-5120CF664A5E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992817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57C9-BED8-4543-BACD-A42B842D7CB0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769E-A968-4A7A-BFEA-1C5B969B927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09207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F9A0-0C68-4565-A88E-1D7A739D8DD2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9F0-D087-4741-BC8C-53A26FFEFE6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216623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CA0E-042A-49B9-9C4B-96DD94A5293D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5BF2-1D8C-4EBC-A883-D095E7660F9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445695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F027-4E8D-47AE-9221-C2B958E983AE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E592-4E51-4D9D-99EF-C29B7D2E98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2089917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CEF-082C-4745-AE5B-EC112E29F84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3DB5-6FA8-4BC5-973A-768DBA6B1A4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567261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52DCC2-E4FB-4561-963A-A38CE6CD0E2C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83D93E-00A9-42EB-A6CB-858FB44246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7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 (4/5)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7" name="CasellaDiTesto 6"/>
          <p:cNvSpPr txBox="1"/>
          <p:nvPr/>
        </p:nvSpPr>
        <p:spPr>
          <a:xfrm>
            <a:off x="304800" y="1019087"/>
            <a:ext cx="8610600" cy="640151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L’espressione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confrontata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ciascuna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associate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etichette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dell’espressione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coincide con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dell’espressione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un’etichetta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l’associata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etichetta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default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momento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associate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diverse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etichette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hanno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diversi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vi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sarà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più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un’etichetta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la cui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verrà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Cascata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etichette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con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ad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un’etichetta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con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etichetta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segue (se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esiste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avente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vuoto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forzare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l’uscita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dall’istruzione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switch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volta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un’etichetta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case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utilizzare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l’</a:t>
            </a:r>
            <a:r>
              <a:rPr lang="en-US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 break.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02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 (5/5)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83124" y="1006475"/>
            <a:ext cx="2706764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con break</a:t>
            </a: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" y="1422400"/>
            <a:ext cx="35814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switch(&lt;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case &lt;esp_const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break;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case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esp_const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break;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000" b="1" dirty="0">
              <a:solidFill>
                <a:srgbClr val="3380E6"/>
              </a:solidFill>
              <a:ea typeface="Noto Sans CJK SC Regular" pitchFamily="2"/>
              <a:cs typeface="Times New Roman" panose="02020603050405020304" pitchFamily="18" charset="0"/>
            </a:endParaRP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default: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N+1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4104421" y="901387"/>
            <a:ext cx="4518025" cy="1138457"/>
            <a:chOff x="4343400" y="858111"/>
            <a:chExt cx="4518025" cy="1138457"/>
          </a:xfrm>
        </p:grpSpPr>
        <p:sp>
          <p:nvSpPr>
            <p:cNvPr id="10" name="Rettangolo 9"/>
            <p:cNvSpPr/>
            <p:nvPr/>
          </p:nvSpPr>
          <p:spPr>
            <a:xfrm>
              <a:off x="4365625" y="858111"/>
              <a:ext cx="4495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sz="2000" b="1" dirty="0" err="1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esp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è l’</a:t>
              </a:r>
              <a:r>
                <a:rPr lang="it-IT" altLang="it-IT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espressione di controllo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 generica espressione numerica.</a:t>
              </a:r>
            </a:p>
          </p:txBody>
        </p:sp>
        <p:sp>
          <p:nvSpPr>
            <p:cNvPr id="3" name="Rettangolo 2"/>
            <p:cNvSpPr/>
            <p:nvPr/>
          </p:nvSpPr>
          <p:spPr>
            <a:xfrm>
              <a:off x="4343400" y="1098550"/>
              <a:ext cx="4495800" cy="89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4231827" y="2068208"/>
            <a:ext cx="4607373" cy="1657638"/>
            <a:chOff x="4150973" y="1998374"/>
            <a:chExt cx="4607373" cy="1657638"/>
          </a:xfrm>
        </p:grpSpPr>
        <p:sp>
          <p:nvSpPr>
            <p:cNvPr id="9" name="Rettangolo 8"/>
            <p:cNvSpPr/>
            <p:nvPr/>
          </p:nvSpPr>
          <p:spPr>
            <a:xfrm>
              <a:off x="4262546" y="1998374"/>
              <a:ext cx="44958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Caso  etichettato dall’espressione numerica costante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&lt;esp_const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dove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&lt;corpo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è la sequenza associata di istruzioni (eventualmente vuota).</a:t>
              </a:r>
            </a:p>
          </p:txBody>
        </p:sp>
        <p:sp>
          <p:nvSpPr>
            <p:cNvPr id="4" name="Rettangolo 3"/>
            <p:cNvSpPr/>
            <p:nvPr/>
          </p:nvSpPr>
          <p:spPr>
            <a:xfrm>
              <a:off x="4150973" y="2314228"/>
              <a:ext cx="4119255" cy="134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572000" y="4495800"/>
            <a:ext cx="4572000" cy="1402657"/>
            <a:chOff x="4419600" y="4083743"/>
            <a:chExt cx="4572000" cy="1402657"/>
          </a:xfrm>
        </p:grpSpPr>
        <p:sp>
          <p:nvSpPr>
            <p:cNvPr id="11" name="Rettangolo 10"/>
            <p:cNvSpPr/>
            <p:nvPr/>
          </p:nvSpPr>
          <p:spPr>
            <a:xfrm>
              <a:off x="4495800" y="4083743"/>
              <a:ext cx="44958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Caso di default, </a:t>
              </a:r>
              <a:r>
                <a:rPr lang="it-IT" altLang="it-IT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opzionale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 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dove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&lt;corpo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N+1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è la sequenza associata di istruzioni (eventualmente vuota).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419600" y="4343400"/>
              <a:ext cx="4180621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" name="Connettore 2 17"/>
          <p:cNvCxnSpPr>
            <a:stCxn id="3" idx="1"/>
          </p:cNvCxnSpPr>
          <p:nvPr/>
        </p:nvCxnSpPr>
        <p:spPr>
          <a:xfrm flipH="1">
            <a:off x="3276600" y="1590835"/>
            <a:ext cx="827821" cy="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3276600" y="1592836"/>
            <a:ext cx="827821" cy="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 flipV="1">
            <a:off x="3276600" y="2518222"/>
            <a:ext cx="955228" cy="4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2590800" y="5326957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4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79454" y="3048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 </a:t>
            </a:r>
          </a:p>
        </p:txBody>
      </p:sp>
      <p:sp>
        <p:nvSpPr>
          <p:cNvPr id="5" name="Rettangolo 4"/>
          <p:cNvSpPr/>
          <p:nvPr/>
        </p:nvSpPr>
        <p:spPr>
          <a:xfrm>
            <a:off x="685800" y="97042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Dato un carattere (inserito da tastiera), distinguere i casi in cui il carattere rappresenta una cifra decimale pari, una cifra decimale dispari,  o un qualsiasi altro carattere. Stampare un messaggio opportuno.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8" y="2133600"/>
            <a:ext cx="6880573" cy="44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0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39246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finchè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rimane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soddisfatta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 while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do…while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NOTA: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sono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tutte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istruzioni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ad un solo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ingresso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e 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una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sola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uscita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6355" y="2756092"/>
            <a:ext cx="7847045" cy="1358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50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Modalità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53990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controllata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perchè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sappiamo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anticipo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volte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sarà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solito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1)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volta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corretto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continua con l’istruzione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l’istruzione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d’iterazione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605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Modalità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4691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controllata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sentinella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indefinita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perchè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anticipo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volte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sarà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comprende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leggono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sentinella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‘fine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’.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sentinella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inserita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regolari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forniti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deve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distinta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regolari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035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contatore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371866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richiede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decremento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verifica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finale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cioè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deve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stampiamo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1 a 10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2" y="4114800"/>
            <a:ext cx="6992484" cy="2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8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81000" y="533400"/>
            <a:ext cx="8610600" cy="76120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comprende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dettagli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tutte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addizionalmente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Parte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solo all’inizio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possibilmente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continuazione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trasferito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segue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Parte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parte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decrementa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dopodichè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continua 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partire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valutazione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Sintassi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 (1/6)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rappresenta la fase di inizializzazione del ciclo.</a:t>
            </a:r>
          </a:p>
          <a:p>
            <a:pPr eaLnBrk="1" hangingPunct="1"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altLang="it-IT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espressione numerica generica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che rappresenta la condizione di continuazione del ciclo. 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rappresenta la parte di incremento del ciclo.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rappresenta una sequenza di istruzioni (istruzioni atomiche o di controllo), eseguite ad ogni iterazione.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far rientrare a destra il testo dell’intero corpo dell’istruzione di iterazione con un certo livello di indentazione all’interno delle parentesi graffe che lo delimitano.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Sintassi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 (2/6)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Fase di inizializzazione: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sequenza arbitraria di istruzioni atomiche dove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il terminatore ‘;’ di ogni 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non ultima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istruzione nella sequenza è sostituito dall’operatore virgola ‘,’. Per l’ultima istruzione nella sequenza il terminatore ‘;’ è omesso.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Ogni dichiarazione di variabile nell’inizializzazione deve essere inizializzata.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 di inizializzazione:   </a:t>
            </a:r>
            <a:r>
              <a:rPr lang="it-IT" alt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x=0, </a:t>
            </a:r>
            <a:r>
              <a:rPr lang="it-IT" alt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y=5</a:t>
            </a:r>
          </a:p>
          <a:p>
            <a:pPr marL="0" indent="0" eaLnBrk="1" hangingPunct="1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NOTA: usualmente la parte di inizializzazione contiene dichiarazioni inizializzate di variabili semplici (evitare chiamate di funzioni). La parte di inizializzazione può essere omessa!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it-IT" sz="2200" b="1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C83F127-8E23-421E-82F2-EDEDDB50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5B77D7-825B-4BC7-A348-07916F565F14}"/>
              </a:ext>
            </a:extLst>
          </p:cNvPr>
          <p:cNvSpPr txBox="1"/>
          <p:nvPr/>
        </p:nvSpPr>
        <p:spPr>
          <a:xfrm>
            <a:off x="419100" y="1143000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</a:t>
            </a:r>
          </a:p>
          <a:p>
            <a:endParaRPr lang="it-IT" dirty="0"/>
          </a:p>
          <a:p>
            <a:r>
              <a:rPr lang="it-IT" dirty="0"/>
              <a:t>…</a:t>
            </a:r>
          </a:p>
          <a:p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(input == 1){	</a:t>
            </a:r>
          </a:p>
          <a:p>
            <a:r>
              <a:rPr lang="it-IT" dirty="0"/>
              <a:t>	</a:t>
            </a:r>
            <a:r>
              <a:rPr lang="it-IT" dirty="0" err="1"/>
              <a:t>temp</a:t>
            </a:r>
            <a:r>
              <a:rPr lang="it-IT" dirty="0"/>
              <a:t> = </a:t>
            </a:r>
            <a:r>
              <a:rPr lang="it-IT" dirty="0" err="1"/>
              <a:t>pow</a:t>
            </a:r>
            <a:r>
              <a:rPr lang="it-IT" dirty="0"/>
              <a:t>(2, i);</a:t>
            </a:r>
          </a:p>
          <a:p>
            <a:r>
              <a:rPr lang="it-IT" dirty="0"/>
              <a:t>	</a:t>
            </a:r>
            <a:r>
              <a:rPr lang="it-IT" dirty="0" err="1"/>
              <a:t>valoreConvertito</a:t>
            </a:r>
            <a:r>
              <a:rPr lang="it-IT" dirty="0"/>
              <a:t> = </a:t>
            </a:r>
            <a:r>
              <a:rPr lang="it-IT" dirty="0" err="1"/>
              <a:t>valoreConvertito</a:t>
            </a:r>
            <a:r>
              <a:rPr lang="it-IT" dirty="0"/>
              <a:t> + </a:t>
            </a:r>
            <a:r>
              <a:rPr lang="it-IT" dirty="0" err="1"/>
              <a:t>temp</a:t>
            </a:r>
            <a:r>
              <a:rPr lang="it-IT" dirty="0"/>
              <a:t>;</a:t>
            </a:r>
          </a:p>
          <a:p>
            <a:r>
              <a:rPr lang="it-IT" dirty="0"/>
              <a:t>	</a:t>
            </a:r>
            <a:r>
              <a:rPr lang="it-IT" dirty="0" err="1"/>
              <a:t>printf</a:t>
            </a:r>
            <a:r>
              <a:rPr lang="it-IT" dirty="0"/>
              <a:t>("%d", </a:t>
            </a:r>
            <a:r>
              <a:rPr lang="it-IT" dirty="0" err="1"/>
              <a:t>valoreConvertito</a:t>
            </a:r>
            <a:r>
              <a:rPr lang="it-IT" dirty="0"/>
              <a:t>);</a:t>
            </a:r>
          </a:p>
          <a:p>
            <a:r>
              <a:rPr lang="it-IT" dirty="0"/>
              <a:t>	</a:t>
            </a:r>
            <a:r>
              <a:rPr lang="it-IT" dirty="0" err="1"/>
              <a:t>temp</a:t>
            </a:r>
            <a:r>
              <a:rPr lang="it-IT" dirty="0"/>
              <a:t> = 0;			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/>
              <a:t>…</a:t>
            </a:r>
          </a:p>
          <a:p>
            <a:endParaRPr lang="it-IT" dirty="0"/>
          </a:p>
          <a:p>
            <a:r>
              <a:rPr lang="it-IT" dirty="0" err="1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000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Sintassi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 (3/6)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Condizione di continuazione del ciclo: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un’espressione numerica generica. Tale condizione può essere omessa. </a:t>
            </a:r>
          </a:p>
          <a:p>
            <a:pPr marL="0" indent="0" eaLnBrk="1" hangingPunct="1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viene omessa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il C considera che la condizione di continuazione del ciclo sia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vera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generando così un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ciclo infinito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 di condizione: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x&lt;= 10 &amp;&amp;   y&gt;= 20 </a:t>
            </a:r>
          </a:p>
          <a:p>
            <a:pPr marL="0" indent="0" eaLnBrk="1" hangingPunct="1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it-IT" sz="2200" b="1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Sintassi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 (4/6)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Parte di incremento: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sequenza arbitraria di istruzioni atomiche dove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il terminatore ‘;’ di ogni 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non ultima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istruzione nella sequenza è sostituito dall’operatore virgola ‘,’. Per l’ultima istruzione nella sequenza il terminatore ‘;’ è omesso.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sequenza non deve contenere dichiarazioni di variabili.</a:t>
            </a:r>
          </a:p>
          <a:p>
            <a:pPr marL="0" indent="0" eaLnBrk="1" hangingPunct="1"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 di incremento: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x++, -- y</a:t>
            </a:r>
          </a:p>
          <a:p>
            <a:pPr marL="0" indent="0" eaLnBrk="1" hangingPunct="1"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NOTA: usualmente la parte di incremento contiene solo istruzioni di aggiornamento delle variabili inizializzate (evitare chiamate di funzioni). La parte di incremento può essere omessa!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it-IT" sz="2200" b="1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3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Sintassi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 (5/6)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Come abbiamo visto precedentemente, tutte le tre parti (inizializzazione, condizione, ed incremento) che compongono l’intestazione del ciclo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sono opzionali.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In ogni caso, i due punti e virgola ‘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’ alla sinistra e alla destra di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devono essere sempre presenti.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it-IT" sz="2200" b="1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(6/6)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semplificata quando il corpo consiste di una sola istruzione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deve consistere di un’unica istruzione (atomica o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914400" y="4053840"/>
            <a:ext cx="3140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x=0; x&lt;= 10; x++)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z += x;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reccia bidirezionale orizzontale 1"/>
          <p:cNvSpPr/>
          <p:nvPr/>
        </p:nvSpPr>
        <p:spPr>
          <a:xfrm>
            <a:off x="3962400" y="4745037"/>
            <a:ext cx="8445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029200" y="4191000"/>
            <a:ext cx="3140075" cy="136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x=0; x&lt;= 10; x++)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z += x;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7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Semantica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9132" y="783253"/>
            <a:ext cx="400685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for(&lt;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   </a:t>
            </a:r>
          </a:p>
          <a:p>
            <a:pPr marL="0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5060057" y="2531706"/>
            <a:ext cx="1905000" cy="973494"/>
            <a:chOff x="1981200" y="4380138"/>
            <a:chExt cx="1905000" cy="973494"/>
          </a:xfrm>
        </p:grpSpPr>
        <p:sp>
          <p:nvSpPr>
            <p:cNvPr id="24" name="Decisione 23"/>
            <p:cNvSpPr/>
            <p:nvPr/>
          </p:nvSpPr>
          <p:spPr>
            <a:xfrm>
              <a:off x="1981200" y="4380138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209800" y="4682219"/>
              <a:ext cx="1552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condizione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255426" y="3974557"/>
            <a:ext cx="1600200" cy="479551"/>
            <a:chOff x="5105400" y="4559848"/>
            <a:chExt cx="1600200" cy="479551"/>
          </a:xfrm>
        </p:grpSpPr>
        <p:sp>
          <p:nvSpPr>
            <p:cNvPr id="20" name="Elaborazione 19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334000" y="4614957"/>
              <a:ext cx="1068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5957421" y="1054044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4"/>
            <a:endCxn id="23" idx="0"/>
          </p:cNvCxnSpPr>
          <p:nvPr/>
        </p:nvCxnSpPr>
        <p:spPr>
          <a:xfrm>
            <a:off x="6011421" y="1160472"/>
            <a:ext cx="1" cy="422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 flipV="1">
            <a:off x="4487076" y="5155723"/>
            <a:ext cx="76835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182031" y="2663849"/>
            <a:ext cx="61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410200" y="3467010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a typeface="Noto Sans CJK SC Regular" pitchFamily="2"/>
                <a:cs typeface="Times New Roman" panose="02020603050405020304" pitchFamily="18" charset="0"/>
              </a:rPr>
              <a:t>vera</a:t>
            </a:r>
            <a:endParaRPr lang="it-IT" dirty="0"/>
          </a:p>
        </p:txBody>
      </p:sp>
      <p:sp>
        <p:nvSpPr>
          <p:cNvPr id="26" name="Connettore 25"/>
          <p:cNvSpPr/>
          <p:nvPr/>
        </p:nvSpPr>
        <p:spPr>
          <a:xfrm>
            <a:off x="8013598" y="2965239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3"/>
            <a:endCxn id="26" idx="2"/>
          </p:cNvCxnSpPr>
          <p:nvPr/>
        </p:nvCxnSpPr>
        <p:spPr>
          <a:xfrm>
            <a:off x="6965057" y="3018453"/>
            <a:ext cx="1048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V="1">
            <a:off x="4495800" y="2297027"/>
            <a:ext cx="0" cy="2858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020822" y="1582798"/>
            <a:ext cx="1981200" cy="479551"/>
            <a:chOff x="5053062" y="4573566"/>
            <a:chExt cx="1877694" cy="479551"/>
          </a:xfrm>
        </p:grpSpPr>
        <p:sp>
          <p:nvSpPr>
            <p:cNvPr id="23" name="Elaborazione 22"/>
            <p:cNvSpPr/>
            <p:nvPr/>
          </p:nvSpPr>
          <p:spPr>
            <a:xfrm>
              <a:off x="5191809" y="4573566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053062" y="4612899"/>
              <a:ext cx="1877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inzializzazione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203088" y="4918007"/>
            <a:ext cx="1652538" cy="479551"/>
            <a:chOff x="5053062" y="4559848"/>
            <a:chExt cx="1652538" cy="479551"/>
          </a:xfrm>
        </p:grpSpPr>
        <p:sp>
          <p:nvSpPr>
            <p:cNvPr id="32" name="Elaborazione 31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053062" y="4612899"/>
              <a:ext cx="1617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incremento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cxnSp>
        <p:nvCxnSpPr>
          <p:cNvPr id="36" name="Connettore 2 35"/>
          <p:cNvCxnSpPr>
            <a:endCxn id="24" idx="0"/>
          </p:cNvCxnSpPr>
          <p:nvPr/>
        </p:nvCxnSpPr>
        <p:spPr>
          <a:xfrm>
            <a:off x="6009737" y="2062349"/>
            <a:ext cx="2820" cy="469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6006917" y="3497547"/>
            <a:ext cx="2820" cy="469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6011884" y="4448650"/>
            <a:ext cx="2820" cy="469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V="1">
            <a:off x="4487076" y="2297028"/>
            <a:ext cx="1519841" cy="5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/>
          <p:cNvSpPr/>
          <p:nvPr/>
        </p:nvSpPr>
        <p:spPr>
          <a:xfrm>
            <a:off x="478622" y="2967837"/>
            <a:ext cx="3642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Viene eseguita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vera (e, cioè, il valore è diverso da zero), viene eseguito prima il  corpo di istruzioni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 poi la parte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 si ripete il punto 2.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504022" y="5495428"/>
            <a:ext cx="8016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falsa (e, cioè, il valore è uguale a zero), il ciclo termina e viene eseguita l’istruzione successiva all’istruzione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2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(1/2) 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704850" y="3599131"/>
            <a:ext cx="8610600" cy="10936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for:</a:t>
            </a:r>
            <a:endParaRPr lang="en-US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4134"/>
            <a:ext cx="5721644" cy="14542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35000" y="836478"/>
            <a:ext cx="8610600" cy="174255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stampiamo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1 a 10.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Tramite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while:</a:t>
            </a:r>
            <a:endParaRPr lang="en-US" sz="24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05" y="4519025"/>
            <a:ext cx="6490034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for (2/2) 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7" name="CasellaDiTesto 6"/>
          <p:cNvSpPr txBox="1"/>
          <p:nvPr/>
        </p:nvSpPr>
        <p:spPr>
          <a:xfrm>
            <a:off x="635000" y="836478"/>
            <a:ext cx="8610600" cy="141810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stampiamo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0 a 10.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94253"/>
            <a:ext cx="4917738" cy="939617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35000" y="2895600"/>
            <a:ext cx="8610600" cy="141810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stampiamo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0 a 10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inverso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3886200"/>
            <a:ext cx="5302787" cy="7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0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d’iterazione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do…while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69963"/>
            <a:ext cx="8610600" cy="56653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simile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while: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 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verificata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all’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verificata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Pertanto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sarà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almeno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volta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prosegue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0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do..while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 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 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&gt;);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è un’espressione numerica generica,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sequenza arbitraria di istruzioni (istruzioni atomiche o istruzioni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far rientrare a destra il testo dell’intero corpo dell’istruzione di iterazione con un certo livello di indentazione all’interno delle parentesi graffe che lo delimitano.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usare sempre le parentesi graffe che racchiudono il corpo delle istruzioni anche se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consiste di un’unica istruzione. Questo per evitare confusione nell’individuazione della condizione di continuazione del ciclo.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do..while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90600" y="1139643"/>
            <a:ext cx="2628246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do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200" b="1" dirty="0">
              <a:solidFill>
                <a:srgbClr val="3380E6"/>
              </a:solidFill>
              <a:ea typeface="Noto Sans CJK SC Regular" pitchFamily="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62000" y="3933448"/>
            <a:ext cx="8016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Viene eseguito il corpo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dell’istruzione e, successivamente, viene valutata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vera (e, cioè, il valore restituito è diverso da 0), 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l’istruzione </a:t>
            </a:r>
            <a:r>
              <a:rPr lang="it-IT" altLang="it-IT" sz="2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do..</a:t>
            </a:r>
            <a:r>
              <a:rPr lang="it-IT" altLang="it-IT" sz="2000" i="1" u="sn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viene eseguita nuovamente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(nuova iterazione del ciclo). Altrimenti, l’istruzione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do..</a:t>
            </a:r>
            <a:r>
              <a:rPr lang="it-IT" altLang="it-IT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Al termine dell’esecuzione dell’istruzione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do..</a:t>
            </a:r>
            <a:r>
              <a:rPr lang="it-IT" altLang="it-IT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l’esecuzione procede con l’istruzione successiva all’istruzione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do..</a:t>
            </a:r>
            <a:r>
              <a:rPr lang="it-IT" altLang="it-IT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5023684" y="2836977"/>
            <a:ext cx="1905000" cy="973494"/>
            <a:chOff x="1981200" y="4380138"/>
            <a:chExt cx="1905000" cy="973494"/>
          </a:xfrm>
        </p:grpSpPr>
        <p:sp>
          <p:nvSpPr>
            <p:cNvPr id="24" name="Decisione 23"/>
            <p:cNvSpPr/>
            <p:nvPr/>
          </p:nvSpPr>
          <p:spPr>
            <a:xfrm>
              <a:off x="1981200" y="4380138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209800" y="4682219"/>
              <a:ext cx="1552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condizione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178180" y="1715616"/>
            <a:ext cx="1600200" cy="479551"/>
            <a:chOff x="5105400" y="4559848"/>
            <a:chExt cx="1600200" cy="479551"/>
          </a:xfrm>
        </p:grpSpPr>
        <p:sp>
          <p:nvSpPr>
            <p:cNvPr id="20" name="Elaborazione 19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334000" y="4614957"/>
              <a:ext cx="1068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5918860" y="1050583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20" idx="2"/>
            <a:endCxn id="24" idx="0"/>
          </p:cNvCxnSpPr>
          <p:nvPr/>
        </p:nvCxnSpPr>
        <p:spPr>
          <a:xfrm flipH="1">
            <a:off x="5976184" y="2195167"/>
            <a:ext cx="2096" cy="641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 flipV="1">
            <a:off x="4277849" y="3323724"/>
            <a:ext cx="76835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4"/>
            <a:endCxn id="20" idx="0"/>
          </p:cNvCxnSpPr>
          <p:nvPr/>
        </p:nvCxnSpPr>
        <p:spPr>
          <a:xfrm>
            <a:off x="5972860" y="1157011"/>
            <a:ext cx="5420" cy="558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037992" y="2904769"/>
            <a:ext cx="61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387158" y="2931500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a typeface="Noto Sans CJK SC Regular" pitchFamily="2"/>
                <a:cs typeface="Times New Roman" panose="02020603050405020304" pitchFamily="18" charset="0"/>
              </a:rPr>
              <a:t>vera</a:t>
            </a:r>
            <a:endParaRPr lang="it-IT" dirty="0"/>
          </a:p>
        </p:txBody>
      </p:sp>
      <p:sp>
        <p:nvSpPr>
          <p:cNvPr id="26" name="Connettore 25"/>
          <p:cNvSpPr/>
          <p:nvPr/>
        </p:nvSpPr>
        <p:spPr>
          <a:xfrm>
            <a:off x="7931855" y="3260570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4277849" y="1383584"/>
            <a:ext cx="1698335" cy="7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>
            <a:off x="6928684" y="3323724"/>
            <a:ext cx="1003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V="1">
            <a:off x="4277849" y="1383584"/>
            <a:ext cx="0" cy="194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8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Sommario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-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7: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Strutture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seconda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parte)</a:t>
            </a:r>
          </a:p>
        </p:txBody>
      </p:sp>
      <p:sp>
        <p:nvSpPr>
          <p:cNvPr id="4099" name="Text Placeholder 2"/>
          <p:cNvSpPr txBox="1">
            <a:spLocks/>
          </p:cNvSpPr>
          <p:nvPr/>
        </p:nvSpPr>
        <p:spPr bwMode="auto">
          <a:xfrm>
            <a:off x="762000" y="1828800"/>
            <a:ext cx="7886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selezione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swicth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iterazione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for.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iterazione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do…while.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break e continue.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Esercizi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do..while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Calcolare la media dei voti di un gruppo di studenti.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638880" cy="42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3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0" y="357188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alterare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81000" y="982663"/>
            <a:ext cx="8610600" cy="440744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break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break;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e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causa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l’immediata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uscita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già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abbiamo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visto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break;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provoca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l’uscita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oppure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u="sng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 </a:t>
            </a:r>
            <a:r>
              <a:rPr lang="en-US" sz="2200" u="sng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42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0" y="357188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alterare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81000" y="982663"/>
            <a:ext cx="8610600" cy="209642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break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verificare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positivo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primo.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0767" cy="45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48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0" y="357188"/>
            <a:ext cx="891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per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alterare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81000" y="982663"/>
            <a:ext cx="8610600" cy="734741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continue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continue;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do..while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immediatamente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passare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passa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parte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incremento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prima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nuova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continue;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provoca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terminazione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u="sng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più </a:t>
            </a:r>
            <a:r>
              <a:rPr lang="en-US" sz="2200" u="sng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L’istruzione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continue;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parte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successiva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particolarmente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complicata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;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questo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infatti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invertire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test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creare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livello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indentazione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potrebbe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condurre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troppo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nidificato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24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080055"/>
            <a:ext cx="8229600" cy="59004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che, dati un intero in input (inserito da tastiera), testi se questo è palindromo o meno e stampi conseguentemente un opportuno messaggio.</a:t>
            </a:r>
            <a:r>
              <a:rPr lang="en-US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che, dato un intero N non negativo in input (inserito da tastiera), stampi gli N primi termini della serie di Fibonacci. Ricordiamo che i due primi termini della serie di Fibonacci sono f</a:t>
            </a:r>
            <a:r>
              <a:rPr lang="it-IT" sz="20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0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= f</a:t>
            </a:r>
            <a:r>
              <a:rPr lang="it-IT" sz="20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= 1, e poi per ogni N≥ 2, f</a:t>
            </a:r>
            <a:r>
              <a:rPr lang="it-IT" sz="20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= f</a:t>
            </a:r>
            <a:r>
              <a:rPr lang="it-IT" sz="20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N-1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+ f</a:t>
            </a:r>
            <a:r>
              <a:rPr lang="it-IT" sz="2000" baseline="-25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N-2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517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744649-A604-43B8-A085-022B21880D23}"/>
              </a:ext>
            </a:extLst>
          </p:cNvPr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</a:p>
        </p:txBody>
      </p:sp>
      <p:sp>
        <p:nvSpPr>
          <p:cNvPr id="9219" name="Rettangolo 1">
            <a:extLst>
              <a:ext uri="{FF2B5EF4-FFF2-40B4-BE49-F238E27FC236}">
                <a16:creationId xmlns:a16="http://schemas.microsoft.com/office/drawing/2014/main" id="{9D3596EC-4AA5-4494-93B3-CEA40B68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DCB23F-F362-4CE7-8903-5FBF2E792A09}"/>
              </a:ext>
            </a:extLst>
          </p:cNvPr>
          <p:cNvSpPr txBox="1"/>
          <p:nvPr/>
        </p:nvSpPr>
        <p:spPr>
          <a:xfrm>
            <a:off x="304800" y="998538"/>
            <a:ext cx="8229600" cy="26273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Disegno figure geometriche.</a:t>
            </a: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9221" name="Immagine 1">
            <a:extLst>
              <a:ext uri="{FF2B5EF4-FFF2-40B4-BE49-F238E27FC236}">
                <a16:creationId xmlns:a16="http://schemas.microsoft.com/office/drawing/2014/main" id="{223A4740-DAC5-4087-95A1-CDE5A6781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497013"/>
            <a:ext cx="80327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838200"/>
            <a:ext cx="8458200" cy="646089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endParaRPr lang="it-IT" sz="20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 un programma per la rappresentazione del triangolo di Floyd. Il triangolo di Floyd è un triangolo rettangolo che contiene numeri naturali, definito riempiendo le righe del triangolo con numeri consecutivi e partendo da 1 nell’angolo in alto a sinistra. Si consideri ad esempio il caso N=5. Il triangolo di Floyd </a:t>
            </a:r>
            <a:r>
              <a:rPr lang="it-IT" sz="20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e’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il seguente: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2 3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4 5 6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7 8 9 10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11 12 13 14 15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Il programma riceve da tastiera un numero intero N. Il programma 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visualizza le prime N righe del triangolo di Floyd.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Suggerimento. </a:t>
            </a: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 osserva che il numero di valori in ogni riga corrisponde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all’indice della riga: 1 valore sulla prima riga, 2 sulla seconda, 3 sulla terza.</a:t>
            </a: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148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esecuzione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nel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linguaggio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5544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le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atomiche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cosiddette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perchè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decomponibili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elementari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compaiono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classificate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assegnazione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Normalmente,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l’altra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modalità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Il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fornisce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non-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atomiche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generale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modalità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traferimento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ramificazione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427856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debbano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dipendenza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soddisfacimento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ramificazione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un’alternativa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doppia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if-else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due alternative.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plurima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multiple alternative.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NOTA: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sono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tutte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istruzioni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ad un solo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ingresso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e 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una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sola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uscita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</a:p>
        </p:txBody>
      </p:sp>
      <p:sp>
        <p:nvSpPr>
          <p:cNvPr id="2" name="Rettangolo 1"/>
          <p:cNvSpPr/>
          <p:nvPr/>
        </p:nvSpPr>
        <p:spPr>
          <a:xfrm>
            <a:off x="306355" y="4191000"/>
            <a:ext cx="7847045" cy="609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9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Espressioni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numeriche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costanti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4691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dove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sottoespressione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carattere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indipendente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elaborazione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Esso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determinato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tempo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compilazione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4 * 3.4 /2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3.5 + ‘a’ /3 == ! 89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</a:t>
            </a: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06902" y="1098550"/>
            <a:ext cx="8610600" cy="4691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dove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sottoespressione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intera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reale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carattere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stesso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indipendente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dallo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elaborazione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Esso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determinato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tempo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compilazione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Esempi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4 * 3.4 /2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3.5 + ‘a’ /3 == ! 89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</a:t>
            </a: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12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 (1/5)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7" name="CasellaDiTesto 6"/>
          <p:cNvSpPr txBox="1"/>
          <p:nvPr/>
        </p:nvSpPr>
        <p:spPr>
          <a:xfrm>
            <a:off x="306902" y="1098550"/>
            <a:ext cx="8610600" cy="61068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basata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scelte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multiple.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assume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insieme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finito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distinte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espressioni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dove ad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ogni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associata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valore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dell’espressione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coincide con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costanti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numeriche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vengono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caso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contrario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vengono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associate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scelta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default 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(se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presente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e non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viene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nessuna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altrimenti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 termine dell’esecuzione dell’istruzione, l’esecuzione procede con l’istruzione successiva all’istruzione </a:t>
            </a:r>
            <a:r>
              <a:rPr lang="it-IT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it-IT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</a:t>
            </a: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89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 (2/5)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23590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76200" y="1422400"/>
            <a:ext cx="35814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switch(&lt;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case &lt;esp_const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case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esp_const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000" b="1" dirty="0">
              <a:solidFill>
                <a:srgbClr val="3380E6"/>
              </a:solidFill>
              <a:ea typeface="Noto Sans CJK SC Regular" pitchFamily="2"/>
              <a:cs typeface="Times New Roman" panose="02020603050405020304" pitchFamily="18" charset="0"/>
            </a:endParaRP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default: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N+1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4104421" y="901387"/>
            <a:ext cx="4518025" cy="1138457"/>
            <a:chOff x="4343400" y="858111"/>
            <a:chExt cx="4518025" cy="1138457"/>
          </a:xfrm>
        </p:grpSpPr>
        <p:sp>
          <p:nvSpPr>
            <p:cNvPr id="10" name="Rettangolo 9"/>
            <p:cNvSpPr/>
            <p:nvPr/>
          </p:nvSpPr>
          <p:spPr>
            <a:xfrm>
              <a:off x="4365625" y="858111"/>
              <a:ext cx="4495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sz="2000" b="1" dirty="0" err="1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esp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è l’</a:t>
              </a:r>
              <a:r>
                <a:rPr lang="it-IT" altLang="it-IT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espressione di controllo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 generica espressione numerica.</a:t>
              </a:r>
            </a:p>
          </p:txBody>
        </p:sp>
        <p:sp>
          <p:nvSpPr>
            <p:cNvPr id="3" name="Rettangolo 2"/>
            <p:cNvSpPr/>
            <p:nvPr/>
          </p:nvSpPr>
          <p:spPr>
            <a:xfrm>
              <a:off x="4343400" y="1098550"/>
              <a:ext cx="4495800" cy="89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4231827" y="2068208"/>
            <a:ext cx="4607373" cy="1657638"/>
            <a:chOff x="4150973" y="1998374"/>
            <a:chExt cx="4607373" cy="1657638"/>
          </a:xfrm>
        </p:grpSpPr>
        <p:sp>
          <p:nvSpPr>
            <p:cNvPr id="9" name="Rettangolo 8"/>
            <p:cNvSpPr/>
            <p:nvPr/>
          </p:nvSpPr>
          <p:spPr>
            <a:xfrm>
              <a:off x="4262546" y="1998374"/>
              <a:ext cx="44958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Caso  etichettato dall’espressione numerica costante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&lt;esp_const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dove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&lt;corpo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è la sequenza associata di istruzioni (eventualmente vuota).</a:t>
              </a:r>
            </a:p>
          </p:txBody>
        </p:sp>
        <p:sp>
          <p:nvSpPr>
            <p:cNvPr id="4" name="Rettangolo 3"/>
            <p:cNvSpPr/>
            <p:nvPr/>
          </p:nvSpPr>
          <p:spPr>
            <a:xfrm>
              <a:off x="4150973" y="2314228"/>
              <a:ext cx="4119255" cy="134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146616" y="3930396"/>
            <a:ext cx="4572000" cy="1402657"/>
            <a:chOff x="4419600" y="4083743"/>
            <a:chExt cx="4572000" cy="1402657"/>
          </a:xfrm>
        </p:grpSpPr>
        <p:sp>
          <p:nvSpPr>
            <p:cNvPr id="11" name="Rettangolo 10"/>
            <p:cNvSpPr/>
            <p:nvPr/>
          </p:nvSpPr>
          <p:spPr>
            <a:xfrm>
              <a:off x="4495800" y="4083743"/>
              <a:ext cx="44958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  <a:defRPr/>
              </a:pPr>
              <a:endPara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Caso di default, </a:t>
              </a:r>
              <a:r>
                <a:rPr lang="it-IT" altLang="it-IT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opzionale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  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dove 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&lt;corpo</a:t>
              </a:r>
              <a:r>
                <a:rPr lang="en-US" sz="2000" b="1" baseline="-25000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N+1</a:t>
              </a:r>
              <a:r>
                <a:rPr lang="en-US" sz="2000" b="1" dirty="0">
                  <a:solidFill>
                    <a:srgbClr val="3380E6"/>
                  </a:solidFill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r>
                <a: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è la sequenza associata di istruzioni (eventualmente vuota).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419600" y="4343400"/>
              <a:ext cx="4180621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" name="Connettore 2 17"/>
          <p:cNvCxnSpPr>
            <a:stCxn id="3" idx="1"/>
          </p:cNvCxnSpPr>
          <p:nvPr/>
        </p:nvCxnSpPr>
        <p:spPr>
          <a:xfrm flipH="1">
            <a:off x="2514600" y="1590835"/>
            <a:ext cx="1589821" cy="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 flipV="1">
            <a:off x="3276600" y="2518222"/>
            <a:ext cx="955228" cy="4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3048000" y="4761553"/>
            <a:ext cx="1093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646036" y="5468704"/>
            <a:ext cx="8016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Espressioni numeriche costanti associate a distinti casi devono assumere valori diversi. Altrimenti, il compilatore genera un errore. Casi con corpi vuoti vengono utilizzati per associare a più casi le stesse istruzioni.</a:t>
            </a:r>
          </a:p>
        </p:txBody>
      </p:sp>
    </p:spTree>
    <p:extLst>
      <p:ext uri="{BB962C8B-B14F-4D97-AF65-F5344CB8AC3E}">
        <p14:creationId xmlns:p14="http://schemas.microsoft.com/office/powerpoint/2010/main" val="103158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6688788" y="1871239"/>
            <a:ext cx="1262533" cy="479551"/>
            <a:chOff x="5105400" y="4559848"/>
            <a:chExt cx="1600200" cy="479551"/>
          </a:xfrm>
        </p:grpSpPr>
        <p:sp>
          <p:nvSpPr>
            <p:cNvPr id="21" name="Elaborazione 20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230274" y="4614957"/>
              <a:ext cx="1386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&lt;corpo</a:t>
              </a:r>
              <a:r>
                <a:rPr lang="en-US" b="1" baseline="-25000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7280320" y="5890485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>
            <a:stCxn id="44" idx="3"/>
            <a:endCxn id="11" idx="2"/>
          </p:cNvCxnSpPr>
          <p:nvPr/>
        </p:nvCxnSpPr>
        <p:spPr>
          <a:xfrm flipV="1">
            <a:off x="5400189" y="5943699"/>
            <a:ext cx="1880131" cy="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5915789" y="1794674"/>
            <a:ext cx="756258" cy="369332"/>
            <a:chOff x="5808815" y="1558925"/>
            <a:chExt cx="756258" cy="369332"/>
          </a:xfrm>
        </p:grpSpPr>
        <p:cxnSp>
          <p:nvCxnSpPr>
            <p:cNvPr id="13" name="Connettore 2 12"/>
            <p:cNvCxnSpPr>
              <a:stCxn id="23" idx="3"/>
            </p:cNvCxnSpPr>
            <p:nvPr/>
          </p:nvCxnSpPr>
          <p:spPr>
            <a:xfrm>
              <a:off x="5808815" y="1905619"/>
              <a:ext cx="756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tangolo 16"/>
            <p:cNvSpPr/>
            <p:nvPr/>
          </p:nvSpPr>
          <p:spPr>
            <a:xfrm>
              <a:off x="5927339" y="1558925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</p:grpSp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417538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switch(3/5)</a:t>
            </a:r>
          </a:p>
        </p:txBody>
      </p:sp>
      <p:sp>
        <p:nvSpPr>
          <p:cNvPr id="10" name="Connettore 9"/>
          <p:cNvSpPr/>
          <p:nvPr/>
        </p:nvSpPr>
        <p:spPr>
          <a:xfrm>
            <a:off x="4604564" y="1019054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4643515" y="1130760"/>
            <a:ext cx="11332" cy="372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/>
          <p:cNvGrpSpPr/>
          <p:nvPr/>
        </p:nvGrpSpPr>
        <p:grpSpPr>
          <a:xfrm>
            <a:off x="3327764" y="1521776"/>
            <a:ext cx="2712654" cy="1235990"/>
            <a:chOff x="1950400" y="4363756"/>
            <a:chExt cx="2032993" cy="973494"/>
          </a:xfrm>
        </p:grpSpPr>
        <p:sp>
          <p:nvSpPr>
            <p:cNvPr id="31" name="Decisione 30"/>
            <p:cNvSpPr/>
            <p:nvPr/>
          </p:nvSpPr>
          <p:spPr>
            <a:xfrm>
              <a:off x="1982838" y="4363756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1950400" y="4701815"/>
              <a:ext cx="2032993" cy="27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esp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 == </a:t>
              </a:r>
              <a:r>
                <a:rPr lang="en-US" b="1" dirty="0">
                  <a:ea typeface="Noto Sans CJK SC Regular" pitchFamily="2"/>
                  <a:cs typeface="Times New Roman" panose="02020603050405020304" pitchFamily="18" charset="0"/>
                </a:rPr>
                <a:t>&lt;esp_const</a:t>
              </a:r>
              <a:r>
                <a:rPr lang="en-US" b="1" baseline="-25000" dirty="0">
                  <a:ea typeface="Noto Sans CJK SC Regular" pitchFamily="2"/>
                  <a:cs typeface="Times New Roman" panose="02020603050405020304" pitchFamily="18" charset="0"/>
                </a:rPr>
                <a:t>1</a:t>
              </a:r>
              <a:r>
                <a:rPr lang="en-US" b="1" dirty="0"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cxnSp>
        <p:nvCxnSpPr>
          <p:cNvPr id="33" name="Connettore 2 32"/>
          <p:cNvCxnSpPr/>
          <p:nvPr/>
        </p:nvCxnSpPr>
        <p:spPr>
          <a:xfrm>
            <a:off x="4638330" y="2761500"/>
            <a:ext cx="7304" cy="414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039866" y="2711737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cxnSp>
        <p:nvCxnSpPr>
          <p:cNvPr id="29" name="Connettore diritto 28"/>
          <p:cNvCxnSpPr/>
          <p:nvPr/>
        </p:nvCxnSpPr>
        <p:spPr>
          <a:xfrm>
            <a:off x="4648696" y="3231053"/>
            <a:ext cx="6151" cy="37876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o 42"/>
          <p:cNvGrpSpPr/>
          <p:nvPr/>
        </p:nvGrpSpPr>
        <p:grpSpPr>
          <a:xfrm>
            <a:off x="4014996" y="5709982"/>
            <a:ext cx="1517885" cy="479551"/>
            <a:chOff x="5080960" y="4559848"/>
            <a:chExt cx="1780269" cy="479551"/>
          </a:xfrm>
        </p:grpSpPr>
        <p:sp>
          <p:nvSpPr>
            <p:cNvPr id="44" name="Elaborazione 43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5080960" y="4614957"/>
              <a:ext cx="1780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&lt;corpo</a:t>
              </a:r>
              <a:r>
                <a:rPr lang="en-US" b="1" baseline="-25000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N+1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cxnSp>
        <p:nvCxnSpPr>
          <p:cNvPr id="46" name="Connettore 2 45"/>
          <p:cNvCxnSpPr/>
          <p:nvPr/>
        </p:nvCxnSpPr>
        <p:spPr>
          <a:xfrm>
            <a:off x="4667704" y="5280768"/>
            <a:ext cx="7304" cy="414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014996" y="5246564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grpSp>
        <p:nvGrpSpPr>
          <p:cNvPr id="52" name="Gruppo 51"/>
          <p:cNvGrpSpPr/>
          <p:nvPr/>
        </p:nvGrpSpPr>
        <p:grpSpPr>
          <a:xfrm>
            <a:off x="5923675" y="4313442"/>
            <a:ext cx="756258" cy="369332"/>
            <a:chOff x="5808815" y="1558925"/>
            <a:chExt cx="756258" cy="369332"/>
          </a:xfrm>
        </p:grpSpPr>
        <p:cxnSp>
          <p:nvCxnSpPr>
            <p:cNvPr id="53" name="Connettore 2 52"/>
            <p:cNvCxnSpPr/>
            <p:nvPr/>
          </p:nvCxnSpPr>
          <p:spPr>
            <a:xfrm>
              <a:off x="5808815" y="1905619"/>
              <a:ext cx="756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tangolo 53"/>
            <p:cNvSpPr/>
            <p:nvPr/>
          </p:nvSpPr>
          <p:spPr>
            <a:xfrm>
              <a:off x="5927339" y="1558925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6688787" y="4383810"/>
            <a:ext cx="1262533" cy="479551"/>
            <a:chOff x="5105400" y="4559848"/>
            <a:chExt cx="1600200" cy="479551"/>
          </a:xfrm>
        </p:grpSpPr>
        <p:sp>
          <p:nvSpPr>
            <p:cNvPr id="59" name="Elaborazione 58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230274" y="4614957"/>
              <a:ext cx="13927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baseline="-25000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cxnSp>
        <p:nvCxnSpPr>
          <p:cNvPr id="51" name="Connettore diritto 50"/>
          <p:cNvCxnSpPr>
            <a:stCxn id="21" idx="2"/>
          </p:cNvCxnSpPr>
          <p:nvPr/>
        </p:nvCxnSpPr>
        <p:spPr>
          <a:xfrm flipH="1">
            <a:off x="7320053" y="2350790"/>
            <a:ext cx="2" cy="530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>
            <a:off x="7320053" y="4864870"/>
            <a:ext cx="0" cy="1025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 txBox="1">
            <a:spLocks/>
          </p:cNvSpPr>
          <p:nvPr/>
        </p:nvSpPr>
        <p:spPr bwMode="auto">
          <a:xfrm>
            <a:off x="-138686" y="1615915"/>
            <a:ext cx="3504801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switch(&lt;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case &lt;esp_const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case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esp_const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baseline="-25000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000" b="1" dirty="0">
              <a:solidFill>
                <a:srgbClr val="3380E6"/>
              </a:solidFill>
              <a:ea typeface="Noto Sans CJK SC Regular" pitchFamily="2"/>
              <a:cs typeface="Times New Roman" panose="02020603050405020304" pitchFamily="18" charset="0"/>
            </a:endParaRP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default: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&lt;corpo</a:t>
            </a:r>
            <a:r>
              <a:rPr lang="en-US" sz="20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N+1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 bwMode="auto">
          <a:xfrm>
            <a:off x="578459" y="1060494"/>
            <a:ext cx="3841141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 con corpi non vuoti </a:t>
            </a: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3" name="Connettore 2 62"/>
          <p:cNvCxnSpPr/>
          <p:nvPr/>
        </p:nvCxnSpPr>
        <p:spPr>
          <a:xfrm>
            <a:off x="4651195" y="3613013"/>
            <a:ext cx="7304" cy="414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/>
          <p:cNvSpPr/>
          <p:nvPr/>
        </p:nvSpPr>
        <p:spPr>
          <a:xfrm>
            <a:off x="4039865" y="3545025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grpSp>
        <p:nvGrpSpPr>
          <p:cNvPr id="65" name="Gruppo 64"/>
          <p:cNvGrpSpPr/>
          <p:nvPr/>
        </p:nvGrpSpPr>
        <p:grpSpPr>
          <a:xfrm>
            <a:off x="3341429" y="4044778"/>
            <a:ext cx="2585153" cy="1235990"/>
            <a:chOff x="1950400" y="4363756"/>
            <a:chExt cx="1937438" cy="973494"/>
          </a:xfrm>
        </p:grpSpPr>
        <p:sp>
          <p:nvSpPr>
            <p:cNvPr id="69" name="Decisione 68"/>
            <p:cNvSpPr/>
            <p:nvPr/>
          </p:nvSpPr>
          <p:spPr>
            <a:xfrm>
              <a:off x="1982838" y="4363756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1950400" y="4701815"/>
              <a:ext cx="1935259" cy="290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esp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 == </a:t>
              </a:r>
              <a:r>
                <a:rPr lang="en-US" b="1" dirty="0"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b="1" dirty="0" err="1">
                  <a:ea typeface="Noto Sans CJK SC Regular" pitchFamily="2"/>
                  <a:cs typeface="Times New Roman" panose="02020603050405020304" pitchFamily="18" charset="0"/>
                </a:rPr>
                <a:t>esp_const</a:t>
              </a:r>
              <a:r>
                <a:rPr lang="en-US" b="1" baseline="-25000" dirty="0" err="1">
                  <a:ea typeface="Noto Sans CJK SC Regular" pitchFamily="2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cxnSp>
        <p:nvCxnSpPr>
          <p:cNvPr id="71" name="Connettore 2 70"/>
          <p:cNvCxnSpPr/>
          <p:nvPr/>
        </p:nvCxnSpPr>
        <p:spPr>
          <a:xfrm flipH="1">
            <a:off x="4684091" y="2880926"/>
            <a:ext cx="2637214" cy="295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66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35B483-98E7-495A-9EC1-1490F1935030}"/>
</file>

<file path=customXml/itemProps2.xml><?xml version="1.0" encoding="utf-8"?>
<ds:datastoreItem xmlns:ds="http://schemas.openxmlformats.org/officeDocument/2006/customXml" ds:itemID="{2313FD4B-1259-493E-9145-F91D8474D584}"/>
</file>

<file path=customXml/itemProps3.xml><?xml version="1.0" encoding="utf-8"?>
<ds:datastoreItem xmlns:ds="http://schemas.openxmlformats.org/officeDocument/2006/customXml" ds:itemID="{D79AC213-8424-4331-A424-4DA93CBED1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3217</Words>
  <Application>Microsoft Office PowerPoint</Application>
  <PresentationFormat>Presentazione su schermo (4:3)</PresentationFormat>
  <Paragraphs>565</Paragraphs>
  <Slides>36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Liberation Sans</vt:lpstr>
      <vt:lpstr>Liberation Serif</vt:lpstr>
      <vt:lpstr>Times New Roman</vt:lpstr>
      <vt:lpstr>Tema di Office</vt:lpstr>
      <vt:lpstr>Lezione 7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the Internet</dc:title>
  <dc:creator>Windows User</dc:creator>
  <cp:lastModifiedBy>Antonio Origlia</cp:lastModifiedBy>
  <cp:revision>500</cp:revision>
  <dcterms:created xsi:type="dcterms:W3CDTF">2011-11-25T19:48:07Z</dcterms:created>
  <dcterms:modified xsi:type="dcterms:W3CDTF">2022-03-30T07:23:51Z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